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66" r:id="rId4"/>
    <p:sldId id="276" r:id="rId5"/>
    <p:sldId id="275" r:id="rId6"/>
    <p:sldId id="268" r:id="rId7"/>
    <p:sldId id="269" r:id="rId8"/>
    <p:sldId id="277" r:id="rId9"/>
    <p:sldId id="281" r:id="rId10"/>
    <p:sldId id="278" r:id="rId11"/>
    <p:sldId id="282" r:id="rId12"/>
    <p:sldId id="279" r:id="rId13"/>
    <p:sldId id="283" r:id="rId14"/>
    <p:sldId id="280" r:id="rId15"/>
    <p:sldId id="284" r:id="rId16"/>
    <p:sldId id="287" r:id="rId17"/>
    <p:sldId id="286" r:id="rId18"/>
    <p:sldId id="288" r:id="rId19"/>
    <p:sldId id="289" r:id="rId20"/>
    <p:sldId id="290" r:id="rId21"/>
    <p:sldId id="261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r.cz/interpretac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87168" y="557784"/>
            <a:ext cx="9015854" cy="1998402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Bilanční právo v systému práva finančního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Bilanční právo</a:t>
            </a:r>
            <a:br>
              <a:rPr lang="cs-CZ" sz="2400" dirty="0" smtClean="0"/>
            </a:br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dirty="0"/>
              <a:t>1</a:t>
            </a:r>
            <a:r>
              <a:rPr lang="cs-CZ" altLang="cs-CZ" sz="2800" dirty="0"/>
              <a:t>) obchodní právo</a:t>
            </a:r>
          </a:p>
          <a:p>
            <a:pPr lvl="1">
              <a:defRPr/>
            </a:pPr>
            <a:r>
              <a:rPr lang="cs-CZ" altLang="cs-CZ" dirty="0"/>
              <a:t>ZOK (např. problematika rozdělování podílu na zisku)</a:t>
            </a:r>
          </a:p>
          <a:p>
            <a:pPr>
              <a:defRPr/>
            </a:pPr>
            <a:r>
              <a:rPr lang="cs-CZ" altLang="cs-CZ" sz="2800" dirty="0"/>
              <a:t>2) občanské právo</a:t>
            </a:r>
          </a:p>
          <a:p>
            <a:pPr lvl="1">
              <a:defRPr/>
            </a:pPr>
            <a:r>
              <a:rPr lang="cs-CZ" altLang="cs-CZ" dirty="0"/>
              <a:t>OZ (např. problematika likvidací, nadačního kapitálu, apod.)</a:t>
            </a:r>
          </a:p>
          <a:p>
            <a:pPr lvl="1">
              <a:defRPr/>
            </a:pPr>
            <a:r>
              <a:rPr lang="cs-CZ" altLang="cs-CZ" dirty="0"/>
              <a:t>insolvenční zákon (napříč celým zákonem</a:t>
            </a:r>
            <a:r>
              <a:rPr lang="cs-CZ" altLang="cs-CZ" dirty="0" smtClean="0"/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10132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 – občanské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 marL="0" indent="0">
              <a:buNone/>
              <a:defRPr/>
            </a:pPr>
            <a:r>
              <a:rPr lang="cs-CZ" altLang="cs-CZ" sz="2000" dirty="0"/>
              <a:t>insolvenční zákon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§ </a:t>
            </a:r>
            <a:r>
              <a:rPr lang="cs-CZ" sz="2000" dirty="0"/>
              <a:t>277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(1) Neprodleně poté, co nabude účinnosti prohlášení konkursu, zajistí insolvenční správce provedení procesních úkonů a dalších činností, které z prohlášení konkursu vyplývají.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(2) Insolvenční správce zaměří svou činnost zejména ke zjištění, zajištění a soupisu, k dokončení seznamu přihlášených pohledávek, k přípravě přezkumného jednání a k přípravě schůze věřitelů.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(3) Jde-li o dlužníka, který vede účetnictví nebo evidenci podle zvláštního právního předpisu, sestaví insolvenční správce ke dni předcházejícímu dni, kterým nastanou účinky prohlášení konkursu, </a:t>
            </a:r>
            <a:r>
              <a:rPr lang="cs-CZ" sz="2000" b="1" dirty="0"/>
              <a:t>mezitímní účetní závěrku nebo přehled o příjmech, výdajích, majetku a závazcích</a:t>
            </a:r>
            <a:r>
              <a:rPr lang="cs-CZ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89543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dirty="0"/>
              <a:t>1</a:t>
            </a:r>
            <a:r>
              <a:rPr lang="cs-CZ" altLang="cs-CZ" sz="2800" dirty="0"/>
              <a:t>) obchodní právo</a:t>
            </a:r>
          </a:p>
          <a:p>
            <a:pPr lvl="1">
              <a:defRPr/>
            </a:pPr>
            <a:r>
              <a:rPr lang="cs-CZ" altLang="cs-CZ" dirty="0"/>
              <a:t>ZOK (např. problematika rozdělování podílu na zisku)</a:t>
            </a:r>
          </a:p>
          <a:p>
            <a:pPr>
              <a:defRPr/>
            </a:pPr>
            <a:r>
              <a:rPr lang="cs-CZ" altLang="cs-CZ" sz="2800" dirty="0"/>
              <a:t>2) občanské právo</a:t>
            </a:r>
          </a:p>
          <a:p>
            <a:pPr lvl="1">
              <a:defRPr/>
            </a:pPr>
            <a:r>
              <a:rPr lang="cs-CZ" altLang="cs-CZ" dirty="0"/>
              <a:t>OZ (např. problematika likvidací, nadačního kapitálu, apod.)</a:t>
            </a:r>
          </a:p>
          <a:p>
            <a:pPr lvl="1">
              <a:defRPr/>
            </a:pPr>
            <a:r>
              <a:rPr lang="cs-CZ" altLang="cs-CZ" dirty="0"/>
              <a:t>insolvenční zákon (napříč celým zákonem)</a:t>
            </a:r>
          </a:p>
          <a:p>
            <a:pPr>
              <a:defRPr/>
            </a:pPr>
            <a:r>
              <a:rPr lang="cs-CZ" altLang="cs-CZ" sz="2800" dirty="0"/>
              <a:t>3) trestní právo</a:t>
            </a:r>
          </a:p>
          <a:p>
            <a:pPr lvl="1">
              <a:defRPr/>
            </a:pPr>
            <a:r>
              <a:rPr lang="cs-CZ" altLang="cs-CZ" dirty="0"/>
              <a:t>TZ (např. </a:t>
            </a:r>
            <a:r>
              <a:rPr lang="cs-CZ" altLang="cs-CZ" dirty="0" err="1"/>
              <a:t>tr</a:t>
            </a:r>
            <a:r>
              <a:rPr lang="cs-CZ" altLang="cs-CZ" dirty="0"/>
              <a:t>. č. zkreslování údajů o stavu hospodaření a jmění</a:t>
            </a:r>
            <a:r>
              <a:rPr lang="cs-CZ" altLang="cs-CZ" dirty="0" smtClean="0"/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70020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 – trestní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 marL="0" indent="0">
              <a:buNone/>
              <a:defRPr/>
            </a:pPr>
            <a:r>
              <a:rPr lang="cs-CZ" altLang="cs-CZ" sz="2000" dirty="0"/>
              <a:t>trestní zákoník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§ </a:t>
            </a:r>
            <a:r>
              <a:rPr lang="cs-CZ" sz="2000" dirty="0"/>
              <a:t>254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000" b="1" dirty="0"/>
              <a:t>Zkreslování údajů o stavu hospodaření a jmění </a:t>
            </a:r>
            <a:endParaRPr lang="cs-CZ" sz="2000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(1) Kdo </a:t>
            </a:r>
            <a:r>
              <a:rPr lang="cs-CZ" sz="2000" b="1" dirty="0"/>
              <a:t>nevede účetní knihy, zápisy nebo jiné doklady sloužící k přehledu o stavu hospodaření a majetku </a:t>
            </a:r>
            <a:r>
              <a:rPr lang="cs-CZ" sz="2000" dirty="0"/>
              <a:t>nebo k jejich kontrole, ač je k tomu podle zákona povinen,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kdo v takových účetních knihách, zápisech nebo jiných dokladech uvede nepravdivé nebo hrubě zkreslené údaje, nebo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kdo takové účetní knihy, zápisy nebo jiné doklady změní, zničí, poškodí, učiní neupotřebitelnými nebo zatají,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sz="2000" dirty="0"/>
              <a:t>a ohrozí tak majetková práva jiného nebo včasné a řádné vyměření daně, bude potrestán odnětím svobody až na dvě léta nebo zákazem činnosti. </a:t>
            </a:r>
          </a:p>
        </p:txBody>
      </p:sp>
    </p:spTree>
    <p:extLst>
      <p:ext uri="{BB962C8B-B14F-4D97-AF65-F5344CB8AC3E}">
        <p14:creationId xmlns:p14="http://schemas.microsoft.com/office/powerpoint/2010/main" val="431326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dirty="0"/>
              <a:t>1</a:t>
            </a:r>
            <a:r>
              <a:rPr lang="cs-CZ" altLang="cs-CZ" sz="2800" dirty="0"/>
              <a:t>) obchodní právo</a:t>
            </a:r>
          </a:p>
          <a:p>
            <a:pPr lvl="1">
              <a:defRPr/>
            </a:pPr>
            <a:r>
              <a:rPr lang="cs-CZ" altLang="cs-CZ" dirty="0"/>
              <a:t>ZOK (např. problematika rozdělování podílu na zisku)</a:t>
            </a:r>
          </a:p>
          <a:p>
            <a:pPr>
              <a:defRPr/>
            </a:pPr>
            <a:r>
              <a:rPr lang="cs-CZ" altLang="cs-CZ" sz="2800" dirty="0"/>
              <a:t>2) občanské právo</a:t>
            </a:r>
          </a:p>
          <a:p>
            <a:pPr lvl="1">
              <a:defRPr/>
            </a:pPr>
            <a:r>
              <a:rPr lang="cs-CZ" altLang="cs-CZ" dirty="0"/>
              <a:t>OZ (např. problematika likvidací, nadačního kapitálu, apod.)</a:t>
            </a:r>
          </a:p>
          <a:p>
            <a:pPr lvl="1">
              <a:defRPr/>
            </a:pPr>
            <a:r>
              <a:rPr lang="cs-CZ" altLang="cs-CZ" dirty="0"/>
              <a:t>insolvenční zákon (napříč celým zákonem)</a:t>
            </a:r>
          </a:p>
          <a:p>
            <a:pPr>
              <a:defRPr/>
            </a:pPr>
            <a:r>
              <a:rPr lang="cs-CZ" altLang="cs-CZ" sz="2800" dirty="0"/>
              <a:t>3) trestní právo</a:t>
            </a:r>
          </a:p>
          <a:p>
            <a:pPr lvl="1">
              <a:defRPr/>
            </a:pPr>
            <a:r>
              <a:rPr lang="cs-CZ" altLang="cs-CZ" dirty="0"/>
              <a:t>TZ (např. </a:t>
            </a:r>
            <a:r>
              <a:rPr lang="cs-CZ" altLang="cs-CZ" dirty="0" err="1"/>
              <a:t>tr</a:t>
            </a:r>
            <a:r>
              <a:rPr lang="cs-CZ" altLang="cs-CZ" dirty="0"/>
              <a:t>. č. zkreslování údajů o stavu hospodaření a jmění)</a:t>
            </a:r>
          </a:p>
          <a:p>
            <a:pPr>
              <a:defRPr/>
            </a:pPr>
            <a:r>
              <a:rPr lang="cs-CZ" altLang="cs-CZ" sz="2800" dirty="0"/>
              <a:t>4) finanční právo</a:t>
            </a:r>
          </a:p>
          <a:p>
            <a:pPr lvl="1">
              <a:defRPr/>
            </a:pPr>
            <a:r>
              <a:rPr lang="cs-CZ" altLang="cs-CZ" dirty="0"/>
              <a:t>napříč celým odvětvím (fiskální i nefiskální část) </a:t>
            </a:r>
          </a:p>
        </p:txBody>
      </p:sp>
    </p:spTree>
    <p:extLst>
      <p:ext uri="{BB962C8B-B14F-4D97-AF65-F5344CB8AC3E}">
        <p14:creationId xmlns:p14="http://schemas.microsoft.com/office/powerpoint/2010/main" val="3618206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sz="3200" dirty="0" smtClean="0"/>
              <a:t>materiální prameny</a:t>
            </a:r>
          </a:p>
          <a:p>
            <a:pPr lvl="1">
              <a:defRPr/>
            </a:pPr>
            <a:r>
              <a:rPr lang="cs-CZ" altLang="cs-CZ" sz="2400" dirty="0" smtClean="0"/>
              <a:t>Ty skutečnosti, které ovlivňují podobu konkrétní normativní regulace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sz="3200" dirty="0"/>
              <a:t>f</a:t>
            </a:r>
            <a:r>
              <a:rPr lang="cs-CZ" altLang="cs-CZ" sz="3200" dirty="0" smtClean="0"/>
              <a:t>ormální prameny</a:t>
            </a:r>
          </a:p>
          <a:p>
            <a:pPr lvl="1">
              <a:defRPr/>
            </a:pPr>
            <a:r>
              <a:rPr lang="cs-CZ" altLang="cs-CZ" sz="2800" dirty="0" smtClean="0"/>
              <a:t>Normativní podoby (zákony, vyhlášky, nařízení EU, mez. smlouvy, atd.)</a:t>
            </a:r>
          </a:p>
          <a:p>
            <a:pPr lvl="1">
              <a:defRPr/>
            </a:pPr>
            <a:r>
              <a:rPr lang="cs-CZ" altLang="cs-CZ" sz="2800" dirty="0" smtClean="0"/>
              <a:t>Ne-normativní podoby (metodiky, interpretace, atd.)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6229750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zákon č. 563/1991 Sb., o účetnictví</a:t>
            </a:r>
          </a:p>
          <a:p>
            <a:pPr lvl="1"/>
            <a:r>
              <a:rPr lang="cs-CZ" altLang="cs-CZ" sz="2400" dirty="0"/>
              <a:t>základní předpis</a:t>
            </a:r>
          </a:p>
          <a:p>
            <a:pPr lvl="1"/>
            <a:r>
              <a:rPr lang="cs-CZ" altLang="cs-CZ" sz="2400" dirty="0"/>
              <a:t>Stanovuje rozsah a způsob vedení účetnictví, požadavky na jeho průkaznost, rozsah a způsob zveřejňování informací z účetnictví a podmínky předávání účetních záznamů pro potřeby státu</a:t>
            </a:r>
          </a:p>
          <a:p>
            <a:endParaRPr lang="cs-CZ" altLang="cs-CZ" dirty="0"/>
          </a:p>
          <a:p>
            <a:r>
              <a:rPr lang="cs-CZ" altLang="cs-CZ" b="1" dirty="0"/>
              <a:t>vyhláška č. 500/2002 Sb., kterou se provádějí některá ustanovení zákona č. 563/1991 Sb., o účetnictví</a:t>
            </a:r>
          </a:p>
          <a:p>
            <a:pPr lvl="1"/>
            <a:r>
              <a:rPr lang="cs-CZ" altLang="cs-CZ" sz="2400" dirty="0"/>
              <a:t>Zejména stanovuje požadavky na účetní závěrky, vymezuje směrnou účetní osnovu, účetní metody, atd.</a:t>
            </a:r>
          </a:p>
        </p:txBody>
      </p:sp>
    </p:spTree>
    <p:extLst>
      <p:ext uri="{BB962C8B-B14F-4D97-AF65-F5344CB8AC3E}">
        <p14:creationId xmlns:p14="http://schemas.microsoft.com/office/powerpoint/2010/main" val="16447784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4453193" cy="4876800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účetní standardy</a:t>
            </a:r>
          </a:p>
          <a:p>
            <a:pPr lvl="1" algn="just"/>
            <a:r>
              <a:rPr lang="cs-CZ" altLang="cs-CZ" sz="2400" dirty="0"/>
              <a:t>Vydává MF na základě zmocnění v §36 </a:t>
            </a:r>
            <a:r>
              <a:rPr lang="cs-CZ" altLang="cs-CZ" sz="2400" dirty="0" err="1"/>
              <a:t>ZoÚ</a:t>
            </a:r>
            <a:endParaRPr lang="cs-CZ" altLang="cs-CZ" sz="2400" dirty="0"/>
          </a:p>
          <a:p>
            <a:pPr lvl="1" algn="just"/>
            <a:endParaRPr lang="cs-CZ" altLang="cs-CZ" sz="2400" dirty="0"/>
          </a:p>
          <a:p>
            <a:pPr lvl="1" algn="just"/>
            <a:r>
              <a:rPr lang="cs-CZ" altLang="cs-CZ" sz="2400" dirty="0"/>
              <a:t>pro dosažení souladu při používání účetních metod účetními jednotkami a pro zajištění vyšší míry srovnatelnosti účetních závěrek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536" y="1719071"/>
            <a:ext cx="4932680" cy="4834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7314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Interpretace Národní účetní rady</a:t>
            </a:r>
          </a:p>
          <a:p>
            <a:r>
              <a:rPr lang="cs-CZ" altLang="cs-CZ" dirty="0">
                <a:hlinkClick r:id="rId2"/>
              </a:rPr>
              <a:t>http://www.nur.cz/interpretace.html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NÚR založena profesními organizacemi jako spolek - členové Komora auditorů ČR, Komora daňových poradců, Svaz účetních ČR, </a:t>
            </a:r>
            <a:r>
              <a:rPr lang="cs-CZ" altLang="cs-CZ" dirty="0" smtClean="0"/>
              <a:t>VŠE</a:t>
            </a:r>
          </a:p>
          <a:p>
            <a:endParaRPr lang="cs-CZ" altLang="cs-CZ" dirty="0"/>
          </a:p>
          <a:p>
            <a:r>
              <a:rPr lang="cs-CZ" altLang="cs-CZ" dirty="0"/>
              <a:t>Hlavním posláním je spolupráce s ministerstvem financí na tvorbě legislativy a souvisejících norem se zaměřením na oblast účetnictví, tvorba, aktualizace, vydávání a distribuce českých účetních standardů a dalších souvisejících metodik – nejsou normativní akty</a:t>
            </a:r>
          </a:p>
          <a:p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77199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zákon č. 93/2009 Sb., o auditorech a o změně některých zákonů (zákon o auditorech)</a:t>
            </a:r>
          </a:p>
          <a:p>
            <a:endParaRPr lang="cs-CZ" altLang="cs-CZ" dirty="0"/>
          </a:p>
          <a:p>
            <a:r>
              <a:rPr lang="cs-CZ" altLang="cs-CZ" dirty="0"/>
              <a:t>upravuje výkon auditorské činnosti, působnost Komory auditorů České republiky, působnost Rady pro veřejný dohled nad auditem, a práva a povinnosti fyzických a právnických osob s tím spojené</a:t>
            </a:r>
          </a:p>
          <a:p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1423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Struktura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00655"/>
            <a:ext cx="10018713" cy="3429000"/>
          </a:xfrm>
        </p:spPr>
        <p:txBody>
          <a:bodyPr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/>
              <a:t>Oblasti regulace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Pozice </a:t>
            </a:r>
            <a:r>
              <a:rPr lang="cs-CZ" sz="3200" dirty="0" smtClean="0"/>
              <a:t>bilančního práva v systému práva finančního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Systém </a:t>
            </a:r>
            <a:r>
              <a:rPr lang="cs-CZ" sz="3200" dirty="0" smtClean="0"/>
              <a:t>bilančního práva v ČR </a:t>
            </a: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prameny bilančního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IAS – mezinárodní účetní standardy (</a:t>
            </a:r>
            <a:r>
              <a:rPr lang="cs-CZ" altLang="cs-CZ" i="1" dirty="0"/>
              <a:t>International </a:t>
            </a:r>
            <a:r>
              <a:rPr lang="cs-CZ" altLang="cs-CZ" i="1" dirty="0" err="1"/>
              <a:t>Accounting</a:t>
            </a:r>
            <a:r>
              <a:rPr lang="cs-CZ" altLang="cs-CZ" i="1" dirty="0"/>
              <a:t> </a:t>
            </a:r>
            <a:r>
              <a:rPr lang="cs-CZ" altLang="cs-CZ" i="1" dirty="0" err="1"/>
              <a:t>Standards</a:t>
            </a:r>
            <a:r>
              <a:rPr lang="cs-CZ" altLang="cs-CZ" i="1" dirty="0"/>
              <a:t>)</a:t>
            </a:r>
          </a:p>
          <a:p>
            <a:r>
              <a:rPr lang="cs-CZ" altLang="cs-CZ" dirty="0"/>
              <a:t>standardy vydávané v letech 1973 až 2001 Výborem pro mezinárodní účetní standardy (IASC), (</a:t>
            </a:r>
            <a:r>
              <a:rPr lang="cs-CZ" altLang="cs-CZ" i="1" dirty="0"/>
              <a:t>International </a:t>
            </a:r>
            <a:r>
              <a:rPr lang="cs-CZ" altLang="cs-CZ" i="1" dirty="0" err="1"/>
              <a:t>Accounting</a:t>
            </a:r>
            <a:r>
              <a:rPr lang="cs-CZ" altLang="cs-CZ" i="1" dirty="0"/>
              <a:t> </a:t>
            </a:r>
            <a:r>
              <a:rPr lang="cs-CZ" altLang="cs-CZ" i="1" dirty="0" err="1"/>
              <a:t>Standards</a:t>
            </a:r>
            <a:r>
              <a:rPr lang="cs-CZ" altLang="cs-CZ" i="1" dirty="0"/>
              <a:t> </a:t>
            </a:r>
            <a:r>
              <a:rPr lang="cs-CZ" altLang="cs-CZ" i="1" dirty="0" err="1"/>
              <a:t>Committee</a:t>
            </a:r>
            <a:r>
              <a:rPr lang="cs-CZ" altLang="cs-CZ" i="1" dirty="0"/>
              <a:t>)</a:t>
            </a:r>
          </a:p>
          <a:p>
            <a:endParaRPr lang="cs-CZ" altLang="cs-CZ" dirty="0"/>
          </a:p>
          <a:p>
            <a:r>
              <a:rPr lang="cs-CZ" altLang="cs-CZ" dirty="0"/>
              <a:t>Od 2001 nahrazeno Radou pro mezinárodní účetní standardy (IASB) (</a:t>
            </a:r>
            <a:r>
              <a:rPr lang="cs-CZ" altLang="cs-CZ" i="1" dirty="0"/>
              <a:t>International </a:t>
            </a:r>
            <a:r>
              <a:rPr lang="cs-CZ" altLang="cs-CZ" i="1" dirty="0" err="1"/>
              <a:t>Accounting</a:t>
            </a:r>
            <a:r>
              <a:rPr lang="cs-CZ" altLang="cs-CZ" i="1" dirty="0"/>
              <a:t> </a:t>
            </a:r>
            <a:r>
              <a:rPr lang="cs-CZ" altLang="cs-CZ" i="1" dirty="0" err="1"/>
              <a:t>Standards</a:t>
            </a:r>
            <a:r>
              <a:rPr lang="cs-CZ" altLang="cs-CZ" i="1" dirty="0"/>
              <a:t> </a:t>
            </a:r>
            <a:r>
              <a:rPr lang="cs-CZ" altLang="cs-CZ" i="1" dirty="0" err="1"/>
              <a:t>Board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nové standardy pod názvem Mezinárodní standardy účetního výkaznictví (IFRS) (International </a:t>
            </a:r>
            <a:r>
              <a:rPr lang="cs-CZ" altLang="cs-CZ" dirty="0" err="1"/>
              <a:t>Financial</a:t>
            </a:r>
            <a:r>
              <a:rPr lang="cs-CZ" altLang="cs-CZ" dirty="0"/>
              <a:t> Reporting </a:t>
            </a:r>
            <a:r>
              <a:rPr lang="cs-CZ" altLang="cs-CZ" dirty="0" err="1"/>
              <a:t>Standards</a:t>
            </a:r>
            <a:r>
              <a:rPr lang="cs-CZ" altLang="cs-CZ" dirty="0"/>
              <a:t>).</a:t>
            </a:r>
          </a:p>
          <a:p>
            <a:endParaRPr lang="cs-CZ" altLang="cs-CZ" sz="2000" dirty="0"/>
          </a:p>
          <a:p>
            <a:r>
              <a:rPr lang="cs-CZ" altLang="cs-CZ" sz="2000" u="sng" dirty="0"/>
              <a:t>Od 1. ledna 2005 jsou společnosti kotované na veřejně obchodovaných burzách Evropské unie povinny vykazovat své konsolidované účetní výkazy v souladu se standardy IAS/IFRS</a:t>
            </a:r>
          </a:p>
          <a:p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97202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Co upravuje bilanční právo?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94688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Oblast regulace</a:t>
            </a:r>
          </a:p>
          <a:p>
            <a:pPr lvl="1"/>
            <a:r>
              <a:rPr lang="cs-CZ" sz="2800" dirty="0" smtClean="0"/>
              <a:t>Právní vztahy související s účetnictvím a obdobných činností evidenčního a bilančního charakteru</a:t>
            </a:r>
          </a:p>
          <a:p>
            <a:endParaRPr lang="cs-CZ" sz="3200" dirty="0" smtClean="0"/>
          </a:p>
          <a:p>
            <a:r>
              <a:rPr lang="cs-CZ" sz="3200" dirty="0" smtClean="0"/>
              <a:t>Příklady:</a:t>
            </a:r>
          </a:p>
          <a:p>
            <a:pPr lvl="1"/>
            <a:r>
              <a:rPr lang="cs-CZ" sz="2400" dirty="0" smtClean="0"/>
              <a:t>Účetnictví podnikatelů</a:t>
            </a:r>
          </a:p>
          <a:p>
            <a:pPr lvl="1"/>
            <a:r>
              <a:rPr lang="cs-CZ" sz="2400" dirty="0" smtClean="0"/>
              <a:t>Audit</a:t>
            </a:r>
          </a:p>
          <a:p>
            <a:pPr lvl="1"/>
            <a:r>
              <a:rPr lang="cs-CZ" sz="2400" dirty="0" smtClean="0"/>
              <a:t>Národní účty </a:t>
            </a:r>
          </a:p>
          <a:p>
            <a:pPr lvl="1"/>
            <a:r>
              <a:rPr lang="cs-CZ" sz="2400" dirty="0" smtClean="0"/>
              <a:t>Různá zákonná „reportování“, atd.</a:t>
            </a: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9655" y="15544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praxi i teorii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28928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Praxe</a:t>
            </a:r>
          </a:p>
          <a:p>
            <a:pPr lvl="1"/>
            <a:r>
              <a:rPr lang="cs-CZ" sz="2800" dirty="0"/>
              <a:t>d</a:t>
            </a:r>
            <a:r>
              <a:rPr lang="cs-CZ" sz="2800" dirty="0" smtClean="0"/>
              <a:t>ůraz na praktické otázky</a:t>
            </a:r>
          </a:p>
          <a:p>
            <a:pPr lvl="1"/>
            <a:r>
              <a:rPr lang="cs-CZ" sz="2800" dirty="0" smtClean="0"/>
              <a:t>řešení konkrétních problémů</a:t>
            </a:r>
          </a:p>
          <a:p>
            <a:pPr lvl="1"/>
            <a:r>
              <a:rPr lang="cs-CZ" sz="2800" dirty="0" smtClean="0"/>
              <a:t>aplikace předpisů bilančního práva, atd.</a:t>
            </a:r>
          </a:p>
          <a:p>
            <a:endParaRPr lang="cs-CZ" sz="3200" dirty="0" smtClean="0"/>
          </a:p>
          <a:p>
            <a:r>
              <a:rPr lang="cs-CZ" sz="3200" dirty="0" smtClean="0"/>
              <a:t>Teorie</a:t>
            </a:r>
          </a:p>
          <a:p>
            <a:pPr lvl="1"/>
            <a:r>
              <a:rPr lang="cs-CZ" sz="2400" dirty="0" smtClean="0"/>
              <a:t>Snaha o zobecnění právní úpravy</a:t>
            </a:r>
          </a:p>
          <a:p>
            <a:pPr lvl="1"/>
            <a:r>
              <a:rPr lang="cs-CZ" sz="2400" dirty="0" smtClean="0"/>
              <a:t>Vymezení zásad bilančního práva, resp. jeho předpisů</a:t>
            </a:r>
          </a:p>
          <a:p>
            <a:pPr lvl="1"/>
            <a:r>
              <a:rPr lang="cs-CZ" sz="2400" dirty="0" smtClean="0"/>
              <a:t>Vymezení metody regulace, interpretace, atd.</a:t>
            </a:r>
          </a:p>
        </p:txBody>
      </p:sp>
    </p:spTree>
    <p:extLst>
      <p:ext uri="{BB962C8B-B14F-4D97-AF65-F5344CB8AC3E}">
        <p14:creationId xmlns:p14="http://schemas.microsoft.com/office/powerpoint/2010/main" val="11516246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jako právní pod-odvětví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01952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Základní členění regulace:</a:t>
            </a:r>
          </a:p>
          <a:p>
            <a:pPr lvl="1"/>
            <a:r>
              <a:rPr lang="cs-CZ" sz="2800" dirty="0" smtClean="0"/>
              <a:t>Normativní </a:t>
            </a:r>
          </a:p>
          <a:p>
            <a:pPr lvl="1"/>
            <a:r>
              <a:rPr lang="cs-CZ" sz="2800" dirty="0" smtClean="0"/>
              <a:t>Nenormativní</a:t>
            </a:r>
          </a:p>
          <a:p>
            <a:endParaRPr lang="cs-CZ" sz="3200" dirty="0" smtClean="0"/>
          </a:p>
          <a:p>
            <a:r>
              <a:rPr lang="cs-CZ" sz="3200" dirty="0" smtClean="0"/>
              <a:t>Normativní regulace:</a:t>
            </a:r>
          </a:p>
          <a:p>
            <a:pPr lvl="1"/>
            <a:r>
              <a:rPr lang="cs-CZ" sz="2800" dirty="0" smtClean="0"/>
              <a:t>Právní normativní systémy</a:t>
            </a:r>
          </a:p>
          <a:p>
            <a:pPr lvl="1"/>
            <a:r>
              <a:rPr lang="cs-CZ" sz="2800" dirty="0" smtClean="0"/>
              <a:t>Neprávní normativní systémy</a:t>
            </a:r>
          </a:p>
        </p:txBody>
      </p:sp>
    </p:spTree>
    <p:extLst>
      <p:ext uri="{BB962C8B-B14F-4D97-AF65-F5344CB8AC3E}">
        <p14:creationId xmlns:p14="http://schemas.microsoft.com/office/powerpoint/2010/main" val="2615642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Bilanční právo jako právní </a:t>
            </a:r>
            <a:r>
              <a:rPr lang="cs-CZ" b="1" dirty="0" smtClean="0"/>
              <a:t>pod-odvětví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26464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Právo:</a:t>
            </a:r>
          </a:p>
          <a:p>
            <a:pPr lvl="1"/>
            <a:r>
              <a:rPr lang="cs-CZ" sz="2800" dirty="0" smtClean="0"/>
              <a:t>Veřejné</a:t>
            </a:r>
          </a:p>
          <a:p>
            <a:pPr lvl="1"/>
            <a:r>
              <a:rPr lang="cs-CZ" sz="2800" dirty="0" smtClean="0"/>
              <a:t>Soukromé </a:t>
            </a:r>
          </a:p>
          <a:p>
            <a:pPr lvl="1"/>
            <a:endParaRPr lang="cs-CZ" sz="2800" dirty="0" smtClean="0"/>
          </a:p>
          <a:p>
            <a:r>
              <a:rPr lang="cs-CZ" sz="3200" dirty="0" smtClean="0"/>
              <a:t>Právní odvětví – </a:t>
            </a:r>
            <a:r>
              <a:rPr lang="cs-CZ" sz="3200" dirty="0" err="1" smtClean="0"/>
              <a:t>odvětvotvorná</a:t>
            </a:r>
            <a:r>
              <a:rPr lang="cs-CZ" sz="3200" dirty="0" smtClean="0"/>
              <a:t> kritéria:</a:t>
            </a:r>
          </a:p>
          <a:p>
            <a:pPr lvl="1"/>
            <a:r>
              <a:rPr lang="cs-CZ" sz="2800" dirty="0" smtClean="0"/>
              <a:t>Společné zásady, předmět regulace</a:t>
            </a:r>
          </a:p>
          <a:p>
            <a:pPr lvl="1"/>
            <a:r>
              <a:rPr lang="cs-CZ" sz="2800" dirty="0" smtClean="0"/>
              <a:t>Vnitřní systémová soudržnost</a:t>
            </a:r>
          </a:p>
          <a:p>
            <a:pPr lvl="1"/>
            <a:r>
              <a:rPr lang="cs-CZ" sz="2800" dirty="0" smtClean="0"/>
              <a:t>Metoda regulace</a:t>
            </a:r>
          </a:p>
          <a:p>
            <a:pPr lvl="1"/>
            <a:r>
              <a:rPr lang="cs-CZ" sz="2800" dirty="0" smtClean="0"/>
              <a:t>Akceptovatelnost právní vědou</a:t>
            </a:r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4384"/>
            <a:ext cx="10018713" cy="1255775"/>
          </a:xfrm>
        </p:spPr>
        <p:txBody>
          <a:bodyPr/>
          <a:lstStyle/>
          <a:p>
            <a:pPr algn="l"/>
            <a:r>
              <a:rPr lang="cs-CZ" b="1" dirty="0" smtClean="0"/>
              <a:t>Bilanční právo v systému práva finančního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124712"/>
            <a:ext cx="9866441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Fiskální část</a:t>
            </a:r>
          </a:p>
          <a:p>
            <a:pPr lvl="1"/>
            <a:r>
              <a:rPr lang="cs-CZ" sz="2800" dirty="0" smtClean="0"/>
              <a:t>Daňové právo</a:t>
            </a:r>
          </a:p>
          <a:p>
            <a:pPr lvl="1"/>
            <a:r>
              <a:rPr lang="cs-CZ" sz="2800" dirty="0" smtClean="0"/>
              <a:t>Celní právo</a:t>
            </a:r>
          </a:p>
          <a:p>
            <a:pPr lvl="1"/>
            <a:r>
              <a:rPr lang="cs-CZ" sz="2800" dirty="0" smtClean="0"/>
              <a:t>Rozpočtové právo</a:t>
            </a:r>
          </a:p>
          <a:p>
            <a:pPr lvl="1"/>
            <a:r>
              <a:rPr lang="cs-CZ" sz="2800" dirty="0" smtClean="0"/>
              <a:t>Dotační právo</a:t>
            </a:r>
          </a:p>
          <a:p>
            <a:pPr lvl="1"/>
            <a:endParaRPr lang="cs-CZ" sz="2800" dirty="0" smtClean="0"/>
          </a:p>
          <a:p>
            <a:pPr lvl="1"/>
            <a:endParaRPr lang="cs-CZ" sz="2800" dirty="0"/>
          </a:p>
          <a:p>
            <a:pPr lvl="1"/>
            <a:endParaRPr lang="cs-CZ" sz="2800" dirty="0" smtClean="0"/>
          </a:p>
          <a:p>
            <a:pPr lvl="1"/>
            <a:r>
              <a:rPr lang="cs-CZ" sz="2800" dirty="0" smtClean="0"/>
              <a:t>Bilanční právo je někdy řazeno do fiskální části, někdy části nefiskální, někdy je považováno za stojící na pomezí</a:t>
            </a:r>
          </a:p>
          <a:p>
            <a:pPr lvl="1"/>
            <a:endParaRPr lang="cs-CZ" sz="28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79009" y="1124712"/>
            <a:ext cx="6059424" cy="4892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3200" noProof="0" dirty="0" smtClean="0"/>
              <a:t>Nef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iskální část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Veřejné bankovní právo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Veřejné pojišťovnické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Veřejné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právo finančních trhů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baseline="0" dirty="0" smtClean="0"/>
              <a:t>Měnové</a:t>
            </a:r>
            <a:r>
              <a:rPr lang="cs-CZ" sz="2800" dirty="0" smtClean="0"/>
              <a:t>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Devizové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Puncovní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b="1" dirty="0" smtClean="0"/>
              <a:t>Bilanční právo ?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defRPr/>
            </a:pPr>
            <a:r>
              <a:rPr lang="cs-CZ" altLang="cs-CZ" dirty="0"/>
              <a:t>1</a:t>
            </a:r>
            <a:r>
              <a:rPr lang="cs-CZ" altLang="cs-CZ" sz="2800" dirty="0"/>
              <a:t>) obchodní právo</a:t>
            </a:r>
          </a:p>
          <a:p>
            <a:pPr lvl="1">
              <a:defRPr/>
            </a:pPr>
            <a:r>
              <a:rPr lang="cs-CZ" altLang="cs-CZ" dirty="0"/>
              <a:t>ZOK (např. problematika rozdělování podílu na zisku</a:t>
            </a:r>
            <a:r>
              <a:rPr lang="cs-CZ" altLang="cs-CZ" dirty="0" smtClean="0"/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14824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Bilanční právo v příkladech – obchodní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9072"/>
            <a:ext cx="10018713" cy="4876800"/>
          </a:xfrm>
        </p:spPr>
        <p:txBody>
          <a:bodyPr anchor="t">
            <a:noAutofit/>
          </a:bodyPr>
          <a:lstStyle/>
          <a:p>
            <a:pPr>
              <a:buNone/>
            </a:pPr>
            <a:r>
              <a:rPr lang="cs-CZ" altLang="cs-CZ" sz="3600" dirty="0" smtClean="0"/>
              <a:t>ZOK									</a:t>
            </a:r>
            <a:r>
              <a:rPr lang="cs-CZ" altLang="en-US" dirty="0" smtClean="0"/>
              <a:t>§ </a:t>
            </a:r>
            <a:r>
              <a:rPr lang="cs-CZ" altLang="en-US" dirty="0"/>
              <a:t>34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en-US" sz="2000" dirty="0"/>
              <a:t>(1) Podíl na zisku se stanoví na základě řádné nebo mimořádné </a:t>
            </a:r>
            <a:r>
              <a:rPr lang="cs-CZ" altLang="en-US" sz="2000" b="1" dirty="0"/>
              <a:t>účetní závěrky</a:t>
            </a:r>
            <a:r>
              <a:rPr lang="cs-CZ" altLang="en-US" sz="2000" dirty="0"/>
              <a:t> schválené nejvyšším orgánem obchodní korporace. Lze jej rozdělit pouze mezi společníky, ledaže společenská smlouva určí jinak.</a:t>
            </a:r>
            <a:endParaRPr lang="cs-CZ" altLang="cs-CZ" sz="2000" dirty="0"/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000" dirty="0" smtClean="0"/>
              <a:t> </a:t>
            </a:r>
            <a:r>
              <a:rPr lang="cs-CZ" altLang="en-US" sz="2000" dirty="0"/>
              <a:t>§ 40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en-US" sz="2000" dirty="0"/>
              <a:t> (2) Zálohu na výplatu podílu na zisku lze vyplácet jen na základě mezitímní </a:t>
            </a:r>
            <a:r>
              <a:rPr lang="cs-CZ" altLang="en-US" sz="2000" b="1" dirty="0"/>
              <a:t>účetní závěrky</a:t>
            </a:r>
            <a:r>
              <a:rPr lang="cs-CZ" altLang="en-US" sz="2000" dirty="0"/>
              <a:t>, ze které vyplyne, že obchodní korporace má dostatek prostředků na </a:t>
            </a:r>
            <a:r>
              <a:rPr lang="cs-CZ" altLang="en-US" sz="2000" b="1" dirty="0"/>
              <a:t>rozdělení zisku</a:t>
            </a:r>
            <a:r>
              <a:rPr lang="cs-CZ" altLang="en-US" sz="2000" dirty="0"/>
              <a:t>. Výše zálohy na výplatu zisku nemůže být vyšší, než kolik činí součet </a:t>
            </a:r>
            <a:r>
              <a:rPr lang="cs-CZ" altLang="en-US" sz="2000" b="1" dirty="0"/>
              <a:t>výsledku hospodaření běžného účetního období, nerozděleného zisku z minulých let a ostatních fondů ze zisku snížený o neuhrazenou ztrátu z minulých let a povinný příděl do rezervního fondu</a:t>
            </a:r>
            <a:r>
              <a:rPr lang="cs-CZ" altLang="en-US" sz="2000" dirty="0"/>
              <a:t>. K výplatě zálohy nelze použít rezervních fondů, které jsou vytvořeny k jiným účelům, </a:t>
            </a:r>
            <a:r>
              <a:rPr lang="cs-CZ" altLang="en-US" sz="2000" b="1" dirty="0"/>
              <a:t>ani vlastních zdrojů</a:t>
            </a:r>
            <a:r>
              <a:rPr lang="cs-CZ" altLang="en-US" sz="2000" dirty="0"/>
              <a:t>, jež jsou účelově vázány a jejichž účel není obchodní korporace oprávněna měnit.</a:t>
            </a:r>
          </a:p>
        </p:txBody>
      </p:sp>
    </p:spTree>
    <p:extLst>
      <p:ext uri="{BB962C8B-B14F-4D97-AF65-F5344CB8AC3E}">
        <p14:creationId xmlns:p14="http://schemas.microsoft.com/office/powerpoint/2010/main" val="3777837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2252</TotalTime>
  <Words>946</Words>
  <Application>Microsoft Office PowerPoint</Application>
  <PresentationFormat>Širokoúhlá obrazovka</PresentationFormat>
  <Paragraphs>154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Corbel</vt:lpstr>
      <vt:lpstr>Wingdings</vt:lpstr>
      <vt:lpstr>Paralaxa</vt:lpstr>
      <vt:lpstr>Bilanční právo v systému práva finančního</vt:lpstr>
      <vt:lpstr>Struktura přednášky</vt:lpstr>
      <vt:lpstr>Co upravuje bilanční právo?</vt:lpstr>
      <vt:lpstr>Bilanční právo v praxi i teorii</vt:lpstr>
      <vt:lpstr>Bilanční právo jako právní pod-odvětví I</vt:lpstr>
      <vt:lpstr>Bilanční právo jako právní pod-odvětví II</vt:lpstr>
      <vt:lpstr>Bilanční právo v systému práva finančního</vt:lpstr>
      <vt:lpstr>Bilanční právo v příkladech</vt:lpstr>
      <vt:lpstr>Bilanční právo v příkladech – obchodní právo</vt:lpstr>
      <vt:lpstr>Bilanční právo v příkladech</vt:lpstr>
      <vt:lpstr>Bilanční právo v příkladech – občanské právo</vt:lpstr>
      <vt:lpstr>Bilanční právo v příkladech</vt:lpstr>
      <vt:lpstr>Bilanční právo v příkladech – trestní právo</vt:lpstr>
      <vt:lpstr>Bilanční právo v příkladech</vt:lpstr>
      <vt:lpstr>Základní prameny bilančního práva</vt:lpstr>
      <vt:lpstr>Základní prameny bilančního práva</vt:lpstr>
      <vt:lpstr>Základní prameny bilančního práva</vt:lpstr>
      <vt:lpstr>Základní prameny bilančního práva</vt:lpstr>
      <vt:lpstr>Základní prameny bilančního práva</vt:lpstr>
      <vt:lpstr>Základní prameny bilančního práva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168</cp:revision>
  <cp:lastPrinted>2018-10-04T06:01:16Z</cp:lastPrinted>
  <dcterms:created xsi:type="dcterms:W3CDTF">2016-10-17T17:38:14Z</dcterms:created>
  <dcterms:modified xsi:type="dcterms:W3CDTF">2018-10-05T11:36:40Z</dcterms:modified>
</cp:coreProperties>
</file>