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0" r:id="rId3"/>
    <p:sldId id="332" r:id="rId4"/>
    <p:sldId id="316" r:id="rId5"/>
    <p:sldId id="338" r:id="rId6"/>
    <p:sldId id="339" r:id="rId7"/>
    <p:sldId id="335" r:id="rId8"/>
    <p:sldId id="337" r:id="rId9"/>
    <p:sldId id="340" r:id="rId10"/>
    <p:sldId id="341" r:id="rId11"/>
    <p:sldId id="342" r:id="rId12"/>
    <p:sldId id="333" r:id="rId13"/>
    <p:sldId id="318" r:id="rId14"/>
    <p:sldId id="323" r:id="rId15"/>
    <p:sldId id="321" r:id="rId16"/>
    <p:sldId id="343" r:id="rId17"/>
    <p:sldId id="319" r:id="rId18"/>
    <p:sldId id="320" r:id="rId19"/>
    <p:sldId id="329" r:id="rId20"/>
    <p:sldId id="345" r:id="rId21"/>
    <p:sldId id="346" r:id="rId22"/>
    <p:sldId id="347" r:id="rId23"/>
    <p:sldId id="348" r:id="rId24"/>
    <p:sldId id="344" r:id="rId25"/>
    <p:sldId id="261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/>
    <p:restoredTop sz="94760"/>
  </p:normalViewPr>
  <p:slideViewPr>
    <p:cSldViewPr snapToGrid="0" snapToObjects="1">
      <p:cViewPr varScale="1">
        <p:scale>
          <a:sx n="79" d="100"/>
          <a:sy n="79" d="100"/>
        </p:scale>
        <p:origin x="114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9A58-931B-4ED2-A3AE-6410EB25FC2B}" type="datetimeFigureOut">
              <a:rPr lang="cs-CZ" smtClean="0"/>
              <a:pPr/>
              <a:t>05.10.2018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7AC4-0729-45D4-A21E-D7EB3CF8C6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0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E8CBD-5BEE-4336-8458-40361490C864}" type="datetimeFigureOut">
              <a:rPr lang="cs-CZ" smtClean="0"/>
              <a:pPr/>
              <a:t>05.10.2018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441F8-DB8B-49FE-AF79-D5FD049340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9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41F8-DB8B-49FE-AF79-D5FD0493403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73236" y="314891"/>
            <a:ext cx="7429786" cy="2616199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Systém účetnictví, základní principy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5377" y="4047762"/>
            <a:ext cx="6987645" cy="138853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Bilanční právo</a:t>
            </a:r>
          </a:p>
          <a:p>
            <a:r>
              <a:rPr lang="cs-CZ" sz="3200" dirty="0" smtClean="0"/>
              <a:t>přednáška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25522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Vlastní zdroje (vlastní kapitál)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782312"/>
          </a:xfrm>
        </p:spPr>
        <p:txBody>
          <a:bodyPr anchor="t">
            <a:normAutofit fontScale="92500" lnSpcReduction="10000"/>
          </a:bodyPr>
          <a:lstStyle/>
          <a:p>
            <a:r>
              <a:rPr lang="cs-CZ" altLang="cs-CZ" sz="3200" dirty="0" smtClean="0"/>
              <a:t>Jedná se o prostředky, které má účetní jednotka k dispozici a přitom nemá závazek je „někomu vracet“</a:t>
            </a:r>
          </a:p>
          <a:p>
            <a:r>
              <a:rPr lang="cs-CZ" altLang="cs-CZ" sz="3200" dirty="0" smtClean="0"/>
              <a:t>zejména:</a:t>
            </a:r>
          </a:p>
          <a:p>
            <a:pPr lvl="1"/>
            <a:r>
              <a:rPr lang="cs-CZ" altLang="cs-CZ" sz="2800" dirty="0" smtClean="0"/>
              <a:t>prostředky, které do společnosti vložili akcionáři (společníci)</a:t>
            </a:r>
          </a:p>
          <a:p>
            <a:pPr lvl="1"/>
            <a:endParaRPr lang="cs-CZ" altLang="cs-CZ" sz="2800" dirty="0" smtClean="0"/>
          </a:p>
          <a:p>
            <a:pPr lvl="1"/>
            <a:r>
              <a:rPr lang="cs-CZ" altLang="cs-CZ" sz="2800" dirty="0" smtClean="0"/>
              <a:t>nerozdělený zisk		 (může být vyplacen na základě rozhodnutí příslušného orgánu účetní jednotky) </a:t>
            </a:r>
          </a:p>
          <a:p>
            <a:pPr lvl="1"/>
            <a:endParaRPr lang="cs-CZ" altLang="cs-CZ" sz="2800" dirty="0" smtClean="0"/>
          </a:p>
          <a:p>
            <a:pPr lvl="1"/>
            <a:r>
              <a:rPr lang="cs-CZ" altLang="cs-CZ" sz="2800" dirty="0" smtClean="0"/>
              <a:t>hospodářský výsledek</a:t>
            </a:r>
          </a:p>
          <a:p>
            <a:pPr lvl="1"/>
            <a:endParaRPr lang="cs-CZ" altLang="cs-CZ" sz="2800" dirty="0" smtClean="0"/>
          </a:p>
          <a:p>
            <a:pPr>
              <a:buNone/>
            </a:pPr>
            <a:endParaRPr lang="cs-CZ" altLang="cs-CZ" sz="2800" dirty="0" smtClean="0"/>
          </a:p>
          <a:p>
            <a:pPr>
              <a:buNone/>
            </a:pPr>
            <a:endParaRPr lang="cs-CZ" altLang="cs-CZ" sz="3200" dirty="0" smtClean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Uvažujte nad rozdílem mezi základním kapitálem a vlastním kapitálem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 anchor="t">
            <a:normAutofit/>
          </a:bodyPr>
          <a:lstStyle/>
          <a:p>
            <a:endParaRPr lang="cs-CZ" altLang="cs-CZ" sz="2800" dirty="0" smtClean="0"/>
          </a:p>
          <a:p>
            <a:endParaRPr lang="cs-CZ" altLang="cs-CZ" sz="2800" dirty="0" smtClean="0"/>
          </a:p>
          <a:p>
            <a:endParaRPr lang="cs-CZ" altLang="cs-CZ" sz="2800" dirty="0" smtClean="0"/>
          </a:p>
          <a:p>
            <a:pPr>
              <a:buNone/>
            </a:pPr>
            <a:endParaRPr lang="cs-CZ" altLang="cs-CZ" sz="2800" dirty="0" smtClean="0"/>
          </a:p>
          <a:p>
            <a:pPr>
              <a:buNone/>
            </a:pPr>
            <a:endParaRPr lang="cs-CZ" altLang="cs-CZ" sz="3200" dirty="0" smtClean="0"/>
          </a:p>
          <a:p>
            <a:endParaRPr lang="cs-CZ" alt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09723" y="2667000"/>
            <a:ext cx="10018713" cy="2599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tabLst/>
              <a:defRPr/>
            </a:pPr>
            <a:r>
              <a:rPr lang="cs-CZ" altLang="cs-CZ" sz="3200" b="1" dirty="0" smtClean="0"/>
              <a:t>Základní kapitál ≠ vlastní kapitál</a:t>
            </a:r>
            <a:endParaRPr kumimoji="0" lang="cs-CZ" alt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Znázornění aktiv a pasiv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4708671" cy="41586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/>
              <a:t>aktiva x pasiva</a:t>
            </a:r>
          </a:p>
          <a:p>
            <a:pPr>
              <a:defRPr/>
            </a:pP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rozvaha (bilance)</a:t>
            </a:r>
          </a:p>
          <a:p>
            <a:pPr marL="0" indent="0">
              <a:buNone/>
            </a:pPr>
            <a:endParaRPr lang="cs-CZ" altLang="cs-CZ" sz="2800" dirty="0"/>
          </a:p>
        </p:txBody>
      </p:sp>
      <p:sp>
        <p:nvSpPr>
          <p:cNvPr id="6" name="Down Arrow 5"/>
          <p:cNvSpPr/>
          <p:nvPr/>
        </p:nvSpPr>
        <p:spPr>
          <a:xfrm>
            <a:off x="2798618" y="32288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roz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16" y="193778"/>
            <a:ext cx="4572000" cy="64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Rozvaha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 smtClean="0"/>
              <a:t>Bilanční princip - účetnictví sleduje majetek ze dvou pohledů – druhová struktura a zdroje pořízení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Aktiva jsou položky majetku, které: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</a:t>
            </a:r>
            <a:r>
              <a:rPr lang="cs-CZ" altLang="en-US" sz="2400" dirty="0" smtClean="0"/>
              <a:t>1) představují pro podnik budoucí ekonomický prospěch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</a:t>
            </a:r>
            <a:r>
              <a:rPr lang="cs-CZ" altLang="en-US" sz="2400" dirty="0" smtClean="0"/>
              <a:t>2) tento prospěch má podnik plně pod kontrolou (je vlastník)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</a:t>
            </a:r>
            <a:r>
              <a:rPr lang="cs-CZ" altLang="en-US" sz="2400" dirty="0" smtClean="0"/>
              <a:t>3) očekávání budoucího prospěchu musí být dostatečně spolehlivé a prokazatelné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</a:t>
            </a:r>
            <a:r>
              <a:rPr lang="cs-CZ" altLang="en-US" sz="2400" dirty="0" smtClean="0"/>
              <a:t>4) položka aktiv je důsledkem operací uskutečněných v minulosti</a:t>
            </a:r>
          </a:p>
          <a:p>
            <a:pPr marL="457200" lvl="1" indent="0">
              <a:buFontTx/>
              <a:buNone/>
            </a:pPr>
            <a:r>
              <a:rPr lang="cs-CZ" altLang="en-US" sz="2400" dirty="0"/>
              <a:t>	</a:t>
            </a:r>
            <a:r>
              <a:rPr lang="cs-CZ" altLang="en-US" sz="2400" dirty="0" smtClean="0"/>
              <a:t>5) </a:t>
            </a:r>
            <a:r>
              <a:rPr lang="cs-CZ" altLang="en-US" sz="2400" dirty="0"/>
              <a:t>položka aktiv </a:t>
            </a:r>
            <a:r>
              <a:rPr lang="cs-CZ" altLang="en-US" sz="2400" dirty="0" smtClean="0"/>
              <a:t>musí být spolehlivě ocenitelná</a:t>
            </a:r>
          </a:p>
        </p:txBody>
      </p:sp>
    </p:spTree>
    <p:extLst>
      <p:ext uri="{BB962C8B-B14F-4D97-AF65-F5344CB8AC3E}">
        <p14:creationId xmlns:p14="http://schemas.microsoft.com/office/powerpoint/2010/main" val="2090300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Rozvaha – shrnutí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 smtClean="0"/>
              <a:t>Druhý pohled na majetek podniku vyjadřuje zdroje, ze kterých byl majetek pořízen.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Tyto zdroje lze dělit na „vlastní“ a „cizí“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Vlastní kapitál – základní kapitál, fondy a nerozdělený zisk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Cizí kapitál – dluhy vůči třetím subjektům (např. dodavatelům, zaměstnancům, bance, atd.)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Bilanční princip: 		aktiva = pasiva 										(pouze odlišný pohled na majetek podniku)</a:t>
            </a:r>
          </a:p>
        </p:txBody>
      </p:sp>
    </p:spTree>
    <p:extLst>
      <p:ext uri="{BB962C8B-B14F-4D97-AF65-F5344CB8AC3E}">
        <p14:creationId xmlns:p14="http://schemas.microsoft.com/office/powerpoint/2010/main" val="4090846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Náklady – výnosy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39637"/>
            <a:ext cx="10018713" cy="4738254"/>
          </a:xfrm>
        </p:spPr>
        <p:txBody>
          <a:bodyPr anchor="t">
            <a:normAutofit/>
          </a:bodyPr>
          <a:lstStyle/>
          <a:p>
            <a:pPr marL="457200" lvl="1" indent="0">
              <a:buFontTx/>
              <a:buNone/>
            </a:pPr>
            <a:endParaRPr lang="cs-CZ" altLang="en-US" sz="2400" b="1" dirty="0" smtClean="0"/>
          </a:p>
          <a:p>
            <a:pPr marL="457200" lvl="1" indent="0">
              <a:buFontTx/>
              <a:buNone/>
            </a:pPr>
            <a:r>
              <a:rPr lang="cs-CZ" altLang="en-US" sz="2400" b="1" dirty="0" smtClean="0"/>
              <a:t>Náklad</a:t>
            </a:r>
            <a:r>
              <a:rPr lang="cs-CZ" altLang="en-US" sz="2400" dirty="0" smtClean="0"/>
              <a:t> </a:t>
            </a:r>
            <a:r>
              <a:rPr lang="cs-CZ" altLang="en-US" sz="2400" dirty="0"/>
              <a:t>- peněžní částka, kterou podnik účelně vynaložil na získání výnosů, tj. použil je k provedení určitého výkonu.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/>
              <a:t>Výnos</a:t>
            </a:r>
            <a:r>
              <a:rPr lang="cs-CZ" altLang="en-US" sz="2400" dirty="0"/>
              <a:t> - peněžní částka, kterou podnik získal z veškerých svých činností za určité období bez ohledu na to, zda v tomto období došlo k jejímu inkasu → peněžní ekvivalent prodaných výkonů podniku (výrobků, zboží, služeb).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 smtClean="0"/>
              <a:t>Vždy je třeba uvažovat o nákladech a výnosech ve vztahu k určitému období!</a:t>
            </a:r>
            <a:endParaRPr lang="cs-CZ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6682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Náklady – </a:t>
            </a:r>
            <a:r>
              <a:rPr lang="cs-CZ" altLang="cs-CZ" dirty="0" smtClean="0"/>
              <a:t>výnosy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1" y="1939637"/>
            <a:ext cx="5129784" cy="4738254"/>
          </a:xfrm>
        </p:spPr>
        <p:txBody>
          <a:bodyPr anchor="t">
            <a:normAutofit/>
          </a:bodyPr>
          <a:lstStyle/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/>
              <a:t>Hospodářský výsledek </a:t>
            </a:r>
            <a:r>
              <a:rPr lang="cs-CZ" altLang="en-US" sz="2400" dirty="0"/>
              <a:t>- rozdíl mezi výnosy a náklady. → zisk, ztráta.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dirty="0"/>
              <a:t>Vyjádření ve </a:t>
            </a:r>
            <a:r>
              <a:rPr lang="cs-CZ" altLang="en-US" sz="2400" b="1" dirty="0"/>
              <a:t>výkazu zisku a </a:t>
            </a:r>
            <a:r>
              <a:rPr lang="cs-CZ" altLang="en-US" sz="2400" b="1" dirty="0" smtClean="0"/>
              <a:t>ztráty </a:t>
            </a:r>
            <a:r>
              <a:rPr lang="cs-CZ" altLang="en-US" sz="2400" dirty="0" smtClean="0"/>
              <a:t>(výsledovka)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</p:txBody>
      </p:sp>
      <p:pic>
        <p:nvPicPr>
          <p:cNvPr id="5" name="Obrázek 4" descr="vysledovka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065" y="408052"/>
            <a:ext cx="5581650" cy="59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82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 smtClean="0"/>
              <a:t>Účelové - druhové členění nákladů a výnosů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endParaRPr lang="cs-CZ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1904006"/>
            <a:ext cx="8380125" cy="47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4D664D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/>
              <a:t>Náklady – </a:t>
            </a:r>
            <a:r>
              <a:rPr lang="cs-CZ" altLang="cs-CZ" dirty="0" smtClean="0"/>
              <a:t>výnosy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0432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 smtClean="0"/>
              <a:t>Náklady v účetnictví podniku nejsou vždy totožné s daňovými náklady dle daňových předpisů.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Náklady mají zachycovat v zásadě všechny úbytky majetku podniku – včetně těch předpokládaných.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Součástí nákladů je i tvorba rezerv, opravných položek, daň z příjmů, atd.</a:t>
            </a:r>
          </a:p>
          <a:p>
            <a:pPr marL="457200" lvl="1" indent="0">
              <a:buFontTx/>
              <a:buNone/>
            </a:pPr>
            <a:endParaRPr lang="cs-CZ" altLang="en-US" sz="2400" dirty="0"/>
          </a:p>
          <a:p>
            <a:pPr marL="457200" lvl="1" indent="0">
              <a:buFontTx/>
              <a:buNone/>
            </a:pPr>
            <a:r>
              <a:rPr lang="cs-CZ" altLang="en-US" sz="2400" b="1" dirty="0" smtClean="0"/>
              <a:t>Výnosy – náklady = výsledek hospodaření </a:t>
            </a:r>
          </a:p>
        </p:txBody>
      </p:sp>
    </p:spTree>
    <p:extLst>
      <p:ext uri="{BB962C8B-B14F-4D97-AF65-F5344CB8AC3E}">
        <p14:creationId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66344"/>
            <a:ext cx="10018713" cy="1752599"/>
          </a:xfrm>
        </p:spPr>
        <p:txBody>
          <a:bodyPr/>
          <a:lstStyle/>
          <a:p>
            <a:pPr algn="l"/>
            <a:r>
              <a:rPr lang="cs-CZ" altLang="cs-CZ" dirty="0" smtClean="0"/>
              <a:t>Účetní odpisy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968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sz="2400" dirty="0" smtClean="0"/>
              <a:t>Účetní odpisy majetku vyjadřují, jakým způsobem je majetek v průběhu času opotřebováván.</a:t>
            </a:r>
          </a:p>
          <a:p>
            <a:pPr marL="457200" lvl="1" indent="0">
              <a:buFontTx/>
              <a:buNone/>
            </a:pPr>
            <a:r>
              <a:rPr lang="cs-CZ" sz="2400" dirty="0" smtClean="0"/>
              <a:t>Jde o předpoklad opotřebování majetku – stanoveno na základě „odborného“ odhadu, aby účetnictví podávalo věrný a poctivý obraz skutečnosti.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Společnost vytváří „odpisový plán“</a:t>
            </a:r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Účetní odpisy odlišujte od daňových odpisů</a:t>
            </a:r>
          </a:p>
          <a:p>
            <a:pPr marL="457200" lvl="1" indent="0">
              <a:buFontTx/>
              <a:buNone/>
            </a:pPr>
            <a:r>
              <a:rPr lang="cs-CZ" altLang="en-US" sz="2400" dirty="0" smtClean="0"/>
              <a:t>Více k odpisům na bloku č. III</a:t>
            </a:r>
          </a:p>
          <a:p>
            <a:pPr marL="457200" lvl="1" indent="0">
              <a:buFontTx/>
              <a:buNone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Dnešní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>
            <a:normAutofit/>
          </a:bodyPr>
          <a:lstStyle/>
          <a:p>
            <a:endParaRPr lang="cs-CZ" altLang="cs-CZ" sz="3200" dirty="0" smtClean="0"/>
          </a:p>
          <a:p>
            <a:r>
              <a:rPr lang="cs-CZ" sz="3200" dirty="0" smtClean="0"/>
              <a:t>1) seznámení se základními účetními </a:t>
            </a:r>
            <a:r>
              <a:rPr lang="cs-CZ" sz="3200" dirty="0"/>
              <a:t>pojmy </a:t>
            </a:r>
          </a:p>
          <a:p>
            <a:endParaRPr lang="cs-CZ" sz="3200" dirty="0"/>
          </a:p>
          <a:p>
            <a:r>
              <a:rPr lang="cs-CZ" sz="3200" dirty="0"/>
              <a:t>2) </a:t>
            </a:r>
            <a:r>
              <a:rPr lang="cs-CZ" sz="3200" dirty="0" smtClean="0"/>
              <a:t>několik základních zásah účetnictví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		</a:t>
            </a:r>
          </a:p>
          <a:p>
            <a:r>
              <a:rPr lang="cs-CZ" sz="3200" dirty="0"/>
              <a:t>3</a:t>
            </a:r>
            <a:r>
              <a:rPr lang="cs-CZ" sz="3200" dirty="0" smtClean="0"/>
              <a:t>) </a:t>
            </a:r>
            <a:r>
              <a:rPr lang="cs-CZ" sz="3200" dirty="0" smtClean="0"/>
              <a:t>analýza </a:t>
            </a:r>
            <a:r>
              <a:rPr lang="cs-CZ" sz="3200" smtClean="0"/>
              <a:t>finančních výkazů</a:t>
            </a:r>
            <a:endParaRPr lang="cs-CZ" sz="3200" dirty="0"/>
          </a:p>
          <a:p>
            <a:endParaRPr lang="cs-CZ" altLang="cs-CZ" sz="3200" dirty="0" smtClean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512064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O</a:t>
            </a:r>
            <a:r>
              <a:rPr lang="pl-PL" dirty="0" smtClean="0"/>
              <a:t>dpisy časové – majetek se odepisuje podle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 anchor="t"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 smtClean="0"/>
              <a:t>Příklad (najděte chybu </a:t>
            </a:r>
            <a:r>
              <a:rPr lang="cs-CZ" altLang="en-US" sz="2400" dirty="0" smtClean="0">
                <a:sym typeface="Wingdings" panose="05000000000000000000" pitchFamily="2" charset="2"/>
              </a:rPr>
              <a:t>)</a:t>
            </a: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211" y="2438399"/>
            <a:ext cx="7918099" cy="404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 rot="16200000">
            <a:off x="8918556" y="3676887"/>
            <a:ext cx="5623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 err="1" smtClean="0"/>
              <a:t>portal.pohoda.cz</a:t>
            </a:r>
            <a:endParaRPr lang="cs-CZ" sz="1400" dirty="0" smtClean="0"/>
          </a:p>
          <a:p>
            <a:r>
              <a:rPr lang="cs-CZ" sz="1400" dirty="0" smtClean="0"/>
              <a:t>Více na: https://portal.pohoda.cz/dane-ucetnictvi-mzdy/ucetnictvi/ucetni-a-danove-odpisy-majetku/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8324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512064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O</a:t>
            </a:r>
            <a:r>
              <a:rPr lang="pl-PL" dirty="0" smtClean="0"/>
              <a:t>dpisy výkonové – odepis dle výkonu, např. jednotek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39637"/>
            <a:ext cx="10018713" cy="4738254"/>
          </a:xfrm>
        </p:spPr>
        <p:txBody>
          <a:bodyPr>
            <a:normAutofit/>
          </a:bodyPr>
          <a:lstStyle/>
          <a:p>
            <a:pPr marL="457200" lvl="1" indent="0">
              <a:buFontTx/>
              <a:buNone/>
            </a:pPr>
            <a:r>
              <a:rPr lang="cs-CZ" altLang="en-US" sz="2400" dirty="0" smtClean="0"/>
              <a:t>Příklad:</a:t>
            </a:r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  <a:p>
            <a:pPr marL="457200" lvl="1" indent="0">
              <a:buFontTx/>
              <a:buNone/>
            </a:pPr>
            <a:endParaRPr lang="cs-CZ" altLang="en-US" sz="2400" dirty="0" smtClean="0"/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8918556" y="3676887"/>
            <a:ext cx="5623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 err="1" smtClean="0"/>
              <a:t>portal.pohoda.cz</a:t>
            </a:r>
            <a:endParaRPr lang="cs-CZ" sz="1400" dirty="0" smtClean="0"/>
          </a:p>
          <a:p>
            <a:r>
              <a:rPr lang="cs-CZ" sz="1400" dirty="0" smtClean="0"/>
              <a:t>Více na: https://portal.pohoda.cz/dane-ucetnictvi-mzdy/ucetnictvi/ucetni-a-danove-odpisy-majetku/</a:t>
            </a:r>
            <a:endParaRPr lang="cs-C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311" y="2445257"/>
            <a:ext cx="8826915" cy="423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427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 smtClean="0"/>
              <a:t>Účetní závěrka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34836"/>
            <a:ext cx="10018713" cy="5043055"/>
          </a:xfrm>
        </p:spPr>
        <p:txBody>
          <a:bodyPr>
            <a:normAutofit/>
          </a:bodyPr>
          <a:lstStyle/>
          <a:p>
            <a:r>
              <a:rPr lang="cs-CZ" altLang="cs-CZ" dirty="0"/>
              <a:t>účetní závěrka (§ 18 ZoÚ)</a:t>
            </a:r>
          </a:p>
          <a:p>
            <a:pPr lvl="1"/>
            <a:r>
              <a:rPr lang="cs-CZ" altLang="cs-CZ" dirty="0"/>
              <a:t>rozvaha (bilance)</a:t>
            </a:r>
          </a:p>
          <a:p>
            <a:pPr lvl="1"/>
            <a:r>
              <a:rPr lang="cs-CZ" altLang="cs-CZ" dirty="0"/>
              <a:t>výkaz zisku a ztráty</a:t>
            </a:r>
          </a:p>
          <a:p>
            <a:pPr lvl="1"/>
            <a:r>
              <a:rPr lang="cs-CZ" altLang="cs-CZ" dirty="0"/>
              <a:t>příloha</a:t>
            </a:r>
          </a:p>
          <a:p>
            <a:pPr lvl="1">
              <a:buFontTx/>
              <a:buNone/>
            </a:pPr>
            <a:endParaRPr lang="cs-CZ" altLang="cs-CZ" dirty="0"/>
          </a:p>
          <a:p>
            <a:pPr lvl="1">
              <a:buFontTx/>
              <a:buNone/>
            </a:pPr>
            <a:endParaRPr lang="cs-CZ" altLang="cs-CZ" dirty="0"/>
          </a:p>
          <a:p>
            <a:pPr lvl="1">
              <a:buFontTx/>
              <a:buNone/>
            </a:pPr>
            <a:r>
              <a:rPr lang="cs-CZ" altLang="cs-CZ" dirty="0"/>
              <a:t>+ případně: přehled o peněžních tocích či přehled o změnách vlastního kapitálu </a:t>
            </a:r>
          </a:p>
        </p:txBody>
      </p:sp>
    </p:spTree>
    <p:extLst>
      <p:ext uri="{BB962C8B-B14F-4D97-AF65-F5344CB8AC3E}">
        <p14:creationId xmlns:p14="http://schemas.microsoft.com/office/powerpoint/2010/main" val="1776436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01752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Audit účetní závěrky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34837"/>
            <a:ext cx="10018713" cy="4811684"/>
          </a:xfrm>
        </p:spPr>
        <p:txBody>
          <a:bodyPr anchor="t">
            <a:normAutofit fontScale="92500" lnSpcReduction="20000"/>
          </a:bodyPr>
          <a:lstStyle/>
          <a:p>
            <a:r>
              <a:rPr lang="cs-CZ" altLang="cs-CZ" sz="3600" dirty="0" smtClean="0"/>
              <a:t>zákon </a:t>
            </a:r>
            <a:r>
              <a:rPr lang="cs-CZ" altLang="cs-CZ" sz="3600" dirty="0"/>
              <a:t>č. 93/2009 Sb., o auditorech a o změně některých zákonů (zákon o auditorech</a:t>
            </a:r>
            <a:r>
              <a:rPr lang="cs-CZ" altLang="cs-CZ" sz="3600" dirty="0" smtClean="0"/>
              <a:t>)</a:t>
            </a:r>
          </a:p>
          <a:p>
            <a:r>
              <a:rPr lang="cs-CZ" altLang="cs-CZ" sz="3600" dirty="0" smtClean="0"/>
              <a:t>Podává účetnictví </a:t>
            </a:r>
            <a:r>
              <a:rPr lang="cs-CZ" altLang="cs-CZ" sz="3600" i="1" dirty="0" smtClean="0"/>
              <a:t>„věrný a poctivý obraz“</a:t>
            </a:r>
            <a:r>
              <a:rPr lang="cs-CZ" altLang="cs-CZ" sz="3600" dirty="0" smtClean="0"/>
              <a:t> o hospodaření?</a:t>
            </a:r>
          </a:p>
          <a:p>
            <a:r>
              <a:rPr lang="cs-CZ" altLang="cs-CZ" sz="3600" dirty="0" smtClean="0"/>
              <a:t>Výrok auditora: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altLang="cs-CZ" sz="3200" dirty="0" smtClean="0"/>
              <a:t>Bez výhrad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altLang="cs-CZ" sz="3200" dirty="0" smtClean="0"/>
              <a:t>S výhradou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altLang="cs-CZ" sz="3200" dirty="0" smtClean="0"/>
              <a:t>Negativní výrok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altLang="cs-CZ" sz="3200" dirty="0" smtClean="0"/>
              <a:t>Bez výroku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941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66344"/>
            <a:ext cx="10018713" cy="1752599"/>
          </a:xfrm>
        </p:spPr>
        <p:txBody>
          <a:bodyPr/>
          <a:lstStyle/>
          <a:p>
            <a:pPr algn="l"/>
            <a:r>
              <a:rPr lang="cs-CZ" altLang="cs-CZ" dirty="0" smtClean="0"/>
              <a:t>Výkaz o peněžních tocích (</a:t>
            </a:r>
            <a:r>
              <a:rPr lang="cs-CZ" altLang="cs-CZ" dirty="0" err="1" smtClean="0"/>
              <a:t>cashflow</a:t>
            </a:r>
            <a:r>
              <a:rPr lang="cs-CZ" alt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6968" y="1939637"/>
            <a:ext cx="10018713" cy="4738254"/>
          </a:xfrm>
        </p:spPr>
        <p:txBody>
          <a:bodyPr anchor="t">
            <a:normAutofit/>
          </a:bodyPr>
          <a:lstStyle/>
          <a:p>
            <a:pPr marL="457200" lvl="1" indent="0"/>
            <a:r>
              <a:rPr lang="cs-CZ" altLang="en-US" sz="2400" dirty="0" smtClean="0"/>
              <a:t>Znázorňuje toky učiněné v určitém období</a:t>
            </a:r>
          </a:p>
          <a:p>
            <a:pPr marL="457200" lvl="1" indent="0"/>
            <a:r>
              <a:rPr lang="cs-CZ" altLang="en-US" sz="2400" dirty="0" smtClean="0"/>
              <a:t>Nezáleží na tom, kdy byla činnost provedena (či fakturována), ale kdy byl učiněn finanční tok</a:t>
            </a:r>
          </a:p>
          <a:p>
            <a:pPr marL="457200" lvl="1" indent="0"/>
            <a:endParaRPr lang="cs-CZ" altLang="en-US" sz="2400" dirty="0" smtClean="0"/>
          </a:p>
          <a:p>
            <a:pPr marL="457200" lvl="1" indent="0"/>
            <a:endParaRPr lang="cs-CZ" altLang="en-US" sz="2400" dirty="0" smtClean="0"/>
          </a:p>
          <a:p>
            <a:pPr marL="457200" lvl="1" indent="0"/>
            <a:r>
              <a:rPr lang="cs-CZ" altLang="en-US" sz="2400" b="1" dirty="0" smtClean="0"/>
              <a:t>Uvažujte o rozdílu mezi výsledovkou a výkazem cash </a:t>
            </a:r>
            <a:r>
              <a:rPr lang="cs-CZ" altLang="en-US" sz="2400" b="1" dirty="0" err="1" smtClean="0"/>
              <a:t>flow</a:t>
            </a:r>
            <a:endParaRPr lang="cs-CZ" altLang="en-US" sz="2400" b="1" dirty="0" smtClean="0"/>
          </a:p>
          <a:p>
            <a:pPr marL="457200" lvl="1" indent="0"/>
            <a:r>
              <a:rPr lang="cs-CZ" altLang="en-US" sz="2400" b="1" dirty="0" smtClean="0"/>
              <a:t>Kdy by vás jako akcionáře mohl zajímat výkaz cash </a:t>
            </a:r>
            <a:r>
              <a:rPr lang="cs-CZ" altLang="en-US" sz="2400" b="1" dirty="0" err="1" smtClean="0"/>
              <a:t>flow</a:t>
            </a:r>
            <a:r>
              <a:rPr lang="cs-CZ" altLang="en-US" sz="2400" b="1" dirty="0" smtClean="0"/>
              <a:t>?</a:t>
            </a:r>
          </a:p>
          <a:p>
            <a:pPr marL="457200" lvl="1" indent="0">
              <a:buFontTx/>
              <a:buNone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327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r>
              <a:rPr lang="cs-CZ" dirty="0" smtClean="0"/>
              <a:t>JUDr. Johan Schweigl, Ph.D.</a:t>
            </a:r>
          </a:p>
          <a:p>
            <a:pPr marL="0" indent="0" algn="r">
              <a:buNone/>
            </a:pPr>
            <a:r>
              <a:rPr lang="cs-CZ" sz="1800" i="1" dirty="0" smtClean="0"/>
              <a:t>Johan.Schweigl@law.muni.cz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51484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Účel účetnictví -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>
            <a:normAutofit fontScale="92500" lnSpcReduction="20000"/>
          </a:bodyPr>
          <a:lstStyle/>
          <a:p>
            <a:endParaRPr lang="cs-CZ" altLang="cs-CZ" sz="3200" dirty="0" smtClean="0"/>
          </a:p>
          <a:p>
            <a:r>
              <a:rPr lang="cs-CZ" altLang="cs-CZ" sz="3200" dirty="0" smtClean="0"/>
              <a:t>Znázornění toho:</a:t>
            </a:r>
          </a:p>
          <a:p>
            <a:pPr lvl="1"/>
            <a:r>
              <a:rPr lang="cs-CZ" altLang="cs-CZ" sz="2800" dirty="0" smtClean="0"/>
              <a:t>co, účetní jednotka vlastní</a:t>
            </a:r>
          </a:p>
          <a:p>
            <a:pPr lvl="1"/>
            <a:r>
              <a:rPr lang="cs-CZ" altLang="cs-CZ" sz="2800" dirty="0" smtClean="0"/>
              <a:t>jaké má účetní jednotka závazky</a:t>
            </a:r>
          </a:p>
          <a:p>
            <a:pPr lvl="1"/>
            <a:r>
              <a:rPr lang="cs-CZ" altLang="cs-CZ" sz="2800" dirty="0" smtClean="0"/>
              <a:t>kolik do společnosti vložily akcionáři (společníci)</a:t>
            </a:r>
          </a:p>
          <a:p>
            <a:pPr lvl="1"/>
            <a:endParaRPr lang="cs-CZ" altLang="cs-CZ" sz="2800" dirty="0" smtClean="0"/>
          </a:p>
          <a:p>
            <a:pPr lvl="1"/>
            <a:r>
              <a:rPr lang="cs-CZ" altLang="cs-CZ" sz="2800" dirty="0" smtClean="0"/>
              <a:t>jak byla během určitého období aktivní</a:t>
            </a:r>
          </a:p>
          <a:p>
            <a:pPr lvl="1"/>
            <a:r>
              <a:rPr lang="cs-CZ" altLang="cs-CZ" sz="2800" dirty="0" smtClean="0"/>
              <a:t>jaké proběhly během určitého období „toky“</a:t>
            </a:r>
          </a:p>
          <a:p>
            <a:pPr>
              <a:buNone/>
            </a:pPr>
            <a:endParaRPr lang="cs-CZ" altLang="cs-CZ" sz="3200" dirty="0" smtClean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jsou to aktiva (assets)?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 altLang="cs-CZ" sz="2800" dirty="0" smtClean="0"/>
              <a:t>majetek podniku pro hospodářské účely</a:t>
            </a:r>
          </a:p>
          <a:p>
            <a:pPr>
              <a:defRPr/>
            </a:pPr>
            <a:r>
              <a:rPr lang="cs-CZ" altLang="cs-CZ" sz="2800" dirty="0" smtClean="0"/>
              <a:t>např.:</a:t>
            </a:r>
          </a:p>
          <a:p>
            <a:pPr lvl="1">
              <a:defRPr/>
            </a:pPr>
            <a:r>
              <a:rPr lang="cs-CZ" altLang="cs-CZ" dirty="0" smtClean="0"/>
              <a:t>budovy, materiál</a:t>
            </a:r>
          </a:p>
          <a:p>
            <a:pPr lvl="1">
              <a:defRPr/>
            </a:pPr>
            <a:r>
              <a:rPr lang="cs-CZ" altLang="cs-CZ" dirty="0" smtClean="0"/>
              <a:t>stroje, auta </a:t>
            </a:r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  <p:pic>
        <p:nvPicPr>
          <p:cNvPr id="8" name="Obrázek 7" descr="Jill-Joy-unisex-fashion-store-by-Riis-Retail-Esbjer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3" y="3946059"/>
            <a:ext cx="3595809" cy="2746799"/>
          </a:xfrm>
          <a:prstGeom prst="rect">
            <a:avLst/>
          </a:prstGeom>
        </p:spPr>
      </p:pic>
      <p:pic>
        <p:nvPicPr>
          <p:cNvPr id="9" name="Obrázek 8" descr="pexels-photo-1708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33" y="4026281"/>
            <a:ext cx="4745735" cy="266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ještě můžeme zařadit mezi aktiva?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 lvl="1">
              <a:buNone/>
              <a:defRPr/>
            </a:pPr>
            <a:endParaRPr lang="cs-CZ" altLang="cs-CZ" dirty="0" smtClean="0"/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ještě můžeme zařadit mezi aktiva?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 lvl="1">
              <a:buNone/>
              <a:defRPr/>
            </a:pPr>
            <a:endParaRPr lang="cs-CZ" altLang="cs-CZ" dirty="0" smtClean="0"/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218027" y="1950645"/>
            <a:ext cx="10018713" cy="4158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např.: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koupený</a:t>
            </a:r>
            <a:r>
              <a:rPr kumimoji="0" lang="cs-CZ" alt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software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Koupené dluhopisy vydané jinými subjekty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altLang="cs-CZ" sz="2800" dirty="0" smtClean="0"/>
              <a:t>Koupené akcie vydané jinými subjekty, atd.</a:t>
            </a: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 descr="1192758-3703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48" y="4309680"/>
            <a:ext cx="4075176" cy="22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Členění aktiv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800600"/>
          </a:xfrm>
        </p:spPr>
        <p:txBody>
          <a:bodyPr anchor="t">
            <a:normAutofit/>
          </a:bodyPr>
          <a:lstStyle/>
          <a:p>
            <a:r>
              <a:rPr lang="cs-CZ" altLang="cs-CZ" sz="3200" dirty="0" smtClean="0"/>
              <a:t>Dlouhodobý majetek</a:t>
            </a:r>
          </a:p>
          <a:p>
            <a:pPr lvl="1"/>
            <a:r>
              <a:rPr lang="cs-CZ" altLang="cs-CZ" sz="2100" dirty="0" smtClean="0"/>
              <a:t>nehmotný</a:t>
            </a:r>
          </a:p>
          <a:p>
            <a:pPr lvl="1"/>
            <a:r>
              <a:rPr lang="cs-CZ" altLang="cs-CZ" sz="2100" dirty="0" smtClean="0"/>
              <a:t>hmotný</a:t>
            </a:r>
          </a:p>
          <a:p>
            <a:pPr lvl="1"/>
            <a:r>
              <a:rPr lang="cs-CZ" altLang="cs-CZ" sz="2100" dirty="0" smtClean="0"/>
              <a:t>Finanční</a:t>
            </a:r>
          </a:p>
          <a:p>
            <a:pPr lvl="1"/>
            <a:endParaRPr lang="cs-CZ" altLang="cs-CZ" sz="3200" dirty="0" smtClean="0"/>
          </a:p>
          <a:p>
            <a:r>
              <a:rPr lang="cs-CZ" altLang="cs-CZ" sz="3200" dirty="0" smtClean="0"/>
              <a:t>Krátkodobý majetek</a:t>
            </a:r>
          </a:p>
          <a:p>
            <a:pPr lvl="1"/>
            <a:r>
              <a:rPr lang="cs-CZ" altLang="cs-CZ" dirty="0" smtClean="0"/>
              <a:t>Zásoby</a:t>
            </a:r>
          </a:p>
          <a:p>
            <a:pPr lvl="1"/>
            <a:r>
              <a:rPr lang="cs-CZ" altLang="cs-CZ" dirty="0" smtClean="0"/>
              <a:t>Pohledávky</a:t>
            </a:r>
          </a:p>
          <a:p>
            <a:pPr lvl="1"/>
            <a:r>
              <a:rPr lang="cs-CZ" altLang="cs-CZ" dirty="0" smtClean="0"/>
              <a:t>Peníze (hotovost/zůstatky na účtech)</a:t>
            </a:r>
          </a:p>
          <a:p>
            <a:pPr>
              <a:buNone/>
            </a:pPr>
            <a:endParaRPr lang="cs-CZ" altLang="cs-CZ" sz="2800" dirty="0" smtClean="0"/>
          </a:p>
          <a:p>
            <a:pPr>
              <a:buNone/>
            </a:pPr>
            <a:endParaRPr lang="cs-CZ" altLang="cs-CZ" sz="3200" dirty="0" smtClean="0"/>
          </a:p>
          <a:p>
            <a:endParaRPr lang="cs-CZ" altLang="cs-CZ" dirty="0"/>
          </a:p>
        </p:txBody>
      </p:sp>
      <p:pic>
        <p:nvPicPr>
          <p:cNvPr id="4" name="Obrázek 3" descr="Prostějov,_továrna_F_Wichterle_po_roce_19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027" y="957640"/>
            <a:ext cx="4640447" cy="2544512"/>
          </a:xfrm>
          <a:prstGeom prst="rect">
            <a:avLst/>
          </a:prstGeom>
        </p:spPr>
      </p:pic>
      <p:pic>
        <p:nvPicPr>
          <p:cNvPr id="5" name="Obrázek 4" descr="materi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979" y="3885818"/>
            <a:ext cx="3382045" cy="25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jsou to pasiva (</a:t>
            </a:r>
            <a:r>
              <a:rPr lang="cs-CZ" dirty="0" err="1" smtClean="0"/>
              <a:t>liabilities</a:t>
            </a:r>
            <a:r>
              <a:rPr lang="cs-CZ" dirty="0" smtClean="0"/>
              <a:t> / capital)?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950645"/>
            <a:ext cx="9104441" cy="415864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 altLang="cs-CZ" sz="2800" dirty="0" smtClean="0"/>
              <a:t>Základní členění pasiv:</a:t>
            </a:r>
          </a:p>
          <a:p>
            <a:pPr>
              <a:defRPr/>
            </a:pPr>
            <a:endParaRPr lang="cs-CZ" altLang="cs-CZ" sz="2800" dirty="0" smtClean="0"/>
          </a:p>
          <a:p>
            <a:pPr algn="ctr">
              <a:defRPr/>
            </a:pPr>
            <a:r>
              <a:rPr lang="cs-CZ" altLang="cs-CZ" sz="2800" b="1" dirty="0" smtClean="0"/>
              <a:t>Vlastní zdroje</a:t>
            </a:r>
          </a:p>
          <a:p>
            <a:pPr algn="ctr">
              <a:defRPr/>
            </a:pPr>
            <a:endParaRPr lang="cs-CZ" altLang="cs-CZ" sz="2800" b="1" dirty="0" smtClean="0"/>
          </a:p>
          <a:p>
            <a:pPr algn="ctr">
              <a:defRPr/>
            </a:pPr>
            <a:r>
              <a:rPr lang="cs-CZ" altLang="cs-CZ" sz="2800" b="1" dirty="0" smtClean="0"/>
              <a:t>Cizí zdroje</a:t>
            </a:r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buNone/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 lvl="1"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sz="2800" dirty="0" smtClean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marL="0" indent="0"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93688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228600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Cizí zdroje (cizí kapitál)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027" y="1810512"/>
            <a:ext cx="10018713" cy="4158641"/>
          </a:xfrm>
        </p:spPr>
        <p:txBody>
          <a:bodyPr anchor="t">
            <a:normAutofit lnSpcReduction="10000"/>
          </a:bodyPr>
          <a:lstStyle/>
          <a:p>
            <a:r>
              <a:rPr lang="cs-CZ" altLang="cs-CZ" sz="3200" dirty="0" smtClean="0"/>
              <a:t>Dluh, který musí podnik v budoucnu splatit</a:t>
            </a:r>
          </a:p>
          <a:p>
            <a:r>
              <a:rPr lang="cs-CZ" altLang="cs-CZ" sz="3200" dirty="0" smtClean="0"/>
              <a:t>např.:</a:t>
            </a:r>
            <a:r>
              <a:rPr lang="cs-CZ" altLang="cs-CZ" sz="2800" dirty="0" smtClean="0"/>
              <a:t> </a:t>
            </a:r>
          </a:p>
          <a:p>
            <a:pPr lvl="1"/>
            <a:r>
              <a:rPr lang="cs-CZ" altLang="cs-CZ" sz="2800" dirty="0" smtClean="0"/>
              <a:t>závazky z obchodního styku</a:t>
            </a:r>
          </a:p>
          <a:p>
            <a:pPr lvl="1"/>
            <a:r>
              <a:rPr lang="cs-CZ" altLang="cs-CZ" sz="2800" dirty="0" smtClean="0"/>
              <a:t>dlouhodobé úvěry</a:t>
            </a:r>
          </a:p>
          <a:p>
            <a:pPr lvl="1"/>
            <a:r>
              <a:rPr lang="cs-CZ" altLang="cs-CZ" sz="2800" dirty="0" smtClean="0"/>
              <a:t>překlenovací úvěry</a:t>
            </a:r>
          </a:p>
          <a:p>
            <a:pPr lvl="1"/>
            <a:r>
              <a:rPr lang="cs-CZ" altLang="cs-CZ" sz="2800" dirty="0" smtClean="0"/>
              <a:t>vlastní vydané dluhopisy</a:t>
            </a:r>
          </a:p>
          <a:p>
            <a:pPr lvl="1"/>
            <a:r>
              <a:rPr lang="cs-CZ" altLang="cs-CZ" sz="2800" dirty="0" smtClean="0"/>
              <a:t>vystavené směnky, atd.</a:t>
            </a:r>
          </a:p>
          <a:p>
            <a:pPr lvl="1"/>
            <a:endParaRPr lang="cs-CZ" altLang="cs-CZ" sz="2800" dirty="0" smtClean="0"/>
          </a:p>
          <a:p>
            <a:pPr>
              <a:buNone/>
            </a:pPr>
            <a:endParaRPr lang="cs-CZ" altLang="cs-CZ" sz="2800" dirty="0" smtClean="0"/>
          </a:p>
          <a:p>
            <a:pPr>
              <a:buNone/>
            </a:pPr>
            <a:endParaRPr lang="cs-CZ" altLang="cs-CZ" sz="3200" dirty="0" smtClean="0"/>
          </a:p>
          <a:p>
            <a:endParaRPr lang="cs-CZ" altLang="cs-CZ" dirty="0"/>
          </a:p>
        </p:txBody>
      </p:sp>
      <p:pic>
        <p:nvPicPr>
          <p:cNvPr id="4" name="Obrázek 3" descr="dluhopis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62" y="2391503"/>
            <a:ext cx="4341114" cy="3047462"/>
          </a:xfrm>
          <a:prstGeom prst="rect">
            <a:avLst/>
          </a:prstGeom>
        </p:spPr>
      </p:pic>
      <p:pic>
        <p:nvPicPr>
          <p:cNvPr id="5" name="Obrázek 4" descr="smen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008" y="4258246"/>
            <a:ext cx="3960483" cy="23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6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2337</TotalTime>
  <Words>680</Words>
  <Application>Microsoft Office PowerPoint</Application>
  <PresentationFormat>Širokoúhlá obrazovka</PresentationFormat>
  <Paragraphs>207</Paragraphs>
  <Slides>25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Corbel</vt:lpstr>
      <vt:lpstr>Wingdings</vt:lpstr>
      <vt:lpstr>Paralaxa</vt:lpstr>
      <vt:lpstr>Systém účetnictví, základní principy</vt:lpstr>
      <vt:lpstr>Dnešní program</vt:lpstr>
      <vt:lpstr>Účel účetnictví - obecně</vt:lpstr>
      <vt:lpstr>Co jsou to aktiva (assets)?</vt:lpstr>
      <vt:lpstr>Co ještě můžeme zařadit mezi aktiva?</vt:lpstr>
      <vt:lpstr>Co ještě můžeme zařadit mezi aktiva?</vt:lpstr>
      <vt:lpstr>Členění aktiv</vt:lpstr>
      <vt:lpstr>Co jsou to pasiva (liabilities / capital)?</vt:lpstr>
      <vt:lpstr>Cizí zdroje (cizí kapitál)</vt:lpstr>
      <vt:lpstr>Vlastní zdroje (vlastní kapitál)</vt:lpstr>
      <vt:lpstr>Uvažujte nad rozdílem mezi základním kapitálem a vlastním kapitálem</vt:lpstr>
      <vt:lpstr>Znázornění aktiv a pasiv</vt:lpstr>
      <vt:lpstr>Rozvaha - shrnutí</vt:lpstr>
      <vt:lpstr>Rozvaha – shrnutí II</vt:lpstr>
      <vt:lpstr>Náklady – výnosy</vt:lpstr>
      <vt:lpstr>Náklady – výnosy II</vt:lpstr>
      <vt:lpstr>Účelové - druhové členění nákladů a výnosů</vt:lpstr>
      <vt:lpstr>Náklady – výnosy III</vt:lpstr>
      <vt:lpstr>Účetní odpisy</vt:lpstr>
      <vt:lpstr>Odpisy časové – majetek se odepisuje podle času</vt:lpstr>
      <vt:lpstr>Odpisy výkonové – odepis dle výkonu, např. jednotek výroby</vt:lpstr>
      <vt:lpstr>Účetní závěrka</vt:lpstr>
      <vt:lpstr>Audit účetní závěrky</vt:lpstr>
      <vt:lpstr>Výkaz o peněžních tocích (cashflow)</vt:lpstr>
      <vt:lpstr>Otázky?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Mediace</dc:title>
  <dc:creator>Dita Ondráčková</dc:creator>
  <cp:lastModifiedBy>Johan Schweigl</cp:lastModifiedBy>
  <cp:revision>209</cp:revision>
  <cp:lastPrinted>2018-10-05T11:21:44Z</cp:lastPrinted>
  <dcterms:created xsi:type="dcterms:W3CDTF">2016-10-17T17:38:14Z</dcterms:created>
  <dcterms:modified xsi:type="dcterms:W3CDTF">2018-10-05T11:37:11Z</dcterms:modified>
</cp:coreProperties>
</file>