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4"/>
  </p:handoutMasterIdLst>
  <p:sldIdLst>
    <p:sldId id="256" r:id="rId2"/>
    <p:sldId id="287" r:id="rId3"/>
    <p:sldId id="266" r:id="rId4"/>
    <p:sldId id="291" r:id="rId5"/>
    <p:sldId id="292" r:id="rId6"/>
    <p:sldId id="293" r:id="rId7"/>
    <p:sldId id="294" r:id="rId8"/>
    <p:sldId id="298" r:id="rId9"/>
    <p:sldId id="295" r:id="rId10"/>
    <p:sldId id="296" r:id="rId11"/>
    <p:sldId id="297" r:id="rId12"/>
    <p:sldId id="261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120" d="100"/>
          <a:sy n="120" d="100"/>
        </p:scale>
        <p:origin x="102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8575" y="763086"/>
            <a:ext cx="9783950" cy="1998402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Několik poznámek k zákonu o účetnictví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Bilanční právo</a:t>
            </a:r>
            <a:br>
              <a:rPr lang="cs-CZ" sz="2400" dirty="0" smtClean="0"/>
            </a:br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439465" cy="1752599"/>
          </a:xfrm>
        </p:spPr>
        <p:txBody>
          <a:bodyPr/>
          <a:lstStyle/>
          <a:p>
            <a:pPr algn="l"/>
            <a:r>
              <a:rPr lang="cs-CZ" b="1" dirty="0" smtClean="0"/>
              <a:t>Ověřená účetní závěrka (§ 20)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10018713" cy="4572000"/>
          </a:xfrm>
        </p:spPr>
        <p:txBody>
          <a:bodyPr anchor="t">
            <a:noAutofit/>
          </a:bodyPr>
          <a:lstStyle/>
          <a:p>
            <a:pPr marL="457200" indent="-457200"/>
            <a:r>
              <a:rPr lang="cs-CZ" dirty="0" smtClean="0"/>
              <a:t>Ověřuje auditor</a:t>
            </a:r>
          </a:p>
          <a:p>
            <a:pPr marL="457200" indent="-457200"/>
            <a:r>
              <a:rPr lang="cs-CZ" dirty="0" smtClean="0"/>
              <a:t>Kritéria: </a:t>
            </a:r>
          </a:p>
          <a:p>
            <a:pPr marL="914400" lvl="1" indent="-457200"/>
            <a:r>
              <a:rPr lang="cs-CZ" dirty="0" smtClean="0"/>
              <a:t>stanoveno speciálním zákonem</a:t>
            </a:r>
          </a:p>
          <a:p>
            <a:pPr marL="914400" lvl="1" indent="-457200"/>
            <a:r>
              <a:rPr lang="cs-CZ" dirty="0" smtClean="0"/>
              <a:t>Velké účetní jednotky</a:t>
            </a:r>
          </a:p>
          <a:p>
            <a:pPr marL="914400" lvl="1" indent="-457200"/>
            <a:r>
              <a:rPr lang="cs-CZ" dirty="0" smtClean="0"/>
              <a:t>Střední účetní jednotky</a:t>
            </a:r>
          </a:p>
          <a:p>
            <a:pPr marL="914400" lvl="1" indent="-457200"/>
            <a:r>
              <a:rPr lang="cs-CZ" dirty="0" smtClean="0"/>
              <a:t>Malé účetní jednotky, pokud</a:t>
            </a:r>
          </a:p>
          <a:p>
            <a:pPr marL="1371600" lvl="2" indent="-457200"/>
            <a:r>
              <a:rPr lang="cs-CZ" dirty="0"/>
              <a:t>j</a:t>
            </a:r>
            <a:r>
              <a:rPr lang="cs-CZ" dirty="0" smtClean="0"/>
              <a:t>sou akciovými společnostmi či svěřeneckými fondy</a:t>
            </a:r>
          </a:p>
          <a:p>
            <a:pPr marL="1371600" lvl="2" indent="-457200"/>
            <a:r>
              <a:rPr lang="cs-CZ" u="sng" smtClean="0"/>
              <a:t>a </a:t>
            </a:r>
            <a:r>
              <a:rPr lang="cs-CZ" u="sng" dirty="0" smtClean="0"/>
              <a:t>pokud </a:t>
            </a:r>
            <a:r>
              <a:rPr lang="cs-CZ" dirty="0" smtClean="0"/>
              <a:t>v předmětném i předchozím účetním období dosáhly alespoň jedné z hodnot:</a:t>
            </a:r>
          </a:p>
          <a:p>
            <a:pPr marL="1714500" lvl="3" indent="-457200"/>
            <a:r>
              <a:rPr lang="cs-CZ" dirty="0" smtClean="0"/>
              <a:t>Aktiva 40 mil</a:t>
            </a:r>
          </a:p>
          <a:p>
            <a:pPr marL="1714500" lvl="3" indent="-457200"/>
            <a:r>
              <a:rPr lang="cs-CZ" dirty="0" smtClean="0"/>
              <a:t>Roční úhrn čistého obratu 80 mil</a:t>
            </a:r>
          </a:p>
          <a:p>
            <a:pPr marL="1714500" lvl="3" indent="-457200"/>
            <a:r>
              <a:rPr lang="cs-CZ" dirty="0" smtClean="0"/>
              <a:t>Průměrný počet zaměstnanců </a:t>
            </a:r>
            <a:r>
              <a:rPr lang="cs-CZ" dirty="0" smtClean="0"/>
              <a:t>50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439465" cy="1752599"/>
          </a:xfrm>
        </p:spPr>
        <p:txBody>
          <a:bodyPr/>
          <a:lstStyle/>
          <a:p>
            <a:pPr algn="l"/>
            <a:r>
              <a:rPr lang="cs-CZ" b="1" dirty="0" smtClean="0"/>
              <a:t>Procvičování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10018713" cy="4572000"/>
          </a:xfrm>
        </p:spPr>
        <p:txBody>
          <a:bodyPr anchor="t">
            <a:noAutofit/>
          </a:bodyPr>
          <a:lstStyle/>
          <a:p>
            <a:pPr marL="457200" indent="-457200"/>
            <a:r>
              <a:rPr lang="cs-CZ" dirty="0" smtClean="0"/>
              <a:t>příklady</a:t>
            </a: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Účetnictví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zákon č. 563/1991 Sb., o účetnictví</a:t>
            </a:r>
          </a:p>
          <a:p>
            <a:pPr lvl="1"/>
            <a:r>
              <a:rPr lang="cs-CZ" altLang="cs-CZ" sz="2400" dirty="0"/>
              <a:t>základní předpis</a:t>
            </a:r>
          </a:p>
          <a:p>
            <a:pPr lvl="1"/>
            <a:r>
              <a:rPr lang="cs-CZ" altLang="cs-CZ" sz="2400" dirty="0"/>
              <a:t>Stanovuje rozsah a způsob vedení účetnictví, požadavky na jeho průkaznost, rozsah a způsob zveřejňování informací z účetnictví a podmínky předávání účetních záznamů pro potřeby státu</a:t>
            </a:r>
          </a:p>
          <a:p>
            <a:endParaRPr lang="cs-CZ" altLang="cs-CZ" dirty="0"/>
          </a:p>
          <a:p>
            <a:r>
              <a:rPr lang="cs-CZ" altLang="cs-CZ" b="1" dirty="0"/>
              <a:t>vyhláška č. 500/2002 Sb., kterou se provádějí některá ustanovení zákona č. 563/1991 Sb., o účetnictví</a:t>
            </a:r>
          </a:p>
          <a:p>
            <a:pPr lvl="1"/>
            <a:r>
              <a:rPr lang="cs-CZ" altLang="cs-CZ" sz="2400" dirty="0"/>
              <a:t>Zejména stanovuje požadavky na účetní závěrky, vymezuje směrnou účetní osnovu, účetní metody, atd.</a:t>
            </a:r>
          </a:p>
        </p:txBody>
      </p:sp>
    </p:spTree>
    <p:extLst>
      <p:ext uri="{BB962C8B-B14F-4D97-AF65-F5344CB8AC3E}">
        <p14:creationId xmlns:p14="http://schemas.microsoft.com/office/powerpoint/2010/main" val="16447784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Účetní jednotka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94688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Účetní jednotka</a:t>
            </a:r>
          </a:p>
          <a:p>
            <a:r>
              <a:rPr lang="cs-CZ" dirty="0" smtClean="0"/>
              <a:t>právnické osoby, které mají sídlo na území České republiky,</a:t>
            </a:r>
          </a:p>
          <a:p>
            <a:r>
              <a:rPr lang="cs-CZ" dirty="0" smtClean="0"/>
              <a:t> zahraniční právnické osoby, pokud účetní jednotkou v domovské zemi a pokud na území ČR podnikají, </a:t>
            </a:r>
          </a:p>
          <a:p>
            <a:r>
              <a:rPr lang="cs-CZ" dirty="0" smtClean="0"/>
              <a:t>organizační složky státu,</a:t>
            </a:r>
          </a:p>
          <a:p>
            <a:r>
              <a:rPr lang="cs-CZ" dirty="0" smtClean="0"/>
              <a:t>fyzické osoby, které jsou jako podnikatelé zapsány v obchodním rejstříku,</a:t>
            </a:r>
          </a:p>
          <a:p>
            <a:r>
              <a:rPr lang="cs-CZ" dirty="0" smtClean="0"/>
              <a:t>ostatní fyzické osoby, které jsou podnikateli, pokud jejich obrat přesáhl za bezprostředně předcházející kalendářní rok částku 25 000 </a:t>
            </a:r>
            <a:r>
              <a:rPr lang="cs-CZ" dirty="0" err="1" smtClean="0"/>
              <a:t>000</a:t>
            </a:r>
            <a:r>
              <a:rPr lang="cs-CZ" dirty="0" smtClean="0"/>
              <a:t> Kč</a:t>
            </a:r>
          </a:p>
          <a:p>
            <a:r>
              <a:rPr lang="cs-CZ" dirty="0" smtClean="0"/>
              <a:t> ostatní fyzické osoby, které vedou účetnictví na základě svého rozhodnutí</a:t>
            </a:r>
          </a:p>
          <a:p>
            <a:r>
              <a:rPr lang="cs-CZ" dirty="0" smtClean="0"/>
              <a:t>a dále – viz § 1 odst. 2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Subjekt veřejného zájmu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94688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Účetní jednotka zvláštního významu (§ 1a)</a:t>
            </a:r>
          </a:p>
          <a:p>
            <a:r>
              <a:rPr lang="cs-CZ" dirty="0" smtClean="0"/>
              <a:t>Emitent investičních cenných papírů nabízených na regulovaném trhu v EU</a:t>
            </a:r>
          </a:p>
          <a:p>
            <a:r>
              <a:rPr lang="cs-CZ" dirty="0" smtClean="0"/>
              <a:t>Banka, spořitelní a úvěrní družstvo</a:t>
            </a:r>
          </a:p>
          <a:p>
            <a:r>
              <a:rPr lang="cs-CZ" dirty="0" smtClean="0"/>
              <a:t>Pojišťovna, zajišťovna</a:t>
            </a:r>
          </a:p>
          <a:p>
            <a:r>
              <a:rPr lang="cs-CZ" dirty="0" smtClean="0"/>
              <a:t> penzijní pojišťovna, zdravotní pojišťovna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180385" cy="1752599"/>
          </a:xfrm>
        </p:spPr>
        <p:txBody>
          <a:bodyPr/>
          <a:lstStyle/>
          <a:p>
            <a:pPr algn="l"/>
            <a:r>
              <a:rPr lang="cs-CZ" b="1" dirty="0" smtClean="0"/>
              <a:t>Kategorie účetních jednotek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80160"/>
            <a:ext cx="10018713" cy="3429000"/>
          </a:xfrm>
        </p:spPr>
        <p:txBody>
          <a:bodyPr anchor="t"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3200" dirty="0" err="1" smtClean="0"/>
              <a:t>Mikro</a:t>
            </a:r>
            <a:r>
              <a:rPr lang="cs-CZ" sz="3200" dirty="0" smtClean="0"/>
              <a:t> účetní jednotka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/>
              <a:t>Malá účetní jednotka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/>
              <a:t>Střední účetní jednotka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/>
              <a:t>Velká účetní jednotka</a:t>
            </a:r>
          </a:p>
          <a:p>
            <a:endParaRPr lang="cs-CZ" sz="3200" dirty="0" smtClean="0"/>
          </a:p>
          <a:p>
            <a:r>
              <a:rPr lang="cs-CZ" sz="3200" dirty="0" smtClean="0"/>
              <a:t>Kritéria</a:t>
            </a:r>
          </a:p>
          <a:p>
            <a:pPr marL="1428750" lvl="2" indent="-514350">
              <a:buFont typeface="+mj-lt"/>
              <a:buAutoNum type="arabicPeriod"/>
            </a:pPr>
            <a:r>
              <a:rPr lang="cs-CZ" sz="2600" dirty="0" smtClean="0"/>
              <a:t>aktiva</a:t>
            </a:r>
          </a:p>
          <a:p>
            <a:pPr marL="1428750" lvl="2" indent="-514350">
              <a:buFont typeface="+mj-lt"/>
              <a:buAutoNum type="arabicPeriod"/>
            </a:pPr>
            <a:r>
              <a:rPr lang="cs-CZ" sz="2600" dirty="0" smtClean="0"/>
              <a:t>roční úhrn čistého obratu</a:t>
            </a:r>
          </a:p>
          <a:p>
            <a:pPr marL="1428750" lvl="2" indent="-514350">
              <a:buFont typeface="+mj-lt"/>
              <a:buAutoNum type="arabicPeriod"/>
            </a:pPr>
            <a:r>
              <a:rPr lang="cs-CZ" sz="2600" dirty="0" smtClean="0"/>
              <a:t>průměrný počet zaměstnanců 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Kategorie účetních jednotek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10018713" cy="3429000"/>
          </a:xfrm>
        </p:spPr>
        <p:txBody>
          <a:bodyPr anchor="t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Mikro</a:t>
            </a:r>
            <a:r>
              <a:rPr lang="cs-CZ" dirty="0" smtClean="0"/>
              <a:t> účetní jednotka</a:t>
            </a:r>
          </a:p>
          <a:p>
            <a:pPr lvl="1"/>
            <a:r>
              <a:rPr lang="cs-CZ" dirty="0" smtClean="0"/>
              <a:t>Pokud nepřekračuje alespoň dvě kritéria</a:t>
            </a:r>
          </a:p>
          <a:p>
            <a:pPr lvl="1"/>
            <a:r>
              <a:rPr lang="cs-CZ" dirty="0" smtClean="0"/>
              <a:t>A 9mil			O 18mil				Z 10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Malá účetní jednotka</a:t>
            </a:r>
          </a:p>
          <a:p>
            <a:pPr lvl="1"/>
            <a:r>
              <a:rPr lang="cs-CZ" dirty="0" smtClean="0"/>
              <a:t>Pokud nepřekračuje alespoň dvě kritéria</a:t>
            </a:r>
          </a:p>
          <a:p>
            <a:pPr lvl="1"/>
            <a:r>
              <a:rPr lang="cs-CZ" dirty="0" smtClean="0"/>
              <a:t>A 100mil			O 200mil			Z 50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Střední účetní jednotka</a:t>
            </a:r>
          </a:p>
          <a:p>
            <a:pPr lvl="1"/>
            <a:r>
              <a:rPr lang="cs-CZ" dirty="0" smtClean="0"/>
              <a:t>Pokud nepřekračuje alespoň dvě kritéria</a:t>
            </a:r>
          </a:p>
          <a:p>
            <a:pPr lvl="1"/>
            <a:r>
              <a:rPr lang="cs-CZ" dirty="0" smtClean="0"/>
              <a:t>A 500mil			O 100 000			Z250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Velká účetní jednotka</a:t>
            </a:r>
          </a:p>
          <a:p>
            <a:pPr lvl="1"/>
            <a:r>
              <a:rPr lang="cs-CZ" dirty="0" smtClean="0"/>
              <a:t>Pokud překračuje alespoň dvě kritéria + subjekt veřejného zájmu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Druhy vedení účetnictví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10018713" cy="3429000"/>
          </a:xfrm>
        </p:spPr>
        <p:txBody>
          <a:bodyPr anchor="t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Jednoduché účetnictví (§ 1f, § 13b)</a:t>
            </a:r>
          </a:p>
          <a:p>
            <a:pPr marL="914400" lvl="1" indent="-457200"/>
            <a:r>
              <a:rPr lang="cs-CZ" dirty="0" smtClean="0"/>
              <a:t>Mohou vést vybrané právnické osoby, které nejsou plátci DPH, jejichž příjmy nepřesáhly 3 mil. Kč a majetek 3 mil. Kč</a:t>
            </a:r>
          </a:p>
          <a:p>
            <a:pPr marL="914400" lvl="1" indent="-457200">
              <a:buNone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Účetnictví (podvojné) ve zjednodušením rozsahu (§ 13a, §9)</a:t>
            </a:r>
          </a:p>
          <a:p>
            <a:pPr marL="914400" lvl="1" indent="-457200"/>
            <a:r>
              <a:rPr lang="cs-CZ" dirty="0" smtClean="0"/>
              <a:t>Malé a </a:t>
            </a:r>
            <a:r>
              <a:rPr lang="cs-CZ" dirty="0" err="1" smtClean="0"/>
              <a:t>mikro</a:t>
            </a:r>
            <a:r>
              <a:rPr lang="cs-CZ" dirty="0" smtClean="0"/>
              <a:t> účetní jednotky bez povinnosti ověření účetní závěrky auditorem</a:t>
            </a:r>
          </a:p>
          <a:p>
            <a:pPr marL="914400" lvl="1" indent="-457200">
              <a:buNone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Účetnictví (podvojné) v plném rozsahu ve zjednodušením rozsahu</a:t>
            </a:r>
          </a:p>
          <a:p>
            <a:pPr marL="914400" lvl="1" indent="-457200"/>
            <a:r>
              <a:rPr lang="cs-CZ" dirty="0" smtClean="0"/>
              <a:t>Všechny ostatní účetní jednotky</a:t>
            </a:r>
          </a:p>
          <a:p>
            <a:pPr marL="457200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Účetní období § 3 odst.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10018713" cy="3429000"/>
          </a:xfrm>
        </p:spPr>
        <p:txBody>
          <a:bodyPr anchor="t">
            <a:noAutofit/>
          </a:bodyPr>
          <a:lstStyle/>
          <a:p>
            <a:pPr marL="457200" indent="-457200"/>
            <a:r>
              <a:rPr lang="cs-CZ" dirty="0" smtClean="0"/>
              <a:t>Účetním obdobím je 12 po sobě jdoucích měsících</a:t>
            </a:r>
          </a:p>
          <a:p>
            <a:pPr marL="457200" indent="-457200"/>
            <a:r>
              <a:rPr lang="cs-CZ" dirty="0" smtClean="0"/>
              <a:t>Kalendářní rok vs. hospodářský rok</a:t>
            </a:r>
          </a:p>
          <a:p>
            <a:pPr marL="457200" indent="-457200"/>
            <a:r>
              <a:rPr lang="cs-CZ" dirty="0" smtClean="0"/>
              <a:t>Hospodářský rok nemůže uplatnit organizační složka státu, ÚZS či účetní jednotka vzniklá na základě speciálního zákona</a:t>
            </a:r>
          </a:p>
          <a:p>
            <a:pPr marL="457200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Účetní závěrka (§ 18)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10018713" cy="3429000"/>
          </a:xfrm>
        </p:spPr>
        <p:txBody>
          <a:bodyPr anchor="t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Rozvaha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Výkaz zisku a ztráty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Příloha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Výkaz o změnách vlastního kapitálu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Výkaz o peněžních tocích</a:t>
            </a: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2405</TotalTime>
  <Words>449</Words>
  <Application>Microsoft Office PowerPoint</Application>
  <PresentationFormat>Širokoúhlá obrazovka</PresentationFormat>
  <Paragraphs>89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Paralaxa</vt:lpstr>
      <vt:lpstr>Několik poznámek k zákonu o účetnictví</vt:lpstr>
      <vt:lpstr>Účetnictví</vt:lpstr>
      <vt:lpstr>Účetní jednotka</vt:lpstr>
      <vt:lpstr>Subjekt veřejného zájmu</vt:lpstr>
      <vt:lpstr>Kategorie účetních jednotek</vt:lpstr>
      <vt:lpstr>Kategorie účetních jednotek</vt:lpstr>
      <vt:lpstr>Druhy vedení účetnictví</vt:lpstr>
      <vt:lpstr>Účetní období § 3 odst. 2</vt:lpstr>
      <vt:lpstr>Účetní závěrka (§ 18)</vt:lpstr>
      <vt:lpstr>Ověřená účetní závěrka (§ 20)</vt:lpstr>
      <vt:lpstr>Procvičování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Posluchárna</cp:lastModifiedBy>
  <cp:revision>196</cp:revision>
  <cp:lastPrinted>2018-11-23T08:31:38Z</cp:lastPrinted>
  <dcterms:created xsi:type="dcterms:W3CDTF">2016-10-17T17:38:14Z</dcterms:created>
  <dcterms:modified xsi:type="dcterms:W3CDTF">2018-11-23T09:24:01Z</dcterms:modified>
</cp:coreProperties>
</file>