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  <p:sldMasterId id="2147483679" r:id="rId3"/>
    <p:sldMasterId id="2147483694" r:id="rId4"/>
    <p:sldMasterId id="2147483709" r:id="rId5"/>
    <p:sldMasterId id="2147483722" r:id="rId6"/>
  </p:sldMasterIdLst>
  <p:notesMasterIdLst>
    <p:notesMasterId r:id="rId121"/>
  </p:notesMasterIdLst>
  <p:handoutMasterIdLst>
    <p:handoutMasterId r:id="rId122"/>
  </p:handoutMasterIdLst>
  <p:sldIdLst>
    <p:sldId id="309" r:id="rId7"/>
    <p:sldId id="457" r:id="rId8"/>
    <p:sldId id="456" r:id="rId9"/>
    <p:sldId id="318" r:id="rId10"/>
    <p:sldId id="304" r:id="rId11"/>
    <p:sldId id="314" r:id="rId12"/>
    <p:sldId id="459" r:id="rId13"/>
    <p:sldId id="313" r:id="rId14"/>
    <p:sldId id="312" r:id="rId15"/>
    <p:sldId id="315" r:id="rId16"/>
    <p:sldId id="322" r:id="rId17"/>
    <p:sldId id="460" r:id="rId18"/>
    <p:sldId id="321" r:id="rId19"/>
    <p:sldId id="324" r:id="rId20"/>
    <p:sldId id="325" r:id="rId21"/>
    <p:sldId id="326" r:id="rId22"/>
    <p:sldId id="327" r:id="rId23"/>
    <p:sldId id="328" r:id="rId24"/>
    <p:sldId id="330" r:id="rId25"/>
    <p:sldId id="419" r:id="rId26"/>
    <p:sldId id="420" r:id="rId27"/>
    <p:sldId id="421" r:id="rId28"/>
    <p:sldId id="422" r:id="rId29"/>
    <p:sldId id="423" r:id="rId30"/>
    <p:sldId id="424" r:id="rId31"/>
    <p:sldId id="425" r:id="rId32"/>
    <p:sldId id="426" r:id="rId33"/>
    <p:sldId id="427" r:id="rId34"/>
    <p:sldId id="331" r:id="rId35"/>
    <p:sldId id="337" r:id="rId36"/>
    <p:sldId id="336" r:id="rId37"/>
    <p:sldId id="463" r:id="rId38"/>
    <p:sldId id="353" r:id="rId39"/>
    <p:sldId id="338" r:id="rId40"/>
    <p:sldId id="348" r:id="rId41"/>
    <p:sldId id="350" r:id="rId42"/>
    <p:sldId id="349" r:id="rId43"/>
    <p:sldId id="461" r:id="rId44"/>
    <p:sldId id="478" r:id="rId45"/>
    <p:sldId id="479" r:id="rId46"/>
    <p:sldId id="480" r:id="rId47"/>
    <p:sldId id="462" r:id="rId48"/>
    <p:sldId id="464" r:id="rId49"/>
    <p:sldId id="483" r:id="rId50"/>
    <p:sldId id="484" r:id="rId51"/>
    <p:sldId id="485" r:id="rId52"/>
    <p:sldId id="470" r:id="rId53"/>
    <p:sldId id="466" r:id="rId54"/>
    <p:sldId id="467" r:id="rId55"/>
    <p:sldId id="468" r:id="rId56"/>
    <p:sldId id="469" r:id="rId57"/>
    <p:sldId id="471" r:id="rId58"/>
    <p:sldId id="472" r:id="rId59"/>
    <p:sldId id="347" r:id="rId60"/>
    <p:sldId id="400" r:id="rId61"/>
    <p:sldId id="401" r:id="rId62"/>
    <p:sldId id="402" r:id="rId63"/>
    <p:sldId id="352" r:id="rId64"/>
    <p:sldId id="351" r:id="rId65"/>
    <p:sldId id="357" r:id="rId66"/>
    <p:sldId id="474" r:id="rId67"/>
    <p:sldId id="473" r:id="rId68"/>
    <p:sldId id="481" r:id="rId69"/>
    <p:sldId id="359" r:id="rId70"/>
    <p:sldId id="360" r:id="rId71"/>
    <p:sldId id="361" r:id="rId72"/>
    <p:sldId id="362" r:id="rId73"/>
    <p:sldId id="365" r:id="rId74"/>
    <p:sldId id="366" r:id="rId75"/>
    <p:sldId id="367" r:id="rId76"/>
    <p:sldId id="370" r:id="rId77"/>
    <p:sldId id="371" r:id="rId78"/>
    <p:sldId id="372" r:id="rId79"/>
    <p:sldId id="373" r:id="rId80"/>
    <p:sldId id="482" r:id="rId81"/>
    <p:sldId id="332" r:id="rId82"/>
    <p:sldId id="320" r:id="rId83"/>
    <p:sldId id="319" r:id="rId84"/>
    <p:sldId id="334" r:id="rId85"/>
    <p:sldId id="374" r:id="rId86"/>
    <p:sldId id="375" r:id="rId87"/>
    <p:sldId id="376" r:id="rId88"/>
    <p:sldId id="378" r:id="rId89"/>
    <p:sldId id="384" r:id="rId90"/>
    <p:sldId id="387" r:id="rId91"/>
    <p:sldId id="388" r:id="rId92"/>
    <p:sldId id="390" r:id="rId93"/>
    <p:sldId id="392" r:id="rId94"/>
    <p:sldId id="393" r:id="rId95"/>
    <p:sldId id="394" r:id="rId96"/>
    <p:sldId id="475" r:id="rId97"/>
    <p:sldId id="477" r:id="rId98"/>
    <p:sldId id="476" r:id="rId99"/>
    <p:sldId id="433" r:id="rId100"/>
    <p:sldId id="418" r:id="rId101"/>
    <p:sldId id="428" r:id="rId102"/>
    <p:sldId id="429" r:id="rId103"/>
    <p:sldId id="430" r:id="rId104"/>
    <p:sldId id="431" r:id="rId105"/>
    <p:sldId id="443" r:id="rId106"/>
    <p:sldId id="444" r:id="rId107"/>
    <p:sldId id="434" r:id="rId108"/>
    <p:sldId id="436" r:id="rId109"/>
    <p:sldId id="437" r:id="rId110"/>
    <p:sldId id="438" r:id="rId111"/>
    <p:sldId id="439" r:id="rId112"/>
    <p:sldId id="440" r:id="rId113"/>
    <p:sldId id="441" r:id="rId114"/>
    <p:sldId id="442" r:id="rId115"/>
    <p:sldId id="445" r:id="rId116"/>
    <p:sldId id="446" r:id="rId117"/>
    <p:sldId id="447" r:id="rId118"/>
    <p:sldId id="448" r:id="rId119"/>
    <p:sldId id="310" r:id="rId120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747" autoAdjust="0"/>
  </p:normalViewPr>
  <p:slideViewPr>
    <p:cSldViewPr>
      <p:cViewPr varScale="1">
        <p:scale>
          <a:sx n="83" d="100"/>
          <a:sy n="83" d="100"/>
        </p:scale>
        <p:origin x="1397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0.xml"/><Relationship Id="rId117" Type="http://schemas.openxmlformats.org/officeDocument/2006/relationships/slide" Target="slides/slide111.xml"/><Relationship Id="rId21" Type="http://schemas.openxmlformats.org/officeDocument/2006/relationships/slide" Target="slides/slide15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63" Type="http://schemas.openxmlformats.org/officeDocument/2006/relationships/slide" Target="slides/slide57.xml"/><Relationship Id="rId68" Type="http://schemas.openxmlformats.org/officeDocument/2006/relationships/slide" Target="slides/slide62.xml"/><Relationship Id="rId84" Type="http://schemas.openxmlformats.org/officeDocument/2006/relationships/slide" Target="slides/slide78.xml"/><Relationship Id="rId89" Type="http://schemas.openxmlformats.org/officeDocument/2006/relationships/slide" Target="slides/slide83.xml"/><Relationship Id="rId112" Type="http://schemas.openxmlformats.org/officeDocument/2006/relationships/slide" Target="slides/slide106.xml"/><Relationship Id="rId16" Type="http://schemas.openxmlformats.org/officeDocument/2006/relationships/slide" Target="slides/slide10.xml"/><Relationship Id="rId107" Type="http://schemas.openxmlformats.org/officeDocument/2006/relationships/slide" Target="slides/slide101.xml"/><Relationship Id="rId11" Type="http://schemas.openxmlformats.org/officeDocument/2006/relationships/slide" Target="slides/slide5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53" Type="http://schemas.openxmlformats.org/officeDocument/2006/relationships/slide" Target="slides/slide47.xml"/><Relationship Id="rId58" Type="http://schemas.openxmlformats.org/officeDocument/2006/relationships/slide" Target="slides/slide52.xml"/><Relationship Id="rId74" Type="http://schemas.openxmlformats.org/officeDocument/2006/relationships/slide" Target="slides/slide68.xml"/><Relationship Id="rId79" Type="http://schemas.openxmlformats.org/officeDocument/2006/relationships/slide" Target="slides/slide73.xml"/><Relationship Id="rId102" Type="http://schemas.openxmlformats.org/officeDocument/2006/relationships/slide" Target="slides/slide96.xml"/><Relationship Id="rId123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5.xml"/><Relationship Id="rId82" Type="http://schemas.openxmlformats.org/officeDocument/2006/relationships/slide" Target="slides/slide76.xml"/><Relationship Id="rId90" Type="http://schemas.openxmlformats.org/officeDocument/2006/relationships/slide" Target="slides/slide84.xml"/><Relationship Id="rId95" Type="http://schemas.openxmlformats.org/officeDocument/2006/relationships/slide" Target="slides/slide89.xml"/><Relationship Id="rId19" Type="http://schemas.openxmlformats.org/officeDocument/2006/relationships/slide" Target="slides/slide1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slide" Target="slides/slide50.xml"/><Relationship Id="rId64" Type="http://schemas.openxmlformats.org/officeDocument/2006/relationships/slide" Target="slides/slide58.xml"/><Relationship Id="rId69" Type="http://schemas.openxmlformats.org/officeDocument/2006/relationships/slide" Target="slides/slide63.xml"/><Relationship Id="rId77" Type="http://schemas.openxmlformats.org/officeDocument/2006/relationships/slide" Target="slides/slide71.xml"/><Relationship Id="rId100" Type="http://schemas.openxmlformats.org/officeDocument/2006/relationships/slide" Target="slides/slide94.xml"/><Relationship Id="rId105" Type="http://schemas.openxmlformats.org/officeDocument/2006/relationships/slide" Target="slides/slide99.xml"/><Relationship Id="rId113" Type="http://schemas.openxmlformats.org/officeDocument/2006/relationships/slide" Target="slides/slide107.xml"/><Relationship Id="rId118" Type="http://schemas.openxmlformats.org/officeDocument/2006/relationships/slide" Target="slides/slide112.xml"/><Relationship Id="rId126" Type="http://schemas.openxmlformats.org/officeDocument/2006/relationships/tableStyles" Target="tableStyles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72" Type="http://schemas.openxmlformats.org/officeDocument/2006/relationships/slide" Target="slides/slide66.xml"/><Relationship Id="rId80" Type="http://schemas.openxmlformats.org/officeDocument/2006/relationships/slide" Target="slides/slide74.xml"/><Relationship Id="rId85" Type="http://schemas.openxmlformats.org/officeDocument/2006/relationships/slide" Target="slides/slide79.xml"/><Relationship Id="rId93" Type="http://schemas.openxmlformats.org/officeDocument/2006/relationships/slide" Target="slides/slide87.xml"/><Relationship Id="rId98" Type="http://schemas.openxmlformats.org/officeDocument/2006/relationships/slide" Target="slides/slide92.xml"/><Relationship Id="rId121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59" Type="http://schemas.openxmlformats.org/officeDocument/2006/relationships/slide" Target="slides/slide53.xml"/><Relationship Id="rId67" Type="http://schemas.openxmlformats.org/officeDocument/2006/relationships/slide" Target="slides/slide61.xml"/><Relationship Id="rId103" Type="http://schemas.openxmlformats.org/officeDocument/2006/relationships/slide" Target="slides/slide97.xml"/><Relationship Id="rId108" Type="http://schemas.openxmlformats.org/officeDocument/2006/relationships/slide" Target="slides/slide102.xml"/><Relationship Id="rId116" Type="http://schemas.openxmlformats.org/officeDocument/2006/relationships/slide" Target="slides/slide110.xml"/><Relationship Id="rId124" Type="http://schemas.openxmlformats.org/officeDocument/2006/relationships/viewProps" Target="viewProps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54" Type="http://schemas.openxmlformats.org/officeDocument/2006/relationships/slide" Target="slides/slide48.xml"/><Relationship Id="rId62" Type="http://schemas.openxmlformats.org/officeDocument/2006/relationships/slide" Target="slides/slide56.xml"/><Relationship Id="rId70" Type="http://schemas.openxmlformats.org/officeDocument/2006/relationships/slide" Target="slides/slide64.xml"/><Relationship Id="rId75" Type="http://schemas.openxmlformats.org/officeDocument/2006/relationships/slide" Target="slides/slide69.xml"/><Relationship Id="rId83" Type="http://schemas.openxmlformats.org/officeDocument/2006/relationships/slide" Target="slides/slide77.xml"/><Relationship Id="rId88" Type="http://schemas.openxmlformats.org/officeDocument/2006/relationships/slide" Target="slides/slide82.xml"/><Relationship Id="rId91" Type="http://schemas.openxmlformats.org/officeDocument/2006/relationships/slide" Target="slides/slide85.xml"/><Relationship Id="rId96" Type="http://schemas.openxmlformats.org/officeDocument/2006/relationships/slide" Target="slides/slide90.xml"/><Relationship Id="rId111" Type="http://schemas.openxmlformats.org/officeDocument/2006/relationships/slide" Target="slides/slide10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slide" Target="slides/slide51.xml"/><Relationship Id="rId106" Type="http://schemas.openxmlformats.org/officeDocument/2006/relationships/slide" Target="slides/slide100.xml"/><Relationship Id="rId114" Type="http://schemas.openxmlformats.org/officeDocument/2006/relationships/slide" Target="slides/slide108.xml"/><Relationship Id="rId119" Type="http://schemas.openxmlformats.org/officeDocument/2006/relationships/slide" Target="slides/slide113.xml"/><Relationship Id="rId10" Type="http://schemas.openxmlformats.org/officeDocument/2006/relationships/slide" Target="slides/slide4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60" Type="http://schemas.openxmlformats.org/officeDocument/2006/relationships/slide" Target="slides/slide54.xml"/><Relationship Id="rId65" Type="http://schemas.openxmlformats.org/officeDocument/2006/relationships/slide" Target="slides/slide59.xml"/><Relationship Id="rId73" Type="http://schemas.openxmlformats.org/officeDocument/2006/relationships/slide" Target="slides/slide67.xml"/><Relationship Id="rId78" Type="http://schemas.openxmlformats.org/officeDocument/2006/relationships/slide" Target="slides/slide72.xml"/><Relationship Id="rId81" Type="http://schemas.openxmlformats.org/officeDocument/2006/relationships/slide" Target="slides/slide75.xml"/><Relationship Id="rId86" Type="http://schemas.openxmlformats.org/officeDocument/2006/relationships/slide" Target="slides/slide80.xml"/><Relationship Id="rId94" Type="http://schemas.openxmlformats.org/officeDocument/2006/relationships/slide" Target="slides/slide88.xml"/><Relationship Id="rId99" Type="http://schemas.openxmlformats.org/officeDocument/2006/relationships/slide" Target="slides/slide93.xml"/><Relationship Id="rId101" Type="http://schemas.openxmlformats.org/officeDocument/2006/relationships/slide" Target="slides/slide95.xml"/><Relationship Id="rId122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9" Type="http://schemas.openxmlformats.org/officeDocument/2006/relationships/slide" Target="slides/slide33.xml"/><Relationship Id="rId109" Type="http://schemas.openxmlformats.org/officeDocument/2006/relationships/slide" Target="slides/slide103.xml"/><Relationship Id="rId34" Type="http://schemas.openxmlformats.org/officeDocument/2006/relationships/slide" Target="slides/slide28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76" Type="http://schemas.openxmlformats.org/officeDocument/2006/relationships/slide" Target="slides/slide70.xml"/><Relationship Id="rId97" Type="http://schemas.openxmlformats.org/officeDocument/2006/relationships/slide" Target="slides/slide91.xml"/><Relationship Id="rId104" Type="http://schemas.openxmlformats.org/officeDocument/2006/relationships/slide" Target="slides/slide98.xml"/><Relationship Id="rId120" Type="http://schemas.openxmlformats.org/officeDocument/2006/relationships/slide" Target="slides/slide114.xml"/><Relationship Id="rId125" Type="http://schemas.openxmlformats.org/officeDocument/2006/relationships/theme" Target="theme/theme1.xml"/><Relationship Id="rId7" Type="http://schemas.openxmlformats.org/officeDocument/2006/relationships/slide" Target="slides/slide1.xml"/><Relationship Id="rId71" Type="http://schemas.openxmlformats.org/officeDocument/2006/relationships/slide" Target="slides/slide65.xml"/><Relationship Id="rId92" Type="http://schemas.openxmlformats.org/officeDocument/2006/relationships/slide" Target="slides/slide86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3.xml"/><Relationship Id="rId24" Type="http://schemas.openxmlformats.org/officeDocument/2006/relationships/slide" Target="slides/slide18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66" Type="http://schemas.openxmlformats.org/officeDocument/2006/relationships/slide" Target="slides/slide60.xml"/><Relationship Id="rId87" Type="http://schemas.openxmlformats.org/officeDocument/2006/relationships/slide" Target="slides/slide81.xml"/><Relationship Id="rId110" Type="http://schemas.openxmlformats.org/officeDocument/2006/relationships/slide" Target="slides/slide104.xml"/><Relationship Id="rId115" Type="http://schemas.openxmlformats.org/officeDocument/2006/relationships/slide" Target="slides/slide10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AC3CCBC3-8A9A-45A6-B71F-0AE720C072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936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DD631D75-EA03-487E-B96E-6CB81A8A35E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97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38528C-BFF7-47A3-8877-24BADD294E9B}" type="slidenum">
              <a:rPr lang="cs-CZ"/>
              <a:pPr/>
              <a:t>5</a:t>
            </a:fld>
            <a:endParaRPr 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390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B2DBA8-D06F-408A-AA99-E81A52501EAC}" type="slidenum">
              <a:rPr lang="cs-CZ">
                <a:solidFill>
                  <a:prstClr val="black"/>
                </a:solidFill>
              </a:rPr>
              <a:pPr>
                <a:defRPr/>
              </a:pPr>
              <a:t>96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78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184422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13CAB85-45A5-4730-B297-9CADB19EAE9D}" type="slidenum">
              <a:rPr lang="cs-CZ">
                <a:solidFill>
                  <a:prstClr val="black"/>
                </a:solidFill>
              </a:rPr>
              <a:pPr>
                <a:defRPr/>
              </a:pPr>
              <a:t>97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79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2673373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2D87D7-25B7-47DC-B406-8D2062726CD8}" type="slidenum">
              <a:rPr lang="cs-CZ">
                <a:solidFill>
                  <a:prstClr val="black"/>
                </a:solidFill>
              </a:rPr>
              <a:pPr>
                <a:defRPr/>
              </a:pPr>
              <a:t>98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180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810617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29C9C0C-9A33-4CB8-9F10-EA5BD820CED6}" type="slidenum">
              <a:rPr lang="cs-CZ">
                <a:solidFill>
                  <a:prstClr val="black"/>
                </a:solidFill>
              </a:rPr>
              <a:pPr>
                <a:defRPr/>
              </a:pPr>
              <a:t>99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181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29034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EE02E3-E14C-4167-A4F0-58607FBD6ADD}" type="slidenum">
              <a:rPr lang="cs-CZ"/>
              <a:pPr/>
              <a:t>114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3430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847B20C4-3516-4BDF-A26F-23D7480B03CB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0B85D5-DB62-49FD-B429-FAA0698E0B4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982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980861-C98D-45D9-B912-5F02865ADE0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014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8229600" cy="21288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C53AC-957F-4E70-99CE-3A28F12B72EA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176265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3171559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95997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705908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33567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61700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937220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94310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1315C8-8C3B-4675-8501-0B16657AE67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4863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0287298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229591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0214814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7089634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847B20C4-3516-4BDF-A26F-23D7480B0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592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1315C8-8C3B-4675-8501-0B16657AE67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2578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282B5B-ECC3-49D4-A917-4AC0797AE81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9246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2D1B34-E387-401A-AF0B-93C8C45A54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2405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DF5A9B-D163-4882-A053-A7582F7C509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8198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520615-86D0-4AC3-AD36-669609EABED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452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282B5B-ECC3-49D4-A917-4AC0797AE81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1950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18CE9F-0A32-4AE1-8EF2-F6CECCDC1AB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9302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975299-8469-437F-86A1-9639FC4DD08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9636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5151C3-5D61-4D15-B895-506097676E5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8731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0B85D5-DB62-49FD-B429-FAA0698E0B41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5874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980861-C98D-45D9-B912-5F02865ADE0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3164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8229600" cy="21288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C53AC-957F-4E70-99CE-3A28F12B72EA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9895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B676C-7218-4672-BA94-1909DC1BA4F9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0088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847B20C4-3516-4BDF-A26F-23D7480B0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649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1315C8-8C3B-4675-8501-0B16657AE67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29826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282B5B-ECC3-49D4-A917-4AC0797AE81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851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2D1B34-E387-401A-AF0B-93C8C45A54A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8896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2D1B34-E387-401A-AF0B-93C8C45A54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1044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DF5A9B-D163-4882-A053-A7582F7C509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7705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520615-86D0-4AC3-AD36-669609EABED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9348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18CE9F-0A32-4AE1-8EF2-F6CECCDC1AB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86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975299-8469-437F-86A1-9639FC4DD08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67341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5151C3-5D61-4D15-B895-506097676E5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8036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0B85D5-DB62-49FD-B429-FAA0698E0B41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84683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980861-C98D-45D9-B912-5F02865ADE0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18248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8229600" cy="21288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C53AC-957F-4E70-99CE-3A28F12B72EA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9539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68EE6-B205-46AF-B2F7-3FAD7A759979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314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DF5A9B-D163-4882-A053-A7582F7C509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93563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B676C-7218-4672-BA94-1909DC1BA4F9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26311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cs-CZ" smtClean="0">
              <a:solidFill>
                <a:srgbClr val="000000"/>
              </a:solidFill>
            </a:endParaRPr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cs-CZ" smtClean="0">
              <a:solidFill>
                <a:srgbClr val="000000"/>
              </a:solidFill>
            </a:endParaRPr>
          </a:p>
        </p:txBody>
      </p:sp>
      <p:pic>
        <p:nvPicPr>
          <p:cNvPr id="7" name="Picture 27" descr="PF_PPT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043AB-DBE7-48E5-BE76-CFE2E471DCA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69007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28019-E39B-473D-95A2-783A72F6776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4178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D4E23-70EA-4D95-9D6B-B70F38F0A7C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78350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421CC-6F2E-4DB6-B5DB-6CF8CABC10B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66027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5DAC6-3E29-4C10-A9D1-98BFFDCA3CC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97657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10045-FAD3-4924-B93E-6319D32B60D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34181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8ACF9-5B53-4AA9-B4BB-97883A417D9F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26650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2318B-9C25-44A5-BFC8-95F3FF41C2A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68932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216CC-1720-4356-A4C2-E7192C2213F3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751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520615-86D0-4AC3-AD36-669609EABED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1792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E06DD-3627-41F5-9B53-5DF0A3994B1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43411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8B42E-0A14-4B1D-8208-EC2D348DF7ED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47020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914400" y="277813"/>
            <a:ext cx="7772400" cy="58531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</p:spPr>
        <p:txBody>
          <a:bodyPr/>
          <a:lstStyle>
            <a:lvl1pPr algn="r">
              <a:defRPr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3DEC5-1BA5-41CE-9871-F291E13C5EA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94314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4158386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902149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36828219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0911801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417767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57652874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20976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18CE9F-0A32-4AE1-8EF2-F6CECCDC1AB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27358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0549666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5514252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78830439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35671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975299-8469-437F-86A1-9639FC4DD08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7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5151C3-5D61-4D15-B895-506097676E5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10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38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5" Type="http://schemas.openxmlformats.org/officeDocument/2006/relationships/image" Target="../media/image5.emf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image" Target="../media/image2.e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6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43765FD4-C3B7-418A-87B7-15E7B0063A13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76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>
              <a:solidFill>
                <a:srgbClr val="000000"/>
              </a:solidFill>
            </a:endParaRPr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43765FD4-C3B7-418A-87B7-15E7B0063A13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148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3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>
              <a:solidFill>
                <a:srgbClr val="000000"/>
              </a:solidFill>
            </a:endParaRPr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43765FD4-C3B7-418A-87B7-15E7B0063A13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73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cs-CZ" smtClean="0">
              <a:solidFill>
                <a:srgbClr val="000000"/>
              </a:solidFill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  <a:cs typeface="+mn-cs"/>
              </a:defRPr>
            </a:lvl1pPr>
          </a:lstStyle>
          <a:p>
            <a:pPr>
              <a:defRPr/>
            </a:pPr>
            <a:fld id="{C49151F5-59C0-4C63-8C45-C91FD77637C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3079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 smtClean="0">
                <a:solidFill>
                  <a:srgbClr val="68676C"/>
                </a:solidFill>
                <a:latin typeface="Trebuchet MS" pitchFamily="34" charset="0"/>
                <a:cs typeface="Arial" charset="0"/>
              </a:rPr>
              <a:t>www.law.muni.cz</a:t>
            </a:r>
          </a:p>
        </p:txBody>
      </p:sp>
      <p:pic>
        <p:nvPicPr>
          <p:cNvPr id="2056" name="Picture 24" descr="PF_PPT_nahled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cs-CZ" smtClean="0">
              <a:solidFill>
                <a:srgbClr val="000000"/>
              </a:solidFill>
            </a:endParaRPr>
          </a:p>
        </p:txBody>
      </p:sp>
      <p:pic>
        <p:nvPicPr>
          <p:cNvPr id="2058" name="Picture 28" descr="PF_PPT_en2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7997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cs-CZ" smtClean="0">
              <a:solidFill>
                <a:srgbClr val="000000"/>
              </a:solidFill>
            </a:endParaRPr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07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3077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cs-CZ" smtClean="0">
              <a:solidFill>
                <a:srgbClr val="000000"/>
              </a:solidFill>
            </a:endParaRPr>
          </a:p>
        </p:txBody>
      </p:sp>
      <p:pic>
        <p:nvPicPr>
          <p:cNvPr id="3078" name="Picture 24" descr="pruh+znak_PF_13_gray5+fialovy_RGB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25" descr="PF_PPT_e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75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amian@czudek.cz" TargetMode="Externa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fcr.cz/cps/rde/xchg/mfcr/xsl/orgstru_59631.html" TargetMode="External"/><Relationship Id="rId2" Type="http://schemas.openxmlformats.org/officeDocument/2006/relationships/hyperlink" Target="http://www.mfcr.cz/cps/rde/xchg/mfcr/xsl/orgstru_59603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fcr.cz/cps/rde/xchg/mfcr/xsl/orgstru_59605.html" TargetMode="External"/><Relationship Id="rId5" Type="http://schemas.openxmlformats.org/officeDocument/2006/relationships/hyperlink" Target="http://www.mfcr.cz/cps/rde/xchg/mfcr/xsl/orgstru_59611.html" TargetMode="External"/><Relationship Id="rId4" Type="http://schemas.openxmlformats.org/officeDocument/2006/relationships/hyperlink" Target="http://www.mfcr.cz/cps/rde/xchg/mfcr/xsl/orgstru_59621.html" TargetMode="Externa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hyperlink" Target="http://data.mfcr.cz/" TargetMode="External"/><Relationship Id="rId3" Type="http://schemas.openxmlformats.org/officeDocument/2006/relationships/hyperlink" Target="http://www.mfcr.cz/cs/soukromy-sektor/regulace" TargetMode="External"/><Relationship Id="rId7" Type="http://schemas.openxmlformats.org/officeDocument/2006/relationships/hyperlink" Target="http://www.mfcr.cz/" TargetMode="External"/><Relationship Id="rId2" Type="http://schemas.openxmlformats.org/officeDocument/2006/relationships/hyperlink" Target="http://urady.statnisprava.cz/rstsp/ciselniky.nsf/druhy_urad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inisterstvofinanci.cz/" TargetMode="External"/><Relationship Id="rId5" Type="http://schemas.openxmlformats.org/officeDocument/2006/relationships/hyperlink" Target="http://www.statnisprava.cz/" TargetMode="External"/><Relationship Id="rId4" Type="http://schemas.openxmlformats.org/officeDocument/2006/relationships/hyperlink" Target="http://www.mfcr.cz/cs/o-ministerstvu/zakladni-informace/primo-rizene-organizace" TargetMode="Externa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nb.cz/cs/o_cnb/organizacni_struktura/uzemni_pracoviste/up_brno.html" TargetMode="External"/><Relationship Id="rId13" Type="http://schemas.openxmlformats.org/officeDocument/2006/relationships/hyperlink" Target="http://www.cnb.cz/cs/o_cnb/organizacni_struktura/uzemni_pracoviste/up_ceske_bud.html" TargetMode="External"/><Relationship Id="rId3" Type="http://schemas.openxmlformats.org/officeDocument/2006/relationships/hyperlink" Target="http://www.cnb.cz/cs/o_cnb/organizacni_struktura/ustredi/570_licenc_sankc_rizeni.html" TargetMode="External"/><Relationship Id="rId7" Type="http://schemas.openxmlformats.org/officeDocument/2006/relationships/hyperlink" Target="http://www.cnb.cz/cs/o_cnb/organizacni_struktura/pobocky/pob_brno.html" TargetMode="External"/><Relationship Id="rId12" Type="http://schemas.openxmlformats.org/officeDocument/2006/relationships/hyperlink" Target="http://www.cnb.cz/cs/o_cnb/organizacni_struktura/uzemni_pracoviste/up_ostrava.html" TargetMode="External"/><Relationship Id="rId2" Type="http://schemas.openxmlformats.org/officeDocument/2006/relationships/hyperlink" Target="http://www.cnb.cz/cs/o_cnb/organizacni_struktura/ustredi/320_penezni_platebni_styk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nb.cz/cs/o_cnb/organizacni_struktura/pobocky/pob_praha.html" TargetMode="External"/><Relationship Id="rId11" Type="http://schemas.openxmlformats.org/officeDocument/2006/relationships/hyperlink" Target="http://www.cnb.cz/cs/o_cnb/organizacni_struktura/pobocky/pob_ostrava.html" TargetMode="External"/><Relationship Id="rId5" Type="http://schemas.openxmlformats.org/officeDocument/2006/relationships/hyperlink" Target="http://www.cnb.cz/cs/o_cnb/organizacni_struktura/ustredi/index.html" TargetMode="External"/><Relationship Id="rId15" Type="http://schemas.openxmlformats.org/officeDocument/2006/relationships/hyperlink" Target="http://www.cnb.cz/cs/o_cnb/organizacni_struktura/uzemni_pracoviste/up_usti_n_labem.html" TargetMode="External"/><Relationship Id="rId10" Type="http://schemas.openxmlformats.org/officeDocument/2006/relationships/hyperlink" Target="http://www.cnb.cz/cs/o_cnb/organizacni_struktura/uzemni_pracoviste/up_hradec_kralove.html" TargetMode="External"/><Relationship Id="rId4" Type="http://schemas.openxmlformats.org/officeDocument/2006/relationships/hyperlink" Target="http://www.cnb.cz/cs/o_cnb/organizacni_struktura/ustredi/590_dohled_distributori_fp.html" TargetMode="External"/><Relationship Id="rId9" Type="http://schemas.openxmlformats.org/officeDocument/2006/relationships/hyperlink" Target="http://www.cnb.cz/cs/o_cnb/organizacni_struktura/pobocky/pob_hradec_kr.html" TargetMode="External"/><Relationship Id="rId14" Type="http://schemas.openxmlformats.org/officeDocument/2006/relationships/hyperlink" Target="http://www.cnb.cz/cs/o_cnb/organizacni_struktura/uzemni_pracoviste/up_plzen.html" TargetMode="Externa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nb.cz/cs/o_cnb/bankovni_rada/clenove_bankovni_rady/nidetzky.html" TargetMode="External"/><Relationship Id="rId3" Type="http://schemas.openxmlformats.org/officeDocument/2006/relationships/hyperlink" Target="http://www.cnb.cz/cs/o_cnb/bankovni_rada/clenove_bankovni_rady/hampl.html" TargetMode="External"/><Relationship Id="rId7" Type="http://schemas.openxmlformats.org/officeDocument/2006/relationships/hyperlink" Target="http://www.cnb.cz/cs/o_cnb/bankovni_rada/clenove_bankovni_rady/mora.html" TargetMode="External"/><Relationship Id="rId2" Type="http://schemas.openxmlformats.org/officeDocument/2006/relationships/hyperlink" Target="http://www.cnb.cz/cs/o_cnb/bankovni_rada/clenove_bankovni_rady/rusnok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nb.cz/cs/o_cnb/bankovni_rada/clenove_bankovni_rady/dedek.html" TargetMode="External"/><Relationship Id="rId5" Type="http://schemas.openxmlformats.org/officeDocument/2006/relationships/hyperlink" Target="http://www.cnb.cz/cs/o_cnb/bankovni_rada/clenove_bankovni_rady/benda.html" TargetMode="External"/><Relationship Id="rId4" Type="http://schemas.openxmlformats.org/officeDocument/2006/relationships/hyperlink" Target="http://www.cnb.cz/cs/o_cnb/bankovni_rada/clenove_bankovni_rady/tomsik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411760" y="3141663"/>
            <a:ext cx="6262340" cy="3311525"/>
          </a:xfrm>
        </p:spPr>
        <p:txBody>
          <a:bodyPr/>
          <a:lstStyle/>
          <a:p>
            <a:pPr algn="r"/>
            <a:r>
              <a:rPr lang="cs-CZ" dirty="0" smtClean="0"/>
              <a:t>Finanční správa v ČR </a:t>
            </a:r>
            <a:br>
              <a:rPr lang="cs-CZ" dirty="0" smtClean="0"/>
            </a:br>
            <a:r>
              <a:rPr lang="cs-CZ" sz="3000" dirty="0" smtClean="0"/>
              <a:t>v organizačním a funkčním pojetí</a:t>
            </a:r>
            <a:br>
              <a:rPr lang="cs-CZ" sz="3000" dirty="0" smtClean="0"/>
            </a:br>
            <a:r>
              <a:rPr lang="cs-CZ" sz="1500" dirty="0"/>
              <a:t/>
            </a:r>
            <a:br>
              <a:rPr lang="cs-CZ" sz="1500" dirty="0"/>
            </a:br>
            <a:r>
              <a:rPr lang="cs-CZ" sz="1500" dirty="0" smtClean="0"/>
              <a:t/>
            </a:r>
            <a:br>
              <a:rPr lang="cs-CZ" sz="1500" dirty="0" smtClean="0"/>
            </a:br>
            <a:r>
              <a:rPr lang="cs-CZ" sz="1500" dirty="0" smtClean="0"/>
              <a:t/>
            </a:r>
            <a:br>
              <a:rPr lang="cs-CZ" sz="1500" dirty="0" smtClean="0"/>
            </a:br>
            <a:r>
              <a:rPr lang="cs-CZ" sz="1500" dirty="0"/>
              <a:t/>
            </a:r>
            <a:br>
              <a:rPr lang="cs-CZ" sz="1500" dirty="0"/>
            </a:br>
            <a:r>
              <a:rPr lang="cs-CZ" sz="3000" i="1" dirty="0" smtClean="0"/>
              <a:t>Michal Liška</a:t>
            </a:r>
            <a:br>
              <a:rPr lang="cs-CZ" sz="3000" i="1" dirty="0" smtClean="0"/>
            </a:br>
            <a:r>
              <a:rPr lang="cs-CZ" sz="1800" kern="0" dirty="0" smtClean="0">
                <a:latin typeface="Calibri" pitchFamily="34" charset="0"/>
                <a:ea typeface="+mj-ea"/>
                <a:cs typeface="Calibri" pitchFamily="34" charset="0"/>
                <a:hlinkClick r:id="rId2"/>
              </a:rPr>
              <a:t>321168</a:t>
            </a:r>
            <a:r>
              <a:rPr lang="en-US" sz="1800" kern="0" dirty="0" smtClean="0">
                <a:latin typeface="Calibri" pitchFamily="34" charset="0"/>
                <a:ea typeface="+mj-ea"/>
                <a:cs typeface="Calibri" pitchFamily="34" charset="0"/>
                <a:hlinkClick r:id="rId2"/>
              </a:rPr>
              <a:t>@</a:t>
            </a:r>
            <a:r>
              <a:rPr lang="cs-CZ" sz="1800" kern="0" dirty="0" smtClean="0">
                <a:latin typeface="Calibri" pitchFamily="34" charset="0"/>
                <a:ea typeface="+mj-ea"/>
                <a:cs typeface="Calibri" pitchFamily="34" charset="0"/>
                <a:hlinkClick r:id="rId2"/>
              </a:rPr>
              <a:t>mail.</a:t>
            </a:r>
            <a:r>
              <a:rPr lang="cs-CZ" sz="1800" kern="0" dirty="0" err="1" smtClean="0">
                <a:latin typeface="Calibri" pitchFamily="34" charset="0"/>
                <a:ea typeface="+mj-ea"/>
                <a:cs typeface="Calibri" pitchFamily="34" charset="0"/>
                <a:hlinkClick r:id="rId2"/>
              </a:rPr>
              <a:t>muni</a:t>
            </a:r>
            <a:r>
              <a:rPr lang="en-US" sz="1800" kern="0" dirty="0" smtClean="0">
                <a:latin typeface="Calibri" pitchFamily="34" charset="0"/>
                <a:ea typeface="+mj-ea"/>
                <a:cs typeface="Calibri" pitchFamily="34" charset="0"/>
                <a:hlinkClick r:id="rId2"/>
              </a:rPr>
              <a:t>.</a:t>
            </a:r>
            <a:r>
              <a:rPr lang="en-US" sz="1800" kern="0" dirty="0" err="1" smtClean="0">
                <a:latin typeface="Calibri" pitchFamily="34" charset="0"/>
                <a:ea typeface="+mj-ea"/>
                <a:cs typeface="Calibri" pitchFamily="34" charset="0"/>
                <a:hlinkClick r:id="rId2"/>
              </a:rPr>
              <a:t>cz</a:t>
            </a:r>
            <a:r>
              <a:rPr lang="en-US" sz="1800" kern="0" dirty="0" smtClean="0">
                <a:latin typeface="Calibri" pitchFamily="34" charset="0"/>
                <a:ea typeface="+mj-ea"/>
                <a:cs typeface="Calibri" pitchFamily="34" charset="0"/>
              </a:rPr>
              <a:t> </a:t>
            </a:r>
            <a:endParaRPr lang="cs-CZ" sz="3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správa </a:t>
            </a:r>
            <a:r>
              <a:rPr lang="cs-CZ" i="1" dirty="0" err="1" smtClean="0"/>
              <a:t>sensu</a:t>
            </a:r>
            <a:r>
              <a:rPr lang="cs-CZ" i="1" dirty="0" smtClean="0"/>
              <a:t> </a:t>
            </a:r>
            <a:r>
              <a:rPr lang="cs-CZ" i="1" dirty="0" err="1" smtClean="0"/>
              <a:t>stricticimo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1.1.2013 (zákon o </a:t>
            </a:r>
            <a:r>
              <a:rPr lang="cs-CZ" dirty="0" smtClean="0"/>
              <a:t>Finanční </a:t>
            </a:r>
            <a:r>
              <a:rPr lang="cs-CZ" dirty="0" smtClean="0"/>
              <a:t>správě ČR)</a:t>
            </a:r>
          </a:p>
          <a:p>
            <a:r>
              <a:rPr lang="cs-CZ" dirty="0" smtClean="0"/>
              <a:t>Finanční správa České republiky</a:t>
            </a:r>
          </a:p>
          <a:p>
            <a:r>
              <a:rPr lang="cs-CZ" dirty="0" smtClean="0"/>
              <a:t>Nástupce územních finančních orgánů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869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Konstrukce Daňového řádu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5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Konstrukce DŘ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defRPr/>
            </a:pPr>
            <a:r>
              <a:rPr lang="cs-CZ" dirty="0" smtClean="0"/>
              <a:t>266 paragrafů (38 861 slov)</a:t>
            </a:r>
          </a:p>
          <a:p>
            <a:pPr marL="533400" indent="-533400" eaLnBrk="1" hangingPunct="1">
              <a:defRPr/>
            </a:pPr>
            <a:r>
              <a:rPr lang="cs-CZ" dirty="0" smtClean="0"/>
              <a:t>šest částí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cs-CZ" dirty="0" smtClean="0"/>
              <a:t>ÚVODNÍ USTANOVENÍ §§ 1-9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cs-CZ" dirty="0" smtClean="0"/>
              <a:t>OBECNÁ ČÁST O SPRÁVĚ DANÍ §§ 10-124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cs-CZ" dirty="0" smtClean="0"/>
              <a:t>ZVLÁŠTNÍ ČÁST O SPRÁVĚ DANÍ §§ 125-245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cs-CZ" dirty="0" smtClean="0"/>
              <a:t>NÁSLEDKY PORUŠENÍ POVINNOSTÍ PŘI SPRÁVĚ DANÍ §§ 246-254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cs-CZ" dirty="0" smtClean="0"/>
              <a:t>USTANOVENÍ SPOLEČNÁ, ZMOCŇOVACÍ, PŘECHODNÁ A ZÁVĚREČNÁ §§ 255-265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cs-CZ" dirty="0" smtClean="0"/>
              <a:t>ÚČINNOST § 266</a:t>
            </a:r>
          </a:p>
          <a:p>
            <a:pPr eaLnBrk="1" hangingPunct="1">
              <a:defRPr/>
            </a:pPr>
            <a:r>
              <a:rPr lang="cs-CZ" dirty="0" smtClean="0"/>
              <a:t>Obsahuje jak procesní normy, tak i normy hmotněprávní</a:t>
            </a:r>
          </a:p>
        </p:txBody>
      </p:sp>
    </p:spTree>
    <p:extLst>
      <p:ext uri="{BB962C8B-B14F-4D97-AF65-F5344CB8AC3E}">
        <p14:creationId xmlns:p14="http://schemas.microsoft.com/office/powerpoint/2010/main" val="39512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1008062"/>
          </a:xfrm>
        </p:spPr>
        <p:txBody>
          <a:bodyPr/>
          <a:lstStyle/>
          <a:p>
            <a:r>
              <a:rPr lang="cs-CZ" altLang="cs-CZ" smtClean="0"/>
              <a:t>Subsidiární použití předpisů o obecném správním řízení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>
          <a:xfrm>
            <a:off x="900113" y="2362200"/>
            <a:ext cx="7772400" cy="3768725"/>
          </a:xfrm>
        </p:spPr>
        <p:txBody>
          <a:bodyPr/>
          <a:lstStyle/>
          <a:p>
            <a:pPr lvl="1" eaLnBrk="1" hangingPunct="1"/>
            <a:r>
              <a:rPr lang="cs-CZ" altLang="cs-CZ" sz="2400" smtClean="0"/>
              <a:t>§ 262 DŘ – „při správě daní se správní řád nepoužije“</a:t>
            </a:r>
          </a:p>
          <a:p>
            <a:pPr lvl="1" eaLnBrk="1" hangingPunct="1"/>
            <a:r>
              <a:rPr lang="cs-CZ" altLang="cs-CZ" sz="2400" smtClean="0"/>
              <a:t>§ 177 SŘ – „Základní  zásady  činnosti  správních orgánů uvedené v § 2 až 8 se použijí  při  výkonu  veřejné  správy i v případech, kdy zvláštní zákon stanoví, že se správní řád nepoužije, ale sám úpravu odpovídající těmto zásadám neobsahuje. “</a:t>
            </a:r>
          </a:p>
          <a:p>
            <a:endParaRPr lang="cs-CZ" altLang="cs-CZ" smtClean="0"/>
          </a:p>
          <a:p>
            <a:r>
              <a:rPr lang="cs-CZ" altLang="cs-CZ" b="1" smtClean="0"/>
              <a:t>Zásadně nelze !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AB959B5-D3F4-4A84-ACDB-13E4DB9DEA4C}" type="slidenum">
              <a:rPr lang="cs-CZ" smtClean="0">
                <a:solidFill>
                  <a:srgbClr val="000000"/>
                </a:solidFill>
              </a:rPr>
              <a:pPr>
                <a:defRPr/>
              </a:pPr>
              <a:t>102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34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Definice správy daní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Jeden z dílů veřejné správy</a:t>
            </a:r>
          </a:p>
          <a:p>
            <a:pPr eaLnBrk="1" hangingPunct="1"/>
            <a:r>
              <a:rPr lang="cs-CZ" altLang="cs-CZ" smtClean="0"/>
              <a:t>Obecně se tím rozumí správa veřejných záležitostí realizovaná jako projev výkonné moci ve státě</a:t>
            </a:r>
          </a:p>
          <a:p>
            <a:pPr eaLnBrk="1" hangingPunct="1"/>
            <a:r>
              <a:rPr lang="cs-CZ" altLang="cs-CZ" smtClean="0"/>
              <a:t>Správa daní je účelový správní proces </a:t>
            </a:r>
            <a:r>
              <a:rPr lang="cs-CZ" altLang="cs-CZ" i="1" smtClean="0"/>
              <a:t>(</a:t>
            </a:r>
            <a:r>
              <a:rPr lang="cs-CZ" altLang="cs-CZ" b="1" i="1" smtClean="0"/>
              <a:t>postup</a:t>
            </a:r>
            <a:r>
              <a:rPr lang="cs-CZ" altLang="cs-CZ" i="1" smtClean="0"/>
              <a:t>)</a:t>
            </a:r>
            <a:r>
              <a:rPr lang="cs-CZ" altLang="cs-CZ" smtClean="0"/>
              <a:t> k zjištění a stanovení daní a zabezpečení jejich úhrady </a:t>
            </a:r>
          </a:p>
          <a:p>
            <a:pPr eaLnBrk="1" hangingPunct="1"/>
            <a:r>
              <a:rPr lang="cs-CZ" altLang="cs-CZ" smtClean="0"/>
              <a:t>Pojem širší než daňové řízení</a:t>
            </a:r>
          </a:p>
          <a:p>
            <a:pPr eaLnBrk="1" hangingPunct="1"/>
            <a:r>
              <a:rPr lang="cs-CZ" altLang="cs-CZ" smtClean="0"/>
              <a:t>Veškerá činnost (funkční pojetí) správce daně při péči o příslušnou daň, jež se děje v rámci právem regulovaných i neregulovaných procesních postupů</a:t>
            </a:r>
          </a:p>
          <a:p>
            <a:pPr eaLnBrk="1" hangingPunct="1"/>
            <a:r>
              <a:rPr lang="cs-CZ" altLang="cs-CZ" smtClean="0"/>
              <a:t>Zvláštní díl veřejné správy – od ostatních částí VS ji odlišuje její předmět = daň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D00731-5A50-478D-9315-2C0EE99A5CEF}" type="slidenum">
              <a:rPr lang="cs-CZ" smtClean="0">
                <a:solidFill>
                  <a:srgbClr val="000000"/>
                </a:solidFill>
              </a:rPr>
              <a:pPr>
                <a:defRPr/>
              </a:pPr>
              <a:t>103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58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Vztah řízení a správy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Správa daní </a:t>
            </a:r>
          </a:p>
          <a:p>
            <a:pPr eaLnBrk="1" hangingPunct="1"/>
            <a:r>
              <a:rPr lang="cs-CZ" altLang="cs-CZ" smtClean="0"/>
              <a:t>Postupy</a:t>
            </a:r>
          </a:p>
          <a:p>
            <a:pPr eaLnBrk="1" hangingPunct="1"/>
            <a:r>
              <a:rPr lang="cs-CZ" altLang="cs-CZ" smtClean="0"/>
              <a:t>Řízení</a:t>
            </a:r>
          </a:p>
          <a:p>
            <a:pPr eaLnBrk="1" hangingPunct="1"/>
            <a:r>
              <a:rPr lang="cs-CZ" altLang="cs-CZ" smtClean="0"/>
              <a:t>Daňové řízení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Daňový proces</a:t>
            </a:r>
          </a:p>
        </p:txBody>
      </p:sp>
    </p:spTree>
    <p:extLst>
      <p:ext uri="{BB962C8B-B14F-4D97-AF65-F5344CB8AC3E}">
        <p14:creationId xmlns:p14="http://schemas.microsoft.com/office/powerpoint/2010/main" val="365843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Definice správy daní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772400" cy="4357688"/>
          </a:xfrm>
        </p:spPr>
        <p:txBody>
          <a:bodyPr/>
          <a:lstStyle/>
          <a:p>
            <a:pPr eaLnBrk="1" hangingPunct="1"/>
            <a:r>
              <a:rPr lang="cs-CZ" altLang="cs-CZ" smtClean="0"/>
              <a:t>Správa daní je účelový správní proces </a:t>
            </a:r>
            <a:r>
              <a:rPr lang="cs-CZ" altLang="cs-CZ" i="1" smtClean="0"/>
              <a:t>(</a:t>
            </a:r>
            <a:r>
              <a:rPr lang="cs-CZ" altLang="cs-CZ" b="1" i="1" smtClean="0"/>
              <a:t>postup</a:t>
            </a:r>
            <a:r>
              <a:rPr lang="cs-CZ" altLang="cs-CZ" i="1" smtClean="0"/>
              <a:t>)</a:t>
            </a:r>
            <a:r>
              <a:rPr lang="cs-CZ" altLang="cs-CZ" smtClean="0"/>
              <a:t> k zjištění a stanovení daní a zabezpečení jejich úhrady </a:t>
            </a:r>
          </a:p>
          <a:p>
            <a:pPr eaLnBrk="1" hangingPunct="1"/>
            <a:r>
              <a:rPr lang="cs-CZ" altLang="cs-CZ" smtClean="0"/>
              <a:t>§1 odst. 2 DŘ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Cíl: </a:t>
            </a:r>
            <a:r>
              <a:rPr lang="cs-CZ" altLang="cs-CZ" u="sng" smtClean="0"/>
              <a:t>zjištění</a:t>
            </a:r>
            <a:r>
              <a:rPr lang="cs-CZ" altLang="cs-CZ" smtClean="0"/>
              <a:t> a </a:t>
            </a:r>
            <a:r>
              <a:rPr lang="cs-CZ" altLang="cs-CZ" u="sng" smtClean="0"/>
              <a:t>stanovení daní </a:t>
            </a:r>
            <a:r>
              <a:rPr lang="cs-CZ" altLang="cs-CZ" smtClean="0"/>
              <a:t>a </a:t>
            </a:r>
            <a:r>
              <a:rPr lang="cs-CZ" altLang="cs-CZ" u="sng" smtClean="0"/>
              <a:t>zabezpečení jejich úhrady</a:t>
            </a:r>
            <a:r>
              <a:rPr lang="cs-CZ" altLang="cs-CZ" smtClean="0"/>
              <a:t> !!!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8754609-BD27-4028-AB2B-2569D9FF12F0}" type="slidenum">
              <a:rPr lang="cs-CZ" smtClean="0">
                <a:solidFill>
                  <a:srgbClr val="000000"/>
                </a:solidFill>
              </a:rPr>
              <a:pPr>
                <a:defRPr/>
              </a:pPr>
              <a:t>105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39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Definice daňového procesu</a:t>
            </a: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914400" y="2133600"/>
            <a:ext cx="7772400" cy="4357688"/>
          </a:xfrm>
        </p:spPr>
        <p:txBody>
          <a:bodyPr/>
          <a:lstStyle/>
          <a:p>
            <a:pPr eaLnBrk="1" hangingPunct="1"/>
            <a:r>
              <a:rPr lang="cs-CZ" altLang="cs-CZ" smtClean="0"/>
              <a:t>Širší pojem než správa daní</a:t>
            </a:r>
          </a:p>
          <a:p>
            <a:pPr eaLnBrk="1" hangingPunct="1"/>
            <a:r>
              <a:rPr lang="cs-CZ" altLang="cs-CZ" smtClean="0"/>
              <a:t>Překračuje rámec DŘ</a:t>
            </a:r>
          </a:p>
          <a:p>
            <a:pPr eaLnBrk="1" hangingPunct="1"/>
            <a:r>
              <a:rPr lang="cs-CZ" altLang="cs-CZ" smtClean="0"/>
              <a:t>Zahrnuje postupy účastníků všech daňových vztahů (např. postupy v rámci vztahu poplatník X plátce v rámci jedné daně a nikoli jen vztahu poplatníka a správce daně)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6AEA85-A955-4921-BE6C-6A7BC5D81167}" type="slidenum">
              <a:rPr lang="cs-CZ" smtClean="0">
                <a:solidFill>
                  <a:srgbClr val="000000"/>
                </a:solidFill>
              </a:rPr>
              <a:pPr>
                <a:defRPr/>
              </a:pPr>
              <a:t>106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69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Definice postupu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Zákon přímo neobsahuje</a:t>
            </a:r>
          </a:p>
          <a:p>
            <a:pPr eaLnBrk="1" hangingPunct="1"/>
            <a:r>
              <a:rPr lang="cs-CZ" altLang="cs-CZ" smtClean="0"/>
              <a:t>Můžeme dovodit – postup je obecné označení pro veškeré úkony a soubory úkonů (tvořící postupy a řízení) které jsou činěny v rámci správy daní, a to primárně správcem daně (za součinnosti osob zúčastněných na řízení, které k tomu zavazuje zákon nebo správce)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DC46A55-C836-4D30-A346-15EBF7A138CF}" type="slidenum">
              <a:rPr lang="cs-CZ" smtClean="0">
                <a:solidFill>
                  <a:srgbClr val="000000"/>
                </a:solidFill>
              </a:rPr>
              <a:pPr>
                <a:defRPr/>
              </a:pPr>
              <a:t>107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30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Daňové řízení podle DŘ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Nově koncipován jako do jisté míry kontinuální proces</a:t>
            </a:r>
          </a:p>
          <a:p>
            <a:pPr eaLnBrk="1" hangingPunct="1"/>
            <a:r>
              <a:rPr lang="cs-CZ" altLang="cs-CZ" smtClean="0"/>
              <a:t>Zahájen vznikem daňové povinnosti</a:t>
            </a:r>
          </a:p>
          <a:p>
            <a:pPr eaLnBrk="1" hangingPunct="1"/>
            <a:r>
              <a:rPr lang="cs-CZ" altLang="cs-CZ" smtClean="0"/>
              <a:t>Skončení řízení: splnění nebo zánik daňové povinnosti</a:t>
            </a:r>
          </a:p>
          <a:p>
            <a:pPr eaLnBrk="1" hangingPunct="1"/>
            <a:r>
              <a:rPr lang="cs-CZ" altLang="cs-CZ" smtClean="0"/>
              <a:t>(úhrada, uplynutí lhůty pro stanovení daně)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Účel: správné zjištění a stanovení daně a zabezpečení její úhrady</a:t>
            </a:r>
          </a:p>
          <a:p>
            <a:pPr eaLnBrk="1" hangingPunct="1"/>
            <a:r>
              <a:rPr lang="cs-CZ" altLang="cs-CZ" smtClean="0"/>
              <a:t>Posouzení daně: k zdaňovacímu období, k jednotlivým skutečnostem</a:t>
            </a:r>
          </a:p>
          <a:p>
            <a:pPr eaLnBrk="1" hangingPunct="1"/>
            <a:r>
              <a:rPr lang="cs-CZ" altLang="cs-CZ" smtClean="0"/>
              <a:t>Dílčí daňová řízení </a:t>
            </a:r>
            <a:r>
              <a:rPr lang="cs-CZ" altLang="cs-CZ" smtClean="0">
                <a:cs typeface="Arial" charset="0"/>
              </a:rPr>
              <a:t>→ </a:t>
            </a:r>
          </a:p>
        </p:txBody>
      </p:sp>
    </p:spTree>
    <p:extLst>
      <p:ext uri="{BB962C8B-B14F-4D97-AF65-F5344CB8AC3E}">
        <p14:creationId xmlns:p14="http://schemas.microsoft.com/office/powerpoint/2010/main" val="169188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Organization Chart 2"/>
          <p:cNvGrpSpPr>
            <a:grpSpLocks/>
          </p:cNvGrpSpPr>
          <p:nvPr/>
        </p:nvGrpSpPr>
        <p:grpSpPr bwMode="auto">
          <a:xfrm>
            <a:off x="914400" y="822325"/>
            <a:ext cx="7772400" cy="5853113"/>
            <a:chOff x="575" y="1001"/>
            <a:chExt cx="4464" cy="2447"/>
          </a:xfrm>
        </p:grpSpPr>
        <p:cxnSp>
          <p:nvCxnSpPr>
            <p:cNvPr id="39939" name="_s1028"/>
            <p:cNvCxnSpPr>
              <a:cxnSpLocks noChangeShapeType="1"/>
              <a:stCxn id="39959" idx="0"/>
              <a:endCxn id="39951" idx="2"/>
            </p:cNvCxnSpPr>
            <p:nvPr/>
          </p:nvCxnSpPr>
          <p:spPr bwMode="auto">
            <a:xfrm rot="-5400000">
              <a:off x="2771" y="2405"/>
              <a:ext cx="144" cy="504"/>
            </a:xfrm>
            <a:prstGeom prst="bentConnector3">
              <a:avLst>
                <a:gd name="adj1" fmla="val 331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40" name="_s1029"/>
            <p:cNvCxnSpPr>
              <a:cxnSpLocks noChangeShapeType="1"/>
              <a:stCxn id="39958" idx="0"/>
              <a:endCxn id="39951" idx="2"/>
            </p:cNvCxnSpPr>
            <p:nvPr/>
          </p:nvCxnSpPr>
          <p:spPr bwMode="auto">
            <a:xfrm rot="5400000" flipH="1">
              <a:off x="3275" y="2405"/>
              <a:ext cx="144" cy="504"/>
            </a:xfrm>
            <a:prstGeom prst="bentConnector3">
              <a:avLst>
                <a:gd name="adj1" fmla="val 331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41" name="_s1030"/>
            <p:cNvCxnSpPr>
              <a:cxnSpLocks noChangeShapeType="1"/>
              <a:stCxn id="39957" idx="0"/>
              <a:endCxn id="39951" idx="2"/>
            </p:cNvCxnSpPr>
            <p:nvPr/>
          </p:nvCxnSpPr>
          <p:spPr bwMode="auto">
            <a:xfrm rot="5400000" flipH="1">
              <a:off x="3779" y="1901"/>
              <a:ext cx="144" cy="1512"/>
            </a:xfrm>
            <a:prstGeom prst="bentConnector3">
              <a:avLst>
                <a:gd name="adj1" fmla="val 331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42" name="_s1031"/>
            <p:cNvCxnSpPr>
              <a:cxnSpLocks noChangeShapeType="1"/>
              <a:stCxn id="39956" idx="0"/>
              <a:endCxn id="39951" idx="2"/>
            </p:cNvCxnSpPr>
            <p:nvPr/>
          </p:nvCxnSpPr>
          <p:spPr bwMode="auto">
            <a:xfrm rot="-5400000">
              <a:off x="2267" y="1901"/>
              <a:ext cx="144" cy="1512"/>
            </a:xfrm>
            <a:prstGeom prst="bentConnector3">
              <a:avLst>
                <a:gd name="adj1" fmla="val 331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43" name="_s1032"/>
            <p:cNvCxnSpPr>
              <a:cxnSpLocks noChangeShapeType="1"/>
              <a:stCxn id="39955" idx="0"/>
              <a:endCxn id="39950" idx="2"/>
            </p:cNvCxnSpPr>
            <p:nvPr/>
          </p:nvCxnSpPr>
          <p:spPr bwMode="auto">
            <a:xfrm rot="-5400000">
              <a:off x="3024" y="1792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44" name="_s1033"/>
            <p:cNvCxnSpPr>
              <a:cxnSpLocks noChangeShapeType="1"/>
              <a:stCxn id="39954" idx="0"/>
              <a:endCxn id="39950" idx="2"/>
            </p:cNvCxnSpPr>
            <p:nvPr/>
          </p:nvCxnSpPr>
          <p:spPr bwMode="auto">
            <a:xfrm rot="5400000" flipH="1">
              <a:off x="3528" y="1288"/>
              <a:ext cx="144" cy="1009"/>
            </a:xfrm>
            <a:prstGeom prst="bentConnector3">
              <a:avLst>
                <a:gd name="adj1" fmla="val 331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45" name="_s1034"/>
            <p:cNvCxnSpPr>
              <a:cxnSpLocks noChangeShapeType="1"/>
              <a:stCxn id="39953" idx="0"/>
              <a:endCxn id="39950" idx="2"/>
            </p:cNvCxnSpPr>
            <p:nvPr/>
          </p:nvCxnSpPr>
          <p:spPr bwMode="auto">
            <a:xfrm rot="-5400000">
              <a:off x="2520" y="1289"/>
              <a:ext cx="144" cy="1007"/>
            </a:xfrm>
            <a:prstGeom prst="bentConnector3">
              <a:avLst>
                <a:gd name="adj1" fmla="val 331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46" name="_s1035"/>
            <p:cNvCxnSpPr>
              <a:cxnSpLocks noChangeShapeType="1"/>
              <a:stCxn id="39952" idx="1"/>
              <a:endCxn id="39949" idx="2"/>
            </p:cNvCxnSpPr>
            <p:nvPr/>
          </p:nvCxnSpPr>
          <p:spPr bwMode="auto">
            <a:xfrm rot="10800000">
              <a:off x="1007" y="1289"/>
              <a:ext cx="1656" cy="201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47" name="_s1036"/>
            <p:cNvCxnSpPr>
              <a:cxnSpLocks noChangeShapeType="1"/>
              <a:stCxn id="39951" idx="1"/>
              <a:endCxn id="39949" idx="2"/>
            </p:cNvCxnSpPr>
            <p:nvPr/>
          </p:nvCxnSpPr>
          <p:spPr bwMode="auto">
            <a:xfrm rot="10800000">
              <a:off x="1007" y="1289"/>
              <a:ext cx="1656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48" name="_s1037"/>
            <p:cNvCxnSpPr>
              <a:cxnSpLocks noChangeShapeType="1"/>
              <a:stCxn id="39950" idx="1"/>
              <a:endCxn id="39949" idx="2"/>
            </p:cNvCxnSpPr>
            <p:nvPr/>
          </p:nvCxnSpPr>
          <p:spPr bwMode="auto">
            <a:xfrm rot="10800000">
              <a:off x="1007" y="1289"/>
              <a:ext cx="1656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949" name="_s1038"/>
            <p:cNvSpPr>
              <a:spLocks noChangeArrowheads="1"/>
            </p:cNvSpPr>
            <p:nvPr/>
          </p:nvSpPr>
          <p:spPr bwMode="auto">
            <a:xfrm>
              <a:off x="575" y="100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Dílčí daňová řízení </a:t>
              </a:r>
            </a:p>
          </p:txBody>
        </p:sp>
        <p:sp>
          <p:nvSpPr>
            <p:cNvPr id="39950" name="_s1039"/>
            <p:cNvSpPr>
              <a:spLocks noChangeArrowheads="1"/>
            </p:cNvSpPr>
            <p:nvPr/>
          </p:nvSpPr>
          <p:spPr bwMode="auto">
            <a:xfrm>
              <a:off x="2663" y="143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Nalézací</a:t>
              </a:r>
            </a:p>
          </p:txBody>
        </p:sp>
        <p:sp>
          <p:nvSpPr>
            <p:cNvPr id="39951" name="_s1040"/>
            <p:cNvSpPr>
              <a:spLocks noChangeArrowheads="1"/>
            </p:cNvSpPr>
            <p:nvPr/>
          </p:nvSpPr>
          <p:spPr bwMode="auto">
            <a:xfrm>
              <a:off x="2663" y="2297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Při placení daní</a:t>
              </a:r>
            </a:p>
          </p:txBody>
        </p:sp>
        <p:sp>
          <p:nvSpPr>
            <p:cNvPr id="39952" name="_s1041"/>
            <p:cNvSpPr>
              <a:spLocks noChangeArrowheads="1"/>
            </p:cNvSpPr>
            <p:nvPr/>
          </p:nvSpPr>
          <p:spPr bwMode="auto">
            <a:xfrm>
              <a:off x="2663" y="316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O opravných a</a:t>
              </a:r>
            </a:p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 dozorčích</a:t>
              </a:r>
            </a:p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 prostředcích</a:t>
              </a:r>
            </a:p>
          </p:txBody>
        </p:sp>
        <p:sp>
          <p:nvSpPr>
            <p:cNvPr id="39953" name="_s1042"/>
            <p:cNvSpPr>
              <a:spLocks noChangeArrowheads="1"/>
            </p:cNvSpPr>
            <p:nvPr/>
          </p:nvSpPr>
          <p:spPr bwMode="auto">
            <a:xfrm>
              <a:off x="1655" y="1865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vyměřovací</a:t>
              </a:r>
            </a:p>
          </p:txBody>
        </p:sp>
        <p:sp>
          <p:nvSpPr>
            <p:cNvPr id="39954" name="_s1043"/>
            <p:cNvSpPr>
              <a:spLocks noChangeArrowheads="1"/>
            </p:cNvSpPr>
            <p:nvPr/>
          </p:nvSpPr>
          <p:spPr bwMode="auto">
            <a:xfrm>
              <a:off x="3671" y="1865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o ŘOP</a:t>
              </a:r>
            </a:p>
          </p:txBody>
        </p:sp>
        <p:sp>
          <p:nvSpPr>
            <p:cNvPr id="39955" name="_s1044"/>
            <p:cNvSpPr>
              <a:spLocks noChangeArrowheads="1"/>
            </p:cNvSpPr>
            <p:nvPr/>
          </p:nvSpPr>
          <p:spPr bwMode="auto">
            <a:xfrm>
              <a:off x="2663" y="1865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doměřovací</a:t>
              </a:r>
            </a:p>
          </p:txBody>
        </p:sp>
        <p:sp>
          <p:nvSpPr>
            <p:cNvPr id="39956" name="_s1045"/>
            <p:cNvSpPr>
              <a:spLocks noChangeArrowheads="1"/>
            </p:cNvSpPr>
            <p:nvPr/>
          </p:nvSpPr>
          <p:spPr bwMode="auto">
            <a:xfrm>
              <a:off x="1151" y="2729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posečkání </a:t>
              </a:r>
            </a:p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nebo</a:t>
              </a:r>
            </a:p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splátkování</a:t>
              </a:r>
            </a:p>
          </p:txBody>
        </p:sp>
        <p:sp>
          <p:nvSpPr>
            <p:cNvPr id="39957" name="_s1046"/>
            <p:cNvSpPr>
              <a:spLocks noChangeArrowheads="1"/>
            </p:cNvSpPr>
            <p:nvPr/>
          </p:nvSpPr>
          <p:spPr bwMode="auto">
            <a:xfrm>
              <a:off x="4175" y="2729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o ŘOP</a:t>
              </a:r>
            </a:p>
          </p:txBody>
        </p:sp>
        <p:sp>
          <p:nvSpPr>
            <p:cNvPr id="39958" name="_s1047"/>
            <p:cNvSpPr>
              <a:spLocks noChangeArrowheads="1"/>
            </p:cNvSpPr>
            <p:nvPr/>
          </p:nvSpPr>
          <p:spPr bwMode="auto">
            <a:xfrm>
              <a:off x="3167" y="2729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exekuční</a:t>
              </a:r>
            </a:p>
          </p:txBody>
        </p:sp>
        <p:sp>
          <p:nvSpPr>
            <p:cNvPr id="39959" name="_s1048"/>
            <p:cNvSpPr>
              <a:spLocks noChangeArrowheads="1"/>
            </p:cNvSpPr>
            <p:nvPr/>
          </p:nvSpPr>
          <p:spPr bwMode="auto">
            <a:xfrm>
              <a:off x="2159" y="2729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zajištění daně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544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071563"/>
            <a:ext cx="7543800" cy="647700"/>
          </a:xfrm>
        </p:spPr>
        <p:txBody>
          <a:bodyPr/>
          <a:lstStyle/>
          <a:p>
            <a:pPr eaLnBrk="1" hangingPunct="1"/>
            <a:r>
              <a:rPr lang="cs-CZ" dirty="0" smtClean="0"/>
              <a:t>Pojetí finanční správy</a:t>
            </a:r>
          </a:p>
        </p:txBody>
      </p:sp>
      <p:grpSp>
        <p:nvGrpSpPr>
          <p:cNvPr id="3" name="Organization Chart 7"/>
          <p:cNvGrpSpPr>
            <a:grpSpLocks/>
          </p:cNvGrpSpPr>
          <p:nvPr/>
        </p:nvGrpSpPr>
        <p:grpSpPr bwMode="auto">
          <a:xfrm>
            <a:off x="457200" y="1719263"/>
            <a:ext cx="8229600" cy="2128837"/>
            <a:chOff x="272" y="1061"/>
            <a:chExt cx="1872" cy="1152"/>
          </a:xfrm>
        </p:grpSpPr>
        <p:cxnSp>
          <p:nvCxnSpPr>
            <p:cNvPr id="392196" name="_s392196"/>
            <p:cNvCxnSpPr>
              <a:cxnSpLocks noChangeShapeType="1"/>
              <a:stCxn id="8" idx="0"/>
              <a:endCxn id="5" idx="2"/>
            </p:cNvCxnSpPr>
            <p:nvPr/>
          </p:nvCxnSpPr>
          <p:spPr bwMode="auto">
            <a:xfrm rot="16200000">
              <a:off x="633" y="1852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2197" name="_s392197"/>
            <p:cNvCxnSpPr>
              <a:cxnSpLocks noChangeShapeType="1"/>
              <a:stCxn id="7" idx="0"/>
              <a:endCxn id="6" idx="2"/>
            </p:cNvCxnSpPr>
            <p:nvPr/>
          </p:nvCxnSpPr>
          <p:spPr bwMode="auto">
            <a:xfrm rot="16200000">
              <a:off x="1641" y="1852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2198" name="_s392198"/>
            <p:cNvCxnSpPr>
              <a:cxnSpLocks noChangeShapeType="1"/>
              <a:stCxn id="6" idx="0"/>
              <a:endCxn id="4" idx="2"/>
            </p:cNvCxnSpPr>
            <p:nvPr/>
          </p:nvCxnSpPr>
          <p:spPr bwMode="auto">
            <a:xfrm rot="5400000" flipH="1">
              <a:off x="1388" y="1169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2199" name="_s392199"/>
            <p:cNvCxnSpPr>
              <a:cxnSpLocks noChangeShapeType="1"/>
              <a:stCxn id="5" idx="0"/>
              <a:endCxn id="4" idx="2"/>
            </p:cNvCxnSpPr>
            <p:nvPr/>
          </p:nvCxnSpPr>
          <p:spPr bwMode="auto">
            <a:xfrm rot="16200000">
              <a:off x="884" y="1169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" name="_s392200"/>
            <p:cNvSpPr>
              <a:spLocks noChangeArrowheads="1"/>
            </p:cNvSpPr>
            <p:nvPr/>
          </p:nvSpPr>
          <p:spPr bwMode="auto">
            <a:xfrm>
              <a:off x="776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Finanční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správa</a:t>
              </a:r>
            </a:p>
          </p:txBody>
        </p:sp>
        <p:sp>
          <p:nvSpPr>
            <p:cNvPr id="5" name="_s392201"/>
            <p:cNvSpPr>
              <a:spLocks noChangeArrowheads="1"/>
            </p:cNvSpPr>
            <p:nvPr/>
          </p:nvSpPr>
          <p:spPr bwMode="auto">
            <a:xfrm>
              <a:off x="272" y="1493"/>
              <a:ext cx="864" cy="288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round/>
              <a:headEnd/>
              <a:tailEnd/>
            </a:ln>
          </p:spPr>
          <p:style>
            <a:lnRef idx="0">
              <a:scrgbClr r="0" g="0" b="0"/>
            </a:lnRef>
            <a:fillRef idx="1002">
              <a:schemeClr val="dk1"/>
            </a:fillRef>
            <a:effectRef idx="0">
              <a:scrgbClr r="0" g="0" b="0"/>
            </a:effectRef>
            <a:fontRef idx="major"/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ve smyslu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organizačním</a:t>
              </a:r>
            </a:p>
          </p:txBody>
        </p:sp>
        <p:sp>
          <p:nvSpPr>
            <p:cNvPr id="6" name="_s392202"/>
            <p:cNvSpPr>
              <a:spLocks noChangeArrowheads="1"/>
            </p:cNvSpPr>
            <p:nvPr/>
          </p:nvSpPr>
          <p:spPr bwMode="auto">
            <a:xfrm>
              <a:off x="1280" y="1493"/>
              <a:ext cx="864" cy="288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round/>
              <a:headEnd/>
              <a:tailEnd/>
            </a:ln>
          </p:spPr>
          <p:style>
            <a:lnRef idx="0">
              <a:scrgbClr r="0" g="0" b="0"/>
            </a:lnRef>
            <a:fillRef idx="1002">
              <a:schemeClr val="dk1"/>
            </a:fillRef>
            <a:effectRef idx="0">
              <a:scrgbClr r="0" g="0" b="0"/>
            </a:effectRef>
            <a:fontRef idx="major"/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ve smyslu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funkčním</a:t>
              </a:r>
            </a:p>
          </p:txBody>
        </p:sp>
        <p:sp>
          <p:nvSpPr>
            <p:cNvPr id="7" name="_s392203"/>
            <p:cNvSpPr>
              <a:spLocks noChangeArrowheads="1"/>
            </p:cNvSpPr>
            <p:nvPr/>
          </p:nvSpPr>
          <p:spPr bwMode="auto">
            <a:xfrm>
              <a:off x="1280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Činnost </a:t>
              </a:r>
            </a:p>
          </p:txBody>
        </p:sp>
        <p:sp>
          <p:nvSpPr>
            <p:cNvPr id="8" name="_s392204"/>
            <p:cNvSpPr>
              <a:spLocks noChangeArrowheads="1"/>
            </p:cNvSpPr>
            <p:nvPr/>
          </p:nvSpPr>
          <p:spPr bwMode="auto">
            <a:xfrm>
              <a:off x="272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Instituce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038" name="Rectangle 19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sz="2600" dirty="0" smtClean="0"/>
              <a:t>Stejně je možné pojímat celou veřejnou správu i jednotlivé její díly (tj. i pro daňovou správu </a:t>
            </a:r>
            <a:r>
              <a:rPr lang="cs-CZ" sz="2600" dirty="0" err="1" smtClean="0"/>
              <a:t>sensu</a:t>
            </a:r>
            <a:r>
              <a:rPr lang="cs-CZ" sz="2600" dirty="0" smtClean="0"/>
              <a:t> largo)</a:t>
            </a:r>
          </a:p>
          <a:p>
            <a:pPr eaLnBrk="1" hangingPunct="1"/>
            <a:r>
              <a:rPr lang="cs-CZ" sz="2600" dirty="0" smtClean="0"/>
              <a:t>Finanční správa je specifickým a výjimečným dílem veřejné správy – v čem? </a:t>
            </a:r>
            <a:r>
              <a:rPr lang="cs-CZ" sz="2600" dirty="0" smtClean="0">
                <a:cs typeface="Arial" charset="0"/>
              </a:rPr>
              <a:t>►</a:t>
            </a:r>
          </a:p>
        </p:txBody>
      </p:sp>
    </p:spTree>
    <p:extLst>
      <p:ext uri="{BB962C8B-B14F-4D97-AF65-F5344CB8AC3E}">
        <p14:creationId xmlns:p14="http://schemas.microsoft.com/office/powerpoint/2010/main" val="219415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Předmět správy daní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17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Předmět správy daní - §2 DŘ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7772400" cy="4916488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cs-CZ" dirty="0" smtClean="0"/>
              <a:t>„Daň“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dirty="0" smtClean="0"/>
              <a:t>– příjem veřejného rozpočtu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dirty="0" smtClean="0"/>
              <a:t>– snížení příjmu veřejného rozpočtu, </a:t>
            </a:r>
            <a:r>
              <a:rPr lang="cs-CZ" i="1" dirty="0" smtClean="0"/>
              <a:t>vratka</a:t>
            </a:r>
          </a:p>
          <a:p>
            <a:pPr marL="914400" lvl="2" indent="0" eaLnBrk="1" hangingPunct="1">
              <a:buFont typeface="Wingdings" pitchFamily="2" charset="2"/>
              <a:buNone/>
              <a:defRPr/>
            </a:pPr>
            <a:endParaRPr lang="cs-CZ" sz="1000" i="1" dirty="0" smtClean="0"/>
          </a:p>
          <a:p>
            <a:pPr marL="609600" indent="-609600" eaLnBrk="1" hangingPunct="1">
              <a:defRPr/>
            </a:pPr>
            <a:r>
              <a:rPr lang="cs-CZ" b="1" i="1" dirty="0" smtClean="0"/>
              <a:t>Daň je peněžité plnění</a:t>
            </a:r>
            <a:r>
              <a:rPr lang="cs-CZ" i="1" dirty="0" smtClean="0"/>
              <a:t>:</a:t>
            </a:r>
          </a:p>
          <a:p>
            <a:pPr marL="609600" indent="-609600" eaLnBrk="1" hangingPunct="1">
              <a:buFontTx/>
              <a:buAutoNum type="alphaLcParenR"/>
              <a:defRPr/>
            </a:pPr>
            <a:r>
              <a:rPr lang="cs-CZ" i="1" dirty="0" smtClean="0"/>
              <a:t>Daň, clo, poplatek</a:t>
            </a:r>
          </a:p>
          <a:p>
            <a:pPr marL="609600" indent="-609600" eaLnBrk="1" hangingPunct="1">
              <a:buFontTx/>
              <a:buAutoNum type="alphaLcParenR"/>
              <a:defRPr/>
            </a:pPr>
            <a:r>
              <a:rPr lang="cs-CZ" i="1" dirty="0" smtClean="0"/>
              <a:t>Použití DŘ (pokud zákon stanoví, že se při jeho správě postupuje podle DŘ)</a:t>
            </a:r>
          </a:p>
          <a:p>
            <a:pPr marL="609600" indent="-609600" eaLnBrk="1" hangingPunct="1">
              <a:buFontTx/>
              <a:buAutoNum type="alphaLcParenR"/>
              <a:defRPr/>
            </a:pPr>
            <a:r>
              <a:rPr lang="cs-CZ" i="1" dirty="0" smtClean="0"/>
              <a:t>V rámci dělené správy</a:t>
            </a:r>
          </a:p>
          <a:p>
            <a:pPr marL="609600" indent="-609600" eaLnBrk="1" hangingPunct="1">
              <a:buFontTx/>
              <a:buAutoNum type="alphaLcParenR"/>
              <a:defRPr/>
            </a:pPr>
            <a:r>
              <a:rPr lang="cs-CZ" i="1" dirty="0" smtClean="0"/>
              <a:t>Daňový odpočet, daňová ztráta, příslušenství daně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1000" i="1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sz="2000" i="1" dirty="0" smtClean="0"/>
              <a:t>Příslušenstvím daně se rozumějí úroky, penále, pokuty a náklady řízení. První tři vyjmenované sledují osud daně.</a:t>
            </a:r>
          </a:p>
        </p:txBody>
      </p:sp>
    </p:spTree>
    <p:extLst>
      <p:ext uri="{BB962C8B-B14F-4D97-AF65-F5344CB8AC3E}">
        <p14:creationId xmlns:p14="http://schemas.microsoft.com/office/powerpoint/2010/main" val="294955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Daň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551362"/>
          </a:xfrm>
        </p:spPr>
        <p:txBody>
          <a:bodyPr/>
          <a:lstStyle/>
          <a:p>
            <a:pPr>
              <a:defRPr/>
            </a:pPr>
            <a:r>
              <a:rPr lang="cs-CZ" sz="2100" b="1" dirty="0" err="1" smtClean="0"/>
              <a:t>Sensu</a:t>
            </a:r>
            <a:r>
              <a:rPr lang="cs-CZ" sz="2100" b="1" dirty="0" smtClean="0"/>
              <a:t> </a:t>
            </a:r>
            <a:r>
              <a:rPr lang="cs-CZ" sz="2100" b="1" dirty="0" err="1" smtClean="0"/>
              <a:t>stricto</a:t>
            </a:r>
            <a:endParaRPr lang="cs-CZ" sz="2100" b="1" dirty="0"/>
          </a:p>
          <a:p>
            <a:pPr>
              <a:defRPr/>
            </a:pPr>
            <a:r>
              <a:rPr lang="cs-CZ" sz="2100" b="1" dirty="0" err="1" smtClean="0"/>
              <a:t>Sensu</a:t>
            </a:r>
            <a:r>
              <a:rPr lang="cs-CZ" sz="2100" b="1" dirty="0" smtClean="0"/>
              <a:t> largo </a:t>
            </a:r>
            <a:r>
              <a:rPr lang="cs-CZ" sz="2100" dirty="0" smtClean="0"/>
              <a:t>- Ve smyslu legislativní zkratky daň (brněnská škola – berně)</a:t>
            </a:r>
          </a:p>
          <a:p>
            <a:pPr>
              <a:defRPr/>
            </a:pPr>
            <a:r>
              <a:rPr lang="cs-CZ" sz="2100" b="1" dirty="0" smtClean="0"/>
              <a:t>Daň </a:t>
            </a:r>
            <a:r>
              <a:rPr lang="cs-CZ" sz="2100" b="1" dirty="0" err="1" smtClean="0"/>
              <a:t>superlargo</a:t>
            </a:r>
            <a:r>
              <a:rPr lang="cs-CZ" sz="2100" b="1" dirty="0" smtClean="0"/>
              <a:t> </a:t>
            </a:r>
            <a:r>
              <a:rPr lang="cs-CZ" sz="2100" dirty="0" smtClean="0"/>
              <a:t>– soc. pojištění, příspěvek na státní politiku zaměstnanosti, zdravotní pojištění?? – OECD (Složená daňová kvóta)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100" b="1" dirty="0" smtClean="0"/>
              <a:t>Doktrinální definice </a:t>
            </a:r>
            <a:r>
              <a:rPr lang="cs-CZ" sz="2100" dirty="0" smtClean="0"/>
              <a:t>- </a:t>
            </a:r>
            <a:r>
              <a:rPr lang="cs-CZ" sz="2100" i="1" dirty="0"/>
              <a:t>daň jako povinnou, zákonem předem stanovenou částku, kterou se více méně pravidelně odčerpává na nenávratném principu část nominálního důchodu ekonomického subjektu ve prospěch veřejného peněžního fondu</a:t>
            </a:r>
            <a:r>
              <a:rPr lang="cs-CZ" sz="2100" dirty="0" smtClean="0"/>
              <a:t>.</a:t>
            </a:r>
            <a:endParaRPr lang="cs-CZ" sz="2100" dirty="0"/>
          </a:p>
          <a:p>
            <a:pPr>
              <a:defRPr/>
            </a:pPr>
            <a:r>
              <a:rPr lang="cs-CZ" sz="2100" dirty="0" smtClean="0"/>
              <a:t>NULLUM TRIBUTUM SINE LEGE</a:t>
            </a:r>
            <a:endParaRPr lang="cs-CZ" sz="2100" dirty="0"/>
          </a:p>
          <a:p>
            <a:pPr>
              <a:defRPr/>
            </a:pPr>
            <a:r>
              <a:rPr lang="cs-CZ" sz="2100" dirty="0" smtClean="0"/>
              <a:t>Čl. 11 odst. 5 Listiny, 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14B57C-B096-41DD-AFD7-EE2BE0536A64}" type="slidenum">
              <a:rPr lang="cs-CZ" smtClean="0">
                <a:solidFill>
                  <a:srgbClr val="000000"/>
                </a:solidFill>
              </a:rPr>
              <a:pPr>
                <a:defRPr/>
              </a:pPr>
              <a:t>112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648169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Veřejný rozpočet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>
          <a:xfrm>
            <a:off x="900113" y="2057400"/>
            <a:ext cx="7772400" cy="4073525"/>
          </a:xfrm>
        </p:spPr>
        <p:txBody>
          <a:bodyPr/>
          <a:lstStyle/>
          <a:p>
            <a:pPr marL="441325" lvl="1" indent="-441325" eaLnBrk="1" hangingPunct="1"/>
            <a:r>
              <a:rPr lang="cs-CZ" altLang="cs-CZ" sz="2400" smtClean="0"/>
              <a:t>Státní rozpočet, státní finanční aktiva nebo rezervní fond organizační složky státu</a:t>
            </a:r>
          </a:p>
          <a:p>
            <a:pPr marL="441325" lvl="1" indent="-441325" eaLnBrk="1" hangingPunct="1"/>
            <a:r>
              <a:rPr lang="cs-CZ" altLang="cs-CZ" sz="2400" smtClean="0"/>
              <a:t>Rozpočet ÚSC</a:t>
            </a:r>
          </a:p>
          <a:p>
            <a:pPr marL="441325" lvl="1" indent="-441325" eaLnBrk="1" hangingPunct="1"/>
            <a:r>
              <a:rPr lang="cs-CZ" altLang="cs-CZ" sz="2400" smtClean="0"/>
              <a:t>Rozpočet SF nebo NF</a:t>
            </a:r>
          </a:p>
          <a:p>
            <a:pPr marL="441325" lvl="1" indent="-441325" eaLnBrk="1" hangingPunct="1"/>
            <a:r>
              <a:rPr lang="cs-CZ" altLang="cs-CZ" sz="2400" smtClean="0"/>
              <a:t>Rozpočet Evropské unie</a:t>
            </a:r>
          </a:p>
          <a:p>
            <a:pPr marL="441325" lvl="1" indent="-441325" eaLnBrk="1" hangingPunct="1"/>
            <a:r>
              <a:rPr lang="cs-CZ" altLang="cs-CZ" sz="2400" smtClean="0"/>
              <a:t>Rozpočet, o kterém to stanoví zákon</a:t>
            </a:r>
          </a:p>
          <a:p>
            <a:endParaRPr lang="cs-CZ" altLang="cs-CZ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0C883E-2CFC-4CE0-8820-6B4E6AE1096E}" type="slidenum">
              <a:rPr lang="cs-CZ" smtClean="0">
                <a:solidFill>
                  <a:srgbClr val="000000"/>
                </a:solidFill>
              </a:rPr>
              <a:pPr>
                <a:defRPr/>
              </a:pPr>
              <a:t>113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50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DEFC2188-2E50-4154-8BAC-9C09B77E07B5}" type="slidenum">
              <a:rPr lang="cs-CZ"/>
              <a:pPr/>
              <a:t>114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5100" y="3717032"/>
            <a:ext cx="5969000" cy="2520256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7543800" cy="580926"/>
          </a:xfrm>
        </p:spPr>
        <p:txBody>
          <a:bodyPr/>
          <a:lstStyle/>
          <a:p>
            <a:r>
              <a:rPr lang="cs-CZ" dirty="0" smtClean="0"/>
              <a:t>Organizační pojetí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Funkční pojetí	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1412776"/>
            <a:ext cx="8229600" cy="2128837"/>
          </a:xfrm>
        </p:spPr>
        <p:txBody>
          <a:bodyPr/>
          <a:lstStyle/>
          <a:p>
            <a:r>
              <a:rPr lang="cs-CZ" dirty="0" smtClean="0"/>
              <a:t>Systém správních úřadů a subjektů s postavením správního úřadu vykonávajícího veřejnou správu, při které se realizuje metodou administrativního působení na adresáty veřejné správy finanční právo hmotné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Soubor správních činností zajišťujících tvorbu materiálního základu poskytování veřejných statků (správa fiskální) a soubor správních činností zabezpečujících veřejnoprávní dohled (dozor) nad realizací finančních činností nefiskálního charakteru 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FC53AC-957F-4E70-99CE-3A28F12B72EA}" type="slidenum">
              <a:rPr lang="cs-CZ" altLang="en-US" smtClean="0"/>
              <a:pPr>
                <a:defRPr/>
              </a:pPr>
              <a:t>12</a:t>
            </a:fld>
            <a:endParaRPr lang="cs-CZ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a výjimečnost finanční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Finanční správa je nástrojem realizace finančního práva za podmínky, že zákonodárce předpokládá pro uskutečnění finančního práva formy a metody vlastní veřejné správě.</a:t>
            </a:r>
          </a:p>
          <a:p>
            <a:r>
              <a:rPr lang="cs-CZ" dirty="0" smtClean="0"/>
              <a:t>Finanční správa je výjimečná svým předmětem, svojí právní regulací a tím, …. že je všude! </a:t>
            </a:r>
            <a:r>
              <a:rPr lang="cs-CZ" dirty="0" smtClean="0">
                <a:cs typeface="Arial" charset="0"/>
              </a:rPr>
              <a:t>►</a:t>
            </a:r>
          </a:p>
          <a:p>
            <a:endParaRPr lang="cs-CZ" dirty="0" smtClean="0"/>
          </a:p>
          <a:p>
            <a:r>
              <a:rPr lang="cs-CZ" dirty="0" smtClean="0"/>
              <a:t> …..FINANCE…. Soubor společenských vztahů souvisejících se shromažďováním a vydáváním peněžních prostředků v procesu směny a rozdělování peněžních zásob (objekt - peníze)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25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sz="2600" b="1" dirty="0" smtClean="0"/>
              <a:t>Předmět finančního práva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6100" b="1" dirty="0" smtClean="0">
                <a:cs typeface="Arial" charset="0"/>
              </a:rPr>
              <a:t>&gt;</a:t>
            </a:r>
            <a:endParaRPr lang="cs-CZ" sz="6100" b="1" dirty="0" smtClean="0">
              <a:cs typeface="Arial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2600" b="1" dirty="0" smtClean="0">
                <a:cs typeface="Arial" charset="0"/>
              </a:rPr>
              <a:t>Předmět finanční správy</a:t>
            </a:r>
          </a:p>
          <a:p>
            <a:pPr algn="just" eaLnBrk="1" hangingPunct="1"/>
            <a:r>
              <a:rPr lang="cs-CZ" sz="2600" i="1" dirty="0" smtClean="0">
                <a:cs typeface="Arial" charset="0"/>
              </a:rPr>
              <a:t>Ne všechny společenské vztahy tvořící předmět finančního práva jsou přímo vystaveny působení veřejné správy. Ne všechny normy finančního práva jsou realizovány formami a metodami veřejné správy (nezasahuje do nich – dohled, dozor, vliv). </a:t>
            </a:r>
            <a:endParaRPr lang="en-US" sz="2600" i="1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62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Předmět finančního práva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Společenské vztahy, které vznikají, realizují se a zanikají:</a:t>
            </a:r>
          </a:p>
          <a:p>
            <a:pPr eaLnBrk="1" hangingPunct="1"/>
            <a:r>
              <a:rPr lang="cs-CZ" smtClean="0"/>
              <a:t>V procesu tvorby, rozdělování a užití veřejných peněžních fondů,</a:t>
            </a:r>
          </a:p>
          <a:p>
            <a:pPr eaLnBrk="1" hangingPunct="1"/>
            <a:r>
              <a:rPr lang="cs-CZ" smtClean="0"/>
              <a:t>V souvislosti s fungování peněžního systému,</a:t>
            </a:r>
          </a:p>
          <a:p>
            <a:pPr eaLnBrk="1" hangingPunct="1"/>
            <a:r>
              <a:rPr lang="cs-CZ" smtClean="0"/>
              <a:t>V rámci veřejnoprávních ingerencí do finančního trhu.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(segmenty klasického pojetí finančního práva)</a:t>
            </a:r>
          </a:p>
        </p:txBody>
      </p:sp>
    </p:spTree>
    <p:extLst>
      <p:ext uri="{BB962C8B-B14F-4D97-AF65-F5344CB8AC3E}">
        <p14:creationId xmlns:p14="http://schemas.microsoft.com/office/powerpoint/2010/main" val="78036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Tyto společenské vztahy jsou regulovány normami finančního práva s využitím metody založené na modifikované administrativně právní metodě regulace:</a:t>
            </a:r>
          </a:p>
          <a:p>
            <a:pPr eaLnBrk="1" hangingPunct="1"/>
            <a:endParaRPr lang="cs-CZ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Formy, metody, cíle, instituty a instituce veřejné správy.</a:t>
            </a:r>
          </a:p>
        </p:txBody>
      </p:sp>
    </p:spTree>
    <p:extLst>
      <p:ext uri="{BB962C8B-B14F-4D97-AF65-F5344CB8AC3E}">
        <p14:creationId xmlns:p14="http://schemas.microsoft.com/office/powerpoint/2010/main" val="176631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Šíře předmětu finanční správy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 dána šíří záběru finančního práva </a:t>
            </a:r>
            <a:r>
              <a:rPr lang="cs-CZ" smtClean="0">
                <a:cs typeface="Arial" charset="0"/>
              </a:rPr>
              <a:t>►</a:t>
            </a:r>
          </a:p>
          <a:p>
            <a:pPr eaLnBrk="1" hangingPunct="1"/>
            <a:r>
              <a:rPr lang="cs-CZ" smtClean="0">
                <a:cs typeface="Arial" charset="0"/>
              </a:rPr>
              <a:t>►různorodost forem a metod správních ingerencí</a:t>
            </a:r>
          </a:p>
          <a:p>
            <a:pPr eaLnBrk="1" hangingPunct="1"/>
            <a:r>
              <a:rPr lang="cs-CZ" smtClean="0">
                <a:cs typeface="Arial" charset="0"/>
              </a:rPr>
              <a:t>►institucionální rozmanitost</a:t>
            </a:r>
          </a:p>
          <a:p>
            <a:pPr eaLnBrk="1" hangingPunct="1"/>
            <a:r>
              <a:rPr lang="cs-CZ" smtClean="0">
                <a:cs typeface="Arial" charset="0"/>
              </a:rPr>
              <a:t>►obtížná systematizace</a:t>
            </a:r>
          </a:p>
          <a:p>
            <a:pPr eaLnBrk="1" hangingPunct="1"/>
            <a:r>
              <a:rPr lang="cs-CZ" smtClean="0">
                <a:cs typeface="Arial" charset="0"/>
              </a:rPr>
              <a:t>►dekoncentrace vykonavatelů finanční správy. </a:t>
            </a:r>
          </a:p>
          <a:p>
            <a:pPr eaLnBrk="1" hangingPunct="1"/>
            <a:endParaRPr lang="cs-CZ" smtClean="0">
              <a:cs typeface="Arial" charset="0"/>
            </a:endParaRPr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04478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Prostředí realizace finanční správy</a:t>
            </a:r>
          </a:p>
        </p:txBody>
      </p:sp>
      <p:grpSp>
        <p:nvGrpSpPr>
          <p:cNvPr id="2" name="Organization Chart 7"/>
          <p:cNvGrpSpPr>
            <a:grpSpLocks/>
          </p:cNvGrpSpPr>
          <p:nvPr/>
        </p:nvGrpSpPr>
        <p:grpSpPr bwMode="auto">
          <a:xfrm>
            <a:off x="425450" y="1684338"/>
            <a:ext cx="4032250" cy="4392612"/>
            <a:chOff x="268" y="1061"/>
            <a:chExt cx="1872" cy="720"/>
          </a:xfrm>
        </p:grpSpPr>
        <p:cxnSp>
          <p:nvCxnSpPr>
            <p:cNvPr id="397316" name="_s397316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5400000" flipH="1">
              <a:off x="1384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17" name="_s397317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880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97318"/>
            <p:cNvSpPr>
              <a:spLocks noChangeArrowheads="1"/>
            </p:cNvSpPr>
            <p:nvPr/>
          </p:nvSpPr>
          <p:spPr bwMode="auto">
            <a:xfrm>
              <a:off x="772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Finanční správa</a:t>
              </a:r>
            </a:p>
          </p:txBody>
        </p:sp>
        <p:sp>
          <p:nvSpPr>
            <p:cNvPr id="4" name="_s397319"/>
            <p:cNvSpPr>
              <a:spLocks noChangeArrowheads="1"/>
            </p:cNvSpPr>
            <p:nvPr/>
          </p:nvSpPr>
          <p:spPr bwMode="auto">
            <a:xfrm>
              <a:off x="268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PRIMÁRNÍ</a:t>
              </a:r>
            </a:p>
          </p:txBody>
        </p:sp>
        <p:sp>
          <p:nvSpPr>
            <p:cNvPr id="5" name="_s397320"/>
            <p:cNvSpPr>
              <a:spLocks noChangeArrowheads="1"/>
            </p:cNvSpPr>
            <p:nvPr/>
          </p:nvSpPr>
          <p:spPr bwMode="auto">
            <a:xfrm>
              <a:off x="1276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SEKUNDÁRNÍ</a:t>
              </a:r>
            </a:p>
          </p:txBody>
        </p:sp>
      </p:grpSp>
      <p:grpSp>
        <p:nvGrpSpPr>
          <p:cNvPr id="6" name="Organization Chart 16"/>
          <p:cNvGrpSpPr>
            <a:grpSpLocks/>
          </p:cNvGrpSpPr>
          <p:nvPr/>
        </p:nvGrpSpPr>
        <p:grpSpPr bwMode="auto">
          <a:xfrm>
            <a:off x="4616450" y="1684338"/>
            <a:ext cx="4032250" cy="4392612"/>
            <a:chOff x="2908" y="1061"/>
            <a:chExt cx="1440" cy="1584"/>
          </a:xfrm>
        </p:grpSpPr>
        <p:cxnSp>
          <p:nvCxnSpPr>
            <p:cNvPr id="397323" name="_s397323"/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3340" y="1349"/>
              <a:ext cx="144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4" name="_s397324"/>
            <p:cNvCxnSpPr>
              <a:cxnSpLocks noChangeShapeType="1"/>
              <a:stCxn id="9" idx="1"/>
              <a:endCxn id="7" idx="2"/>
            </p:cNvCxnSpPr>
            <p:nvPr/>
          </p:nvCxnSpPr>
          <p:spPr bwMode="auto">
            <a:xfrm rot="10800000">
              <a:off x="3340" y="1349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5" name="_s397325"/>
            <p:cNvCxnSpPr>
              <a:cxnSpLocks noChangeShapeType="1"/>
              <a:stCxn id="8" idx="1"/>
              <a:endCxn id="7" idx="2"/>
            </p:cNvCxnSpPr>
            <p:nvPr/>
          </p:nvCxnSpPr>
          <p:spPr bwMode="auto">
            <a:xfrm rot="10800000">
              <a:off x="3340" y="1349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_s397326"/>
            <p:cNvSpPr>
              <a:spLocks noChangeArrowheads="1"/>
            </p:cNvSpPr>
            <p:nvPr/>
          </p:nvSpPr>
          <p:spPr bwMode="auto">
            <a:xfrm>
              <a:off x="2908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Finanční správa</a:t>
              </a:r>
            </a:p>
          </p:txBody>
        </p:sp>
        <p:sp>
          <p:nvSpPr>
            <p:cNvPr id="8" name="_s397327"/>
            <p:cNvSpPr>
              <a:spLocks noChangeArrowheads="1"/>
            </p:cNvSpPr>
            <p:nvPr/>
          </p:nvSpPr>
          <p:spPr bwMode="auto">
            <a:xfrm>
              <a:off x="3484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Ministerská (vládní</a:t>
              </a:r>
              <a:r>
                <a:rPr kumimoji="0" lang="cs-CZ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)</a:t>
              </a:r>
            </a:p>
          </p:txBody>
        </p:sp>
        <p:sp>
          <p:nvSpPr>
            <p:cNvPr id="9" name="_s397328"/>
            <p:cNvSpPr>
              <a:spLocks noChangeArrowheads="1"/>
            </p:cNvSpPr>
            <p:nvPr/>
          </p:nvSpPr>
          <p:spPr bwMode="auto">
            <a:xfrm>
              <a:off x="3484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Centrální banka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s postavením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správního úřadu </a:t>
              </a:r>
            </a:p>
          </p:txBody>
        </p:sp>
        <p:sp>
          <p:nvSpPr>
            <p:cNvPr id="10" name="_s397329"/>
            <p:cNvSpPr>
              <a:spLocks noChangeArrowheads="1"/>
            </p:cNvSpPr>
            <p:nvPr/>
          </p:nvSpPr>
          <p:spPr bwMode="auto">
            <a:xfrm>
              <a:off x="3484" y="235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jiná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3542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Podřazení segmentů finanční správy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Primární FS: speciální </a:t>
            </a:r>
            <a:r>
              <a:rPr lang="cs-CZ" dirty="0" err="1" smtClean="0"/>
              <a:t>dekoncentráty</a:t>
            </a:r>
            <a:r>
              <a:rPr lang="cs-CZ" dirty="0" smtClean="0"/>
              <a:t> – ÚFO, CSČR, ČNB</a:t>
            </a:r>
          </a:p>
          <a:p>
            <a:pPr eaLnBrk="1" hangingPunct="1"/>
            <a:r>
              <a:rPr lang="cs-CZ" dirty="0" smtClean="0"/>
              <a:t>Sekundární FS: svěřený výkon finanční správy v návaznosti na primární předmět správy, resp. Primární účel existence instituce, nerespektuje se dělba moci.</a:t>
            </a:r>
          </a:p>
          <a:p>
            <a:pPr eaLnBrk="1" hangingPunct="1"/>
            <a:r>
              <a:rPr lang="cs-CZ" dirty="0" smtClean="0"/>
              <a:t>Př.: výkon finanční správy soudy – správa veřejných financí, správa majetku …</a:t>
            </a:r>
          </a:p>
        </p:txBody>
      </p:sp>
    </p:spTree>
    <p:extLst>
      <p:ext uri="{BB962C8B-B14F-4D97-AF65-F5344CB8AC3E}">
        <p14:creationId xmlns:p14="http://schemas.microsoft.com/office/powerpoint/2010/main" val="409359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finančního práva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25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organizace finanční správy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16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sz="2800" dirty="0"/>
          </a:p>
          <a:p>
            <a:r>
              <a:rPr lang="cs-CZ" altLang="cs-CZ" sz="2800" dirty="0"/>
              <a:t>věcné principy </a:t>
            </a:r>
          </a:p>
          <a:p>
            <a:r>
              <a:rPr lang="cs-CZ" altLang="cs-CZ" sz="2800" dirty="0"/>
              <a:t>teritoriální principy</a:t>
            </a:r>
          </a:p>
          <a:p>
            <a:r>
              <a:rPr lang="cs-CZ" altLang="cs-CZ" sz="2800" dirty="0"/>
              <a:t>koncentrace x dekoncentrace</a:t>
            </a:r>
          </a:p>
          <a:p>
            <a:r>
              <a:rPr lang="cs-CZ" altLang="cs-CZ" sz="2800" dirty="0"/>
              <a:t>centralizace x decentralizace</a:t>
            </a:r>
          </a:p>
          <a:p>
            <a:r>
              <a:rPr lang="cs-CZ" altLang="cs-CZ" sz="2800" dirty="0"/>
              <a:t>duální správa </a:t>
            </a:r>
          </a:p>
          <a:p>
            <a:r>
              <a:rPr lang="cs-CZ" altLang="cs-CZ" sz="2800" dirty="0"/>
              <a:t>dělená správa</a:t>
            </a:r>
          </a:p>
          <a:p>
            <a:r>
              <a:rPr lang="cs-CZ" altLang="cs-CZ" sz="2800" dirty="0"/>
              <a:t>organizační x funkční</a:t>
            </a:r>
          </a:p>
          <a:p>
            <a:pPr>
              <a:buFont typeface="Wingdings" pitchFamily="2" charset="2"/>
              <a:buNone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24451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Věcný princip organizace finanční správy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Současná finanční správa v ČR není organizována na principu koncentrace a centralizace</a:t>
            </a:r>
          </a:p>
          <a:p>
            <a:r>
              <a:rPr lang="cs-CZ" altLang="cs-CZ"/>
              <a:t>Rezortní správa financí</a:t>
            </a:r>
          </a:p>
          <a:p>
            <a:r>
              <a:rPr lang="cs-CZ" altLang="cs-CZ"/>
              <a:t>Speciální finanční správa – institucionalizované veřejné peněžní fondy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935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6"/>
          <p:cNvGrpSpPr>
            <a:grpSpLocks/>
          </p:cNvGrpSpPr>
          <p:nvPr/>
        </p:nvGrpSpPr>
        <p:grpSpPr bwMode="auto">
          <a:xfrm>
            <a:off x="683568" y="1170527"/>
            <a:ext cx="7355160" cy="4963382"/>
            <a:chOff x="272" y="1061"/>
            <a:chExt cx="2448" cy="3311"/>
          </a:xfrm>
        </p:grpSpPr>
        <p:cxnSp>
          <p:nvCxnSpPr>
            <p:cNvPr id="398340" name="_s398340"/>
            <p:cNvCxnSpPr>
              <a:cxnSpLocks noChangeShapeType="1"/>
              <a:stCxn id="11" idx="1"/>
              <a:endCxn id="7" idx="2"/>
            </p:cNvCxnSpPr>
            <p:nvPr/>
          </p:nvCxnSpPr>
          <p:spPr bwMode="auto">
            <a:xfrm rot="10800000">
              <a:off x="1280" y="2213"/>
              <a:ext cx="144" cy="115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1" name="_s398341"/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1280" y="2213"/>
              <a:ext cx="144" cy="72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2" name="_s398342"/>
            <p:cNvCxnSpPr>
              <a:cxnSpLocks noChangeShapeType="1"/>
              <a:stCxn id="9" idx="1"/>
              <a:endCxn id="7" idx="2"/>
            </p:cNvCxnSpPr>
            <p:nvPr/>
          </p:nvCxnSpPr>
          <p:spPr bwMode="auto">
            <a:xfrm rot="10800000">
              <a:off x="1280" y="2213"/>
              <a:ext cx="144" cy="28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3" name="_s398343"/>
            <p:cNvCxnSpPr>
              <a:cxnSpLocks noChangeShapeType="1"/>
              <a:stCxn id="8" idx="0"/>
              <a:endCxn id="4" idx="2"/>
            </p:cNvCxnSpPr>
            <p:nvPr/>
          </p:nvCxnSpPr>
          <p:spPr bwMode="auto">
            <a:xfrm rot="5400000" flipH="1">
              <a:off x="1964" y="1601"/>
              <a:ext cx="144" cy="50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4" name="_s398344"/>
            <p:cNvCxnSpPr>
              <a:cxnSpLocks noChangeShapeType="1"/>
              <a:stCxn id="7" idx="0"/>
              <a:endCxn id="4" idx="2"/>
            </p:cNvCxnSpPr>
            <p:nvPr/>
          </p:nvCxnSpPr>
          <p:spPr bwMode="auto">
            <a:xfrm rot="16200000">
              <a:off x="1460" y="1601"/>
              <a:ext cx="144" cy="50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5" name="_s398345"/>
            <p:cNvCxnSpPr>
              <a:cxnSpLocks noChangeShapeType="1"/>
              <a:stCxn id="6" idx="1"/>
              <a:endCxn id="3" idx="2"/>
            </p:cNvCxnSpPr>
            <p:nvPr/>
          </p:nvCxnSpPr>
          <p:spPr bwMode="auto">
            <a:xfrm rot="10800000">
              <a:off x="704" y="1349"/>
              <a:ext cx="648" cy="287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6" name="_s398346"/>
            <p:cNvCxnSpPr>
              <a:cxnSpLocks noChangeShapeType="1"/>
              <a:stCxn id="5" idx="1"/>
              <a:endCxn id="3" idx="2"/>
            </p:cNvCxnSpPr>
            <p:nvPr/>
          </p:nvCxnSpPr>
          <p:spPr bwMode="auto">
            <a:xfrm rot="10800000">
              <a:off x="704" y="1349"/>
              <a:ext cx="648" cy="2447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7" name="_s398347"/>
            <p:cNvCxnSpPr>
              <a:cxnSpLocks noChangeShapeType="1"/>
              <a:stCxn id="4" idx="1"/>
              <a:endCxn id="3" idx="2"/>
            </p:cNvCxnSpPr>
            <p:nvPr/>
          </p:nvCxnSpPr>
          <p:spPr bwMode="auto">
            <a:xfrm rot="10800000">
              <a:off x="704" y="1349"/>
              <a:ext cx="648" cy="28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98348"/>
            <p:cNvSpPr>
              <a:spLocks noChangeArrowheads="1"/>
            </p:cNvSpPr>
            <p:nvPr/>
          </p:nvSpPr>
          <p:spPr bwMode="auto">
            <a:xfrm>
              <a:off x="272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 smtClean="0">
                  <a:solidFill>
                    <a:srgbClr val="000000"/>
                  </a:solidFill>
                  <a:latin typeface="Arial" charset="0"/>
                </a:rPr>
                <a:t>Finanční správa</a:t>
              </a:r>
            </a:p>
          </p:txBody>
        </p:sp>
        <p:sp>
          <p:nvSpPr>
            <p:cNvPr id="4" name="_s398349"/>
            <p:cNvSpPr>
              <a:spLocks noChangeArrowheads="1"/>
            </p:cNvSpPr>
            <p:nvPr/>
          </p:nvSpPr>
          <p:spPr bwMode="auto">
            <a:xfrm>
              <a:off x="1352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 smtClean="0">
                  <a:solidFill>
                    <a:srgbClr val="000000"/>
                  </a:solidFill>
                  <a:latin typeface="Arial" charset="0"/>
                </a:rPr>
                <a:t>Správa veřejných financí</a:t>
              </a:r>
            </a:p>
          </p:txBody>
        </p:sp>
        <p:sp>
          <p:nvSpPr>
            <p:cNvPr id="5" name="_s398350"/>
            <p:cNvSpPr>
              <a:spLocks noChangeArrowheads="1"/>
            </p:cNvSpPr>
            <p:nvPr/>
          </p:nvSpPr>
          <p:spPr bwMode="auto">
            <a:xfrm>
              <a:off x="1352" y="36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 smtClean="0">
                  <a:solidFill>
                    <a:srgbClr val="000000"/>
                  </a:solidFill>
                  <a:latin typeface="Arial" charset="0"/>
                </a:rPr>
                <a:t>Správa peněžního systému</a:t>
              </a:r>
            </a:p>
          </p:txBody>
        </p:sp>
        <p:sp>
          <p:nvSpPr>
            <p:cNvPr id="6" name="_s398351"/>
            <p:cNvSpPr>
              <a:spLocks noChangeArrowheads="1"/>
            </p:cNvSpPr>
            <p:nvPr/>
          </p:nvSpPr>
          <p:spPr bwMode="auto">
            <a:xfrm>
              <a:off x="1352" y="4084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 smtClean="0">
                  <a:solidFill>
                    <a:srgbClr val="000000"/>
                  </a:solidFill>
                  <a:latin typeface="Arial" charset="0"/>
                </a:rPr>
                <a:t>Správa finančního trhu</a:t>
              </a:r>
            </a:p>
          </p:txBody>
        </p:sp>
        <p:sp>
          <p:nvSpPr>
            <p:cNvPr id="7" name="_s398352"/>
            <p:cNvSpPr>
              <a:spLocks noChangeArrowheads="1"/>
            </p:cNvSpPr>
            <p:nvPr/>
          </p:nvSpPr>
          <p:spPr bwMode="auto">
            <a:xfrm>
              <a:off x="848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 smtClean="0">
                  <a:solidFill>
                    <a:srgbClr val="000000"/>
                  </a:solidFill>
                  <a:latin typeface="Arial" charset="0"/>
                </a:rPr>
                <a:t>Správa veřejných příjmů</a:t>
              </a:r>
            </a:p>
          </p:txBody>
        </p:sp>
        <p:sp>
          <p:nvSpPr>
            <p:cNvPr id="8" name="_s398353"/>
            <p:cNvSpPr>
              <a:spLocks noChangeArrowheads="1"/>
            </p:cNvSpPr>
            <p:nvPr/>
          </p:nvSpPr>
          <p:spPr bwMode="auto">
            <a:xfrm>
              <a:off x="1856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 smtClean="0">
                  <a:solidFill>
                    <a:srgbClr val="000000"/>
                  </a:solidFill>
                  <a:latin typeface="Arial" charset="0"/>
                </a:rPr>
                <a:t>Správa veřejných výdajů</a:t>
              </a:r>
            </a:p>
          </p:txBody>
        </p:sp>
        <p:sp>
          <p:nvSpPr>
            <p:cNvPr id="9" name="_s398354"/>
            <p:cNvSpPr>
              <a:spLocks noChangeArrowheads="1"/>
            </p:cNvSpPr>
            <p:nvPr/>
          </p:nvSpPr>
          <p:spPr bwMode="auto">
            <a:xfrm>
              <a:off x="1424" y="235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smtClean="0">
                  <a:solidFill>
                    <a:srgbClr val="000000"/>
                  </a:solidFill>
                  <a:latin typeface="Arial" charset="0"/>
                </a:rPr>
                <a:t>Správa daní</a:t>
              </a:r>
            </a:p>
          </p:txBody>
        </p:sp>
        <p:sp>
          <p:nvSpPr>
            <p:cNvPr id="10" name="_s398355"/>
            <p:cNvSpPr>
              <a:spLocks noChangeArrowheads="1"/>
            </p:cNvSpPr>
            <p:nvPr/>
          </p:nvSpPr>
          <p:spPr bwMode="auto">
            <a:xfrm>
              <a:off x="1424" y="2789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smtClean="0">
                  <a:solidFill>
                    <a:srgbClr val="000000"/>
                  </a:solidFill>
                  <a:latin typeface="Arial" charset="0"/>
                </a:rPr>
                <a:t>Správa cel</a:t>
              </a:r>
            </a:p>
          </p:txBody>
        </p:sp>
        <p:sp>
          <p:nvSpPr>
            <p:cNvPr id="11" name="_s398356"/>
            <p:cNvSpPr>
              <a:spLocks noChangeArrowheads="1"/>
            </p:cNvSpPr>
            <p:nvPr/>
          </p:nvSpPr>
          <p:spPr bwMode="auto">
            <a:xfrm>
              <a:off x="1424" y="3221"/>
              <a:ext cx="864" cy="287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 smtClean="0">
                  <a:solidFill>
                    <a:srgbClr val="000000"/>
                  </a:solidFill>
                  <a:latin typeface="Arial" charset="0"/>
                </a:rPr>
                <a:t>Správa ostatních příjmů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807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Teritoriální principy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/>
              <a:t>Centrální finanční správa – MF, ČNB</a:t>
            </a:r>
          </a:p>
          <a:p>
            <a:r>
              <a:rPr lang="cs-CZ" altLang="cs-CZ" sz="2800" dirty="0"/>
              <a:t>Administrativní členění státu – obec, okres, kraj (1960)</a:t>
            </a:r>
          </a:p>
          <a:p>
            <a:r>
              <a:rPr lang="cs-CZ" altLang="cs-CZ" sz="2800" dirty="0"/>
              <a:t>Obvody podle systému územních samosprávných celků – obec (typ), VÚSC</a:t>
            </a:r>
          </a:p>
          <a:p>
            <a:r>
              <a:rPr lang="cs-CZ" altLang="cs-CZ" sz="2800" dirty="0"/>
              <a:t>Vlastní obvody podle potřeb FS</a:t>
            </a:r>
          </a:p>
          <a:p>
            <a:r>
              <a:rPr lang="cs-CZ" altLang="cs-CZ" sz="2800" dirty="0"/>
              <a:t>Kombinovaný systém teritoriální a funkční (pobočky ČNB)</a:t>
            </a:r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33385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Koncentrace x dekoncentrace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Relativní</a:t>
            </a:r>
          </a:p>
          <a:p>
            <a:r>
              <a:rPr lang="cs-CZ" altLang="cs-CZ" dirty="0"/>
              <a:t>Koncentrace v systému národních výborů</a:t>
            </a:r>
          </a:p>
          <a:p>
            <a:r>
              <a:rPr lang="cs-CZ" altLang="cs-CZ" dirty="0"/>
              <a:t>Dekoncentrace – vytváření speciálních orgánů k výkonu finanční správy</a:t>
            </a:r>
          </a:p>
          <a:p>
            <a:r>
              <a:rPr lang="cs-CZ" altLang="cs-CZ" dirty="0"/>
              <a:t>Tendence dílčí koncentrace </a:t>
            </a:r>
            <a:r>
              <a:rPr lang="cs-CZ" altLang="cs-CZ" dirty="0" smtClean="0"/>
              <a:t>– specializace – specializované a odvolací </a:t>
            </a:r>
            <a:r>
              <a:rPr lang="cs-CZ" altLang="cs-CZ" dirty="0" err="1" smtClean="0"/>
              <a:t>fin</a:t>
            </a:r>
            <a:r>
              <a:rPr lang="cs-CZ" altLang="cs-CZ" dirty="0" smtClean="0"/>
              <a:t>. ředitelství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3190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Centralizace x decentralizace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sz="2800"/>
              <a:t>Centralizovaná finanční správa – pobočky</a:t>
            </a:r>
          </a:p>
          <a:p>
            <a:r>
              <a:rPr lang="cs-CZ" altLang="cs-CZ" sz="2800"/>
              <a:t>ČNB</a:t>
            </a:r>
          </a:p>
          <a:p>
            <a:r>
              <a:rPr lang="cs-CZ" altLang="cs-CZ" sz="2800"/>
              <a:t>Fondy</a:t>
            </a:r>
          </a:p>
          <a:p>
            <a:pPr>
              <a:buFont typeface="Wingdings" pitchFamily="2" charset="2"/>
              <a:buNone/>
            </a:pPr>
            <a:r>
              <a:rPr lang="cs-CZ" altLang="cs-CZ" sz="2800"/>
              <a:t>Decentralizace – fiskální federalismus</a:t>
            </a:r>
          </a:p>
          <a:p>
            <a:r>
              <a:rPr lang="cs-CZ" altLang="cs-CZ" sz="2800"/>
              <a:t>Správa státních financí</a:t>
            </a:r>
          </a:p>
          <a:p>
            <a:r>
              <a:rPr lang="cs-CZ" altLang="cs-CZ" sz="2800"/>
              <a:t>Správa financí územních samospráv</a:t>
            </a:r>
          </a:p>
          <a:p>
            <a:r>
              <a:rPr lang="cs-CZ" altLang="cs-CZ" sz="2800"/>
              <a:t>Správa financí profesních (zájmových) veřejných korporací</a:t>
            </a:r>
          </a:p>
        </p:txBody>
      </p:sp>
    </p:spTree>
    <p:extLst>
      <p:ext uri="{BB962C8B-B14F-4D97-AF65-F5344CB8AC3E}">
        <p14:creationId xmlns:p14="http://schemas.microsoft.com/office/powerpoint/2010/main" val="342232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Duální správa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/>
              <a:t>Správa vykonávaná dvěma orgány finanční správy bez vzájemného vrchnostenského vztahu</a:t>
            </a:r>
          </a:p>
          <a:p>
            <a:r>
              <a:rPr lang="cs-CZ" altLang="cs-CZ" sz="2800" dirty="0"/>
              <a:t>Určující kritérium působnosti/příslušnosti: charakter (statut) adresáta FS</a:t>
            </a:r>
          </a:p>
          <a:p>
            <a:r>
              <a:rPr lang="cs-CZ" altLang="cs-CZ" sz="2800" dirty="0"/>
              <a:t>Příklady: </a:t>
            </a:r>
            <a:r>
              <a:rPr lang="cs-CZ" altLang="cs-CZ" sz="2800" b="1" dirty="0"/>
              <a:t>devizové orgány </a:t>
            </a:r>
            <a:r>
              <a:rPr lang="cs-CZ" altLang="cs-CZ" sz="2800" dirty="0"/>
              <a:t>– MF, ČNB</a:t>
            </a:r>
          </a:p>
          <a:p>
            <a:pPr>
              <a:buFont typeface="Wingdings" pitchFamily="2" charset="2"/>
              <a:buNone/>
            </a:pPr>
            <a:r>
              <a:rPr lang="cs-CZ" altLang="cs-CZ" sz="2800" b="1" dirty="0"/>
              <a:t>			 </a:t>
            </a:r>
            <a:r>
              <a:rPr lang="cs-CZ" altLang="cs-CZ" sz="2800" b="1" dirty="0" smtClean="0"/>
              <a:t>FSČR: </a:t>
            </a:r>
            <a:r>
              <a:rPr lang="cs-CZ" altLang="cs-CZ" sz="2800" dirty="0"/>
              <a:t>obecné FÚ, 				                    Specializovaný</a:t>
            </a:r>
            <a:r>
              <a:rPr lang="cs-CZ" altLang="cs-CZ" sz="2800" b="1" dirty="0"/>
              <a:t> </a:t>
            </a:r>
            <a:r>
              <a:rPr lang="cs-CZ" altLang="cs-CZ" sz="2800" dirty="0"/>
              <a:t>FÚ</a:t>
            </a:r>
            <a:endParaRPr lang="cs-CZ" alt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95339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Dělená správa – funkční princip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49325" y="1981200"/>
            <a:ext cx="3759200" cy="4114800"/>
          </a:xfrm>
        </p:spPr>
        <p:txBody>
          <a:bodyPr/>
          <a:lstStyle/>
          <a:p>
            <a:r>
              <a:rPr lang="cs-CZ" altLang="cs-CZ"/>
              <a:t>§§ 161-162 Daňového řádu</a:t>
            </a:r>
          </a:p>
          <a:p>
            <a:r>
              <a:rPr lang="cs-CZ" altLang="cs-CZ"/>
              <a:t>Procesně dělená správa</a:t>
            </a:r>
          </a:p>
          <a:p>
            <a:r>
              <a:rPr lang="cs-CZ" altLang="cs-CZ"/>
              <a:t>Institucionálně dělená správa</a:t>
            </a:r>
          </a:p>
          <a:p>
            <a:pPr>
              <a:buFont typeface="Wingdings" pitchFamily="2" charset="2"/>
              <a:buNone/>
            </a:pPr>
            <a:endParaRPr lang="cs-CZ" altLang="cs-CZ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51400" y="1981200"/>
            <a:ext cx="3759200" cy="4114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altLang="cs-CZ"/>
              <a:t>Nalézací řízení</a:t>
            </a:r>
          </a:p>
          <a:p>
            <a:pPr algn="ctr">
              <a:buFont typeface="Wingdings" pitchFamily="2" charset="2"/>
              <a:buNone/>
            </a:pPr>
            <a:endParaRPr lang="cs-CZ" altLang="cs-CZ"/>
          </a:p>
          <a:p>
            <a:pPr algn="ctr">
              <a:buFont typeface="Wingdings" pitchFamily="2" charset="2"/>
              <a:buNone/>
            </a:pPr>
            <a:r>
              <a:rPr lang="cs-CZ" altLang="cs-CZ"/>
              <a:t>Inkasní správa</a:t>
            </a:r>
          </a:p>
          <a:p>
            <a:pPr algn="ctr">
              <a:buFont typeface="Wingdings" pitchFamily="2" charset="2"/>
              <a:buNone/>
            </a:pPr>
            <a:endParaRPr lang="cs-CZ" altLang="cs-CZ"/>
          </a:p>
          <a:p>
            <a:pPr algn="ctr">
              <a:buFont typeface="Wingdings" pitchFamily="2" charset="2"/>
              <a:buNone/>
            </a:pPr>
            <a:r>
              <a:rPr lang="cs-CZ" altLang="cs-CZ"/>
              <a:t>Vymáhání</a:t>
            </a: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6659563" y="206057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659563" y="30686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87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Potřeby finanční správy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Jednotné zásady fungování finanční správy, zejména v případě správy veřejných financí</a:t>
            </a:r>
          </a:p>
          <a:p>
            <a:pPr eaLnBrk="1" hangingPunct="1"/>
            <a:r>
              <a:rPr lang="cs-CZ" smtClean="0"/>
              <a:t>Splnění požadavků dobré správy</a:t>
            </a:r>
          </a:p>
          <a:p>
            <a:pPr eaLnBrk="1" hangingPunct="1"/>
            <a:r>
              <a:rPr lang="cs-CZ" smtClean="0"/>
              <a:t>Efektivnost</a:t>
            </a:r>
          </a:p>
          <a:p>
            <a:pPr eaLnBrk="1" hangingPunct="1"/>
            <a:r>
              <a:rPr lang="cs-CZ" smtClean="0"/>
              <a:t>Hospodárnost</a:t>
            </a:r>
          </a:p>
          <a:p>
            <a:pPr eaLnBrk="1" hangingPunct="1"/>
            <a:r>
              <a:rPr lang="cs-CZ" smtClean="0"/>
              <a:t>Stabilita</a:t>
            </a:r>
          </a:p>
        </p:txBody>
      </p:sp>
    </p:spTree>
    <p:extLst>
      <p:ext uri="{BB962C8B-B14F-4D97-AF65-F5344CB8AC3E}">
        <p14:creationId xmlns:p14="http://schemas.microsoft.com/office/powerpoint/2010/main" val="413421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Finanční právo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896122"/>
          </a:xfrm>
        </p:spPr>
        <p:txBody>
          <a:bodyPr/>
          <a:lstStyle/>
          <a:p>
            <a:pPr algn="just"/>
            <a:r>
              <a:rPr lang="cs-CZ" sz="2200" b="1" dirty="0" smtClean="0"/>
              <a:t>Obecná část		</a:t>
            </a:r>
          </a:p>
          <a:p>
            <a:pPr algn="just"/>
            <a:r>
              <a:rPr lang="cs-CZ" sz="2200" b="1" dirty="0"/>
              <a:t>Z</a:t>
            </a:r>
            <a:r>
              <a:rPr lang="cs-CZ" sz="2200" b="1" dirty="0" smtClean="0"/>
              <a:t>vláštní část</a:t>
            </a:r>
          </a:p>
          <a:p>
            <a:pPr algn="just">
              <a:buFontTx/>
              <a:buChar char="-"/>
            </a:pPr>
            <a:r>
              <a:rPr lang="cs-CZ" sz="2200" i="1" dirty="0" smtClean="0"/>
              <a:t>Fiskální</a:t>
            </a:r>
            <a:r>
              <a:rPr lang="cs-CZ" sz="2200" dirty="0" smtClean="0"/>
              <a:t> – Rozpočtové právo, Berní právo, Právní regulace veřejných výdajů, Bilanční právo</a:t>
            </a:r>
          </a:p>
          <a:p>
            <a:pPr algn="just">
              <a:buFontTx/>
              <a:buChar char="-"/>
            </a:pPr>
            <a:endParaRPr lang="cs-CZ" sz="2200" dirty="0" smtClean="0"/>
          </a:p>
          <a:p>
            <a:pPr algn="just">
              <a:buFontTx/>
              <a:buChar char="-"/>
            </a:pPr>
            <a:r>
              <a:rPr lang="cs-CZ" sz="2200" i="1" dirty="0" smtClean="0"/>
              <a:t>Nefiskální – </a:t>
            </a:r>
            <a:r>
              <a:rPr lang="cs-CZ" sz="2200" dirty="0" smtClean="0"/>
              <a:t>Měnové právo, devizové právo, Právo finančního trhu (veřejné bankovní a pojišťovnické právo), Puncovní právo</a:t>
            </a:r>
          </a:p>
          <a:p>
            <a:pPr marL="0" indent="0" algn="just">
              <a:buNone/>
            </a:pPr>
            <a:endParaRPr lang="cs-CZ" sz="2200" dirty="0" smtClean="0"/>
          </a:p>
          <a:p>
            <a:pPr algn="just"/>
            <a:r>
              <a:rPr lang="cs-CZ" sz="2200" b="1" dirty="0" smtClean="0"/>
              <a:t>Finanční právo procesní</a:t>
            </a:r>
          </a:p>
          <a:p>
            <a:pPr algn="just"/>
            <a:r>
              <a:rPr lang="cs-CZ" sz="2200" b="1" dirty="0" smtClean="0"/>
              <a:t>Finanční právo správní (organizační)</a:t>
            </a:r>
          </a:p>
          <a:p>
            <a:pPr algn="just"/>
            <a:r>
              <a:rPr lang="cs-CZ" sz="2200" b="1" dirty="0" smtClean="0"/>
              <a:t>Finanční právo trestní</a:t>
            </a:r>
            <a:endParaRPr lang="cs-CZ" sz="22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47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 správy daní v organizačním pojetí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666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772816"/>
            <a:ext cx="7772400" cy="4357687"/>
          </a:xfrm>
        </p:spPr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ákon č.2/1969 Sb., o zřízení ministerstev a jiných ústředních orgánů státní správy, ve znění pozdějších předpisů</a:t>
            </a:r>
          </a:p>
          <a:p>
            <a:r>
              <a:rPr lang="cs-CZ" dirty="0" smtClean="0"/>
              <a:t>Zákon č. 456/2011 Sb., o Finanční správě České republiky, ve znění pozdějších předpisů</a:t>
            </a:r>
          </a:p>
          <a:p>
            <a:r>
              <a:rPr lang="cs-CZ" dirty="0" smtClean="0"/>
              <a:t>Zákon č. 17/2012 Sb., o Celní správě České republiky, ve znění pozdějších předpisů,</a:t>
            </a:r>
          </a:p>
          <a:p>
            <a:r>
              <a:rPr lang="cs-CZ" sz="1800" dirty="0" smtClean="0"/>
              <a:t>Další podzákonné předpisy, např. vyhláška o územních pracovištích finančních úřadů, která se nenacházejí v jejich sídlech, vyhláška o vzorech služebních průkazů…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25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Pražská systematika finanční správy	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cs-CZ" dirty="0" smtClean="0"/>
              <a:t>Státní a místní finanční orgány</a:t>
            </a:r>
          </a:p>
          <a:p>
            <a:pPr lvl="1" indent="-342900">
              <a:buFontTx/>
              <a:buChar char="-"/>
            </a:pPr>
            <a:r>
              <a:rPr lang="cs-CZ" dirty="0" smtClean="0"/>
              <a:t>Stát nebo ÚSC</a:t>
            </a:r>
          </a:p>
          <a:p>
            <a:pPr lvl="1" indent="-342900">
              <a:buFontTx/>
              <a:buChar char="-"/>
            </a:pPr>
            <a:r>
              <a:rPr lang="cs-CZ" dirty="0" smtClean="0"/>
              <a:t>Státní: ústřední: MF, ČNB a NKÚ </a:t>
            </a:r>
          </a:p>
          <a:p>
            <a:pPr lvl="3" indent="-342900">
              <a:buFontTx/>
              <a:buChar char="-"/>
            </a:pPr>
            <a:r>
              <a:rPr lang="cs-CZ" dirty="0"/>
              <a:t> </a:t>
            </a:r>
            <a:r>
              <a:rPr lang="cs-CZ" sz="2200" dirty="0" smtClean="0"/>
              <a:t>místní: s celostátní působností (GFŘ, GŘC, SFÚ a OFŘ) a ostatní (FÚ a CÚ)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068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Vykonavatelé daňové správy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33</a:t>
            </a:fld>
            <a:endParaRPr lang="cs-CZ"/>
          </a:p>
        </p:txBody>
      </p:sp>
      <p:grpSp>
        <p:nvGrpSpPr>
          <p:cNvPr id="7" name="Zástupný symbol pro obsah 5"/>
          <p:cNvGrpSpPr>
            <a:grpSpLocks/>
          </p:cNvGrpSpPr>
          <p:nvPr/>
        </p:nvGrpSpPr>
        <p:grpSpPr bwMode="auto">
          <a:xfrm>
            <a:off x="900113" y="1773238"/>
            <a:ext cx="7772400" cy="4357687"/>
            <a:chOff x="363" y="988"/>
            <a:chExt cx="2376" cy="1152"/>
          </a:xfrm>
        </p:grpSpPr>
        <p:cxnSp>
          <p:nvCxnSpPr>
            <p:cNvPr id="401412" name="_s401412"/>
            <p:cNvCxnSpPr>
              <a:cxnSpLocks noChangeShapeType="1"/>
              <a:stCxn id="12" idx="0"/>
              <a:endCxn id="9" idx="2"/>
            </p:cNvCxnSpPr>
            <p:nvPr/>
          </p:nvCxnSpPr>
          <p:spPr bwMode="auto">
            <a:xfrm rot="5400000" flipH="1">
              <a:off x="1479" y="1528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1413" name="_s401413"/>
            <p:cNvCxnSpPr>
              <a:cxnSpLocks noChangeShapeType="1"/>
              <a:stCxn id="11" idx="0"/>
              <a:endCxn id="9" idx="2"/>
            </p:cNvCxnSpPr>
            <p:nvPr/>
          </p:nvCxnSpPr>
          <p:spPr bwMode="auto">
            <a:xfrm rot="16200000">
              <a:off x="975" y="1528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1414" name="_s401414"/>
            <p:cNvCxnSpPr>
              <a:cxnSpLocks noChangeShapeType="1"/>
              <a:stCxn id="10" idx="0"/>
              <a:endCxn id="8" idx="2"/>
            </p:cNvCxnSpPr>
            <p:nvPr/>
          </p:nvCxnSpPr>
          <p:spPr bwMode="auto">
            <a:xfrm rot="5400000" flipH="1">
              <a:off x="1983" y="1096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1415" name="_s401415"/>
            <p:cNvCxnSpPr>
              <a:cxnSpLocks noChangeShapeType="1"/>
              <a:stCxn id="9" idx="0"/>
              <a:endCxn id="8" idx="2"/>
            </p:cNvCxnSpPr>
            <p:nvPr/>
          </p:nvCxnSpPr>
          <p:spPr bwMode="auto">
            <a:xfrm rot="16200000">
              <a:off x="1479" y="1096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_s401416"/>
            <p:cNvSpPr>
              <a:spLocks noChangeArrowheads="1"/>
            </p:cNvSpPr>
            <p:nvPr/>
          </p:nvSpPr>
          <p:spPr bwMode="auto">
            <a:xfrm>
              <a:off x="1371" y="988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Správce daně</a:t>
              </a:r>
            </a:p>
          </p:txBody>
        </p:sp>
        <p:sp>
          <p:nvSpPr>
            <p:cNvPr id="9" name="_s401417"/>
            <p:cNvSpPr>
              <a:spLocks noChangeArrowheads="1"/>
            </p:cNvSpPr>
            <p:nvPr/>
          </p:nvSpPr>
          <p:spPr bwMode="auto">
            <a:xfrm>
              <a:off x="867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Primární</a:t>
              </a:r>
            </a:p>
          </p:txBody>
        </p:sp>
        <p:sp>
          <p:nvSpPr>
            <p:cNvPr id="10" name="_s401418"/>
            <p:cNvSpPr>
              <a:spLocks noChangeArrowheads="1"/>
            </p:cNvSpPr>
            <p:nvPr/>
          </p:nvSpPr>
          <p:spPr bwMode="auto">
            <a:xfrm>
              <a:off x="1875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Sekundární</a:t>
              </a:r>
            </a:p>
          </p:txBody>
        </p:sp>
        <p:sp>
          <p:nvSpPr>
            <p:cNvPr id="11" name="_s401419"/>
            <p:cNvSpPr>
              <a:spLocks noChangeArrowheads="1"/>
            </p:cNvSpPr>
            <p:nvPr/>
          </p:nvSpPr>
          <p:spPr bwMode="auto">
            <a:xfrm>
              <a:off x="363" y="18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Finanční správa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České republiky</a:t>
              </a:r>
            </a:p>
          </p:txBody>
        </p:sp>
        <p:sp>
          <p:nvSpPr>
            <p:cNvPr id="12" name="_s401420"/>
            <p:cNvSpPr>
              <a:spLocks noChangeArrowheads="1"/>
            </p:cNvSpPr>
            <p:nvPr/>
          </p:nvSpPr>
          <p:spPr bwMode="auto">
            <a:xfrm>
              <a:off x="1371" y="18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Celní správa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České republiky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7357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Ministerstvo financí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94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Ministerstvo financí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Ústřední orgán státní správy</a:t>
            </a:r>
          </a:p>
          <a:p>
            <a:pPr>
              <a:lnSpc>
                <a:spcPct val="90000"/>
              </a:lnSpc>
            </a:pPr>
            <a:endParaRPr lang="cs-CZ" dirty="0" smtClean="0"/>
          </a:p>
          <a:p>
            <a:pPr>
              <a:lnSpc>
                <a:spcPct val="90000"/>
              </a:lnSpc>
            </a:pPr>
            <a:r>
              <a:rPr lang="cs-CZ" dirty="0" smtClean="0"/>
              <a:t>Okruh činností vymezen zákonem č.2/1969 Sb., o zřízení ministerstev a jiných ústředních orgánů státní správy, ve znění pozdějších předpisů (§4)</a:t>
            </a:r>
          </a:p>
          <a:p>
            <a:pPr>
              <a:lnSpc>
                <a:spcPct val="90000"/>
              </a:lnSpc>
            </a:pPr>
            <a:endParaRPr lang="cs-CZ" dirty="0" smtClean="0"/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 smtClean="0"/>
              <a:t>Úsek státních příjmů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 smtClean="0"/>
              <a:t>Úsek finančního trhu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 smtClean="0"/>
              <a:t>Ostatní úseky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54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Ministerstva financí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800"/>
            <a:ext cx="7772400" cy="4824536"/>
          </a:xfrm>
        </p:spPr>
        <p:txBody>
          <a:bodyPr/>
          <a:lstStyle/>
          <a:p>
            <a:pPr>
              <a:buNone/>
            </a:pPr>
            <a:r>
              <a:rPr lang="cs-CZ" sz="2200" b="1" dirty="0" smtClean="0">
                <a:solidFill>
                  <a:srgbClr val="0070C0"/>
                </a:solidFill>
                <a:hlinkClick r:id="rId2" tooltip="Ministr financí Ing. Miroslav Kalousek"/>
              </a:rPr>
              <a:t>Starý systém: </a:t>
            </a:r>
          </a:p>
          <a:p>
            <a:r>
              <a:rPr lang="cs-CZ" sz="2200" b="1" dirty="0" smtClean="0">
                <a:solidFill>
                  <a:srgbClr val="0070C0"/>
                </a:solidFill>
                <a:hlinkClick r:id="rId2" tooltip="Ministr financí Ing. Miroslav Kalousek"/>
              </a:rPr>
              <a:t>Ministr financí</a:t>
            </a:r>
            <a:endParaRPr lang="cs-CZ" sz="2200" b="1" dirty="0" smtClean="0">
              <a:solidFill>
                <a:srgbClr val="0070C0"/>
              </a:solidFill>
            </a:endParaRPr>
          </a:p>
          <a:p>
            <a:pPr lvl="1"/>
            <a:r>
              <a:rPr lang="cs-CZ" b="1" dirty="0" smtClean="0">
                <a:solidFill>
                  <a:srgbClr val="0070C0"/>
                </a:solidFill>
                <a:hlinkClick r:id="rId3" tooltip="odbor 10 - Kabinet ministra"/>
              </a:rPr>
              <a:t>odbor 10 - Kabinet ministra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</a:p>
          <a:p>
            <a:pPr lvl="1"/>
            <a:r>
              <a:rPr lang="cs-CZ" b="1" dirty="0" smtClean="0">
                <a:solidFill>
                  <a:srgbClr val="0070C0"/>
                </a:solidFill>
                <a:hlinkClick r:id="rId4" tooltip="odbor 29 - Legislativní "/>
              </a:rPr>
              <a:t>odbor </a:t>
            </a:r>
            <a:r>
              <a:rPr lang="cs-CZ" b="1" dirty="0">
                <a:solidFill>
                  <a:srgbClr val="0070C0"/>
                </a:solidFill>
                <a:hlinkClick r:id="rId4" tooltip="odbor 29 - Legislativní "/>
              </a:rPr>
              <a:t>29 - Legislativní </a:t>
            </a:r>
            <a:endParaRPr lang="cs-CZ" b="1" dirty="0">
              <a:solidFill>
                <a:srgbClr val="0070C0"/>
              </a:solidFill>
            </a:endParaRPr>
          </a:p>
          <a:p>
            <a:pPr lvl="1"/>
            <a:r>
              <a:rPr lang="cs-CZ" b="1" dirty="0">
                <a:solidFill>
                  <a:srgbClr val="0070C0"/>
                </a:solidFill>
                <a:hlinkClick r:id="rId5" tooltip="odbor 30 - Personální"/>
              </a:rPr>
              <a:t>odbor 30 - Personální</a:t>
            </a:r>
            <a:r>
              <a:rPr lang="cs-CZ" b="1" dirty="0">
                <a:solidFill>
                  <a:srgbClr val="0070C0"/>
                </a:solidFill>
              </a:rPr>
              <a:t> </a:t>
            </a:r>
          </a:p>
          <a:p>
            <a:pPr lvl="1"/>
            <a:r>
              <a:rPr lang="cs-CZ" b="1" dirty="0">
                <a:solidFill>
                  <a:srgbClr val="0070C0"/>
                </a:solidFill>
                <a:hlinkClick r:id="rId6" tooltip="odbor  56  - Interní audit a inspekce"/>
              </a:rPr>
              <a:t>odbor 56 - Interní audit a inspekce</a:t>
            </a:r>
            <a:r>
              <a:rPr lang="cs-CZ" b="1" dirty="0">
                <a:solidFill>
                  <a:srgbClr val="0070C0"/>
                </a:solidFill>
              </a:rPr>
              <a:t> </a:t>
            </a:r>
          </a:p>
          <a:p>
            <a:r>
              <a:rPr lang="cs-CZ" sz="2200" dirty="0" smtClean="0"/>
              <a:t>sekce 02 - Finanční trh </a:t>
            </a:r>
            <a:endParaRPr lang="cs-CZ" sz="1200" dirty="0"/>
          </a:p>
          <a:p>
            <a:r>
              <a:rPr lang="cs-CZ" sz="2200" dirty="0" smtClean="0"/>
              <a:t>sekce 03 - Hospodaření s majetkem státu a informatiky                    </a:t>
            </a:r>
            <a:endParaRPr lang="cs-CZ" sz="1200" dirty="0"/>
          </a:p>
          <a:p>
            <a:r>
              <a:rPr lang="pt-BR" sz="2200" dirty="0" smtClean="0"/>
              <a:t>sekce 04 </a:t>
            </a:r>
            <a:r>
              <a:rPr lang="cs-CZ" sz="2200" dirty="0" smtClean="0"/>
              <a:t>-</a:t>
            </a:r>
            <a:r>
              <a:rPr lang="pt-BR" sz="2200" dirty="0" smtClean="0"/>
              <a:t> </a:t>
            </a:r>
            <a:r>
              <a:rPr lang="cs-CZ" sz="2200" dirty="0" smtClean="0"/>
              <a:t>Finanční</a:t>
            </a:r>
            <a:r>
              <a:rPr lang="pt-BR" sz="2200" dirty="0" smtClean="0"/>
              <a:t>, auditní a provozní</a:t>
            </a:r>
            <a:r>
              <a:rPr lang="cs-CZ" sz="2200" dirty="0" smtClean="0"/>
              <a:t> </a:t>
            </a:r>
            <a:endParaRPr lang="cs-CZ" sz="1200" dirty="0"/>
          </a:p>
          <a:p>
            <a:r>
              <a:rPr lang="cs-CZ" sz="2200" dirty="0" smtClean="0"/>
              <a:t>sekce 05 - Daně a cla - </a:t>
            </a:r>
            <a:r>
              <a:rPr lang="cs-CZ" sz="2200" dirty="0" smtClean="0">
                <a:solidFill>
                  <a:srgbClr val="0070C0"/>
                </a:solidFill>
              </a:rPr>
              <a:t>viz dále</a:t>
            </a:r>
          </a:p>
          <a:p>
            <a:r>
              <a:rPr lang="cs-CZ" sz="2200" dirty="0" smtClean="0"/>
              <a:t>sekce 06 - Veřejné rozpočty</a:t>
            </a:r>
          </a:p>
          <a:p>
            <a:r>
              <a:rPr lang="cs-CZ" sz="2200" dirty="0" smtClean="0"/>
              <a:t>sekce 07- Mezinárodní vztahy a finanční politika</a:t>
            </a:r>
            <a:endParaRPr lang="cs-CZ" sz="1400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69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MF ČR,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800" b="1" dirty="0" smtClean="0"/>
              <a:t>http://www.</a:t>
            </a:r>
            <a:r>
              <a:rPr lang="cs-CZ" sz="1800" b="1" dirty="0" err="1" smtClean="0"/>
              <a:t>mfcr.cz</a:t>
            </a:r>
            <a:r>
              <a:rPr lang="cs-CZ" sz="1800" b="1" dirty="0" smtClean="0"/>
              <a:t>/</a:t>
            </a:r>
            <a:r>
              <a:rPr lang="cs-CZ" sz="1800" b="1" dirty="0" err="1" smtClean="0"/>
              <a:t>cs</a:t>
            </a:r>
            <a:r>
              <a:rPr lang="cs-CZ" sz="1800" b="1" dirty="0" smtClean="0"/>
              <a:t>/o-ministerstvu/</a:t>
            </a:r>
            <a:r>
              <a:rPr lang="cs-CZ" sz="1800" b="1" dirty="0" err="1" smtClean="0"/>
              <a:t>zakladni</a:t>
            </a:r>
            <a:r>
              <a:rPr lang="cs-CZ" sz="1800" b="1" dirty="0" smtClean="0"/>
              <a:t>-informace/</a:t>
            </a:r>
            <a:r>
              <a:rPr lang="cs-CZ" sz="1800" b="1" dirty="0" err="1" smtClean="0"/>
              <a:t>organizacni</a:t>
            </a:r>
            <a:r>
              <a:rPr lang="cs-CZ" sz="1800" b="1" dirty="0" smtClean="0"/>
              <a:t>-struktura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71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smtClean="0"/>
              <a:t>Ministerstvo financí je ústředním orgánem státní správy pro státní rozpočet republiky, státní závěrečný účet republiky, státní pokladnu České republiky, finanční trh, regulaci vydávání elektronických peněz a ochranu zájmů spotřebitelů na finančním trhu s výjimkou výkonu dohledu nad finančním trhem v rozsahu působnosti České národní banky, pro zavedení jednotné měny euro na území České republiky, pro platební styk, daně, pojistné na důchodové spoření, poplatky a clo, finanční hospodaření, finanční kontrolu, přezkoumání hospodaření územních samosprávných celků, účetnictví, audit a daňové poradenství, věci devizové včetně pohledávek a závazků státu vůči zahraničí, ochranu zahraničních investic, pro tomboly, loterie a jiné podobné hry, hospodaření s majetkem státu, privatizaci majetku státu, příspěvek ke stavebnímu spoření a státní příspěvek na penzijní připojištění, ceny a pro činnost zaměřenou proti legalizaci výnosů z trestné činnosti a vnitrostátní koordinaci při uplatňování mezinárodních sankcí za účelem udržování mezinárodního míru a bezpečnosti, ochrany základních lidských práv a boje proti terorismu, posuzuje dovoz subvencovaných výrobků a přijímá opatření na ochranu proti dovozu těchto výrobků.</a:t>
            </a: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Rozpočtové a daňové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Ústřední orgán státní správy pro SR a SZÚ</a:t>
            </a:r>
          </a:p>
          <a:p>
            <a:r>
              <a:rPr lang="cs-CZ" dirty="0" smtClean="0"/>
              <a:t>Iniciativa, řízení přípravy, průběžně hodnotí</a:t>
            </a:r>
          </a:p>
          <a:p>
            <a:r>
              <a:rPr lang="cs-CZ" dirty="0" smtClean="0"/>
              <a:t>Finanční kontrola – řídí a koordinuje</a:t>
            </a:r>
          </a:p>
          <a:p>
            <a:r>
              <a:rPr lang="cs-CZ" dirty="0" smtClean="0"/>
              <a:t>Daně (berně) – přenesení výkonu správy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166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finanční správy a její systematizace…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40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Měnové a devizové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Měnové právo – ústřední orgán pro zavedení jednotné měny EURO, pro platební styk a vydávání elektronických peněz (zbytek ČNB)</a:t>
            </a:r>
          </a:p>
          <a:p>
            <a:r>
              <a:rPr lang="cs-CZ" dirty="0" smtClean="0"/>
              <a:t>Devizové právo – ochrana zahraničních investic a závazky </a:t>
            </a:r>
            <a:r>
              <a:rPr lang="en-US" dirty="0" smtClean="0"/>
              <a:t>&amp; </a:t>
            </a:r>
            <a:r>
              <a:rPr lang="en-US" dirty="0" err="1" smtClean="0"/>
              <a:t>pohled</a:t>
            </a:r>
            <a:r>
              <a:rPr lang="cs-CZ" dirty="0" err="1" smtClean="0"/>
              <a:t>ávky</a:t>
            </a:r>
            <a:r>
              <a:rPr lang="cs-CZ" dirty="0" smtClean="0"/>
              <a:t> státu</a:t>
            </a:r>
          </a:p>
          <a:p>
            <a:r>
              <a:rPr lang="cs-CZ" dirty="0" smtClean="0"/>
              <a:t>Finanční trh – zbytková činnost (analytické činnosti a legislativa)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9612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oblasti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Stavební spoření, penzijní připojištění</a:t>
            </a:r>
          </a:p>
          <a:p>
            <a:r>
              <a:rPr lang="cs-CZ" dirty="0" smtClean="0"/>
              <a:t>Hospodaření se státním majetkem</a:t>
            </a:r>
          </a:p>
          <a:p>
            <a:r>
              <a:rPr lang="cs-CZ" dirty="0" smtClean="0"/>
              <a:t>Privatizace národního majetku</a:t>
            </a:r>
          </a:p>
          <a:p>
            <a:r>
              <a:rPr lang="cs-CZ" dirty="0" smtClean="0"/>
              <a:t>Kontrola cen</a:t>
            </a:r>
          </a:p>
          <a:p>
            <a:r>
              <a:rPr lang="cs-CZ" dirty="0" smtClean="0"/>
              <a:t>Loterie, tomboly a jiné podobné hry (obecní a krajské úřady)</a:t>
            </a:r>
          </a:p>
          <a:p>
            <a:r>
              <a:rPr lang="cs-CZ" dirty="0" smtClean="0"/>
              <a:t>Boj proti legalizaci výnosů z trestné činnosti a financování terorismu</a:t>
            </a:r>
          </a:p>
          <a:p>
            <a:r>
              <a:rPr lang="cs-CZ" dirty="0" smtClean="0"/>
              <a:t>Přezkoumávání hospodaření ÚSC, dobrovolných svazků obcí a Regionálních rad soudržnosti</a:t>
            </a:r>
          </a:p>
          <a:p>
            <a:r>
              <a:rPr lang="cs-CZ" dirty="0" smtClean="0"/>
              <a:t>Účetnictví, audit a daňové poradenství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0393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Jaké úřady pod něj spadají: </a:t>
            </a:r>
            <a:r>
              <a:rPr lang="cs-CZ" sz="1800" u="sng" dirty="0" smtClean="0">
                <a:hlinkClick r:id="rId2"/>
              </a:rPr>
              <a:t>http://urady.statnisprava.cz/rstsp/ciselniky.nsf/druhy_uradu</a:t>
            </a:r>
            <a:endParaRPr lang="cs-CZ" sz="1800" dirty="0" smtClean="0"/>
          </a:p>
          <a:p>
            <a:r>
              <a:rPr lang="cs-CZ" sz="1800" dirty="0" smtClean="0"/>
              <a:t>Povodně – plavební úřad (účetnictví – je centrální pro věci účetnictví, ) – tvůrce se snažil vypsat všechny nedbal na hierarchii a dělení na ústřední a územní</a:t>
            </a:r>
          </a:p>
          <a:p>
            <a:r>
              <a:rPr lang="cs-CZ" sz="1800" u="sng" dirty="0" smtClean="0">
                <a:hlinkClick r:id="rId3"/>
              </a:rPr>
              <a:t>http://www.</a:t>
            </a:r>
            <a:r>
              <a:rPr lang="cs-CZ" sz="1800" u="sng" dirty="0" err="1" smtClean="0">
                <a:hlinkClick r:id="rId3"/>
              </a:rPr>
              <a:t>mfcr.cz</a:t>
            </a:r>
            <a:r>
              <a:rPr lang="cs-CZ" sz="1800" u="sng" dirty="0" smtClean="0">
                <a:hlinkClick r:id="rId3"/>
              </a:rPr>
              <a:t>/</a:t>
            </a:r>
            <a:r>
              <a:rPr lang="cs-CZ" sz="1800" u="sng" dirty="0" err="1" smtClean="0">
                <a:hlinkClick r:id="rId3"/>
              </a:rPr>
              <a:t>cs</a:t>
            </a:r>
            <a:r>
              <a:rPr lang="cs-CZ" sz="1800" u="sng" dirty="0" smtClean="0">
                <a:hlinkClick r:id="rId3"/>
              </a:rPr>
              <a:t>/</a:t>
            </a:r>
            <a:r>
              <a:rPr lang="cs-CZ" sz="1800" u="sng" dirty="0" err="1" smtClean="0">
                <a:hlinkClick r:id="rId3"/>
              </a:rPr>
              <a:t>soukromy</a:t>
            </a:r>
            <a:r>
              <a:rPr lang="cs-CZ" sz="1800" u="sng" dirty="0" smtClean="0">
                <a:hlinkClick r:id="rId3"/>
              </a:rPr>
              <a:t>-sektor/regulace</a:t>
            </a:r>
            <a:endParaRPr lang="cs-CZ" sz="1800" dirty="0" smtClean="0"/>
          </a:p>
          <a:p>
            <a:r>
              <a:rPr lang="cs-CZ" sz="1800" u="sng" dirty="0" smtClean="0">
                <a:hlinkClick r:id="rId4"/>
              </a:rPr>
              <a:t>http://www.</a:t>
            </a:r>
            <a:r>
              <a:rPr lang="cs-CZ" sz="1800" u="sng" dirty="0" err="1" smtClean="0">
                <a:hlinkClick r:id="rId4"/>
              </a:rPr>
              <a:t>mfcr.cz</a:t>
            </a:r>
            <a:r>
              <a:rPr lang="cs-CZ" sz="1800" u="sng" dirty="0" smtClean="0">
                <a:hlinkClick r:id="rId4"/>
              </a:rPr>
              <a:t>/</a:t>
            </a:r>
            <a:r>
              <a:rPr lang="cs-CZ" sz="1800" u="sng" dirty="0" err="1" smtClean="0">
                <a:hlinkClick r:id="rId4"/>
              </a:rPr>
              <a:t>cs</a:t>
            </a:r>
            <a:r>
              <a:rPr lang="cs-CZ" sz="1800" u="sng" dirty="0" smtClean="0">
                <a:hlinkClick r:id="rId4"/>
              </a:rPr>
              <a:t>/o-ministerstvu/</a:t>
            </a:r>
            <a:r>
              <a:rPr lang="cs-CZ" sz="1800" u="sng" dirty="0" err="1" smtClean="0">
                <a:hlinkClick r:id="rId4"/>
              </a:rPr>
              <a:t>zakladni</a:t>
            </a:r>
            <a:r>
              <a:rPr lang="cs-CZ" sz="1800" u="sng" dirty="0" smtClean="0">
                <a:hlinkClick r:id="rId4"/>
              </a:rPr>
              <a:t>-informace/primo-</a:t>
            </a:r>
            <a:r>
              <a:rPr lang="cs-CZ" sz="1800" u="sng" dirty="0" err="1" smtClean="0">
                <a:hlinkClick r:id="rId4"/>
              </a:rPr>
              <a:t>rizene</a:t>
            </a:r>
            <a:r>
              <a:rPr lang="cs-CZ" sz="1800" u="sng" dirty="0" smtClean="0">
                <a:hlinkClick r:id="rId4"/>
              </a:rPr>
              <a:t>-organizace</a:t>
            </a:r>
            <a:endParaRPr lang="cs-CZ" sz="1800" dirty="0" smtClean="0"/>
          </a:p>
          <a:p>
            <a:endParaRPr lang="cs-CZ" sz="1800" u="sng" dirty="0" smtClean="0">
              <a:hlinkClick r:id="rId5"/>
            </a:endParaRPr>
          </a:p>
          <a:p>
            <a:r>
              <a:rPr lang="cs-CZ" sz="1800" u="sng" dirty="0" smtClean="0">
                <a:hlinkClick r:id="rId5"/>
              </a:rPr>
              <a:t>http://www.</a:t>
            </a:r>
            <a:r>
              <a:rPr lang="cs-CZ" sz="1800" u="sng" dirty="0" err="1" smtClean="0">
                <a:hlinkClick r:id="rId5"/>
              </a:rPr>
              <a:t>statnisprava.cz</a:t>
            </a:r>
            <a:r>
              <a:rPr lang="cs-CZ" sz="1800" u="sng" dirty="0" smtClean="0">
                <a:hlinkClick r:id="rId5"/>
              </a:rPr>
              <a:t>/</a:t>
            </a:r>
            <a:endParaRPr lang="cs-CZ" sz="1800" dirty="0" smtClean="0"/>
          </a:p>
          <a:p>
            <a:r>
              <a:rPr lang="cs-CZ" sz="1800" u="sng" dirty="0" smtClean="0">
                <a:hlinkClick r:id="rId6"/>
              </a:rPr>
              <a:t>http://www.</a:t>
            </a:r>
            <a:r>
              <a:rPr lang="cs-CZ" sz="1800" u="sng" dirty="0" err="1" smtClean="0">
                <a:hlinkClick r:id="rId6"/>
              </a:rPr>
              <a:t>ministerstvofinanci.cz</a:t>
            </a:r>
            <a:r>
              <a:rPr lang="cs-CZ" sz="1800" u="sng" dirty="0" smtClean="0">
                <a:hlinkClick r:id="rId6"/>
              </a:rPr>
              <a:t>/</a:t>
            </a:r>
            <a:endParaRPr lang="cs-CZ" sz="1800" dirty="0" smtClean="0"/>
          </a:p>
          <a:p>
            <a:r>
              <a:rPr lang="cs-CZ" sz="1800" u="sng" dirty="0" smtClean="0">
                <a:hlinkClick r:id="rId7"/>
              </a:rPr>
              <a:t>http://www.</a:t>
            </a:r>
            <a:r>
              <a:rPr lang="cs-CZ" sz="1800" u="sng" dirty="0" err="1" smtClean="0">
                <a:hlinkClick r:id="rId7"/>
              </a:rPr>
              <a:t>mfcr.cz</a:t>
            </a:r>
            <a:r>
              <a:rPr lang="cs-CZ" sz="1800" u="sng" dirty="0" smtClean="0">
                <a:hlinkClick r:id="rId7"/>
              </a:rPr>
              <a:t>/</a:t>
            </a:r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/>
              <a:t>Data: </a:t>
            </a:r>
            <a:r>
              <a:rPr lang="cs-CZ" sz="1800" u="sng" dirty="0" smtClean="0">
                <a:hlinkClick r:id="rId8"/>
              </a:rPr>
              <a:t>http://data.</a:t>
            </a:r>
            <a:r>
              <a:rPr lang="cs-CZ" sz="1800" u="sng" dirty="0" err="1" smtClean="0">
                <a:hlinkClick r:id="rId8"/>
              </a:rPr>
              <a:t>mfcr.cz</a:t>
            </a:r>
            <a:r>
              <a:rPr lang="cs-CZ" sz="1800" u="sng" dirty="0" smtClean="0">
                <a:hlinkClick r:id="rId8"/>
              </a:rPr>
              <a:t>/</a:t>
            </a:r>
            <a:endParaRPr lang="cs-CZ" sz="1800" dirty="0" smtClean="0"/>
          </a:p>
          <a:p>
            <a:r>
              <a:rPr lang="cs-CZ" sz="1800" dirty="0" smtClean="0"/>
              <a:t> </a:t>
            </a:r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Česká národní banka (ČNB)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(Hlavním </a:t>
            </a:r>
            <a:r>
              <a:rPr lang="cs-CZ" dirty="0"/>
              <a:t>cílem činnosti České národní banky je </a:t>
            </a:r>
            <a:r>
              <a:rPr lang="cs-CZ" b="1" dirty="0">
                <a:solidFill>
                  <a:srgbClr val="FF0000"/>
                </a:solidFill>
              </a:rPr>
              <a:t>péče o cenovou stabilitu</a:t>
            </a:r>
            <a:r>
              <a:rPr lang="cs-CZ" dirty="0"/>
              <a:t>. Česká národní banka dále pečuje o finanční stabilitu a o bezpečné fungování finančního systému v České republice. Pokud tím není dotčen její hlavní cíl, Česká národní banka podporuje obecnou hospodářskou politiku vlády vedoucí k udržitelnému hospodářskému růstu a obecné hospodářské politiky v Evropské unii se záměrem přispět k dosažení cílů Evropské unie. Česká národní banka jedná v souladu se zásadou otevřeného tržního hospodářství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49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ČNB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určuje </a:t>
            </a:r>
            <a:r>
              <a:rPr lang="cs-CZ" sz="2000" dirty="0"/>
              <a:t>měnovou politiku,</a:t>
            </a:r>
          </a:p>
          <a:p>
            <a:r>
              <a:rPr lang="cs-CZ" sz="2000" dirty="0" smtClean="0"/>
              <a:t>vydává </a:t>
            </a:r>
            <a:r>
              <a:rPr lang="cs-CZ" sz="2000" dirty="0"/>
              <a:t>bankovky a mince,</a:t>
            </a:r>
          </a:p>
          <a:p>
            <a:r>
              <a:rPr lang="cs-CZ" sz="2000" dirty="0" smtClean="0"/>
              <a:t>řídí </a:t>
            </a:r>
            <a:r>
              <a:rPr lang="cs-CZ" sz="2000" dirty="0"/>
              <a:t>peněžní oběh, platební styk a zúčtování bank, zahraničních bank vykonávajících bankovní činnosti na území České republiky prostřednictvím své pobočky (dále jen „pobočka zahraniční banky“) a spořitelních a úvěrních družstev, pečuje o jejich plynulost a hospodárnost a podílí se na zajištění bezpečnosti, spolehlivosti a efektivnosti platebních a vypořádacích systémů a na jejich rozvoji,</a:t>
            </a:r>
          </a:p>
          <a:p>
            <a:r>
              <a:rPr lang="cs-CZ" sz="2000" dirty="0" smtClean="0"/>
              <a:t>vykonává </a:t>
            </a:r>
            <a:r>
              <a:rPr lang="cs-CZ" sz="2000" dirty="0"/>
              <a:t>dohled nad osobami působícími na finančním trhu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81743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ČNB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rozpoznává, sleduje a posuzuje rizika ohrožení stability finančního systému a v zájmu předcházení vzniku nebo snižování těchto rizik přispívá prostřednictvím svých pravomocí k odolnosti finančního systému a udržení finanční stability a vytváří tak </a:t>
            </a:r>
            <a:r>
              <a:rPr lang="cs-CZ" dirty="0" err="1"/>
              <a:t>makroobezřetnostní</a:t>
            </a:r>
            <a:r>
              <a:rPr lang="cs-CZ" dirty="0"/>
              <a:t> politiku; v případě potřeby spolupracuje na tvorbě </a:t>
            </a:r>
            <a:r>
              <a:rPr lang="cs-CZ" dirty="0" err="1"/>
              <a:t>makroobezřetnostní</a:t>
            </a:r>
            <a:r>
              <a:rPr lang="cs-CZ" dirty="0"/>
              <a:t> politiky s orgány státu, jejichž působnosti se tato politika týká,</a:t>
            </a:r>
          </a:p>
          <a:p>
            <a:r>
              <a:rPr lang="cs-CZ" dirty="0" smtClean="0"/>
              <a:t>provádí </a:t>
            </a:r>
            <a:r>
              <a:rPr lang="cs-CZ" dirty="0"/>
              <a:t>další </a:t>
            </a:r>
            <a:r>
              <a:rPr lang="cs-CZ" dirty="0" smtClean="0"/>
              <a:t>činnosti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93173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Česká </a:t>
            </a:r>
            <a:r>
              <a:rPr lang="cs-CZ" sz="2000" dirty="0"/>
              <a:t>národní banka při plnění svých úkolů spolupracuje s ústředními bankami jiných států, zahraničními orgány zabývajícími se dohledem nad finančním trhem, s mezinárodními finančními institucemi a mezinárodními orgány zabývajícími se dohledem nad finančním trhem a sjednává s nimi v rámci své působnosti příslušné dohody</a:t>
            </a:r>
            <a:r>
              <a:rPr lang="cs-CZ" sz="2000" dirty="0" smtClean="0"/>
              <a:t>.</a:t>
            </a:r>
            <a:endParaRPr lang="cs-CZ" sz="2000" dirty="0"/>
          </a:p>
          <a:p>
            <a:r>
              <a:rPr lang="cs-CZ" sz="2000" dirty="0" smtClean="0"/>
              <a:t>Česká </a:t>
            </a:r>
            <a:r>
              <a:rPr lang="cs-CZ" sz="2000" dirty="0"/>
              <a:t>národní banka zváží možný dopad svého rozhodnutí, které hodlá vydat v souvislosti s výkonem </a:t>
            </a:r>
            <a:r>
              <a:rPr lang="cs-CZ" sz="2000" dirty="0" smtClean="0"/>
              <a:t>dohledu, </a:t>
            </a:r>
            <a:r>
              <a:rPr lang="cs-CZ" sz="2000" dirty="0"/>
              <a:t>na stabilitu finančního systému jiného členského státu Evropské unie, a to s přihlédnutím ke skutečnostem dostupným v době jeho vydání a zejména v případech, kdy nastane mimořádná situace, která by mohla fungování finančních systémů ovlivnit.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57949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84784"/>
            <a:ext cx="7772400" cy="4646141"/>
          </a:xfrm>
        </p:spPr>
        <p:txBody>
          <a:bodyPr/>
          <a:lstStyle/>
          <a:p>
            <a:r>
              <a:rPr lang="cs-CZ" dirty="0" smtClean="0"/>
              <a:t>Vedení účtu bank a přijímání jejich vkladů, vede účty SR (0710)</a:t>
            </a:r>
          </a:p>
          <a:p>
            <a:r>
              <a:rPr lang="cs-CZ" dirty="0" smtClean="0"/>
              <a:t>Stanoví úrokové sazby</a:t>
            </a:r>
          </a:p>
          <a:p>
            <a:r>
              <a:rPr lang="cs-CZ" dirty="0" smtClean="0"/>
              <a:t>Dává do prodeje státní dluhopisy, evidence části CP (ČR a ČNB CP)</a:t>
            </a:r>
          </a:p>
          <a:p>
            <a:r>
              <a:rPr lang="cs-CZ" dirty="0" smtClean="0"/>
              <a:t>Dohled nad finančním trhem: bankovnictví (dohled a licence, zákon o bankách), družstevnictví, spořitelnictví, pojišťovnictví (povolení a dohled, zákon o pojišťovnictví, zákon o </a:t>
            </a:r>
            <a:r>
              <a:rPr lang="cs-CZ" dirty="0" err="1" smtClean="0"/>
              <a:t>PojZprost</a:t>
            </a:r>
            <a:r>
              <a:rPr lang="cs-CZ" dirty="0" smtClean="0"/>
              <a:t>. A </a:t>
            </a:r>
            <a:r>
              <a:rPr lang="cs-CZ" dirty="0" err="1" smtClean="0"/>
              <a:t>SamLikvPoJUdál</a:t>
            </a:r>
            <a:r>
              <a:rPr lang="cs-CZ" dirty="0" smtClean="0"/>
              <a:t>.) a kapitálový trh (licence, dohled).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17848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772400" cy="503237"/>
          </a:xfrm>
        </p:spPr>
        <p:txBody>
          <a:bodyPr/>
          <a:lstStyle/>
          <a:p>
            <a:r>
              <a:rPr lang="cs-CZ" dirty="0" smtClean="0"/>
              <a:t>Organizace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556792"/>
            <a:ext cx="7772400" cy="4357687"/>
          </a:xfrm>
        </p:spPr>
        <p:txBody>
          <a:bodyPr/>
          <a:lstStyle/>
          <a:p>
            <a:r>
              <a:rPr lang="cs-CZ" sz="1800" dirty="0"/>
              <a:t>Na územních pracovištích ústředí jsou dislokované vybrané útvary </a:t>
            </a:r>
            <a:r>
              <a:rPr lang="cs-CZ" sz="1800" dirty="0">
                <a:hlinkClick r:id="rId2"/>
              </a:rPr>
              <a:t>sekce peněžní a platebního styku</a:t>
            </a:r>
            <a:r>
              <a:rPr lang="cs-CZ" sz="1800" dirty="0"/>
              <a:t>, </a:t>
            </a:r>
            <a:r>
              <a:rPr lang="cs-CZ" sz="1800" dirty="0">
                <a:hlinkClick r:id="rId3"/>
              </a:rPr>
              <a:t>sekce licenčních a sankčních řízení</a:t>
            </a:r>
            <a:r>
              <a:rPr lang="cs-CZ" sz="1800" dirty="0"/>
              <a:t>, které na území České republiky zajišťují vybrané činnosti zejména provozního charakteru a plní </a:t>
            </a:r>
            <a:r>
              <a:rPr lang="cs-CZ" sz="1800" b="1" dirty="0"/>
              <a:t>společně s ústředím a </a:t>
            </a:r>
            <a:r>
              <a:rPr lang="cs-CZ" sz="1800" b="1" dirty="0" smtClean="0"/>
              <a:t>pobočkami (4)</a:t>
            </a:r>
            <a:r>
              <a:rPr lang="cs-CZ" sz="1800" dirty="0" smtClean="0"/>
              <a:t> </a:t>
            </a:r>
            <a:r>
              <a:rPr lang="cs-CZ" sz="1800" dirty="0"/>
              <a:t>úlohu kontaktních míst ČNB pro orgány státní správy a územní samosprávy, právnické osoby a fyzické osoby. Na územních pracovištích ústředí jsou dále dislokované vybrané útvary </a:t>
            </a:r>
            <a:r>
              <a:rPr lang="cs-CZ" sz="1800" dirty="0">
                <a:hlinkClick r:id="rId4"/>
              </a:rPr>
              <a:t>samostatného odboru dohledu nad drobnými distributory finančních produktů</a:t>
            </a:r>
            <a:r>
              <a:rPr lang="cs-CZ" sz="1800" dirty="0"/>
              <a:t>, které na území České republiky zajišťují vybrané činnosti dohledu nad finančním trhem ve vymezené působnosti.</a:t>
            </a:r>
          </a:p>
          <a:p>
            <a:r>
              <a:rPr lang="cs-CZ" sz="1800" dirty="0"/>
              <a:t>Praha – </a:t>
            </a:r>
            <a:r>
              <a:rPr lang="cs-CZ" sz="1800" dirty="0">
                <a:hlinkClick r:id="rId5"/>
              </a:rPr>
              <a:t>ústředí</a:t>
            </a:r>
            <a:r>
              <a:rPr lang="cs-CZ" sz="1800" dirty="0"/>
              <a:t>, </a:t>
            </a:r>
            <a:r>
              <a:rPr lang="cs-CZ" sz="1800" dirty="0">
                <a:hlinkClick r:id="rId6"/>
              </a:rPr>
              <a:t>pobočka</a:t>
            </a:r>
            <a:endParaRPr lang="cs-CZ" sz="1800" dirty="0"/>
          </a:p>
          <a:p>
            <a:r>
              <a:rPr lang="cs-CZ" sz="1800" dirty="0"/>
              <a:t>Brno – </a:t>
            </a:r>
            <a:r>
              <a:rPr lang="cs-CZ" sz="1800" dirty="0">
                <a:hlinkClick r:id="rId7"/>
              </a:rPr>
              <a:t>pobočka</a:t>
            </a:r>
            <a:r>
              <a:rPr lang="cs-CZ" sz="1800" dirty="0"/>
              <a:t>, </a:t>
            </a:r>
            <a:r>
              <a:rPr lang="cs-CZ" sz="1800" dirty="0">
                <a:hlinkClick r:id="rId8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Hradec Králové – </a:t>
            </a:r>
            <a:r>
              <a:rPr lang="cs-CZ" sz="1800" dirty="0">
                <a:hlinkClick r:id="rId9"/>
              </a:rPr>
              <a:t>pobočka</a:t>
            </a:r>
            <a:r>
              <a:rPr lang="cs-CZ" sz="1800" dirty="0"/>
              <a:t>, </a:t>
            </a:r>
            <a:r>
              <a:rPr lang="cs-CZ" sz="1800" dirty="0">
                <a:hlinkClick r:id="rId10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Ostrava – </a:t>
            </a:r>
            <a:r>
              <a:rPr lang="cs-CZ" sz="1800" dirty="0">
                <a:hlinkClick r:id="rId11"/>
              </a:rPr>
              <a:t>pobočka</a:t>
            </a:r>
            <a:r>
              <a:rPr lang="cs-CZ" sz="1800" dirty="0"/>
              <a:t>, </a:t>
            </a:r>
            <a:r>
              <a:rPr lang="cs-CZ" sz="1800" dirty="0">
                <a:hlinkClick r:id="rId12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České Budějovice – </a:t>
            </a:r>
            <a:r>
              <a:rPr lang="cs-CZ" sz="1800" dirty="0">
                <a:hlinkClick r:id="rId13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Plzeň – </a:t>
            </a:r>
            <a:r>
              <a:rPr lang="cs-CZ" sz="1800" dirty="0">
                <a:hlinkClick r:id="rId14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Ústí nad Labem – </a:t>
            </a:r>
            <a:r>
              <a:rPr lang="cs-CZ" sz="1800" dirty="0">
                <a:hlinkClick r:id="rId15"/>
              </a:rPr>
              <a:t>územní pracoviště ústředí</a:t>
            </a:r>
            <a:endParaRPr lang="cs-CZ" sz="18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31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Bankovní rada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guvernér ČNB: </a:t>
            </a:r>
            <a:r>
              <a:rPr lang="cs-CZ" dirty="0">
                <a:hlinkClick r:id="rId2"/>
              </a:rPr>
              <a:t>Jiří Rusnok</a:t>
            </a:r>
            <a:endParaRPr lang="cs-CZ" dirty="0"/>
          </a:p>
          <a:p>
            <a:r>
              <a:rPr lang="cs-CZ" dirty="0"/>
              <a:t>viceguvernér ČNB: </a:t>
            </a:r>
            <a:r>
              <a:rPr lang="cs-CZ" dirty="0">
                <a:hlinkClick r:id="rId3"/>
              </a:rPr>
              <a:t>Mojmír Hampl</a:t>
            </a:r>
            <a:endParaRPr lang="cs-CZ" dirty="0"/>
          </a:p>
          <a:p>
            <a:r>
              <a:rPr lang="cs-CZ" dirty="0"/>
              <a:t>viceguvernér ČNB: </a:t>
            </a:r>
            <a:r>
              <a:rPr lang="cs-CZ" dirty="0">
                <a:hlinkClick r:id="rId4"/>
              </a:rPr>
              <a:t>Vladimír Tomšík</a:t>
            </a:r>
            <a:endParaRPr lang="cs-CZ" dirty="0"/>
          </a:p>
          <a:p>
            <a:r>
              <a:rPr lang="cs-CZ" dirty="0"/>
              <a:t>člen bankovní rady ČNB: </a:t>
            </a:r>
            <a:r>
              <a:rPr lang="cs-CZ" dirty="0">
                <a:hlinkClick r:id="rId5"/>
              </a:rPr>
              <a:t>Vojtěch Benda</a:t>
            </a:r>
            <a:endParaRPr lang="cs-CZ" dirty="0"/>
          </a:p>
          <a:p>
            <a:r>
              <a:rPr lang="cs-CZ" dirty="0"/>
              <a:t>člen bankovní rady ČNB: </a:t>
            </a:r>
            <a:r>
              <a:rPr lang="cs-CZ" dirty="0">
                <a:hlinkClick r:id="rId6"/>
              </a:rPr>
              <a:t>Oldřich Dědek</a:t>
            </a:r>
            <a:endParaRPr lang="cs-CZ" dirty="0"/>
          </a:p>
          <a:p>
            <a:r>
              <a:rPr lang="cs-CZ" dirty="0"/>
              <a:t>člen bankovní rady ČNB: </a:t>
            </a:r>
            <a:r>
              <a:rPr lang="cs-CZ" dirty="0">
                <a:hlinkClick r:id="rId7"/>
              </a:rPr>
              <a:t>Marek Mora</a:t>
            </a:r>
            <a:endParaRPr lang="cs-CZ" dirty="0"/>
          </a:p>
          <a:p>
            <a:r>
              <a:rPr lang="cs-CZ" dirty="0"/>
              <a:t>člen bankovní rady ČNB: </a:t>
            </a:r>
            <a:r>
              <a:rPr lang="cs-CZ" dirty="0">
                <a:hlinkClick r:id="rId8"/>
              </a:rPr>
              <a:t>Tomáš </a:t>
            </a:r>
            <a:r>
              <a:rPr lang="cs-CZ" dirty="0" err="1">
                <a:hlinkClick r:id="rId8"/>
              </a:rPr>
              <a:t>Nidetzký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 err="1" smtClean="0"/>
              <a:t>Pl</a:t>
            </a:r>
            <a:r>
              <a:rPr lang="cs-CZ" dirty="0" smtClean="0"/>
              <a:t>. ÚS 14/01 – bez kontrasignace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65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6C4F57-E7AF-4C36-80DC-0D5A81F68B86}" type="slidenum">
              <a:rPr lang="cs-CZ"/>
              <a:pPr/>
              <a:t>5</a:t>
            </a:fld>
            <a:endParaRPr 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finanční správy</a:t>
            </a:r>
            <a:endParaRPr lang="cs-CZ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Finanční správa</a:t>
            </a:r>
            <a:r>
              <a:rPr lang="cs-CZ" b="1" dirty="0"/>
              <a:t> = </a:t>
            </a:r>
            <a:r>
              <a:rPr lang="cs-CZ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specifický úsek veřejné správy jehož posláním je péče o materiální základ poskytování veřejných statků a dozor (dohled) nad finančními činnostmi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Poradní orgány: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Rozkladová </a:t>
            </a:r>
            <a:r>
              <a:rPr lang="cs-CZ" dirty="0"/>
              <a:t>komise: Rozkladová komise je poradní orgán bankovní rady pro přípravu návrhů rozhodnutí bankovní rady České národní banky vydávaných ve správním řízení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Výbor pro finanční trh – zrušen 17. 8. 2013. </a:t>
            </a:r>
            <a:r>
              <a:rPr lang="cs-CZ" dirty="0"/>
              <a:t>Staral se o koncepční rozvoj dohledu nad finančním </a:t>
            </a:r>
            <a:r>
              <a:rPr lang="cs-CZ" dirty="0" smtClean="0"/>
              <a:t>trhem.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77354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Nejvyšší kontrolní úřad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Čl. 97 Ústavy ČR</a:t>
            </a:r>
          </a:p>
          <a:p>
            <a:r>
              <a:rPr lang="cs-CZ" dirty="0" smtClean="0"/>
              <a:t>Zákon č. 166/1993 Sb. o NKÚ</a:t>
            </a:r>
          </a:p>
          <a:p>
            <a:r>
              <a:rPr lang="cs-CZ" dirty="0" smtClean="0"/>
              <a:t>Kolegiální (Kolegium NKÚ 15 členů, prezident a </a:t>
            </a:r>
            <a:r>
              <a:rPr lang="cs-CZ" dirty="0" err="1" smtClean="0"/>
              <a:t>víceprezident</a:t>
            </a:r>
            <a:r>
              <a:rPr lang="cs-CZ" dirty="0" smtClean="0"/>
              <a:t>) anglosaský (x latinský) model rozhodování (nemůže přímo zasahovat – až dle jeho </a:t>
            </a:r>
            <a:r>
              <a:rPr lang="cs-CZ" dirty="0" err="1" smtClean="0"/>
              <a:t>info</a:t>
            </a:r>
            <a:r>
              <a:rPr lang="cs-CZ" dirty="0" smtClean="0"/>
              <a:t> primární orgány) – kontrolní závěry (po námitkách a stížnostech)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41964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Pravomoc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52</a:t>
            </a:fld>
            <a:endParaRPr lang="cs-CZ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97330"/>
            <a:ext cx="8064896" cy="5866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122459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124744"/>
            <a:ext cx="7772400" cy="5006181"/>
          </a:xfrm>
        </p:spPr>
        <p:txBody>
          <a:bodyPr/>
          <a:lstStyle/>
          <a:p>
            <a:r>
              <a:rPr lang="cs-CZ" dirty="0" smtClean="0"/>
              <a:t>NKÚ </a:t>
            </a:r>
            <a:r>
              <a:rPr lang="cs-CZ" dirty="0"/>
              <a:t>vykonává kontrolu </a:t>
            </a:r>
          </a:p>
          <a:p>
            <a:r>
              <a:rPr lang="cs-CZ" dirty="0"/>
              <a:t>a) hospodaření se státním majetkem a finančními prostředky vybíranými na základě zákona ve prospěch právnických osob s výjimkou prostředků vybíraných obcemi nebo kraji v jejich samostatné působnosti, </a:t>
            </a:r>
            <a:endParaRPr lang="cs-CZ" dirty="0" smtClean="0"/>
          </a:p>
          <a:p>
            <a:r>
              <a:rPr lang="cs-CZ" dirty="0" smtClean="0"/>
              <a:t>b</a:t>
            </a:r>
            <a:r>
              <a:rPr lang="cs-CZ" dirty="0"/>
              <a:t>) státního závěrečného účtu, </a:t>
            </a:r>
          </a:p>
          <a:p>
            <a:r>
              <a:rPr lang="cs-CZ" dirty="0"/>
              <a:t>c) plnění státního rozpočtu, </a:t>
            </a:r>
          </a:p>
          <a:p>
            <a:r>
              <a:rPr lang="cs-CZ" dirty="0"/>
              <a:t>d) hospodaření s prostředky, poskytnutými České republice ze zahraničí, a s prostředky, za něž převzal stát záruky, </a:t>
            </a:r>
          </a:p>
          <a:p>
            <a:r>
              <a:rPr lang="cs-CZ" dirty="0"/>
              <a:t>e) vydávání a umořování státních cenných </a:t>
            </a:r>
            <a:r>
              <a:rPr lang="cs-CZ" dirty="0" smtClean="0"/>
              <a:t>papírů a </a:t>
            </a:r>
            <a:endParaRPr lang="cs-CZ" dirty="0"/>
          </a:p>
          <a:p>
            <a:r>
              <a:rPr lang="cs-CZ" dirty="0"/>
              <a:t>f) zadávání státních zakázek.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64740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Daňová správa </a:t>
            </a:r>
            <a:br>
              <a:rPr lang="cs-CZ" dirty="0" smtClean="0"/>
            </a:br>
            <a:r>
              <a:rPr lang="cs-CZ" sz="2500" dirty="0" smtClean="0"/>
              <a:t>(finanční správa </a:t>
            </a:r>
            <a:r>
              <a:rPr lang="cs-CZ" sz="2500" i="1" dirty="0" smtClean="0"/>
              <a:t>dle zákona o finanční správě)</a:t>
            </a:r>
            <a:r>
              <a:rPr lang="cs-CZ" sz="2500" dirty="0" smtClean="0"/>
              <a:t>  </a:t>
            </a:r>
            <a:br>
              <a:rPr lang="cs-CZ" sz="2500" dirty="0" smtClean="0"/>
            </a:b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77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772400" cy="503237"/>
          </a:xfrm>
        </p:spPr>
        <p:txBody>
          <a:bodyPr/>
          <a:lstStyle/>
          <a:p>
            <a:r>
              <a:rPr lang="pl-PL" dirty="0" smtClean="0"/>
              <a:t>Z</a:t>
            </a:r>
            <a:r>
              <a:rPr lang="cs-CZ" dirty="0" err="1" smtClean="0"/>
              <a:t>ákladní</a:t>
            </a:r>
            <a:r>
              <a:rPr lang="cs-CZ" dirty="0" smtClean="0"/>
              <a:t> pilíře nové právní úpravy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800"/>
            <a:ext cx="7772400" cy="4502125"/>
          </a:xfrm>
        </p:spPr>
        <p:txBody>
          <a:bodyPr/>
          <a:lstStyle/>
          <a:p>
            <a:r>
              <a:rPr lang="cs-CZ" i="1" dirty="0"/>
              <a:t>Nahrazení současného zákona o ÚFO novým zákonem reflektujícím aktuální legislativní standardy, včetně eliminace možných rizik vyplývajících z legislativního procesu komplexní novely zákona o ÚFO provedené zákonem č. 199/2010 </a:t>
            </a:r>
            <a:r>
              <a:rPr lang="cs-CZ" i="1" dirty="0" smtClean="0"/>
              <a:t>Sb.</a:t>
            </a:r>
          </a:p>
          <a:p>
            <a:r>
              <a:rPr lang="cs-CZ" i="1" dirty="0" smtClean="0"/>
              <a:t>Vytvoření </a:t>
            </a:r>
            <a:r>
              <a:rPr lang="cs-CZ" i="1" dirty="0"/>
              <a:t>Finanční správy České republiky jako jednotné centrálně řízené soustavy orgánů podřízené MF v čele s ředitelstvím s celostátní působností – tato soustava nahradí současnou soustavu </a:t>
            </a:r>
            <a:r>
              <a:rPr lang="cs-CZ" i="1" dirty="0" smtClean="0"/>
              <a:t>ÚFO.</a:t>
            </a:r>
          </a:p>
          <a:p>
            <a:r>
              <a:rPr lang="cs-CZ" i="1" dirty="0" smtClean="0"/>
              <a:t>Zachování </a:t>
            </a:r>
            <a:r>
              <a:rPr lang="cs-CZ" i="1" dirty="0"/>
              <a:t>GFŘ a jeho 14 územních pracovišť umístěných v sídlech finančních úřadů (viz dále).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44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124744"/>
            <a:ext cx="7772400" cy="5006181"/>
          </a:xfrm>
        </p:spPr>
        <p:txBody>
          <a:bodyPr/>
          <a:lstStyle/>
          <a:p>
            <a:r>
              <a:rPr lang="cs-CZ" sz="2000" i="1" dirty="0"/>
              <a:t>Zachování koncepce jediné účetní jednotky pro celou integrovanou soustavu daňové správy (GFŘ</a:t>
            </a:r>
            <a:r>
              <a:rPr lang="cs-CZ" sz="2000" i="1" dirty="0" smtClean="0"/>
              <a:t>).</a:t>
            </a:r>
          </a:p>
          <a:p>
            <a:r>
              <a:rPr lang="cs-CZ" sz="2000" i="1" dirty="0" smtClean="0"/>
              <a:t>Reorganizace </a:t>
            </a:r>
            <a:r>
              <a:rPr lang="cs-CZ" sz="2000" i="1" dirty="0"/>
              <a:t>orgánů daňové správy na regionální a lokální úrovni v podobě transformace současných 8 FŘ a 199 FÚ na Odvolací finanční ředitelství a 14 finančních úřadů (FÚ) se sídly totožnými se sídly současných samosprávných krajů a</a:t>
            </a:r>
            <a:br>
              <a:rPr lang="cs-CZ" sz="2000" i="1" dirty="0"/>
            </a:br>
            <a:r>
              <a:rPr lang="cs-CZ" sz="2000" i="1" dirty="0"/>
              <a:t>na jejich 199 územních pracovišť. Tímto krokem </a:t>
            </a:r>
            <a:r>
              <a:rPr lang="cs-CZ" sz="2000" i="1" dirty="0" smtClean="0"/>
              <a:t>došlo </a:t>
            </a:r>
            <a:r>
              <a:rPr lang="cs-CZ" sz="2000" i="1" dirty="0"/>
              <a:t>k vytvoření třístupňové soustavy orgánů pro výkon správy </a:t>
            </a:r>
            <a:r>
              <a:rPr lang="cs-CZ" sz="2000" i="1" dirty="0" smtClean="0"/>
              <a:t>daní.</a:t>
            </a:r>
          </a:p>
          <a:p>
            <a:r>
              <a:rPr lang="cs-CZ" sz="2000" i="1" dirty="0" smtClean="0"/>
              <a:t>Zavedení </a:t>
            </a:r>
            <a:r>
              <a:rPr lang="cs-CZ" sz="2000" i="1" dirty="0"/>
              <a:t>principu výkonu práva daňového subjektu nahlížet do spisu tam, kde je spis </a:t>
            </a:r>
            <a:r>
              <a:rPr lang="cs-CZ" sz="2000" i="1" dirty="0" smtClean="0"/>
              <a:t>umístěn.</a:t>
            </a:r>
          </a:p>
          <a:p>
            <a:r>
              <a:rPr lang="cs-CZ" sz="2000" i="1" dirty="0" smtClean="0"/>
              <a:t>Vytvoření </a:t>
            </a:r>
            <a:r>
              <a:rPr lang="cs-CZ" sz="2000" i="1" dirty="0"/>
              <a:t>Specializovaného finančního úřadu pro velké a specifické daňové subjekty na obdobném principu jako aktuálně upravený, avšak dosud nerealizovaný SFÚ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030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124744"/>
            <a:ext cx="7772400" cy="5006181"/>
          </a:xfrm>
        </p:spPr>
        <p:txBody>
          <a:bodyPr/>
          <a:lstStyle/>
          <a:p>
            <a:r>
              <a:rPr lang="cs-CZ" i="1" dirty="0"/>
              <a:t>Ponechání souhrnné věcné působnosti současných ÚFO beze změny též v rámci Finanční správy ČR, úzká návaznost na ta řešení současného zákona o ÚFO, která se osvědčila a odpovídají současným legislativním požadavkům</a:t>
            </a:r>
            <a:r>
              <a:rPr lang="cs-CZ" i="1" dirty="0" smtClean="0"/>
              <a:t>.</a:t>
            </a:r>
          </a:p>
          <a:p>
            <a:r>
              <a:rPr lang="cs-CZ" i="1" dirty="0" smtClean="0"/>
              <a:t>Účinnost </a:t>
            </a:r>
            <a:r>
              <a:rPr lang="cs-CZ" i="1" dirty="0"/>
              <a:t>dnem 1. ledna </a:t>
            </a:r>
            <a:r>
              <a:rPr lang="cs-CZ" i="1" dirty="0" smtClean="0"/>
              <a:t>2013.</a:t>
            </a:r>
          </a:p>
          <a:p>
            <a:r>
              <a:rPr lang="cs-CZ" i="1" dirty="0" smtClean="0"/>
              <a:t>Institucionální </a:t>
            </a:r>
            <a:r>
              <a:rPr lang="cs-CZ" i="1" dirty="0"/>
              <a:t>kompatibilita s Projektem JIM, kdy navržená soustava Finanční správy ČR bude schopna k 1. lednu 2014 převzít správu pojistného na veřejnoprávní pojištění (tento případný krok bude řešen pozdějšími samostatnými legislativními materiály).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591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orgány </a:t>
            </a:r>
            <a:r>
              <a:rPr lang="cs-CZ" dirty="0" smtClean="0">
                <a:solidFill>
                  <a:srgbClr val="FF0000"/>
                </a:solidFill>
              </a:rPr>
              <a:t>do 31.12.2012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b="1" u="sng" dirty="0"/>
              <a:t>Ústřední orgán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Ministerstvo financí</a:t>
            </a:r>
          </a:p>
          <a:p>
            <a:pPr lvl="1"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  <a:buNone/>
            </a:pPr>
            <a:r>
              <a:rPr lang="cs-CZ" b="1" u="sng" dirty="0" smtClean="0"/>
              <a:t>Územní </a:t>
            </a:r>
            <a:r>
              <a:rPr lang="cs-CZ" b="1" u="sng" dirty="0"/>
              <a:t>finanční orgány (ÚFO)</a:t>
            </a:r>
          </a:p>
          <a:p>
            <a:pPr lvl="2">
              <a:lnSpc>
                <a:spcPct val="90000"/>
              </a:lnSpc>
            </a:pPr>
            <a:r>
              <a:rPr lang="en-US" sz="2400" dirty="0" err="1" smtClean="0"/>
              <a:t>Gener</a:t>
            </a:r>
            <a:r>
              <a:rPr lang="cs-CZ" sz="2400" dirty="0" err="1" smtClean="0"/>
              <a:t>ální</a:t>
            </a:r>
            <a:r>
              <a:rPr lang="cs-CZ" sz="2400" dirty="0" smtClean="0"/>
              <a:t> finanční ředitelství (1, Praha)</a:t>
            </a:r>
          </a:p>
          <a:p>
            <a:pPr lvl="2">
              <a:lnSpc>
                <a:spcPct val="90000"/>
              </a:lnSpc>
            </a:pPr>
            <a:endParaRPr lang="cs-CZ" sz="2400" dirty="0" smtClean="0"/>
          </a:p>
          <a:p>
            <a:pPr lvl="2">
              <a:lnSpc>
                <a:spcPct val="90000"/>
              </a:lnSpc>
            </a:pPr>
            <a:r>
              <a:rPr lang="cs-CZ" sz="2400" dirty="0" smtClean="0"/>
              <a:t>Finanční ředitelství (8) </a:t>
            </a:r>
          </a:p>
          <a:p>
            <a:pPr lvl="2">
              <a:lnSpc>
                <a:spcPct val="90000"/>
              </a:lnSpc>
            </a:pPr>
            <a:endParaRPr lang="cs-CZ" sz="2400" dirty="0" smtClean="0"/>
          </a:p>
          <a:p>
            <a:pPr lvl="2">
              <a:lnSpc>
                <a:spcPct val="90000"/>
              </a:lnSpc>
            </a:pPr>
            <a:r>
              <a:rPr lang="cs-CZ" sz="2400" dirty="0" smtClean="0"/>
              <a:t>Finanční úřady (199) a SFÚ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63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správa ČR </a:t>
            </a:r>
            <a:r>
              <a:rPr lang="cs-CZ" dirty="0" smtClean="0">
                <a:solidFill>
                  <a:srgbClr val="FF0000"/>
                </a:solidFill>
              </a:rPr>
              <a:t>od 1.1.2013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č. 456/2011 Sb. (ZFS)</a:t>
            </a:r>
          </a:p>
          <a:p>
            <a:r>
              <a:rPr lang="cs-CZ" dirty="0" smtClean="0"/>
              <a:t>Charakteristika:</a:t>
            </a:r>
          </a:p>
          <a:p>
            <a:r>
              <a:rPr lang="cs-CZ" dirty="0" smtClean="0"/>
              <a:t>FSČR nahrazuje ÚFO</a:t>
            </a:r>
          </a:p>
          <a:p>
            <a:r>
              <a:rPr lang="cs-CZ" dirty="0" smtClean="0"/>
              <a:t>FSČR = soustava správních orgánů pro výkon správy daní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53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Prastaré pojítko mezi financemi a veřejnou správou, správním právem a finančním právem.</a:t>
            </a:r>
          </a:p>
          <a:p>
            <a:pPr>
              <a:lnSpc>
                <a:spcPct val="90000"/>
              </a:lnSpc>
            </a:pPr>
            <a:r>
              <a:rPr lang="cs-CZ" dirty="0" err="1" smtClean="0"/>
              <a:t>Merkl</a:t>
            </a:r>
            <a:r>
              <a:rPr lang="cs-CZ" dirty="0" smtClean="0"/>
              <a:t>: pomocná funkce - slouží realizaci ostatních činností státu, negoval její samostatnost (</a:t>
            </a:r>
            <a:r>
              <a:rPr lang="cs-CZ" dirty="0" err="1" smtClean="0"/>
              <a:t>Merkl</a:t>
            </a:r>
            <a:r>
              <a:rPr lang="cs-CZ" dirty="0" smtClean="0"/>
              <a:t>, A. Obecné právo správní. Díl II. Praha – Brno: Orbis 1932) – funkční pojetí</a:t>
            </a:r>
          </a:p>
          <a:p>
            <a:pPr>
              <a:lnSpc>
                <a:spcPct val="90000"/>
              </a:lnSpc>
            </a:pPr>
            <a:r>
              <a:rPr lang="cs-CZ" b="1" dirty="0" smtClean="0"/>
              <a:t>X </a:t>
            </a:r>
            <a:r>
              <a:rPr lang="cs-CZ" dirty="0" err="1" smtClean="0"/>
              <a:t>Pošvář</a:t>
            </a:r>
            <a:r>
              <a:rPr lang="cs-CZ" dirty="0" smtClean="0"/>
              <a:t>: samostatný (specifický a výjimečný) díl veřejné správy - organizační pojetí (učebnice)</a:t>
            </a:r>
          </a:p>
          <a:p>
            <a:pPr>
              <a:lnSpc>
                <a:spcPct val="90000"/>
              </a:lnSpc>
            </a:pPr>
            <a:r>
              <a:rPr lang="cs-CZ" dirty="0" err="1" smtClean="0"/>
              <a:t>Siblík</a:t>
            </a:r>
            <a:r>
              <a:rPr lang="cs-CZ" dirty="0" smtClean="0"/>
              <a:t>: nástroj zajišťování dostatku peněžních prostředků pro státní správu, ale také jako bankovní dohled, dohled nad spořitelnami a pojišťovnami, správu majetku státu … (1947)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00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Soustava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60</a:t>
            </a:fld>
            <a:endParaRPr lang="cs-CZ"/>
          </a:p>
        </p:txBody>
      </p:sp>
      <p:grpSp>
        <p:nvGrpSpPr>
          <p:cNvPr id="7" name="Zástupný symbol pro obsah 5"/>
          <p:cNvGrpSpPr>
            <a:grpSpLocks/>
          </p:cNvGrpSpPr>
          <p:nvPr/>
        </p:nvGrpSpPr>
        <p:grpSpPr bwMode="auto">
          <a:xfrm>
            <a:off x="900113" y="1773238"/>
            <a:ext cx="7772400" cy="4357687"/>
            <a:chOff x="363" y="988"/>
            <a:chExt cx="1872" cy="1152"/>
          </a:xfrm>
        </p:grpSpPr>
        <p:cxnSp>
          <p:nvCxnSpPr>
            <p:cNvPr id="402436" name="_s402436"/>
            <p:cNvCxnSpPr>
              <a:cxnSpLocks noChangeShapeType="1"/>
              <a:stCxn id="11" idx="0"/>
              <a:endCxn id="9" idx="2"/>
            </p:cNvCxnSpPr>
            <p:nvPr/>
          </p:nvCxnSpPr>
          <p:spPr bwMode="auto">
            <a:xfrm rot="5400000" flipH="1">
              <a:off x="1479" y="1528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2437" name="_s402437"/>
            <p:cNvCxnSpPr>
              <a:cxnSpLocks noChangeShapeType="1"/>
              <a:stCxn id="10" idx="0"/>
              <a:endCxn id="9" idx="2"/>
            </p:cNvCxnSpPr>
            <p:nvPr/>
          </p:nvCxnSpPr>
          <p:spPr bwMode="auto">
            <a:xfrm rot="16200000">
              <a:off x="975" y="1528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2438" name="_s402438"/>
            <p:cNvCxnSpPr>
              <a:cxnSpLocks noChangeShapeType="1"/>
              <a:stCxn id="9" idx="0"/>
              <a:endCxn id="8" idx="2"/>
            </p:cNvCxnSpPr>
            <p:nvPr/>
          </p:nvCxnSpPr>
          <p:spPr bwMode="auto">
            <a:xfrm rot="16200000">
              <a:off x="1228" y="1347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_s402439"/>
            <p:cNvSpPr>
              <a:spLocks noChangeArrowheads="1"/>
            </p:cNvSpPr>
            <p:nvPr/>
          </p:nvSpPr>
          <p:spPr bwMode="auto">
            <a:xfrm>
              <a:off x="867" y="988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Generální finanční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ředitelství  </a:t>
              </a:r>
            </a:p>
          </p:txBody>
        </p:sp>
        <p:sp>
          <p:nvSpPr>
            <p:cNvPr id="9" name="_s402440"/>
            <p:cNvSpPr>
              <a:spLocks noChangeArrowheads="1"/>
            </p:cNvSpPr>
            <p:nvPr/>
          </p:nvSpPr>
          <p:spPr bwMode="auto">
            <a:xfrm>
              <a:off x="867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Odvolací finanční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ředitelství</a:t>
              </a:r>
            </a:p>
          </p:txBody>
        </p:sp>
        <p:sp>
          <p:nvSpPr>
            <p:cNvPr id="10" name="_s402441"/>
            <p:cNvSpPr>
              <a:spLocks noChangeArrowheads="1"/>
            </p:cNvSpPr>
            <p:nvPr/>
          </p:nvSpPr>
          <p:spPr bwMode="auto">
            <a:xfrm>
              <a:off x="363" y="18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Finanční úřad pro …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(14) </a:t>
              </a:r>
            </a:p>
          </p:txBody>
        </p:sp>
        <p:sp>
          <p:nvSpPr>
            <p:cNvPr id="11" name="_s402442"/>
            <p:cNvSpPr>
              <a:spLocks noChangeArrowheads="1"/>
            </p:cNvSpPr>
            <p:nvPr/>
          </p:nvSpPr>
          <p:spPr bwMode="auto">
            <a:xfrm>
              <a:off x="1371" y="18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Specializovaný FÚ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(1 pro ČR)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487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GFŘ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Oddělení bezpečnosti</a:t>
            </a:r>
          </a:p>
          <a:p>
            <a:r>
              <a:rPr lang="cs-CZ" dirty="0"/>
              <a:t>Odbor interního auditu a vnitřní kontroly</a:t>
            </a:r>
          </a:p>
          <a:p>
            <a:r>
              <a:rPr lang="cs-CZ" dirty="0"/>
              <a:t>Sekce metodiky a výkonu daní</a:t>
            </a:r>
          </a:p>
          <a:p>
            <a:r>
              <a:rPr lang="cs-CZ" dirty="0"/>
              <a:t>Sekce informatiky</a:t>
            </a:r>
          </a:p>
          <a:p>
            <a:r>
              <a:rPr lang="cs-CZ" dirty="0"/>
              <a:t>Sekce ekonomiky</a:t>
            </a:r>
          </a:p>
          <a:p>
            <a:r>
              <a:rPr lang="cs-CZ" dirty="0"/>
              <a:t>Sekce personální</a:t>
            </a:r>
          </a:p>
          <a:p>
            <a:r>
              <a:rPr lang="cs-CZ" dirty="0"/>
              <a:t>Sekce řízení úřadu</a:t>
            </a:r>
          </a:p>
          <a:p>
            <a:r>
              <a:rPr lang="cs-CZ" dirty="0"/>
              <a:t>Sekce řízení rizik při správě daní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61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06546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400" dirty="0" smtClean="0"/>
              <a:t>GFŘ se </a:t>
            </a:r>
            <a:r>
              <a:rPr lang="cs-CZ" sz="1400" dirty="0"/>
              <a:t>podílí na přípravě návrhů právních předpisů v oboru své působnosti,</a:t>
            </a:r>
          </a:p>
          <a:p>
            <a:r>
              <a:rPr lang="cs-CZ" sz="1400" dirty="0"/>
              <a:t>vykonává působnost správního orgánu nejblíže nadřízeného Odvolacímu finančnímu ředitelství, </a:t>
            </a:r>
          </a:p>
          <a:p>
            <a:r>
              <a:rPr lang="cs-CZ" sz="1400" dirty="0"/>
              <a:t>provádí řízení o správních deliktech, </a:t>
            </a:r>
          </a:p>
          <a:p>
            <a:r>
              <a:rPr lang="cs-CZ" sz="1400" dirty="0"/>
              <a:t>vede centrální evidence a registry nezbytné pro výkon působnosti orgánů finanční správy, </a:t>
            </a:r>
          </a:p>
          <a:p>
            <a:r>
              <a:rPr lang="cs-CZ" sz="1400" dirty="0"/>
              <a:t>podílí se na přípravě návrhů právních předpisů, </a:t>
            </a:r>
          </a:p>
          <a:p>
            <a:r>
              <a:rPr lang="cs-CZ" sz="1400" dirty="0"/>
              <a:t>podílí se na zabezpečování analytických a koncepčních úkolů, </a:t>
            </a:r>
          </a:p>
          <a:p>
            <a:r>
              <a:rPr lang="cs-CZ" sz="1400" dirty="0"/>
              <a:t>podílí se na zajišťování úkolů souvisejících se sjednáváním mezinárodních smluv, s rozvojem mezistátních styků a mezinárodní spolupráce, jakož i úkolů, které vyplývají pro Českou republiku z mezinárodních smluv a z členství v mezinárodních organizacích, </a:t>
            </a:r>
          </a:p>
          <a:p>
            <a:r>
              <a:rPr lang="cs-CZ" sz="1400" dirty="0"/>
              <a:t>z pověření ministerstva vykonává působnost ústředního kontaktního orgánu pro vzájemnou mezinárodní administrativní spolupráci se státními orgány jiných států a mezinárodními organizacemi, </a:t>
            </a:r>
          </a:p>
          <a:p>
            <a:r>
              <a:rPr lang="cs-CZ" sz="1400" dirty="0"/>
              <a:t>z pověření ministerstva vykonává působnost kontaktního orgánu při vymáhání některých finančních pohledávek a provádí mezinárodní pomoc při správě daní, </a:t>
            </a:r>
          </a:p>
          <a:p>
            <a:r>
              <a:rPr lang="cs-CZ" sz="1400" dirty="0"/>
              <a:t>z pověření ministerstva přezkoumává hospodaření krajů, hlavního města Prahy a regionálních rad regionů soudržnosti a vykonává dozor nad přezkoumáváním hospodaření obcí, dobrovolných svazků obcí a městských částí hlavního města Prahy.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62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07028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http://www.financnisprava.cz/cs/financni-sprava/financni-sprava-cr/organizacni-rad-fs-cr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63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08339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GFŘ – rozpočtové a bilanční postavení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Bilanční subjektivita – GFŘ je účetní jednotkou</a:t>
            </a:r>
          </a:p>
          <a:p>
            <a:r>
              <a:rPr lang="cs-CZ" smtClean="0"/>
              <a:t>Rozpočtová forma – organizační složka státu</a:t>
            </a:r>
          </a:p>
          <a:p>
            <a:r>
              <a:rPr lang="cs-CZ" smtClean="0"/>
              <a:t>Kapitola: MF</a:t>
            </a:r>
          </a:p>
          <a:p>
            <a:endParaRPr lang="cs-CZ" smtClean="0"/>
          </a:p>
          <a:p>
            <a:pPr eaLnBrk="1" hangingPunct="1"/>
            <a:r>
              <a:rPr lang="cs-CZ" sz="3200" smtClean="0"/>
              <a:t>sídlo Praha 1, Lazarská 7</a:t>
            </a:r>
          </a:p>
          <a:p>
            <a:pPr eaLnBrk="1" hangingPunct="1"/>
            <a:r>
              <a:rPr lang="cs-CZ" sz="3200" smtClean="0"/>
              <a:t>IČ 72080043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84625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GFŘ - působnost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Správní delikty</a:t>
            </a:r>
          </a:p>
          <a:p>
            <a:r>
              <a:rPr lang="cs-CZ" dirty="0" smtClean="0"/>
              <a:t>Centrální evidence a registry nezbytné pro FSČR</a:t>
            </a:r>
          </a:p>
          <a:p>
            <a:r>
              <a:rPr lang="cs-CZ" dirty="0" smtClean="0"/>
              <a:t>Podíl na přípravě návrhů NP(S)A</a:t>
            </a:r>
          </a:p>
          <a:p>
            <a:r>
              <a:rPr lang="cs-CZ" dirty="0" smtClean="0"/>
              <a:t>Analytické a koncepční úkoly</a:t>
            </a:r>
          </a:p>
          <a:p>
            <a:r>
              <a:rPr lang="cs-CZ" dirty="0" smtClean="0"/>
              <a:t>Mezinárodní agenda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1558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GFŘ – působnost z pověření MF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mtClean="0"/>
              <a:t>Působnost ústředního kontaktního orgánu:</a:t>
            </a:r>
          </a:p>
          <a:p>
            <a:r>
              <a:rPr lang="cs-CZ" smtClean="0"/>
              <a:t>pro mezinárodní administrativní spolupráci </a:t>
            </a:r>
          </a:p>
          <a:p>
            <a:r>
              <a:rPr lang="cs-CZ" smtClean="0"/>
              <a:t>Při vymáhání některých finančních pohledávek</a:t>
            </a:r>
          </a:p>
          <a:p>
            <a:r>
              <a:rPr lang="cs-CZ" smtClean="0"/>
              <a:t>Mezinárodní pomoc při správě daní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24276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GFŘ – audit a dozor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800" dirty="0" smtClean="0"/>
              <a:t>Z pověření MF – </a:t>
            </a:r>
            <a:r>
              <a:rPr lang="cs-CZ" sz="2800" b="1" dirty="0" smtClean="0"/>
              <a:t>přezkoumání hospodaření</a:t>
            </a:r>
          </a:p>
          <a:p>
            <a:r>
              <a:rPr lang="cs-CZ" sz="2800" dirty="0" smtClean="0"/>
              <a:t>krajů</a:t>
            </a:r>
          </a:p>
          <a:p>
            <a:r>
              <a:rPr lang="cs-CZ" sz="2800" dirty="0" err="1" smtClean="0"/>
              <a:t>Hl.m.Praha</a:t>
            </a:r>
            <a:endParaRPr lang="cs-CZ" sz="2800" dirty="0" smtClean="0"/>
          </a:p>
          <a:p>
            <a:r>
              <a:rPr lang="cs-CZ" sz="2800" dirty="0" smtClean="0"/>
              <a:t>Regionální rada regionů soudržnosti</a:t>
            </a:r>
          </a:p>
          <a:p>
            <a:r>
              <a:rPr lang="cs-CZ" sz="2800" b="1" dirty="0" smtClean="0"/>
              <a:t>Dozor nad přezkoumáváním</a:t>
            </a:r>
            <a:r>
              <a:rPr lang="cs-CZ" sz="2800" dirty="0" smtClean="0"/>
              <a:t> hospodaření:</a:t>
            </a:r>
          </a:p>
          <a:p>
            <a:r>
              <a:rPr lang="cs-CZ" sz="2800" dirty="0" smtClean="0"/>
              <a:t>Obce</a:t>
            </a:r>
          </a:p>
          <a:p>
            <a:r>
              <a:rPr lang="cs-CZ" sz="2800" dirty="0" smtClean="0"/>
              <a:t>Dobrovolné svazky obcí a DSMČ </a:t>
            </a:r>
            <a:r>
              <a:rPr lang="cs-CZ" sz="2800" dirty="0" err="1" smtClean="0"/>
              <a:t>hl.m.Prahy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40591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Odvolací finanční ředitelství - působnost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Správní delikty</a:t>
            </a:r>
          </a:p>
          <a:p>
            <a:pPr>
              <a:defRPr/>
            </a:pPr>
            <a:r>
              <a:rPr lang="cs-CZ" dirty="0" smtClean="0"/>
              <a:t>Evidence a registry</a:t>
            </a:r>
          </a:p>
          <a:p>
            <a:pPr>
              <a:defRPr/>
            </a:pPr>
            <a:r>
              <a:rPr lang="cs-CZ" dirty="0" smtClean="0"/>
              <a:t>II. </a:t>
            </a:r>
            <a:r>
              <a:rPr lang="cs-CZ" dirty="0"/>
              <a:t>i</a:t>
            </a:r>
            <a:r>
              <a:rPr lang="cs-CZ" dirty="0" smtClean="0"/>
              <a:t>nstance k FÚ</a:t>
            </a:r>
          </a:p>
          <a:p>
            <a:pPr>
              <a:defRPr/>
            </a:pPr>
            <a:endParaRPr lang="cs-CZ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 smtClean="0"/>
              <a:t>„</a:t>
            </a:r>
            <a:r>
              <a:rPr lang="cs-CZ" sz="1400" dirty="0" smtClean="0"/>
              <a:t>Nově vzniklé </a:t>
            </a:r>
            <a:r>
              <a:rPr lang="cs-CZ" sz="1400" b="1" dirty="0" smtClean="0"/>
              <a:t>Odvolací finanční ředitelství</a:t>
            </a:r>
            <a:r>
              <a:rPr lang="cs-CZ" sz="1400" dirty="0" smtClean="0"/>
              <a:t> se sídlem v Brně bude jako čistě odvolací orgán vykonávat svou působnost pro celé území České republiky. Vznikem jediného odvolacího orgánu je plně završena snaha o jednotnost v postupech odvolacího řízení.“ </a:t>
            </a:r>
            <a:r>
              <a:rPr lang="cs-CZ" sz="1100" dirty="0" smtClean="0"/>
              <a:t>z tiskové zprávy MF ČR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Kontakt: Masarykova 31, 60200 BRNO</a:t>
            </a:r>
          </a:p>
          <a:p>
            <a:pPr marL="0" indent="0">
              <a:buNone/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endParaRPr lang="cs-CZ" dirty="0" smtClean="0"/>
          </a:p>
        </p:txBody>
      </p:sp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200" y="1844675"/>
            <a:ext cx="238125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049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Finanční úřady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Obecné finanční úřady - 14</a:t>
            </a:r>
          </a:p>
          <a:p>
            <a:endParaRPr lang="cs-CZ" smtClean="0"/>
          </a:p>
          <a:p>
            <a:r>
              <a:rPr lang="cs-CZ" smtClean="0"/>
              <a:t>Specializovaný finanční úřad</a:t>
            </a:r>
          </a:p>
        </p:txBody>
      </p:sp>
    </p:spTree>
    <p:extLst>
      <p:ext uri="{BB962C8B-B14F-4D97-AF65-F5344CB8AC3E}">
        <p14:creationId xmlns:p14="http://schemas.microsoft.com/office/powerpoint/2010/main" val="79077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Průsečík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</a:t>
            </a:r>
            <a:r>
              <a:rPr lang="cs-CZ" dirty="0" err="1" smtClean="0"/>
              <a:t>právněprávní</a:t>
            </a:r>
            <a:r>
              <a:rPr lang="cs-CZ" dirty="0" smtClean="0"/>
              <a:t> orgány a finančněprávní předmět</a:t>
            </a:r>
          </a:p>
          <a:p>
            <a:r>
              <a:rPr lang="cs-CZ" dirty="0" smtClean="0"/>
              <a:t>Správa daní a SŘ… </a:t>
            </a:r>
          </a:p>
          <a:p>
            <a:r>
              <a:rPr lang="cs-CZ" dirty="0" smtClean="0"/>
              <a:t>Finanční činnost – alokace, distribuce a neutrální</a:t>
            </a:r>
          </a:p>
          <a:p>
            <a:r>
              <a:rPr lang="cs-CZ" dirty="0" smtClean="0"/>
              <a:t>Správní činnost – dohled, dozor, autorizace</a:t>
            </a:r>
          </a:p>
          <a:p>
            <a:r>
              <a:rPr lang="cs-CZ" dirty="0" smtClean="0"/>
              <a:t>Právo a jeho specializace a dělba nemá sledovat pouze cíl právního odvětví, ale práva jako takového =</a:t>
            </a:r>
            <a:r>
              <a:rPr lang="en-US" dirty="0" smtClean="0"/>
              <a:t>&gt;</a:t>
            </a:r>
            <a:r>
              <a:rPr lang="cs-CZ" dirty="0" smtClean="0"/>
              <a:t> zastávání striktních/rigidních doktrín nevede k rozvoji (právo je živý systém – evolutivní výklad). Jiné vědy humánní (medicína, biologie)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Obecná věcná působnost 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/>
              <a:t>Správa daní</a:t>
            </a:r>
          </a:p>
          <a:p>
            <a:r>
              <a:rPr lang="cs-CZ" sz="2800" smtClean="0"/>
              <a:t>Správní delikty</a:t>
            </a:r>
          </a:p>
          <a:p>
            <a:r>
              <a:rPr lang="cs-CZ" sz="2800" smtClean="0"/>
              <a:t>Převod výnosů daní</a:t>
            </a:r>
          </a:p>
          <a:p>
            <a:r>
              <a:rPr lang="cs-CZ" sz="2800" smtClean="0"/>
              <a:t>Správa splátek MZ (1991-1995)</a:t>
            </a:r>
          </a:p>
          <a:p>
            <a:r>
              <a:rPr lang="cs-CZ" sz="2800" smtClean="0"/>
              <a:t>Dozor nad loteriemi a jinými podobnými hrami</a:t>
            </a:r>
          </a:p>
          <a:p>
            <a:r>
              <a:rPr lang="cs-CZ" sz="2800" smtClean="0"/>
              <a:t>Inkasní správa v rámci FSČR</a:t>
            </a:r>
          </a:p>
          <a:p>
            <a:r>
              <a:rPr lang="cs-CZ" sz="2800" smtClean="0"/>
              <a:t>Registry a evidence</a:t>
            </a:r>
          </a:p>
          <a:p>
            <a:r>
              <a:rPr lang="cs-CZ" sz="2800" smtClean="0"/>
              <a:t>Ad. ze zákona</a:t>
            </a:r>
          </a:p>
        </p:txBody>
      </p:sp>
    </p:spTree>
    <p:extLst>
      <p:ext uri="{BB962C8B-B14F-4D97-AF65-F5344CB8AC3E}">
        <p14:creationId xmlns:p14="http://schemas.microsoft.com/office/powerpoint/2010/main" val="280588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+ Specializovaný finanční úřad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b="1" dirty="0" smtClean="0"/>
              <a:t>Pro celou ČR (existence od 1.1.2012)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000" dirty="0" smtClean="0"/>
              <a:t>Kontakt: Praha 7, Nábřeží kpt. Jaroše 1000/7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b="1" dirty="0" smtClean="0"/>
              <a:t>Pro „vybrané subjekty“:</a:t>
            </a:r>
          </a:p>
          <a:p>
            <a:pPr>
              <a:defRPr/>
            </a:pPr>
            <a:r>
              <a:rPr lang="cs-CZ" dirty="0" smtClean="0"/>
              <a:t>PO - podnikatel s obratem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         vyšším než 2 mld. Kč</a:t>
            </a:r>
          </a:p>
          <a:p>
            <a:pPr>
              <a:defRPr/>
            </a:pPr>
            <a:r>
              <a:rPr lang="cs-CZ" dirty="0" smtClean="0"/>
              <a:t>Bankovní sektor</a:t>
            </a:r>
          </a:p>
          <a:p>
            <a:pPr>
              <a:defRPr/>
            </a:pPr>
            <a:r>
              <a:rPr lang="cs-CZ" dirty="0" smtClean="0"/>
              <a:t>Pojistný sektor</a:t>
            </a:r>
          </a:p>
          <a:p>
            <a:pPr>
              <a:defRPr/>
            </a:pPr>
            <a:r>
              <a:rPr lang="cs-CZ" dirty="0" smtClean="0"/>
              <a:t>Člen skupiny podle zákona o DPH </a:t>
            </a:r>
          </a:p>
        </p:txBody>
      </p:sp>
    </p:spTree>
    <p:extLst>
      <p:ext uri="{BB962C8B-B14F-4D97-AF65-F5344CB8AC3E}">
        <p14:creationId xmlns:p14="http://schemas.microsoft.com/office/powerpoint/2010/main" val="132930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Negativní výčet působnosti</a:t>
            </a:r>
            <a:br>
              <a:rPr lang="cs-CZ" smtClean="0"/>
            </a:br>
            <a:r>
              <a:rPr lang="cs-CZ" smtClean="0"/>
              <a:t>SFÚ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348880"/>
            <a:ext cx="7772400" cy="3782045"/>
          </a:xfrm>
        </p:spPr>
        <p:txBody>
          <a:bodyPr/>
          <a:lstStyle/>
          <a:p>
            <a:r>
              <a:rPr lang="cs-CZ" dirty="0" err="1" smtClean="0"/>
              <a:t>DzN</a:t>
            </a:r>
            <a:endParaRPr lang="cs-CZ" dirty="0" smtClean="0"/>
          </a:p>
          <a:p>
            <a:r>
              <a:rPr lang="cs-CZ" dirty="0" smtClean="0"/>
              <a:t>Transferové daně</a:t>
            </a:r>
          </a:p>
        </p:txBody>
      </p:sp>
    </p:spTree>
    <p:extLst>
      <p:ext uri="{BB962C8B-B14F-4D97-AF65-F5344CB8AC3E}">
        <p14:creationId xmlns:p14="http://schemas.microsoft.com/office/powerpoint/2010/main" val="211596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Územní pracoviště FÚ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Zřizují se a ruší vyhláškou MF č. 48/2012 Sb.</a:t>
            </a:r>
          </a:p>
          <a:p>
            <a:endParaRPr lang="cs-CZ" smtClean="0"/>
          </a:p>
          <a:p>
            <a:r>
              <a:rPr lang="cs-CZ" smtClean="0"/>
              <a:t>Stávající FÚ (dle ex-ÚFO) = územní pracoviště FÚ pro daný kraj</a:t>
            </a:r>
          </a:p>
        </p:txBody>
      </p:sp>
    </p:spTree>
    <p:extLst>
      <p:ext uri="{BB962C8B-B14F-4D97-AF65-F5344CB8AC3E}">
        <p14:creationId xmlns:p14="http://schemas.microsoft.com/office/powerpoint/2010/main" val="44939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Bilanční, majetkové a pracovněprávní postavení </a:t>
            </a:r>
            <a:r>
              <a:rPr lang="cs-CZ" dirty="0" err="1" smtClean="0"/>
              <a:t>ofs</a:t>
            </a:r>
            <a:endParaRPr lang="cs-CZ" dirty="0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276872"/>
            <a:ext cx="7772400" cy="3854053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FÚ, SFÚ, OFŘ mají postavení organizačních jednotek GFŘ</a:t>
            </a:r>
          </a:p>
          <a:p>
            <a:pPr>
              <a:defRPr/>
            </a:pPr>
            <a:r>
              <a:rPr lang="cs-CZ" dirty="0" smtClean="0"/>
              <a:t>Nejsou: účetní jednotkou, nejsou správci majetku, nejsou zaměstnavatelem</a:t>
            </a:r>
          </a:p>
          <a:p>
            <a:pPr>
              <a:defRPr/>
            </a:pPr>
            <a:endParaRPr lang="cs-CZ" dirty="0"/>
          </a:p>
          <a:p>
            <a:pPr marL="0" indent="0">
              <a:buFont typeface="Wingdings" pitchFamily="2" charset="2"/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7777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Oddělení sekretariátu ředitele</a:t>
            </a:r>
          </a:p>
          <a:p>
            <a:r>
              <a:rPr lang="cs-CZ" dirty="0" smtClean="0"/>
              <a:t>Sekce řízení úřadu</a:t>
            </a:r>
          </a:p>
          <a:p>
            <a:pPr lvl="1"/>
            <a:r>
              <a:rPr lang="cs-CZ" dirty="0" smtClean="0"/>
              <a:t>Oddělení provozního zabezpečení</a:t>
            </a:r>
          </a:p>
          <a:p>
            <a:pPr lvl="1"/>
            <a:r>
              <a:rPr lang="cs-CZ" dirty="0" smtClean="0"/>
              <a:t>Odbor metodiky a </a:t>
            </a:r>
            <a:r>
              <a:rPr lang="cs-CZ" dirty="0"/>
              <a:t>výkonu </a:t>
            </a:r>
            <a:r>
              <a:rPr lang="cs-CZ" dirty="0" smtClean="0"/>
              <a:t>daní (DPPO, DPFO, Nepřímé - DPH, majetkové – nemovitosti, silniční, poplatky a loterie) a daň. procesu</a:t>
            </a:r>
          </a:p>
          <a:p>
            <a:pPr lvl="1"/>
            <a:r>
              <a:rPr lang="cs-CZ" dirty="0" smtClean="0"/>
              <a:t> Odbor kontroly zvláštních činností (odvody, obecně závazné právní předpisy – aplikace, audit)</a:t>
            </a:r>
          </a:p>
          <a:p>
            <a:pPr lvl="1"/>
            <a:r>
              <a:rPr lang="cs-CZ" smtClean="0"/>
              <a:t>Atd.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75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29693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Celní správa ČR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35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č.17/2012 Sb. (ZCS)</a:t>
            </a:r>
          </a:p>
          <a:p>
            <a:pPr marL="609600" indent="-609600"/>
            <a:r>
              <a:rPr lang="cs-CZ" dirty="0" smtClean="0"/>
              <a:t>CSČR nahrazuje CSČR podle 185/2004 Sb.- stejný název, ale jiná soustava</a:t>
            </a:r>
          </a:p>
          <a:p>
            <a:pPr marL="609600" indent="-609600"/>
            <a:r>
              <a:rPr lang="cs-CZ" dirty="0" smtClean="0"/>
              <a:t>CSČR = </a:t>
            </a:r>
          </a:p>
          <a:p>
            <a:pPr marL="609600" indent="-609600">
              <a:buFont typeface="Wingdings" pitchFamily="2" charset="2"/>
              <a:buAutoNum type="alphaLcParenR"/>
            </a:pPr>
            <a:r>
              <a:rPr lang="cs-CZ" dirty="0" smtClean="0"/>
              <a:t>soustava správních orgánů</a:t>
            </a:r>
          </a:p>
          <a:p>
            <a:pPr marL="609600" indent="-609600">
              <a:buFont typeface="Wingdings" pitchFamily="2" charset="2"/>
              <a:buAutoNum type="alphaLcParenR"/>
            </a:pPr>
            <a:r>
              <a:rPr lang="cs-CZ" dirty="0" smtClean="0"/>
              <a:t>ozbrojený bezpečnostní sbor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77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31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1007318"/>
          </a:xfrm>
        </p:spPr>
        <p:txBody>
          <a:bodyPr/>
          <a:lstStyle/>
          <a:p>
            <a:r>
              <a:rPr lang="cs-CZ" dirty="0" smtClean="0"/>
              <a:t>Organizace celní správy ČR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do 31.12.2012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76872"/>
            <a:ext cx="7772400" cy="3854053"/>
          </a:xfrm>
        </p:spPr>
        <p:txBody>
          <a:bodyPr/>
          <a:lstStyle/>
          <a:p>
            <a:pPr marL="571500" indent="-571500">
              <a:buNone/>
            </a:pPr>
            <a:r>
              <a:rPr lang="cs-CZ" dirty="0" smtClean="0"/>
              <a:t>Soustava celních orgánů (2010)</a:t>
            </a:r>
          </a:p>
          <a:p>
            <a:pPr marL="571500" indent="-571500">
              <a:buNone/>
            </a:pPr>
            <a:endParaRPr lang="cs-CZ" dirty="0" smtClean="0"/>
          </a:p>
          <a:p>
            <a:pPr marL="571500" indent="-571500">
              <a:buFont typeface="Wingdings" pitchFamily="2" charset="2"/>
              <a:buAutoNum type="arabicPeriod"/>
            </a:pPr>
            <a:r>
              <a:rPr lang="cs-CZ" dirty="0" smtClean="0"/>
              <a:t>GŘC (1)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cs-CZ" dirty="0" smtClean="0"/>
              <a:t>CŘ    (8)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cs-CZ" dirty="0" smtClean="0"/>
              <a:t>CÚ (nyní 54, původně 91)</a:t>
            </a:r>
          </a:p>
          <a:p>
            <a:pPr marL="571500" indent="-571500">
              <a:buFont typeface="Wingdings" pitchFamily="2" charset="2"/>
              <a:buAutoNum type="arabicPeriod"/>
            </a:pPr>
            <a:endParaRPr lang="cs-CZ" dirty="0" smtClean="0"/>
          </a:p>
          <a:p>
            <a:pPr marL="571500" indent="-571500">
              <a:buNone/>
            </a:pPr>
            <a:r>
              <a:rPr lang="en-US" dirty="0" smtClean="0"/>
              <a:t>+</a:t>
            </a:r>
            <a:r>
              <a:rPr lang="cs-CZ" dirty="0" smtClean="0"/>
              <a:t>	SON (Skupina operativního nasazení)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78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99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Soustava od 1.1.2013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79</a:t>
            </a:fld>
            <a:endParaRPr lang="cs-CZ"/>
          </a:p>
        </p:txBody>
      </p:sp>
      <p:grpSp>
        <p:nvGrpSpPr>
          <p:cNvPr id="7" name="Zástupný symbol pro obsah 5"/>
          <p:cNvGrpSpPr>
            <a:grpSpLocks/>
          </p:cNvGrpSpPr>
          <p:nvPr/>
        </p:nvGrpSpPr>
        <p:grpSpPr bwMode="auto">
          <a:xfrm>
            <a:off x="900113" y="1773238"/>
            <a:ext cx="7772400" cy="4357687"/>
            <a:chOff x="363" y="988"/>
            <a:chExt cx="1872" cy="720"/>
          </a:xfrm>
        </p:grpSpPr>
        <p:cxnSp>
          <p:nvCxnSpPr>
            <p:cNvPr id="400388" name="_s400388"/>
            <p:cNvCxnSpPr>
              <a:cxnSpLocks noChangeShapeType="1"/>
              <a:stCxn id="10" idx="0"/>
              <a:endCxn id="8" idx="2"/>
            </p:cNvCxnSpPr>
            <p:nvPr/>
          </p:nvCxnSpPr>
          <p:spPr bwMode="auto">
            <a:xfrm rot="5400000" flipH="1">
              <a:off x="1479" y="1096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0389" name="_s400389"/>
            <p:cNvCxnSpPr>
              <a:cxnSpLocks noChangeShapeType="1"/>
              <a:stCxn id="9" idx="0"/>
              <a:endCxn id="8" idx="2"/>
            </p:cNvCxnSpPr>
            <p:nvPr/>
          </p:nvCxnSpPr>
          <p:spPr bwMode="auto">
            <a:xfrm rot="16200000">
              <a:off x="975" y="1096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_s400390"/>
            <p:cNvSpPr>
              <a:spLocks noChangeArrowheads="1"/>
            </p:cNvSpPr>
            <p:nvPr/>
          </p:nvSpPr>
          <p:spPr bwMode="auto">
            <a:xfrm>
              <a:off x="867" y="988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3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Generální ředitelství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3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cel </a:t>
              </a:r>
            </a:p>
          </p:txBody>
        </p:sp>
        <p:sp>
          <p:nvSpPr>
            <p:cNvPr id="9" name="_s400391"/>
            <p:cNvSpPr>
              <a:spLocks noChangeArrowheads="1"/>
            </p:cNvSpPr>
            <p:nvPr/>
          </p:nvSpPr>
          <p:spPr bwMode="auto">
            <a:xfrm>
              <a:off x="363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3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Celní úřad pro …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3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(14) </a:t>
              </a:r>
            </a:p>
          </p:txBody>
        </p:sp>
        <p:sp>
          <p:nvSpPr>
            <p:cNvPr id="10" name="_s400392"/>
            <p:cNvSpPr>
              <a:spLocks noChangeArrowheads="1"/>
            </p:cNvSpPr>
            <p:nvPr/>
          </p:nvSpPr>
          <p:spPr bwMode="auto">
            <a:xfrm>
              <a:off x="1371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3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Celní úřad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3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Praha Ruzyně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727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správa </a:t>
            </a:r>
            <a:r>
              <a:rPr lang="cs-CZ" i="1" dirty="0" err="1" smtClean="0"/>
              <a:t>sensu</a:t>
            </a:r>
            <a:r>
              <a:rPr lang="cs-CZ" i="1" dirty="0" smtClean="0"/>
              <a:t> largo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veškerá činnost, která metodami a formami VS působí na materiální základ veřejného sektoru včetně dopadů na soukromý sektor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75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219231"/>
            <a:ext cx="3312368" cy="248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829816" y="1219231"/>
            <a:ext cx="7772400" cy="503237"/>
          </a:xfrm>
        </p:spPr>
        <p:txBody>
          <a:bodyPr/>
          <a:lstStyle/>
          <a:p>
            <a:pPr eaLnBrk="1" hangingPunct="1"/>
            <a:r>
              <a:rPr lang="cs-CZ" sz="3500" dirty="0" smtClean="0"/>
              <a:t>GŘC</a:t>
            </a:r>
            <a:endParaRPr lang="cs-CZ" sz="2000" dirty="0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b="1" dirty="0" smtClean="0"/>
          </a:p>
          <a:p>
            <a:pPr eaLnBrk="1" hangingPunct="1"/>
            <a:endParaRPr lang="cs-CZ" b="1" dirty="0"/>
          </a:p>
          <a:p>
            <a:pPr eaLnBrk="1" hangingPunct="1"/>
            <a:endParaRPr lang="cs-CZ" b="1" dirty="0" smtClean="0"/>
          </a:p>
          <a:p>
            <a:pPr eaLnBrk="1" hangingPunct="1"/>
            <a:endParaRPr lang="cs-CZ" b="1" dirty="0" smtClean="0"/>
          </a:p>
          <a:p>
            <a:pPr eaLnBrk="1" hangingPunct="1"/>
            <a:endParaRPr lang="cs-CZ" b="1" dirty="0" smtClean="0"/>
          </a:p>
          <a:p>
            <a:pPr eaLnBrk="1" hangingPunct="1"/>
            <a:r>
              <a:rPr lang="cs-CZ" b="1" dirty="0" smtClean="0"/>
              <a:t>Nejvyšší orgán Celní správy v ČR</a:t>
            </a:r>
          </a:p>
          <a:p>
            <a:pPr eaLnBrk="1" hangingPunct="1"/>
            <a:r>
              <a:rPr lang="cs-CZ" b="1" dirty="0" smtClean="0"/>
              <a:t>Přímo podřízeno MF ČR</a:t>
            </a:r>
          </a:p>
          <a:p>
            <a:pPr eaLnBrk="1" hangingPunct="1"/>
            <a:r>
              <a:rPr lang="cs-CZ" b="1" dirty="0" smtClean="0"/>
              <a:t>Lokace: Praha - Budějovická</a:t>
            </a:r>
          </a:p>
          <a:p>
            <a:pPr eaLnBrk="1" hangingPunct="1"/>
            <a:r>
              <a:rPr lang="cs-CZ" b="1" dirty="0" smtClean="0"/>
              <a:t>Generální ředitelství cel je účetní jednotkou, má vlastní IČ 71214011</a:t>
            </a:r>
            <a:r>
              <a:rPr lang="cs-CZ" dirty="0" smtClean="0"/>
              <a:t> 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82814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GŘC – rozpočtové a bilanční postavení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Bilanční subjektivita – GCŘ je účetní jednotkou</a:t>
            </a:r>
          </a:p>
          <a:p>
            <a:r>
              <a:rPr lang="cs-CZ" smtClean="0"/>
              <a:t>Rozpočtová forma – organizační složka státu</a:t>
            </a:r>
          </a:p>
          <a:p>
            <a:r>
              <a:rPr lang="cs-CZ" smtClean="0"/>
              <a:t>Kapitola: MF</a:t>
            </a:r>
          </a:p>
        </p:txBody>
      </p:sp>
    </p:spTree>
    <p:extLst>
      <p:ext uri="{BB962C8B-B14F-4D97-AF65-F5344CB8AC3E}">
        <p14:creationId xmlns:p14="http://schemas.microsoft.com/office/powerpoint/2010/main" val="382955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GŘC – působnost 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II. Instance k CÚ</a:t>
            </a:r>
          </a:p>
          <a:p>
            <a:r>
              <a:rPr lang="cs-CZ" smtClean="0"/>
              <a:t>Převod cel podle Nařízení Rady (ES,Euratom) č. 1150/2000 ze dne 22.5.2000, kterým se provádí rozhodnutí 94/728/ES Euroatom o systému vlastních zdrojů Společenství</a:t>
            </a:r>
          </a:p>
          <a:p>
            <a:r>
              <a:rPr lang="cs-CZ" smtClean="0"/>
              <a:t>Rozhoduje ve věcech působnosti o charakteru významu případu cs/mezinár.</a:t>
            </a:r>
          </a:p>
        </p:txBody>
      </p:sp>
    </p:spTree>
    <p:extLst>
      <p:ext uri="{BB962C8B-B14F-4D97-AF65-F5344CB8AC3E}">
        <p14:creationId xmlns:p14="http://schemas.microsoft.com/office/powerpoint/2010/main" val="425425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GŘC – působnost II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mtClean="0"/>
              <a:t>Podíl na:</a:t>
            </a:r>
          </a:p>
          <a:p>
            <a:r>
              <a:rPr lang="cs-CZ" smtClean="0"/>
              <a:t>Příprava předpisů </a:t>
            </a:r>
          </a:p>
          <a:p>
            <a:r>
              <a:rPr lang="cs-CZ" smtClean="0"/>
              <a:t>Zabezpečení analytických a koncepčních úkolů</a:t>
            </a:r>
          </a:p>
          <a:p>
            <a:r>
              <a:rPr lang="cs-CZ" smtClean="0"/>
              <a:t>Sjednávání mezinár. smluv, rozvoj styků a spolupráce, plnění závazků</a:t>
            </a:r>
          </a:p>
        </p:txBody>
      </p:sp>
    </p:spTree>
    <p:extLst>
      <p:ext uri="{BB962C8B-B14F-4D97-AF65-F5344CB8AC3E}">
        <p14:creationId xmlns:p14="http://schemas.microsoft.com/office/powerpoint/2010/main" val="314122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Celní úřady – působnost 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Obecná působnost celního orgánu podle práva EU</a:t>
            </a:r>
          </a:p>
          <a:p>
            <a:r>
              <a:rPr lang="cs-CZ" dirty="0" smtClean="0"/>
              <a:t>Správa cel</a:t>
            </a:r>
          </a:p>
          <a:p>
            <a:r>
              <a:rPr lang="cs-CZ" dirty="0" smtClean="0"/>
              <a:t>Správa určených daní (spotřební)</a:t>
            </a:r>
          </a:p>
          <a:p>
            <a:r>
              <a:rPr lang="cs-CZ" dirty="0" smtClean="0"/>
              <a:t>Pověřený celní orgán v případech ne </a:t>
            </a:r>
            <a:r>
              <a:rPr lang="cs-CZ" dirty="0" err="1" smtClean="0"/>
              <a:t>cs</a:t>
            </a:r>
            <a:r>
              <a:rPr lang="cs-CZ" dirty="0" smtClean="0"/>
              <a:t> nebo </a:t>
            </a:r>
            <a:r>
              <a:rPr lang="cs-CZ" dirty="0" err="1" smtClean="0"/>
              <a:t>mezinár</a:t>
            </a:r>
            <a:r>
              <a:rPr lang="cs-CZ" dirty="0" smtClean="0"/>
              <a:t>. významu</a:t>
            </a:r>
          </a:p>
          <a:p>
            <a:pPr>
              <a:buFont typeface="Wingdings" pitchFamily="2" charset="2"/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8987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Celostátní věcná působnost vybraných CÚ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CÚ OK: závazné informace o sazebním zařazení (celní editační povinnost)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CÚ </a:t>
            </a:r>
            <a:r>
              <a:rPr lang="cs-CZ" dirty="0" err="1" smtClean="0"/>
              <a:t>JmK</a:t>
            </a:r>
            <a:r>
              <a:rPr lang="cs-CZ" dirty="0" smtClean="0"/>
              <a:t>: svobodná celní pásma, svobodný sklad, dotčený orgán územního a stavebního řízení v SCP, ručení, celní doklady podle MS 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CÚ </a:t>
            </a:r>
            <a:r>
              <a:rPr lang="cs-CZ" dirty="0" err="1" smtClean="0"/>
              <a:t>JčK</a:t>
            </a:r>
            <a:r>
              <a:rPr lang="cs-CZ" dirty="0" smtClean="0"/>
              <a:t>: osvědčení podle práva EU, povolení k nezjišťování CD v tranzitu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CÚ </a:t>
            </a:r>
            <a:r>
              <a:rPr lang="cs-CZ" dirty="0" err="1" smtClean="0"/>
              <a:t>Pha</a:t>
            </a:r>
            <a:r>
              <a:rPr lang="cs-CZ" dirty="0" smtClean="0"/>
              <a:t>: </a:t>
            </a:r>
            <a:r>
              <a:rPr lang="cs-CZ" dirty="0" err="1" smtClean="0"/>
              <a:t>gen.CÚ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3779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Bilanční, majetkové a pracovněprávní postavení CÚ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420888"/>
            <a:ext cx="7772400" cy="3710037"/>
          </a:xfrm>
        </p:spPr>
        <p:txBody>
          <a:bodyPr/>
          <a:lstStyle/>
          <a:p>
            <a:r>
              <a:rPr lang="cs-CZ" dirty="0" smtClean="0"/>
              <a:t>CÚ mají postavení organizačních jednotek GŘC</a:t>
            </a:r>
          </a:p>
          <a:p>
            <a:r>
              <a:rPr lang="cs-CZ" dirty="0" smtClean="0"/>
              <a:t>Nejsou: účetní jednotkou, nejsou správci majetku, nejsou zaměstnavatelem</a:t>
            </a:r>
          </a:p>
        </p:txBody>
      </p:sp>
    </p:spTree>
    <p:extLst>
      <p:ext uri="{BB962C8B-B14F-4D97-AF65-F5344CB8AC3E}">
        <p14:creationId xmlns:p14="http://schemas.microsoft.com/office/powerpoint/2010/main" val="118218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ad celní správa </a:t>
            </a:r>
            <a:br>
              <a:rPr lang="cs-CZ" sz="3200" smtClean="0"/>
            </a:br>
            <a:r>
              <a:rPr lang="cs-CZ" sz="3200" smtClean="0"/>
              <a:t>ve funkčním pojetí:</a:t>
            </a:r>
            <a:br>
              <a:rPr lang="cs-CZ" sz="3200" smtClean="0"/>
            </a:br>
            <a:r>
              <a:rPr lang="cs-CZ" sz="3600" smtClean="0"/>
              <a:t>problematika dělené správy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4005263"/>
            <a:ext cx="6400800" cy="1752600"/>
          </a:xfrm>
        </p:spPr>
        <p:txBody>
          <a:bodyPr/>
          <a:lstStyle/>
          <a:p>
            <a:pPr algn="l" eaLnBrk="1" hangingPunct="1"/>
            <a:r>
              <a:rPr lang="cs-CZ" smtClean="0"/>
              <a:t> </a:t>
            </a:r>
          </a:p>
          <a:p>
            <a:pPr algn="ctr" eaLnBrk="1" hangingPunct="1"/>
            <a:endParaRPr lang="cs-CZ" smtClean="0"/>
          </a:p>
          <a:p>
            <a:pPr algn="ctr" eaLnBrk="1" hangingPunct="1"/>
            <a:endParaRPr lang="cs-CZ" sz="2000" smtClean="0"/>
          </a:p>
        </p:txBody>
      </p:sp>
    </p:spTree>
    <p:extLst>
      <p:ext uri="{BB962C8B-B14F-4D97-AF65-F5344CB8AC3E}">
        <p14:creationId xmlns:p14="http://schemas.microsoft.com/office/powerpoint/2010/main" val="83749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CÚ a dělená správa - § 8 odst. 2 písm. a</a:t>
            </a:r>
          </a:p>
          <a:p>
            <a:pPr marL="349250" lvl="1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dirty="0" smtClean="0"/>
              <a:t>(dříve 5 odst. 4 písm. m) starého zákona o CS ČR):</a:t>
            </a:r>
          </a:p>
          <a:p>
            <a:pPr marL="349250" lvl="1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Celní úřad</a:t>
            </a:r>
            <a:r>
              <a:rPr lang="cs-CZ" dirty="0" smtClean="0"/>
              <a:t> je</a:t>
            </a:r>
          </a:p>
          <a:p>
            <a:pPr marL="639762" lvl="2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dirty="0" smtClean="0"/>
              <a:t>obecným správcem daně podle správního řádu a vykonává správu placení peněžitých plnění v rámci dělené správy, která jsou příjmem státního rozpočtu, státních fondů nebo rozpočtů územních samosprávných celků</a:t>
            </a:r>
          </a:p>
        </p:txBody>
      </p:sp>
    </p:spTree>
    <p:extLst>
      <p:ext uri="{BB962C8B-B14F-4D97-AF65-F5344CB8AC3E}">
        <p14:creationId xmlns:p14="http://schemas.microsoft.com/office/powerpoint/2010/main" val="62566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Dělená správa z pohledu DŘ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§ 2/3 Daní se pro účely tohoto zákona rozumí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 …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c) peněžité plnění v rámci dělené správy.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b="1" smtClean="0">
                <a:solidFill>
                  <a:schemeClr val="accent2"/>
                </a:solidFill>
              </a:rPr>
              <a:t>Co je to dělená správa?</a:t>
            </a:r>
          </a:p>
        </p:txBody>
      </p:sp>
    </p:spTree>
    <p:extLst>
      <p:ext uri="{BB962C8B-B14F-4D97-AF65-F5344CB8AC3E}">
        <p14:creationId xmlns:p14="http://schemas.microsoft.com/office/powerpoint/2010/main" val="40186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správa </a:t>
            </a:r>
            <a:r>
              <a:rPr lang="cs-CZ" i="1" dirty="0" err="1" smtClean="0"/>
              <a:t>sensu</a:t>
            </a:r>
            <a:r>
              <a:rPr lang="cs-CZ" i="1" dirty="0" smtClean="0"/>
              <a:t> </a:t>
            </a:r>
            <a:r>
              <a:rPr lang="cs-CZ" i="1" dirty="0" err="1" smtClean="0"/>
              <a:t>stricto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činnost dekoncentrovaných orgánů, do jejichž působnosti patří realizace výkonné moci při nakládání s veřejnými peněžními prostředky</a:t>
            </a:r>
          </a:p>
          <a:p>
            <a:r>
              <a:rPr lang="cs-CZ" dirty="0" smtClean="0"/>
              <a:t>jedná se de facto pouze o správu veřejných financí</a:t>
            </a:r>
          </a:p>
          <a:p>
            <a:r>
              <a:rPr lang="cs-CZ" dirty="0" smtClean="0"/>
              <a:t>Tj. i správa daní – daň ve smyslu zkratky dle DŘ – daně, cla, poplatky, pokuty, atd..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094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Dělená správa - §§ 161-162 DŘ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50403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19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 smtClean="0"/>
              <a:t>	</a:t>
            </a:r>
            <a:r>
              <a:rPr lang="cs-CZ" sz="1900" b="1" dirty="0" smtClean="0">
                <a:solidFill>
                  <a:schemeClr val="accent2"/>
                </a:solidFill>
              </a:rPr>
              <a:t>K dělené správě dochází, je-li rozhodnutím orgánu veřejné moci, který není správcem daně, vydaným při výkonu veřejné moci uložena platební povinnost k peněžitému plnění určenému do veřejného rozpočtu a postupuje-li se při jeho placení podle tohoto zákona</a:t>
            </a:r>
            <a:r>
              <a:rPr lang="cs-CZ" sz="1900" dirty="0" smtClean="0"/>
              <a:t> </a:t>
            </a:r>
            <a:r>
              <a:rPr lang="cs-CZ" sz="1900" b="1" dirty="0" smtClean="0">
                <a:solidFill>
                  <a:schemeClr val="accent2"/>
                </a:solidFill>
              </a:rPr>
              <a:t>nebo podle jeho jednotlivých ustanovení.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900" b="1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cs-CZ" sz="1700" dirty="0" smtClean="0"/>
              <a:t>To platí i tehdy, pokud vznikla platební povinnost k peněžitému plnění určenému do veřejného rozpočtu přímo ze zákona bez vydání rozhodnutí.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dirty="0" smtClean="0"/>
              <a:t>Orgán veřejné moci věcně příslušný ke správě placení peněžitého plnění je v tomto rozsahu správcem daně. Osoba povinná k placení tohoto peněžitého plnění má stejná práva a povinnosti jako daňový subjekt při placení daní.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 smtClean="0"/>
              <a:t>	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 smtClean="0"/>
              <a:t>	</a:t>
            </a:r>
            <a:r>
              <a:rPr lang="cs-CZ" sz="1900" b="1" dirty="0" smtClean="0">
                <a:solidFill>
                  <a:schemeClr val="hlink"/>
                </a:solidFill>
              </a:rPr>
              <a:t>K dělené správě rovněž dochází, jestliže</a:t>
            </a:r>
            <a:r>
              <a:rPr lang="cs-CZ" sz="1900" dirty="0" smtClean="0"/>
              <a:t> zákon stanoví, že </a:t>
            </a:r>
            <a:r>
              <a:rPr lang="cs-CZ" sz="1900" b="1" dirty="0" smtClean="0">
                <a:solidFill>
                  <a:schemeClr val="hlink"/>
                </a:solidFill>
              </a:rPr>
              <a:t>ke správě placení peněžitého plnění je příslušný jiný správní orgán než orgán veřejné moci, který platební povinnost k peněžitému plnění uložil.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4281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Sekundární místní orgány finanční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ÚSC a VÚSC (finanční výbory a kontrolní výbory) – samostatná působnost </a:t>
            </a:r>
          </a:p>
          <a:p>
            <a:r>
              <a:rPr lang="cs-CZ" dirty="0" smtClean="0"/>
              <a:t>Obecní/Krajské úřady (městský, magistrát, městské části) – rady – přenesená působnost</a:t>
            </a:r>
          </a:p>
          <a:p>
            <a:r>
              <a:rPr lang="cs-CZ" dirty="0" smtClean="0"/>
              <a:t>Daň jako berně</a:t>
            </a:r>
          </a:p>
          <a:p>
            <a:r>
              <a:rPr lang="cs-CZ" dirty="0" smtClean="0"/>
              <a:t>Daň</a:t>
            </a:r>
          </a:p>
          <a:p>
            <a:r>
              <a:rPr lang="cs-CZ" dirty="0" smtClean="0"/>
              <a:t>Clo</a:t>
            </a:r>
          </a:p>
          <a:p>
            <a:r>
              <a:rPr lang="cs-CZ" dirty="0" smtClean="0"/>
              <a:t>Poplatky (místní, správní, soudní a ostatní – dálniční a „ekologické“)</a:t>
            </a:r>
          </a:p>
          <a:p>
            <a:r>
              <a:rPr lang="cs-CZ" dirty="0" smtClean="0"/>
              <a:t>Příjmy veřejného fondu – ČSSZ, </a:t>
            </a:r>
            <a:r>
              <a:rPr lang="cs-CZ" dirty="0" err="1" smtClean="0"/>
              <a:t>ZPoj</a:t>
            </a:r>
            <a:r>
              <a:rPr lang="cs-CZ" dirty="0" smtClean="0"/>
              <a:t>.</a:t>
            </a:r>
          </a:p>
          <a:p>
            <a:r>
              <a:rPr lang="cs-CZ" dirty="0" smtClean="0"/>
              <a:t>Co není? WC, VŠ?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91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73115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arbitr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č. 229/2002 Sb. o finančním arbitrovi</a:t>
            </a:r>
          </a:p>
          <a:p>
            <a:r>
              <a:rPr lang="cs-CZ" dirty="0" smtClean="0"/>
              <a:t>Rychlé, hospodárné, levné, alternativa k soudu obecnému či rozhodčímu</a:t>
            </a:r>
          </a:p>
          <a:p>
            <a:r>
              <a:rPr lang="cs-CZ" dirty="0" smtClean="0"/>
              <a:t>5 let, Vláda na návrh MF</a:t>
            </a:r>
          </a:p>
          <a:p>
            <a:endParaRPr lang="cs-CZ" dirty="0"/>
          </a:p>
          <a:p>
            <a:r>
              <a:rPr lang="cs-CZ" dirty="0" smtClean="0"/>
              <a:t>Vyloučení pravomoci</a:t>
            </a:r>
          </a:p>
          <a:p>
            <a:r>
              <a:rPr lang="cs-CZ" dirty="0" smtClean="0"/>
              <a:t>A) nedostatek příslušnosti</a:t>
            </a:r>
          </a:p>
          <a:p>
            <a:r>
              <a:rPr lang="cs-CZ" dirty="0" smtClean="0"/>
              <a:t>B) litispendence (zahájeno)</a:t>
            </a:r>
          </a:p>
          <a:p>
            <a:r>
              <a:rPr lang="cs-CZ" dirty="0" smtClean="0"/>
              <a:t>C) </a:t>
            </a:r>
            <a:r>
              <a:rPr lang="cs-CZ" dirty="0" err="1" smtClean="0"/>
              <a:t>rei</a:t>
            </a:r>
            <a:r>
              <a:rPr lang="cs-CZ" dirty="0" smtClean="0"/>
              <a:t> </a:t>
            </a:r>
            <a:r>
              <a:rPr lang="cs-CZ" dirty="0" err="1" smtClean="0"/>
              <a:t>iudicatae</a:t>
            </a:r>
            <a:r>
              <a:rPr lang="cs-CZ" dirty="0" smtClean="0"/>
              <a:t> (rozhodnuto)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92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183694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7772400" cy="503237"/>
          </a:xfrm>
        </p:spPr>
        <p:txBody>
          <a:bodyPr/>
          <a:lstStyle/>
          <a:p>
            <a:r>
              <a:rPr lang="cs-CZ" dirty="0" smtClean="0"/>
              <a:t>Finanční arbitr – finančněprávní orgán soudní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988840"/>
            <a:ext cx="7772400" cy="4357687"/>
          </a:xfrm>
        </p:spPr>
        <p:txBody>
          <a:bodyPr/>
          <a:lstStyle/>
          <a:p>
            <a:r>
              <a:rPr lang="cs-CZ" sz="1400" dirty="0"/>
              <a:t>a) poskytovatelem platebních služeb a uživatelem platebních služeb při poskytování </a:t>
            </a:r>
            <a:r>
              <a:rPr lang="cs-CZ" sz="1400" b="1" u="sng" dirty="0"/>
              <a:t>platebních služeb </a:t>
            </a:r>
            <a:r>
              <a:rPr lang="cs-CZ" sz="1400" dirty="0"/>
              <a:t>- </a:t>
            </a:r>
            <a:r>
              <a:rPr lang="cs-CZ" sz="1400" i="1" dirty="0"/>
              <a:t>například spor zákazníka s bankou o správnost zaúčtované platby nebo spor zákazníka s bankou při zneužití platební karty neoprávněnou osobou,</a:t>
            </a:r>
            <a:endParaRPr lang="cs-CZ" sz="1400" dirty="0"/>
          </a:p>
          <a:p>
            <a:r>
              <a:rPr lang="cs-CZ" sz="1400" dirty="0"/>
              <a:t>b) vydavatelem elektronických peněz a držitelem elektronických peněz při vydávání a zpětné výměně </a:t>
            </a:r>
            <a:r>
              <a:rPr lang="cs-CZ" sz="1400" b="1" u="sng" dirty="0"/>
              <a:t>elektronických peněz </a:t>
            </a:r>
            <a:r>
              <a:rPr lang="cs-CZ" sz="1400" dirty="0"/>
              <a:t>- </a:t>
            </a:r>
            <a:r>
              <a:rPr lang="cs-CZ" sz="1400" i="1" dirty="0"/>
              <a:t>například spor držitele předplacené karty jízdného s některými provozovateli veřejné dopravy</a:t>
            </a:r>
            <a:r>
              <a:rPr lang="cs-CZ" sz="1400" dirty="0"/>
              <a:t>,</a:t>
            </a:r>
          </a:p>
          <a:p>
            <a:r>
              <a:rPr lang="cs-CZ" sz="1400" dirty="0"/>
              <a:t>c) věřitelem nebo zprostředkovatelem a spotřebitelem při nabízení, poskytování nebo zprostředkování </a:t>
            </a:r>
            <a:r>
              <a:rPr lang="cs-CZ" sz="1400" b="1" u="sng" dirty="0"/>
              <a:t>spotřebitelského úvěru </a:t>
            </a:r>
            <a:r>
              <a:rPr lang="cs-CZ" sz="1400" dirty="0"/>
              <a:t>- </a:t>
            </a:r>
            <a:r>
              <a:rPr lang="cs-CZ" sz="1400" i="1" dirty="0"/>
              <a:t>například spor zákazníka s věřitelem o odstoupení od úvěrové smlouvy nebo spor o výši poplatku za předčasné splacení úvěru</a:t>
            </a:r>
            <a:r>
              <a:rPr lang="cs-CZ" sz="1400" dirty="0"/>
              <a:t>,</a:t>
            </a:r>
          </a:p>
          <a:p>
            <a:r>
              <a:rPr lang="cs-CZ" sz="1400" dirty="0"/>
              <a:t>d) osobou obhospodařující nebo provádějící administraci fondu </a:t>
            </a:r>
            <a:r>
              <a:rPr lang="cs-CZ" sz="1400" b="1" u="sng" dirty="0"/>
              <a:t>kolektivního investování </a:t>
            </a:r>
            <a:r>
              <a:rPr lang="cs-CZ" sz="1400" dirty="0"/>
              <a:t>nebo nabízející investice do fondu kolektivního investování nebo srovnatelného zahraničního investičního fondu a spotřebitelem při obhospodařování nebo provádění administrace fondu kolektivního investování nebo nabízení investic do fondu kolektivního investování nebo srovnatelného zahraničního investičního fondu, </a:t>
            </a:r>
            <a:r>
              <a:rPr lang="cs-CZ" sz="1400" i="1" dirty="0"/>
              <a:t> například spor zákazníka s investiční společností o správnost účtovaných poplatků</a:t>
            </a:r>
            <a:r>
              <a:rPr lang="cs-CZ" sz="1400" dirty="0"/>
              <a:t>,</a:t>
            </a:r>
          </a:p>
          <a:p>
            <a:r>
              <a:rPr lang="cs-CZ" sz="1400" dirty="0"/>
              <a:t>e) pojišťovnou nebo pojišťovacím zprostředkovatelem a zájemcem o pojištění, pojistníkem, pojištěným, oprávněnou osobou nebo obmyšleným při nabízení, poskytování nebo zprostředkování </a:t>
            </a:r>
            <a:r>
              <a:rPr lang="cs-CZ" sz="1400" b="1" u="sng" dirty="0"/>
              <a:t>životního pojištění</a:t>
            </a:r>
            <a:r>
              <a:rPr lang="cs-CZ" sz="1400" dirty="0"/>
              <a:t>,</a:t>
            </a:r>
          </a:p>
          <a:p>
            <a:r>
              <a:rPr lang="cs-CZ" sz="1400" dirty="0"/>
              <a:t>f) provozovatelem </a:t>
            </a:r>
            <a:r>
              <a:rPr lang="cs-CZ" sz="1400" b="1" u="sng" dirty="0"/>
              <a:t>směnárenské činnosti </a:t>
            </a:r>
            <a:r>
              <a:rPr lang="cs-CZ" sz="1400" dirty="0"/>
              <a:t>a zájemcem o provedení směnárenského obchodu nebo osobou, se kterou byl směnárenský obchod proveden.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93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32787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Správa daní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40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935310"/>
          </a:xfrm>
        </p:spPr>
        <p:txBody>
          <a:bodyPr/>
          <a:lstStyle/>
          <a:p>
            <a:r>
              <a:rPr lang="cs-CZ" b="1" dirty="0" smtClean="0"/>
              <a:t>Správa daní ve funkčním pojetí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844824"/>
            <a:ext cx="7772400" cy="4536504"/>
          </a:xfrm>
        </p:spPr>
        <p:txBody>
          <a:bodyPr/>
          <a:lstStyle/>
          <a:p>
            <a:r>
              <a:rPr lang="cs-CZ" dirty="0" smtClean="0"/>
              <a:t>Daňový řád (zákon č. 280/2009 Sb.)</a:t>
            </a:r>
          </a:p>
          <a:p>
            <a:r>
              <a:rPr lang="cs-CZ" dirty="0" smtClean="0"/>
              <a:t>Subsidiární povaha DŘ</a:t>
            </a:r>
          </a:p>
          <a:p>
            <a:r>
              <a:rPr lang="cs-CZ" dirty="0" smtClean="0"/>
              <a:t>Speciální úprava – „daňové“ zákony</a:t>
            </a:r>
          </a:p>
          <a:p>
            <a:pPr lvl="1"/>
            <a:r>
              <a:rPr lang="cs-CZ" sz="1700" dirty="0" smtClean="0"/>
              <a:t>Zákon č. 586/1992 Sb., o daních z příjmů</a:t>
            </a:r>
          </a:p>
          <a:p>
            <a:pPr lvl="1"/>
            <a:r>
              <a:rPr lang="cs-CZ" sz="1700" dirty="0" smtClean="0"/>
              <a:t>Zákon č. 235/2004 Sb., o DPH</a:t>
            </a:r>
          </a:p>
          <a:p>
            <a:pPr lvl="1"/>
            <a:r>
              <a:rPr lang="cs-CZ" sz="1700" dirty="0" smtClean="0"/>
              <a:t>Zákon č. 16/1993 Sb., o dani silniční</a:t>
            </a:r>
          </a:p>
          <a:p>
            <a:pPr lvl="1"/>
            <a:r>
              <a:rPr lang="cs-CZ" sz="1700" dirty="0" smtClean="0"/>
              <a:t>Zákon č. 338/1992 Sb., o dani z nemovitostí</a:t>
            </a:r>
          </a:p>
          <a:p>
            <a:pPr lvl="1"/>
            <a:r>
              <a:rPr lang="cs-CZ" sz="1700" dirty="0" smtClean="0"/>
              <a:t>Zákon č. 353/2003 Sb., o spotřebních daních</a:t>
            </a:r>
          </a:p>
          <a:p>
            <a:pPr lvl="1"/>
            <a:r>
              <a:rPr lang="cs-CZ" sz="1700" dirty="0" smtClean="0"/>
              <a:t>Zákon č. 357/1992 Sb., o dani dědické, darovací a z převodu nemovitostí</a:t>
            </a:r>
          </a:p>
          <a:p>
            <a:pPr lvl="1"/>
            <a:r>
              <a:rPr lang="cs-CZ" sz="1700" dirty="0" smtClean="0"/>
              <a:t>Zákon č. 261/2007 Sb., o stabilizaci veřejných rozpočtů</a:t>
            </a:r>
          </a:p>
          <a:p>
            <a:r>
              <a:rPr lang="cs-CZ" dirty="0" smtClean="0"/>
              <a:t>+ další zákony upravující daně ve smyslu legislativní zkratky daň a obsahující </a:t>
            </a:r>
            <a:r>
              <a:rPr lang="cs-CZ" dirty="0" err="1" smtClean="0"/>
              <a:t>procesněprávní</a:t>
            </a:r>
            <a:r>
              <a:rPr lang="cs-CZ" dirty="0" smtClean="0"/>
              <a:t> úpravu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>
                <a:solidFill>
                  <a:srgbClr val="000000"/>
                </a:solidFill>
              </a:rPr>
              <a:pPr/>
              <a:t>95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20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D85F9D5-5BBA-4A16-A785-984D7E613CB1}" type="slidenum">
              <a:rPr lang="cs-CZ">
                <a:solidFill>
                  <a:srgbClr val="000000"/>
                </a:solidFill>
              </a:rPr>
              <a:pPr>
                <a:defRPr/>
              </a:pPr>
              <a:t>96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5603" name="Rectangle 48"/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r>
              <a:rPr lang="cs-CZ" altLang="cs-CZ" smtClean="0">
                <a:ea typeface="Calibri" pitchFamily="34" charset="0"/>
                <a:cs typeface="Calibri" pitchFamily="34" charset="0"/>
              </a:rPr>
              <a:t>Zásadní změna v českém daňovém procesu</a:t>
            </a:r>
            <a:r>
              <a:rPr lang="pl-PL" altLang="cs-CZ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/>
            </a:r>
            <a:br>
              <a:rPr lang="pl-PL" altLang="cs-CZ" b="1" smtClean="0"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pl-PL" altLang="cs-CZ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n-US" altLang="cs-CZ" b="1" smtClean="0"/>
          </a:p>
        </p:txBody>
      </p:sp>
      <p:sp>
        <p:nvSpPr>
          <p:cNvPr id="25604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900113" y="2438400"/>
            <a:ext cx="7772400" cy="3692525"/>
          </a:xfrm>
        </p:spPr>
        <p:txBody>
          <a:bodyPr/>
          <a:lstStyle/>
          <a:p>
            <a:pPr marL="857250" lvl="1" indent="-457200">
              <a:buFontTx/>
              <a:buChar char="-"/>
            </a:pPr>
            <a:r>
              <a:rPr lang="cs-CZ" altLang="cs-CZ" sz="2400" smtClean="0"/>
              <a:t>Nový zákon upravující správu daní</a:t>
            </a:r>
          </a:p>
          <a:p>
            <a:pPr marL="857250" lvl="1" indent="-457200">
              <a:buFontTx/>
              <a:buChar char="-"/>
            </a:pPr>
            <a:r>
              <a:rPr lang="cs-CZ" altLang="cs-CZ" sz="2400" smtClean="0"/>
              <a:t>Zákon č. 280/2009 Sb., Daňový řád</a:t>
            </a:r>
          </a:p>
          <a:p>
            <a:pPr marL="857250" lvl="1" indent="-457200">
              <a:buFontTx/>
              <a:buChar char="-"/>
            </a:pPr>
            <a:r>
              <a:rPr lang="cs-CZ" altLang="cs-CZ" sz="2400" smtClean="0"/>
              <a:t>Účinnost – 1. ledna 2011</a:t>
            </a:r>
          </a:p>
          <a:p>
            <a:pPr marL="857250" lvl="1" indent="-457200">
              <a:buFontTx/>
              <a:buChar char="-"/>
            </a:pPr>
            <a:r>
              <a:rPr lang="cs-CZ" altLang="cs-CZ" sz="2400" smtClean="0"/>
              <a:t>Nahradil dříve platný zákon č. 337/1992 Sb., o správě daní a poplatků, ve znění pozdějších předpisů</a:t>
            </a:r>
          </a:p>
          <a:p>
            <a:pPr marL="857250" lvl="1" indent="-457200">
              <a:buFont typeface="Wingdings" pitchFamily="2" charset="2"/>
              <a:buNone/>
            </a:pPr>
            <a:endParaRPr lang="pl-PL" altLang="cs-CZ" smtClean="0"/>
          </a:p>
        </p:txBody>
      </p:sp>
    </p:spTree>
    <p:extLst>
      <p:ext uri="{BB962C8B-B14F-4D97-AF65-F5344CB8AC3E}">
        <p14:creationId xmlns:p14="http://schemas.microsoft.com/office/powerpoint/2010/main" val="120816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3453A5C-FE7C-4A05-8E39-F7543C30F6F7}" type="slidenum">
              <a:rPr lang="cs-CZ">
                <a:solidFill>
                  <a:srgbClr val="000000"/>
                </a:solidFill>
              </a:rPr>
              <a:pPr>
                <a:defRPr/>
              </a:pPr>
              <a:t>97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6628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>
                <a:ea typeface="Calibri" pitchFamily="34" charset="0"/>
                <a:cs typeface="Calibri" pitchFamily="34" charset="0"/>
              </a:rPr>
              <a:t>Základní cíle a přínosy Daňového řádu</a:t>
            </a:r>
          </a:p>
        </p:txBody>
      </p:sp>
      <p:sp>
        <p:nvSpPr>
          <p:cNvPr id="26629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838200" y="1773238"/>
            <a:ext cx="7772400" cy="4357687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cs-CZ" altLang="cs-CZ" sz="2000" smtClean="0"/>
              <a:t>vytvoření systematicky uspořádaného a přehledného textu, který umožní snadnou a přehlednou orientaci  - krátké paragrafy v souladu s legislativními pravidly vlády</a:t>
            </a:r>
          </a:p>
          <a:p>
            <a:pPr marL="457200" indent="-457200">
              <a:buFontTx/>
              <a:buChar char="-"/>
            </a:pPr>
            <a:r>
              <a:rPr lang="cs-CZ" altLang="cs-CZ" sz="2000" smtClean="0"/>
              <a:t>vymezení a upřesnění použitých pojmů a jejich vazeb v jednotlivých institutech,</a:t>
            </a:r>
          </a:p>
          <a:p>
            <a:pPr marL="457200" indent="-457200">
              <a:buFontTx/>
              <a:buChar char="-"/>
            </a:pPr>
            <a:r>
              <a:rPr lang="cs-CZ" altLang="cs-CZ" sz="2000" smtClean="0"/>
              <a:t>rozšíření základních interpretačních zásad uplatňujících se při správě daní v souladu s ústavním pořádkem, judikaturou a s reflexí obecných zásad činnosti správních orgánů obsažených ve správním řádu, při současném zachování zásad typických pro berní právo,</a:t>
            </a:r>
          </a:p>
          <a:p>
            <a:pPr marL="457200" indent="-457200">
              <a:buFontTx/>
              <a:buChar char="-"/>
            </a:pPr>
            <a:r>
              <a:rPr lang="cs-CZ" altLang="cs-CZ" sz="2000" smtClean="0"/>
              <a:t>zkvalitnění výkonu daňové administrativy a podpora klientského přístupu při jednání s daňovými subjekty,</a:t>
            </a:r>
          </a:p>
          <a:p>
            <a:pPr marL="457200" indent="-457200">
              <a:buFontTx/>
              <a:buChar char="-"/>
            </a:pPr>
            <a:endParaRPr lang="cs-CZ" altLang="cs-CZ" sz="2000" smtClean="0"/>
          </a:p>
          <a:p>
            <a:pPr marL="457200" indent="-457200">
              <a:buFontTx/>
              <a:buChar char="-"/>
            </a:pPr>
            <a:endParaRPr lang="pl-PL" altLang="cs-CZ" smtClean="0"/>
          </a:p>
          <a:p>
            <a:pPr marL="457200" indent="-457200">
              <a:buFontTx/>
              <a:buChar char="-"/>
            </a:pPr>
            <a:endParaRPr lang="pl-PL" altLang="cs-CZ" smtClean="0"/>
          </a:p>
          <a:p>
            <a:pPr marL="457200" indent="-457200">
              <a:buFontTx/>
              <a:buChar char="-"/>
            </a:pPr>
            <a:endParaRPr lang="cs-CZ" altLang="cs-CZ" smtClean="0"/>
          </a:p>
          <a:p>
            <a:pPr marL="457200" indent="-457200">
              <a:buFont typeface="Wingdings" pitchFamily="2" charset="2"/>
              <a:buNone/>
            </a:pPr>
            <a:endParaRPr lang="cs-CZ" altLang="cs-CZ" smtClean="0"/>
          </a:p>
          <a:p>
            <a:pPr marL="457200" indent="-457200">
              <a:buFont typeface="Wingdings" pitchFamily="2" charset="2"/>
              <a:buNone/>
            </a:pPr>
            <a:endParaRPr lang="cs-CZ" altLang="cs-CZ" smtClean="0"/>
          </a:p>
          <a:p>
            <a:pPr marL="457200" indent="-457200">
              <a:buFont typeface="Wingdings" pitchFamily="2" charset="2"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50867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F413D5-7BD0-436A-9B2E-4B47F0A5E475}" type="slidenum">
              <a:rPr lang="cs-CZ">
                <a:solidFill>
                  <a:srgbClr val="000000"/>
                </a:solidFill>
              </a:rPr>
              <a:pPr>
                <a:defRPr/>
              </a:pPr>
              <a:t>98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7652" name="Rectangle 48"/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r>
              <a:rPr lang="cs-CZ" altLang="cs-CZ" smtClean="0">
                <a:ea typeface="Calibri" pitchFamily="34" charset="0"/>
                <a:cs typeface="Calibri" pitchFamily="34" charset="0"/>
              </a:rPr>
              <a:t>Základní cíle a přínosy Daňového řádu</a:t>
            </a:r>
          </a:p>
        </p:txBody>
      </p:sp>
      <p:sp>
        <p:nvSpPr>
          <p:cNvPr id="27653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7772400" cy="4357688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cs-CZ" altLang="cs-CZ" sz="2000" smtClean="0"/>
              <a:t>širší míra zapojení výpočetní techniky v návaznosti na projekt jednotné elektronické komunikace (e-government),</a:t>
            </a:r>
          </a:p>
          <a:p>
            <a:pPr marL="457200" indent="-457200">
              <a:buFontTx/>
              <a:buChar char="-"/>
            </a:pPr>
            <a:r>
              <a:rPr lang="cs-CZ" altLang="cs-CZ" sz="2000" smtClean="0"/>
              <a:t>nová úprava doručování korespondující s obdobnými instrumenty v jiných procesních řádech tak, aby postavení adresáta bylo totožné a zamezilo se možným obstrukcím a vyhýbání se doručení,</a:t>
            </a:r>
          </a:p>
          <a:p>
            <a:pPr marL="457200" indent="-457200">
              <a:buFontTx/>
              <a:buChar char="-"/>
            </a:pPr>
            <a:r>
              <a:rPr lang="cs-CZ" altLang="cs-CZ" sz="2000" smtClean="0"/>
              <a:t>změnu v systému opravných a dozorčích prostředků, kde se rozšířil specificky daňový postup umožňující podání dodatečných daňových tvrzení na nižší daň na úkor obnovy řízení,</a:t>
            </a:r>
          </a:p>
          <a:p>
            <a:pPr marL="457200" indent="-457200">
              <a:buFontTx/>
              <a:buChar char="-"/>
            </a:pPr>
            <a:r>
              <a:rPr lang="cs-CZ" altLang="cs-CZ" sz="2000" smtClean="0"/>
              <a:t>jednoznačné nastavení lhůty pro stanovení daně, která ohraničuje prostor, do kdy lze zvyšovat i snižovat daňovou povinnost,</a:t>
            </a:r>
          </a:p>
          <a:p>
            <a:pPr marL="457200" indent="-457200">
              <a:buFontTx/>
              <a:buChar char="-"/>
            </a:pPr>
            <a:endParaRPr lang="cs-CZ" altLang="cs-CZ" sz="2000" smtClean="0"/>
          </a:p>
          <a:p>
            <a:pPr marL="457200" indent="-457200">
              <a:buFontTx/>
              <a:buChar char="-"/>
            </a:pPr>
            <a:endParaRPr lang="pl-PL" altLang="cs-CZ" smtClean="0"/>
          </a:p>
          <a:p>
            <a:pPr marL="457200" indent="-457200">
              <a:buFontTx/>
              <a:buChar char="-"/>
            </a:pPr>
            <a:endParaRPr lang="pl-PL" altLang="cs-CZ" smtClean="0"/>
          </a:p>
          <a:p>
            <a:pPr marL="457200" indent="-457200">
              <a:buFontTx/>
              <a:buChar char="-"/>
            </a:pPr>
            <a:endParaRPr lang="cs-CZ" altLang="cs-CZ" smtClean="0"/>
          </a:p>
          <a:p>
            <a:pPr marL="457200" indent="-457200">
              <a:buFont typeface="Wingdings" pitchFamily="2" charset="2"/>
              <a:buNone/>
            </a:pPr>
            <a:endParaRPr lang="cs-CZ" altLang="cs-CZ" smtClean="0"/>
          </a:p>
          <a:p>
            <a:pPr marL="457200" indent="-457200">
              <a:buFont typeface="Wingdings" pitchFamily="2" charset="2"/>
              <a:buNone/>
            </a:pPr>
            <a:endParaRPr lang="cs-CZ" altLang="cs-CZ" smtClean="0"/>
          </a:p>
          <a:p>
            <a:pPr marL="457200" indent="-457200">
              <a:buFont typeface="Wingdings" pitchFamily="2" charset="2"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62788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5DBF55-09A0-48AB-9681-07CCD36F94AE}" type="slidenum">
              <a:rPr lang="cs-CZ">
                <a:solidFill>
                  <a:srgbClr val="000000"/>
                </a:solidFill>
              </a:rPr>
              <a:pPr>
                <a:defRPr/>
              </a:pPr>
              <a:t>99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8676" name="Rectangle 48"/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r>
              <a:rPr lang="cs-CZ" altLang="cs-CZ" smtClean="0">
                <a:ea typeface="Calibri" pitchFamily="34" charset="0"/>
                <a:cs typeface="Calibri" pitchFamily="34" charset="0"/>
              </a:rPr>
              <a:t>Základní cíle a přínosy Daňového řádu</a:t>
            </a:r>
          </a:p>
        </p:txBody>
      </p:sp>
      <p:sp>
        <p:nvSpPr>
          <p:cNvPr id="2867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7772400" cy="4357688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cs-CZ" altLang="cs-CZ" sz="2000" smtClean="0"/>
              <a:t>zavedení jednoznačných pravidel pro možnost opakování daňové kontroly;</a:t>
            </a:r>
          </a:p>
          <a:p>
            <a:pPr marL="457200" indent="-457200">
              <a:buFontTx/>
              <a:buChar char="-"/>
            </a:pPr>
            <a:r>
              <a:rPr lang="cs-CZ" altLang="cs-CZ" sz="2000" smtClean="0"/>
              <a:t>zavedení transparentních pravidel pro vedení spisu a nahlížení do něj, které přispěje ke zkvalitnění kontaktů mezi správci daně a veřejností a usnadní orientaci daňového subjektu ve spisovém materiálu.</a:t>
            </a:r>
          </a:p>
          <a:p>
            <a:pPr marL="457200" indent="-457200">
              <a:buFontTx/>
              <a:buChar char="-"/>
            </a:pPr>
            <a:endParaRPr lang="cs-CZ" altLang="cs-CZ" sz="2000" smtClean="0"/>
          </a:p>
          <a:p>
            <a:pPr marL="457200" indent="-457200">
              <a:buFontTx/>
              <a:buChar char="-"/>
            </a:pPr>
            <a:endParaRPr lang="pl-PL" altLang="cs-CZ" smtClean="0"/>
          </a:p>
          <a:p>
            <a:pPr marL="457200" indent="-457200">
              <a:buFontTx/>
              <a:buChar char="-"/>
            </a:pPr>
            <a:endParaRPr lang="pl-PL" altLang="cs-CZ" smtClean="0"/>
          </a:p>
          <a:p>
            <a:pPr marL="457200" indent="-457200">
              <a:buFontTx/>
              <a:buChar char="-"/>
            </a:pPr>
            <a:endParaRPr lang="cs-CZ" altLang="cs-CZ" smtClean="0"/>
          </a:p>
          <a:p>
            <a:pPr marL="457200" indent="-457200">
              <a:buFont typeface="Wingdings" pitchFamily="2" charset="2"/>
              <a:buNone/>
            </a:pPr>
            <a:endParaRPr lang="cs-CZ" altLang="cs-CZ" smtClean="0"/>
          </a:p>
          <a:p>
            <a:pPr marL="457200" indent="-457200">
              <a:buFont typeface="Wingdings" pitchFamily="2" charset="2"/>
              <a:buNone/>
            </a:pPr>
            <a:endParaRPr lang="cs-CZ" altLang="cs-CZ" smtClean="0"/>
          </a:p>
          <a:p>
            <a:pPr marL="457200" indent="-457200">
              <a:buFont typeface="Wingdings" pitchFamily="2" charset="2"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8770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rezentace ENG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1299</TotalTime>
  <Words>4856</Words>
  <Application>Microsoft Office PowerPoint</Application>
  <PresentationFormat>Předvádění na obrazovce (4:3)</PresentationFormat>
  <Paragraphs>789</Paragraphs>
  <Slides>114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6</vt:i4>
      </vt:variant>
      <vt:variant>
        <vt:lpstr>Nadpisy snímků</vt:lpstr>
      </vt:variant>
      <vt:variant>
        <vt:i4>114</vt:i4>
      </vt:variant>
    </vt:vector>
  </HeadingPairs>
  <TitlesOfParts>
    <vt:vector size="124" baseType="lpstr">
      <vt:lpstr>Arial</vt:lpstr>
      <vt:lpstr>Calibri</vt:lpstr>
      <vt:lpstr>Trebuchet MS</vt:lpstr>
      <vt:lpstr>Wingdings</vt:lpstr>
      <vt:lpstr>3558</vt:lpstr>
      <vt:lpstr>BÉŽOVÁ TITL</vt:lpstr>
      <vt:lpstr>1_3558</vt:lpstr>
      <vt:lpstr>2_3558</vt:lpstr>
      <vt:lpstr>prezentace ENG</vt:lpstr>
      <vt:lpstr>1_BÉŽOVÁ TITL</vt:lpstr>
      <vt:lpstr>Finanční správa v ČR  v organizačním a funkčním pojetí     Michal Liška 321168@mail.muni.cz </vt:lpstr>
      <vt:lpstr>Systém finančního práva</vt:lpstr>
      <vt:lpstr>Finanční právo</vt:lpstr>
      <vt:lpstr>Pojem finanční správy a její systematizace…</vt:lpstr>
      <vt:lpstr>Pojem finanční správy</vt:lpstr>
      <vt:lpstr>Finanční správa</vt:lpstr>
      <vt:lpstr>Průsečík</vt:lpstr>
      <vt:lpstr>Finanční správa sensu largo</vt:lpstr>
      <vt:lpstr>Finanční správa sensu stricto</vt:lpstr>
      <vt:lpstr>Finanční správa sensu stricticimo</vt:lpstr>
      <vt:lpstr>Pojetí finanční správy</vt:lpstr>
      <vt:lpstr>Organizační pojetí     Funkční pojetí   </vt:lpstr>
      <vt:lpstr>Specifika a výjimečnost finanční správy</vt:lpstr>
      <vt:lpstr>Prezentace aplikace PowerPoint</vt:lpstr>
      <vt:lpstr>Předmět finančního práva</vt:lpstr>
      <vt:lpstr>Prezentace aplikace PowerPoint</vt:lpstr>
      <vt:lpstr>Šíře předmětu finanční správy</vt:lpstr>
      <vt:lpstr>Prostředí realizace finanční správy</vt:lpstr>
      <vt:lpstr>Podřazení segmentů finanční správy</vt:lpstr>
      <vt:lpstr>Systém organizace finanční správy</vt:lpstr>
      <vt:lpstr>Prezentace aplikace PowerPoint</vt:lpstr>
      <vt:lpstr>Věcný princip organizace finanční správy</vt:lpstr>
      <vt:lpstr>Prezentace aplikace PowerPoint</vt:lpstr>
      <vt:lpstr>Teritoriální principy</vt:lpstr>
      <vt:lpstr>Koncentrace x dekoncentrace</vt:lpstr>
      <vt:lpstr>Centralizace x decentralizace</vt:lpstr>
      <vt:lpstr>Duální správa</vt:lpstr>
      <vt:lpstr>Dělená správa – funkční princip</vt:lpstr>
      <vt:lpstr>Potřeby finanční správy</vt:lpstr>
      <vt:lpstr>Právní úprava správy daní v organizačním pojetí</vt:lpstr>
      <vt:lpstr>Prezentace aplikace PowerPoint</vt:lpstr>
      <vt:lpstr>Pražská systematika finanční správy  </vt:lpstr>
      <vt:lpstr>Vykonavatelé daňové správy</vt:lpstr>
      <vt:lpstr>Ministerstvo financí</vt:lpstr>
      <vt:lpstr>Ministerstvo financí</vt:lpstr>
      <vt:lpstr>Organizace Ministerstva financí ČR</vt:lpstr>
      <vt:lpstr>MF ČR, 2015</vt:lpstr>
      <vt:lpstr>Zákon…</vt:lpstr>
      <vt:lpstr>Rozpočtové a daňové právo</vt:lpstr>
      <vt:lpstr>Měnové a devizové právo</vt:lpstr>
      <vt:lpstr>Ostatní oblasti</vt:lpstr>
      <vt:lpstr>Prezentace aplikace PowerPoint</vt:lpstr>
      <vt:lpstr>Česká národní banka (ČNB)</vt:lpstr>
      <vt:lpstr>Úkoly ČNB 1</vt:lpstr>
      <vt:lpstr>Úkoly ČNB 2</vt:lpstr>
      <vt:lpstr>Prezentace aplikace PowerPoint</vt:lpstr>
      <vt:lpstr>Prezentace aplikace PowerPoint</vt:lpstr>
      <vt:lpstr>Organizace </vt:lpstr>
      <vt:lpstr>Bankovní rada</vt:lpstr>
      <vt:lpstr>Prezentace aplikace PowerPoint</vt:lpstr>
      <vt:lpstr>Nejvyšší kontrolní úřad</vt:lpstr>
      <vt:lpstr>Pravomoc</vt:lpstr>
      <vt:lpstr>Prezentace aplikace PowerPoint</vt:lpstr>
      <vt:lpstr>Daňová správa  (finanční správa dle zákona o finanční správě)   </vt:lpstr>
      <vt:lpstr>Základní pilíře nové právní úpravy</vt:lpstr>
      <vt:lpstr>Prezentace aplikace PowerPoint</vt:lpstr>
      <vt:lpstr>Prezentace aplikace PowerPoint</vt:lpstr>
      <vt:lpstr>Finanční orgány do 31.12.2012</vt:lpstr>
      <vt:lpstr>Finanční správa ČR od 1.1.2013</vt:lpstr>
      <vt:lpstr>Soustava</vt:lpstr>
      <vt:lpstr>Organizace GFŘ</vt:lpstr>
      <vt:lpstr>Působnost</vt:lpstr>
      <vt:lpstr>Grafy</vt:lpstr>
      <vt:lpstr>GFŘ – rozpočtové a bilanční postavení</vt:lpstr>
      <vt:lpstr>GFŘ - působnost</vt:lpstr>
      <vt:lpstr>GFŘ – působnost z pověření MF</vt:lpstr>
      <vt:lpstr>GFŘ – audit a dozor</vt:lpstr>
      <vt:lpstr>Odvolací finanční ředitelství - působnost</vt:lpstr>
      <vt:lpstr>Finanční úřady</vt:lpstr>
      <vt:lpstr>Obecná věcná působnost I</vt:lpstr>
      <vt:lpstr>+ Specializovaný finanční úřad </vt:lpstr>
      <vt:lpstr>Negativní výčet působnosti SFÚ</vt:lpstr>
      <vt:lpstr>Územní pracoviště FÚ</vt:lpstr>
      <vt:lpstr>Bilanční, majetkové a pracovněprávní postavení ofs</vt:lpstr>
      <vt:lpstr>Prezentace aplikace PowerPoint</vt:lpstr>
      <vt:lpstr>Celní správa ČR</vt:lpstr>
      <vt:lpstr>Charakteristika</vt:lpstr>
      <vt:lpstr>Organizace celní správy ČR do 31.12.2012</vt:lpstr>
      <vt:lpstr>Soustava od 1.1.2013</vt:lpstr>
      <vt:lpstr>GŘC</vt:lpstr>
      <vt:lpstr>GŘC – rozpočtové a bilanční postavení</vt:lpstr>
      <vt:lpstr>GŘC – působnost I</vt:lpstr>
      <vt:lpstr>GŘC – působnost II</vt:lpstr>
      <vt:lpstr>Celní úřady – působnost I</vt:lpstr>
      <vt:lpstr>Celostátní věcná působnost vybraných CÚ</vt:lpstr>
      <vt:lpstr>Bilanční, majetkové a pracovněprávní postavení CÚ</vt:lpstr>
      <vt:lpstr>ad celní správa  ve funkčním pojetí: problematika dělené správy</vt:lpstr>
      <vt:lpstr> </vt:lpstr>
      <vt:lpstr>Dělená správa z pohledu DŘ</vt:lpstr>
      <vt:lpstr>Dělená správa - §§ 161-162 DŘ</vt:lpstr>
      <vt:lpstr>Sekundární místní orgány finanční správy</vt:lpstr>
      <vt:lpstr>Finanční arbitr</vt:lpstr>
      <vt:lpstr>Finanční arbitr – finančněprávní orgán soudní</vt:lpstr>
      <vt:lpstr>Správa daní</vt:lpstr>
      <vt:lpstr>Správa daní ve funkčním pojetí</vt:lpstr>
      <vt:lpstr>Zásadní změna v českém daňovém procesu  </vt:lpstr>
      <vt:lpstr>Základní cíle a přínosy Daňového řádu</vt:lpstr>
      <vt:lpstr>Základní cíle a přínosy Daňového řádu</vt:lpstr>
      <vt:lpstr>Základní cíle a přínosy Daňového řádu</vt:lpstr>
      <vt:lpstr>Konstrukce Daňového řádu</vt:lpstr>
      <vt:lpstr>Konstrukce DŘ</vt:lpstr>
      <vt:lpstr>Subsidiární použití předpisů o obecném správním řízení</vt:lpstr>
      <vt:lpstr>Definice správy daní</vt:lpstr>
      <vt:lpstr>Vztah řízení a správy</vt:lpstr>
      <vt:lpstr>Definice správy daní</vt:lpstr>
      <vt:lpstr>Definice daňového procesu</vt:lpstr>
      <vt:lpstr>Definice postupu</vt:lpstr>
      <vt:lpstr>Daňové řízení podle DŘ</vt:lpstr>
      <vt:lpstr>Prezentace aplikace PowerPoint</vt:lpstr>
      <vt:lpstr>Předmět správy daní</vt:lpstr>
      <vt:lpstr>Předmět správy daní - §2 DŘ</vt:lpstr>
      <vt:lpstr>Daň </vt:lpstr>
      <vt:lpstr>Veřejný rozpočet</vt:lpstr>
      <vt:lpstr>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x</dc:creator>
  <cp:lastModifiedBy>Hewlett-Packard Company</cp:lastModifiedBy>
  <cp:revision>84</cp:revision>
  <dcterms:created xsi:type="dcterms:W3CDTF">2013-05-01T20:22:39Z</dcterms:created>
  <dcterms:modified xsi:type="dcterms:W3CDTF">2017-11-13T23:01:45Z</dcterms:modified>
</cp:coreProperties>
</file>