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79" r:id="rId5"/>
    <p:sldId id="281" r:id="rId6"/>
    <p:sldId id="282" r:id="rId7"/>
    <p:sldId id="283" r:id="rId8"/>
    <p:sldId id="284" r:id="rId9"/>
    <p:sldId id="285" r:id="rId10"/>
    <p:sldId id="286" r:id="rId11"/>
    <p:sldId id="287" r:id="rId12"/>
    <p:sldId id="288" r:id="rId13"/>
    <p:sldId id="289" r:id="rId14"/>
    <p:sldId id="290" r:id="rId15"/>
    <p:sldId id="297" r:id="rId16"/>
    <p:sldId id="291" r:id="rId17"/>
    <p:sldId id="292" r:id="rId18"/>
    <p:sldId id="293" r:id="rId19"/>
    <p:sldId id="294" r:id="rId20"/>
    <p:sldId id="296" r:id="rId21"/>
    <p:sldId id="277" r:id="rId22"/>
    <p:sldId id="278" r:id="rId23"/>
    <p:sldId id="258" r:id="rId24"/>
    <p:sldId id="259" r:id="rId25"/>
    <p:sldId id="260" r:id="rId26"/>
    <p:sldId id="261" r:id="rId27"/>
    <p:sldId id="262" r:id="rId28"/>
    <p:sldId id="263" r:id="rId29"/>
    <p:sldId id="264" r:id="rId30"/>
    <p:sldId id="265" r:id="rId31"/>
    <p:sldId id="266" r:id="rId32"/>
    <p:sldId id="267" r:id="rId33"/>
    <p:sldId id="268" r:id="rId34"/>
    <p:sldId id="269" r:id="rId35"/>
    <p:sldId id="270" r:id="rId36"/>
    <p:sldId id="272" r:id="rId37"/>
    <p:sldId id="273" r:id="rId38"/>
    <p:sldId id="274" r:id="rId39"/>
    <p:sldId id="275" r:id="rId40"/>
    <p:sldId id="276" r:id="rId41"/>
    <p:sldId id="299" r:id="rId42"/>
    <p:sldId id="300"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10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23.10.2018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94794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23.10.2018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15223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23.10.2018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795695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09600" y="1719263"/>
            <a:ext cx="5384800" cy="441166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197600" y="1719263"/>
            <a:ext cx="5384800" cy="441166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609600" y="6248400"/>
            <a:ext cx="28448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endParaRPr lang="cs-CZ" altLang="en-US"/>
          </a:p>
        </p:txBody>
      </p:sp>
      <p:sp>
        <p:nvSpPr>
          <p:cNvPr id="7" name="Zástupný symbol pro číslo snímku 6"/>
          <p:cNvSpPr>
            <a:spLocks noGrp="1"/>
          </p:cNvSpPr>
          <p:nvPr>
            <p:ph type="sldNum" sz="quarter" idx="12"/>
          </p:nvPr>
        </p:nvSpPr>
        <p:spPr>
          <a:xfrm>
            <a:off x="8737600" y="6248400"/>
            <a:ext cx="2844800" cy="457200"/>
          </a:xfrm>
        </p:spPr>
        <p:txBody>
          <a:bodyPr/>
          <a:lstStyle>
            <a:lvl1pPr>
              <a:defRPr/>
            </a:lvl1pPr>
          </a:lstStyle>
          <a:p>
            <a:fld id="{12D90DB3-B593-49B9-9789-466286DD01B9}" type="slidenum">
              <a:rPr lang="cs-CZ" altLang="en-US"/>
              <a:pPr/>
              <a:t>‹#›</a:t>
            </a:fld>
            <a:endParaRPr lang="cs-CZ" altLang="en-US"/>
          </a:p>
        </p:txBody>
      </p:sp>
    </p:spTree>
    <p:extLst>
      <p:ext uri="{BB962C8B-B14F-4D97-AF65-F5344CB8AC3E}">
        <p14:creationId xmlns:p14="http://schemas.microsoft.com/office/powerpoint/2010/main" val="109209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A50AEE-084E-4C30-95B7-CBC274C52884}" type="datetimeFigureOut">
              <a:rPr lang="cs-CZ" smtClean="0"/>
              <a:t>23.10.2018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400725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57A50AEE-084E-4C30-95B7-CBC274C52884}" type="datetimeFigureOut">
              <a:rPr lang="cs-CZ" smtClean="0"/>
              <a:t>23.10.2018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604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A50AEE-084E-4C30-95B7-CBC274C52884}" type="datetimeFigureOut">
              <a:rPr lang="cs-CZ" smtClean="0"/>
              <a:t>23.10.2018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938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A50AEE-084E-4C30-95B7-CBC274C52884}" type="datetimeFigureOut">
              <a:rPr lang="cs-CZ" smtClean="0"/>
              <a:t>23.10.2018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285878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7A50AEE-084E-4C30-95B7-CBC274C52884}" type="datetimeFigureOut">
              <a:rPr lang="cs-CZ" smtClean="0"/>
              <a:t>23.10.2018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107935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A50AEE-084E-4C30-95B7-CBC274C52884}" type="datetimeFigureOut">
              <a:rPr lang="cs-CZ" smtClean="0"/>
              <a:t>23.10.2018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30915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23.10.2018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04992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57A50AEE-084E-4C30-95B7-CBC274C52884}" type="datetimeFigureOut">
              <a:rPr lang="cs-CZ" smtClean="0"/>
              <a:t>23.10.2018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201E55-DB2C-4DB4-A9B3-A3F5E3D0ECD4}" type="slidenum">
              <a:rPr lang="cs-CZ" smtClean="0"/>
              <a:t>‹#›</a:t>
            </a:fld>
            <a:endParaRPr lang="cs-CZ"/>
          </a:p>
        </p:txBody>
      </p:sp>
    </p:spTree>
    <p:extLst>
      <p:ext uri="{BB962C8B-B14F-4D97-AF65-F5344CB8AC3E}">
        <p14:creationId xmlns:p14="http://schemas.microsoft.com/office/powerpoint/2010/main" val="382902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50AEE-084E-4C30-95B7-CBC274C52884}" type="datetimeFigureOut">
              <a:rPr lang="cs-CZ" smtClean="0"/>
              <a:t>23.10.2018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01E55-DB2C-4DB4-A9B3-A3F5E3D0ECD4}" type="slidenum">
              <a:rPr lang="cs-CZ" smtClean="0"/>
              <a:t>‹#›</a:t>
            </a:fld>
            <a:endParaRPr lang="cs-CZ"/>
          </a:p>
        </p:txBody>
      </p:sp>
    </p:spTree>
    <p:extLst>
      <p:ext uri="{BB962C8B-B14F-4D97-AF65-F5344CB8AC3E}">
        <p14:creationId xmlns:p14="http://schemas.microsoft.com/office/powerpoint/2010/main" val="384546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ur-lex.europa.eu/LexUriServ/LexUriServ.do?uri=OJ:C:2007:303:0001:0016:C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ochrance.cz/stiznosti-na-urady/principy-dobre-sprav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solidFill>
                  <a:srgbClr val="FF0000"/>
                </a:solidFill>
              </a:rPr>
              <a:t>Zásady činnosti finanční správy</a:t>
            </a:r>
            <a:endParaRPr lang="cs-CZ" b="1" dirty="0">
              <a:solidFill>
                <a:srgbClr val="FF0000"/>
              </a:solidFill>
            </a:endParaRPr>
          </a:p>
        </p:txBody>
      </p:sp>
      <p:sp>
        <p:nvSpPr>
          <p:cNvPr id="3" name="Podnadpis 2"/>
          <p:cNvSpPr>
            <a:spLocks noGrp="1"/>
          </p:cNvSpPr>
          <p:nvPr>
            <p:ph type="subTitle" idx="1"/>
          </p:nvPr>
        </p:nvSpPr>
        <p:spPr/>
        <p:txBody>
          <a:bodyPr/>
          <a:lstStyle/>
          <a:p>
            <a:endParaRPr lang="cs-CZ" dirty="0" smtClean="0"/>
          </a:p>
          <a:p>
            <a:r>
              <a:rPr lang="cs-CZ" dirty="0" smtClean="0"/>
              <a:t>Petr </a:t>
            </a:r>
            <a:r>
              <a:rPr lang="cs-CZ" dirty="0" err="1" smtClean="0"/>
              <a:t>Mrkývka</a:t>
            </a:r>
            <a:endParaRPr lang="cs-CZ" dirty="0" smtClean="0"/>
          </a:p>
          <a:p>
            <a:r>
              <a:rPr lang="cs-CZ" dirty="0" smtClean="0"/>
              <a:t>2018</a:t>
            </a:r>
            <a:endParaRPr lang="cs-CZ" dirty="0"/>
          </a:p>
        </p:txBody>
      </p:sp>
    </p:spTree>
    <p:extLst>
      <p:ext uri="{BB962C8B-B14F-4D97-AF65-F5344CB8AC3E}">
        <p14:creationId xmlns:p14="http://schemas.microsoft.com/office/powerpoint/2010/main" val="3973416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t>Text Listiny</a:t>
            </a:r>
          </a:p>
        </p:txBody>
      </p:sp>
      <p:sp>
        <p:nvSpPr>
          <p:cNvPr id="20483" name="Rectangle 3"/>
          <p:cNvSpPr>
            <a:spLocks noGrp="1" noChangeArrowheads="1"/>
          </p:cNvSpPr>
          <p:nvPr>
            <p:ph type="body" idx="1"/>
          </p:nvPr>
        </p:nvSpPr>
        <p:spPr/>
        <p:txBody>
          <a:bodyPr/>
          <a:lstStyle/>
          <a:p>
            <a:r>
              <a:rPr lang="cs-CZ" altLang="cs-CZ" b="1">
                <a:hlinkClick r:id="rId2"/>
              </a:rPr>
              <a:t>http://eur-lex.europa.eu/LexUriServ/LexUriServ.do?uri=OJ:C:2007:303:0001:0016:CS:PDF</a:t>
            </a:r>
            <a:endParaRPr lang="cs-CZ" altLang="cs-CZ" b="1"/>
          </a:p>
          <a:p>
            <a:pPr>
              <a:buFont typeface="Wingdings" panose="05000000000000000000" pitchFamily="2" charset="2"/>
              <a:buNone/>
            </a:pPr>
            <a:endParaRPr lang="cs-CZ" altLang="cs-CZ"/>
          </a:p>
        </p:txBody>
      </p:sp>
    </p:spTree>
    <p:extLst>
      <p:ext uri="{BB962C8B-B14F-4D97-AF65-F5344CB8AC3E}">
        <p14:creationId xmlns:p14="http://schemas.microsoft.com/office/powerpoint/2010/main" val="94998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t>Právo na dobrou správu</a:t>
            </a:r>
          </a:p>
        </p:txBody>
      </p:sp>
      <p:sp>
        <p:nvSpPr>
          <p:cNvPr id="12291" name="Rectangle 3"/>
          <p:cNvSpPr>
            <a:spLocks noGrp="1" noChangeArrowheads="1"/>
          </p:cNvSpPr>
          <p:nvPr>
            <p:ph type="body" idx="1"/>
          </p:nvPr>
        </p:nvSpPr>
        <p:spPr/>
        <p:txBody>
          <a:bodyPr/>
          <a:lstStyle/>
          <a:p>
            <a:r>
              <a:rPr lang="cs-CZ" altLang="cs-CZ"/>
              <a:t>v katalogu občanských práv LZPEU</a:t>
            </a:r>
          </a:p>
          <a:p>
            <a:r>
              <a:rPr lang="cs-CZ" altLang="cs-CZ"/>
              <a:t>„lidské právo“ - …Každá osoba ….</a:t>
            </a:r>
          </a:p>
          <a:p>
            <a:r>
              <a:rPr lang="cs-CZ" altLang="cs-CZ"/>
              <a:t>vztahuje se na orgány EU</a:t>
            </a:r>
          </a:p>
          <a:p>
            <a:endParaRPr lang="cs-CZ" altLang="cs-CZ"/>
          </a:p>
          <a:p>
            <a:endParaRPr lang="cs-CZ" altLang="cs-CZ"/>
          </a:p>
          <a:p>
            <a:endParaRPr lang="cs-CZ" altLang="cs-CZ"/>
          </a:p>
        </p:txBody>
      </p:sp>
    </p:spTree>
    <p:extLst>
      <p:ext uri="{BB962C8B-B14F-4D97-AF65-F5344CB8AC3E}">
        <p14:creationId xmlns:p14="http://schemas.microsoft.com/office/powerpoint/2010/main" val="195348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a:t>Jacob Söderman</a:t>
            </a:r>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a:t>člen švédské sociální demokracie ve Finsku</a:t>
            </a:r>
          </a:p>
          <a:p>
            <a:r>
              <a:rPr lang="cs-CZ" altLang="cs-CZ" sz="2600"/>
              <a:t>evropský ombudsman (1995-2003)</a:t>
            </a:r>
          </a:p>
          <a:p>
            <a:r>
              <a:rPr lang="cs-CZ" altLang="cs-CZ" sz="2600"/>
              <a:t>návrh  Kodexu dobré správy (2001)</a:t>
            </a:r>
          </a:p>
        </p:txBody>
      </p:sp>
      <p:pic>
        <p:nvPicPr>
          <p:cNvPr id="8198" name="Picture 6" descr="Jacke%20Soderman%20hemsida"/>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5076" y="1719263"/>
            <a:ext cx="2987675" cy="4411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78591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t>Kodex dobré správy</a:t>
            </a:r>
          </a:p>
        </p:txBody>
      </p:sp>
      <p:sp>
        <p:nvSpPr>
          <p:cNvPr id="14339" name="Rectangle 3"/>
          <p:cNvSpPr>
            <a:spLocks noGrp="1" noChangeArrowheads="1"/>
          </p:cNvSpPr>
          <p:nvPr>
            <p:ph type="body" idx="1"/>
          </p:nvPr>
        </p:nvSpPr>
        <p:spPr/>
        <p:txBody>
          <a:bodyPr/>
          <a:lstStyle/>
          <a:p>
            <a:r>
              <a:rPr lang="cs-CZ" altLang="cs-CZ"/>
              <a:t>Morální kodex veřejné správy EU</a:t>
            </a:r>
          </a:p>
          <a:p>
            <a:r>
              <a:rPr lang="cs-CZ" altLang="cs-CZ"/>
              <a:t>Inspirace pro vnitrostátní kodexy veřejné právy</a:t>
            </a:r>
          </a:p>
        </p:txBody>
      </p:sp>
    </p:spTree>
    <p:extLst>
      <p:ext uri="{BB962C8B-B14F-4D97-AF65-F5344CB8AC3E}">
        <p14:creationId xmlns:p14="http://schemas.microsoft.com/office/powerpoint/2010/main" val="8382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a:t>Principy dobré správy VOP</a:t>
            </a:r>
          </a:p>
        </p:txBody>
      </p:sp>
      <p:sp>
        <p:nvSpPr>
          <p:cNvPr id="15363" name="Rectangle 3"/>
          <p:cNvSpPr>
            <a:spLocks noGrp="1" noChangeArrowheads="1"/>
          </p:cNvSpPr>
          <p:nvPr>
            <p:ph type="body" idx="1"/>
          </p:nvPr>
        </p:nvSpPr>
        <p:spPr/>
        <p:txBody>
          <a:bodyPr>
            <a:normAutofit lnSpcReduction="10000"/>
          </a:bodyPr>
          <a:lstStyle/>
          <a:p>
            <a:pPr marL="609600" indent="-609600">
              <a:lnSpc>
                <a:spcPct val="80000"/>
              </a:lnSpc>
              <a:buFontTx/>
              <a:buAutoNum type="arabicPeriod"/>
            </a:pPr>
            <a:r>
              <a:rPr lang="cs-CZ" altLang="cs-CZ" sz="2600"/>
              <a:t>Dodržování právního řádu.</a:t>
            </a:r>
          </a:p>
          <a:p>
            <a:pPr marL="609600" indent="-609600">
              <a:lnSpc>
                <a:spcPct val="80000"/>
              </a:lnSpc>
              <a:buFontTx/>
              <a:buAutoNum type="arabicPeriod"/>
            </a:pPr>
            <a:r>
              <a:rPr lang="cs-CZ" altLang="cs-CZ" sz="2600"/>
              <a:t>Nestrannost</a:t>
            </a:r>
          </a:p>
          <a:p>
            <a:pPr marL="609600" indent="-609600">
              <a:lnSpc>
                <a:spcPct val="80000"/>
              </a:lnSpc>
              <a:buFontTx/>
              <a:buAutoNum type="arabicPeriod"/>
            </a:pPr>
            <a:r>
              <a:rPr lang="cs-CZ" altLang="cs-CZ" sz="2600"/>
              <a:t>Včasnost</a:t>
            </a:r>
          </a:p>
          <a:p>
            <a:pPr marL="609600" indent="-609600">
              <a:lnSpc>
                <a:spcPct val="80000"/>
              </a:lnSpc>
              <a:buFontTx/>
              <a:buAutoNum type="arabicPeriod"/>
            </a:pPr>
            <a:r>
              <a:rPr lang="cs-CZ" altLang="cs-CZ" sz="2600"/>
              <a:t>Předvídatelnost</a:t>
            </a:r>
          </a:p>
          <a:p>
            <a:pPr marL="609600" indent="-609600">
              <a:lnSpc>
                <a:spcPct val="80000"/>
              </a:lnSpc>
              <a:buFontTx/>
              <a:buAutoNum type="arabicPeriod"/>
            </a:pPr>
            <a:r>
              <a:rPr lang="cs-CZ" altLang="cs-CZ" sz="2600"/>
              <a:t>Přesvědčivost</a:t>
            </a:r>
          </a:p>
          <a:p>
            <a:pPr marL="609600" indent="-609600">
              <a:lnSpc>
                <a:spcPct val="80000"/>
              </a:lnSpc>
              <a:buFontTx/>
              <a:buAutoNum type="arabicPeriod"/>
            </a:pPr>
            <a:r>
              <a:rPr lang="cs-CZ" altLang="cs-CZ" sz="2600"/>
              <a:t>Přiměřenost</a:t>
            </a:r>
          </a:p>
          <a:p>
            <a:pPr marL="609600" indent="-609600">
              <a:lnSpc>
                <a:spcPct val="80000"/>
              </a:lnSpc>
              <a:buFontTx/>
              <a:buAutoNum type="arabicPeriod"/>
            </a:pPr>
            <a:r>
              <a:rPr lang="cs-CZ" altLang="cs-CZ" sz="2600"/>
              <a:t>Součinnost</a:t>
            </a:r>
          </a:p>
          <a:p>
            <a:pPr marL="609600" indent="-609600">
              <a:lnSpc>
                <a:spcPct val="80000"/>
              </a:lnSpc>
              <a:buFontTx/>
              <a:buAutoNum type="arabicPeriod"/>
            </a:pPr>
            <a:r>
              <a:rPr lang="cs-CZ" altLang="cs-CZ" sz="2600"/>
              <a:t>Odpovědnost</a:t>
            </a:r>
          </a:p>
          <a:p>
            <a:pPr marL="609600" indent="-609600">
              <a:lnSpc>
                <a:spcPct val="80000"/>
              </a:lnSpc>
              <a:buFontTx/>
              <a:buAutoNum type="arabicPeriod"/>
            </a:pPr>
            <a:r>
              <a:rPr lang="cs-CZ" altLang="cs-CZ" sz="2600"/>
              <a:t>Otevřenost</a:t>
            </a:r>
          </a:p>
          <a:p>
            <a:pPr marL="609600" indent="-609600">
              <a:lnSpc>
                <a:spcPct val="80000"/>
              </a:lnSpc>
              <a:buFontTx/>
              <a:buAutoNum type="arabicPeriod"/>
            </a:pPr>
            <a:r>
              <a:rPr lang="cs-CZ" altLang="cs-CZ" sz="2600"/>
              <a:t>Vstřícnost</a:t>
            </a:r>
          </a:p>
        </p:txBody>
      </p:sp>
    </p:spTree>
    <p:extLst>
      <p:ext uri="{BB962C8B-B14F-4D97-AF65-F5344CB8AC3E}">
        <p14:creationId xmlns:p14="http://schemas.microsoft.com/office/powerpoint/2010/main" val="3171278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Stránky VOP</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r>
              <a:rPr lang="cs-CZ" dirty="0">
                <a:hlinkClick r:id="rId2"/>
              </a:rPr>
              <a:t>https://www.ochrance.cz/stiznosti-na-urady/principy-dobre-spravy</a:t>
            </a:r>
            <a:r>
              <a:rPr lang="cs-CZ" dirty="0" smtClean="0">
                <a:hlinkClick r:id="rId2"/>
              </a:rPr>
              <a:t>/</a:t>
            </a:r>
            <a:endParaRPr lang="cs-CZ" dirty="0" smtClean="0"/>
          </a:p>
          <a:p>
            <a:endParaRPr lang="cs-CZ" dirty="0"/>
          </a:p>
        </p:txBody>
      </p:sp>
    </p:spTree>
    <p:extLst>
      <p:ext uri="{BB962C8B-B14F-4D97-AF65-F5344CB8AC3E}">
        <p14:creationId xmlns:p14="http://schemas.microsoft.com/office/powerpoint/2010/main" val="461405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t>Princip „dobré správy“ ve SŘ</a:t>
            </a:r>
          </a:p>
        </p:txBody>
      </p:sp>
      <p:sp>
        <p:nvSpPr>
          <p:cNvPr id="16387" name="Rectangle 3"/>
          <p:cNvSpPr>
            <a:spLocks noGrp="1" noChangeArrowheads="1"/>
          </p:cNvSpPr>
          <p:nvPr>
            <p:ph type="body" idx="1"/>
          </p:nvPr>
        </p:nvSpPr>
        <p:spPr/>
        <p:txBody>
          <a:bodyPr/>
          <a:lstStyle/>
          <a:p>
            <a:r>
              <a:rPr lang="cs-CZ" altLang="cs-CZ"/>
              <a:t>§ 8 odst. 2</a:t>
            </a:r>
          </a:p>
          <a:p>
            <a:r>
              <a:rPr lang="cs-CZ" altLang="cs-CZ"/>
              <a:t>…správní orgány spolupracují v zájmu dobré správy…</a:t>
            </a:r>
          </a:p>
          <a:p>
            <a:r>
              <a:rPr lang="cs-CZ" altLang="cs-CZ"/>
              <a:t>nepochopení tohoto principu zákonodárcem</a:t>
            </a:r>
          </a:p>
        </p:txBody>
      </p:sp>
    </p:spTree>
    <p:extLst>
      <p:ext uri="{BB962C8B-B14F-4D97-AF65-F5344CB8AC3E}">
        <p14:creationId xmlns:p14="http://schemas.microsoft.com/office/powerpoint/2010/main" val="371525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a:t>Kolize</a:t>
            </a:r>
          </a:p>
        </p:txBody>
      </p:sp>
      <p:sp>
        <p:nvSpPr>
          <p:cNvPr id="17411" name="Rectangle 3"/>
          <p:cNvSpPr>
            <a:spLocks noGrp="1" noChangeArrowheads="1"/>
          </p:cNvSpPr>
          <p:nvPr>
            <p:ph type="body" idx="1"/>
          </p:nvPr>
        </p:nvSpPr>
        <p:spPr/>
        <p:txBody>
          <a:bodyPr/>
          <a:lstStyle/>
          <a:p>
            <a:r>
              <a:rPr lang="cs-CZ" altLang="cs-CZ"/>
              <a:t>Dobrá správa</a:t>
            </a:r>
          </a:p>
          <a:p>
            <a:r>
              <a:rPr lang="cs-CZ" altLang="cs-CZ"/>
              <a:t>X</a:t>
            </a:r>
          </a:p>
          <a:p>
            <a:r>
              <a:rPr lang="cs-CZ" altLang="cs-CZ"/>
              <a:t>Veřejný zájem</a:t>
            </a:r>
          </a:p>
        </p:txBody>
      </p:sp>
    </p:spTree>
    <p:extLst>
      <p:ext uri="{BB962C8B-B14F-4D97-AF65-F5344CB8AC3E}">
        <p14:creationId xmlns:p14="http://schemas.microsoft.com/office/powerpoint/2010/main" val="3754631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a:t>Dobré vládnutí</a:t>
            </a:r>
          </a:p>
        </p:txBody>
      </p:sp>
      <p:sp>
        <p:nvSpPr>
          <p:cNvPr id="18435" name="Rectangle 3"/>
          <p:cNvSpPr>
            <a:spLocks noGrp="1" noChangeArrowheads="1"/>
          </p:cNvSpPr>
          <p:nvPr>
            <p:ph type="body" idx="1"/>
          </p:nvPr>
        </p:nvSpPr>
        <p:spPr/>
        <p:txBody>
          <a:bodyPr/>
          <a:lstStyle/>
          <a:p>
            <a:r>
              <a:rPr lang="cs-CZ" altLang="cs-CZ"/>
              <a:t>Vyšší stupeň</a:t>
            </a:r>
          </a:p>
          <a:p>
            <a:r>
              <a:rPr lang="cs-CZ" altLang="cs-CZ"/>
              <a:t>Dobrá správa složka dobrého vládnutí</a:t>
            </a:r>
          </a:p>
          <a:p>
            <a:r>
              <a:rPr lang="cs-CZ" altLang="cs-CZ"/>
              <a:t>Ekonomicky: vyšší efektivita</a:t>
            </a:r>
          </a:p>
          <a:p>
            <a:r>
              <a:rPr lang="cs-CZ" altLang="cs-CZ"/>
              <a:t>Politicky a právně: těsnější vazby politických a správních institucemi na občany</a:t>
            </a:r>
          </a:p>
          <a:p>
            <a:r>
              <a:rPr lang="cs-CZ" altLang="cs-CZ"/>
              <a:t>Dobrá správa               dobré vládnutí</a:t>
            </a:r>
          </a:p>
        </p:txBody>
      </p:sp>
      <p:sp>
        <p:nvSpPr>
          <p:cNvPr id="18436" name="Line 4"/>
          <p:cNvSpPr>
            <a:spLocks noChangeShapeType="1"/>
          </p:cNvSpPr>
          <p:nvPr/>
        </p:nvSpPr>
        <p:spPr bwMode="auto">
          <a:xfrm>
            <a:off x="4943475" y="5229225"/>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1439369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a:t>Dobrá finanční správa</a:t>
            </a:r>
          </a:p>
        </p:txBody>
      </p:sp>
      <p:sp>
        <p:nvSpPr>
          <p:cNvPr id="19459" name="Rectangle 3"/>
          <p:cNvSpPr>
            <a:spLocks noGrp="1" noChangeArrowheads="1"/>
          </p:cNvSpPr>
          <p:nvPr>
            <p:ph type="body" idx="1"/>
          </p:nvPr>
        </p:nvSpPr>
        <p:spPr/>
        <p:txBody>
          <a:bodyPr/>
          <a:lstStyle/>
          <a:p>
            <a:r>
              <a:rPr lang="cs-CZ" altLang="cs-CZ"/>
              <a:t>Dobrá správa veřejných financí, peněžního systému a dohledu nad finančním trhem</a:t>
            </a:r>
          </a:p>
          <a:p>
            <a:r>
              <a:rPr lang="cs-CZ" altLang="cs-CZ"/>
              <a:t>Efektivní</a:t>
            </a:r>
          </a:p>
          <a:p>
            <a:r>
              <a:rPr lang="cs-CZ" altLang="cs-CZ"/>
              <a:t>Přátelská</a:t>
            </a:r>
          </a:p>
          <a:p>
            <a:r>
              <a:rPr lang="cs-CZ" altLang="cs-CZ"/>
              <a:t>Moderní</a:t>
            </a:r>
          </a:p>
          <a:p>
            <a:r>
              <a:rPr lang="cs-CZ" altLang="cs-CZ"/>
              <a:t>Etické kodexy daňové správy</a:t>
            </a:r>
          </a:p>
        </p:txBody>
      </p:sp>
    </p:spTree>
    <p:extLst>
      <p:ext uri="{BB962C8B-B14F-4D97-AF65-F5344CB8AC3E}">
        <p14:creationId xmlns:p14="http://schemas.microsoft.com/office/powerpoint/2010/main" val="218770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ltLang="cs-CZ"/>
              <a:t>Prameny</a:t>
            </a:r>
          </a:p>
        </p:txBody>
      </p:sp>
      <p:sp>
        <p:nvSpPr>
          <p:cNvPr id="4099" name="Rectangle 3"/>
          <p:cNvSpPr>
            <a:spLocks noGrp="1" noChangeArrowheads="1"/>
          </p:cNvSpPr>
          <p:nvPr>
            <p:ph type="body" idx="1"/>
          </p:nvPr>
        </p:nvSpPr>
        <p:spPr/>
        <p:txBody>
          <a:bodyPr/>
          <a:lstStyle/>
          <a:p>
            <a:pPr>
              <a:lnSpc>
                <a:spcPct val="80000"/>
              </a:lnSpc>
            </a:pPr>
            <a:r>
              <a:rPr lang="cs-CZ" altLang="cs-CZ" sz="1900" dirty="0" err="1"/>
              <a:t>Jackiewicz</a:t>
            </a:r>
            <a:r>
              <a:rPr lang="cs-CZ" altLang="cs-CZ" sz="1900" dirty="0"/>
              <a:t>, A. I.: </a:t>
            </a:r>
            <a:r>
              <a:rPr lang="cs-CZ" altLang="cs-CZ" sz="1900" dirty="0" err="1"/>
              <a:t>Prawo</a:t>
            </a:r>
            <a:r>
              <a:rPr lang="cs-CZ" altLang="cs-CZ" sz="1900" dirty="0"/>
              <a:t> do </a:t>
            </a:r>
            <a:r>
              <a:rPr lang="cs-CZ" altLang="cs-CZ" sz="1900" dirty="0" err="1"/>
              <a:t>dobrej</a:t>
            </a:r>
            <a:r>
              <a:rPr lang="cs-CZ" altLang="cs-CZ" sz="1900" dirty="0"/>
              <a:t> </a:t>
            </a:r>
            <a:r>
              <a:rPr lang="cs-CZ" altLang="cs-CZ" sz="1900" dirty="0" err="1"/>
              <a:t>administracji</a:t>
            </a:r>
            <a:r>
              <a:rPr lang="cs-CZ" altLang="cs-CZ" sz="1900" dirty="0"/>
              <a:t> jako standard </a:t>
            </a:r>
            <a:r>
              <a:rPr lang="cs-CZ" altLang="cs-CZ" sz="1900" dirty="0" err="1"/>
              <a:t>europejski</a:t>
            </a:r>
            <a:r>
              <a:rPr lang="cs-CZ" altLang="cs-CZ" sz="1900" dirty="0"/>
              <a:t>. Adam </a:t>
            </a:r>
            <a:r>
              <a:rPr lang="cs-CZ" altLang="cs-CZ" sz="1900" dirty="0" err="1"/>
              <a:t>Marszałek</a:t>
            </a:r>
            <a:r>
              <a:rPr lang="cs-CZ" altLang="cs-CZ" sz="1900" dirty="0"/>
              <a:t>. </a:t>
            </a:r>
            <a:r>
              <a:rPr lang="cs-CZ" altLang="cs-CZ" sz="1900" dirty="0" err="1"/>
              <a:t>Toruń</a:t>
            </a:r>
            <a:r>
              <a:rPr lang="cs-CZ" altLang="cs-CZ" sz="1900" dirty="0"/>
              <a:t> 2008</a:t>
            </a:r>
          </a:p>
          <a:p>
            <a:pPr>
              <a:lnSpc>
                <a:spcPct val="80000"/>
              </a:lnSpc>
            </a:pPr>
            <a:r>
              <a:rPr lang="pl-PL" altLang="cs-CZ" sz="1900" dirty="0"/>
              <a:t>Bogucka, I., Pietrzykowski, T.: Etyka w administracji publicznej. LexisNexis. Warszawa 2009</a:t>
            </a:r>
          </a:p>
          <a:p>
            <a:pPr>
              <a:lnSpc>
                <a:spcPct val="80000"/>
              </a:lnSpc>
            </a:pPr>
            <a:r>
              <a:rPr lang="pl-PL" altLang="cs-CZ" sz="1900" dirty="0"/>
              <a:t>Gilowska, Z., Izdebski, H., Raczkowski, K. (eds.): Efektywna administracja skarbowa. Ministerstwo Finansów. Warszawa 2007</a:t>
            </a:r>
          </a:p>
          <a:p>
            <a:pPr>
              <a:lnSpc>
                <a:spcPct val="80000"/>
              </a:lnSpc>
            </a:pPr>
            <a:r>
              <a:rPr lang="pl-PL" altLang="cs-CZ" sz="1900" dirty="0"/>
              <a:t>Gilowska, Z., Tadeuszewicz, R., Tchórzewski, J. (eds.): Nowoczesna administracja skarbowa. Ministerstwo Finansów. Warszawa 2007</a:t>
            </a:r>
          </a:p>
          <a:p>
            <a:pPr>
              <a:lnSpc>
                <a:spcPct val="80000"/>
              </a:lnSpc>
            </a:pPr>
            <a:r>
              <a:rPr lang="pl-PL" altLang="cs-CZ" sz="1900" dirty="0"/>
              <a:t>Gilowska, Z., Pogonowski, P., Sobczyk, I. (eds.): Przyjazna administracja skarbowa. Ministerstwo Finansów. Warszawa 2007</a:t>
            </a:r>
          </a:p>
          <a:p>
            <a:pPr>
              <a:lnSpc>
                <a:spcPct val="80000"/>
              </a:lnSpc>
            </a:pPr>
            <a:r>
              <a:rPr lang="pl-PL" altLang="cs-CZ" sz="1900" dirty="0"/>
              <a:t>Hrabcov</a:t>
            </a:r>
            <a:r>
              <a:rPr lang="cs-CZ" altLang="cs-CZ" sz="1900" dirty="0"/>
              <a:t>á, D. (</a:t>
            </a:r>
            <a:r>
              <a:rPr lang="cs-CZ" altLang="cs-CZ" sz="1900" dirty="0" err="1"/>
              <a:t>ed</a:t>
            </a:r>
            <a:r>
              <a:rPr lang="cs-CZ" altLang="cs-CZ" sz="1900" dirty="0"/>
              <a:t>.): Principy dobré správy. Kancelář veřejného ochránce práv a Masarykova univerzita. Brno </a:t>
            </a:r>
            <a:r>
              <a:rPr lang="cs-CZ" altLang="cs-CZ" sz="1900" dirty="0" smtClean="0"/>
              <a:t>2006</a:t>
            </a:r>
          </a:p>
          <a:p>
            <a:pPr>
              <a:lnSpc>
                <a:spcPct val="80000"/>
              </a:lnSpc>
            </a:pPr>
            <a:r>
              <a:rPr lang="cs-CZ" altLang="cs-CZ" sz="1900" dirty="0" smtClean="0"/>
              <a:t>Skulová, S. a kol.: Správní právo procesní. Čeněk. Plzeň 2008</a:t>
            </a:r>
          </a:p>
          <a:p>
            <a:pPr>
              <a:lnSpc>
                <a:spcPct val="80000"/>
              </a:lnSpc>
            </a:pPr>
            <a:r>
              <a:rPr lang="cs-CZ" altLang="cs-CZ" sz="1900" dirty="0" err="1" smtClean="0"/>
              <a:t>Mrkývka</a:t>
            </a:r>
            <a:r>
              <a:rPr lang="cs-CZ" altLang="cs-CZ" sz="1900" dirty="0" smtClean="0"/>
              <a:t>, P.: Propedeutika finančního práva I – Obecná část. MUNI. </a:t>
            </a:r>
            <a:r>
              <a:rPr lang="cs-CZ" altLang="cs-CZ" sz="1900" smtClean="0"/>
              <a:t>Brno 2014</a:t>
            </a:r>
            <a:endParaRPr lang="cs-CZ" altLang="cs-CZ" sz="1900" dirty="0"/>
          </a:p>
        </p:txBody>
      </p:sp>
    </p:spTree>
    <p:extLst>
      <p:ext uri="{BB962C8B-B14F-4D97-AF65-F5344CB8AC3E}">
        <p14:creationId xmlns:p14="http://schemas.microsoft.com/office/powerpoint/2010/main" val="1437124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Komparace zásad SŘ a DŘ</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64527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správního řádu a daňového řádu</a:t>
            </a:r>
            <a:endParaRPr lang="cs-CZ" dirty="0"/>
          </a:p>
        </p:txBody>
      </p:sp>
      <p:sp>
        <p:nvSpPr>
          <p:cNvPr id="6" name="Zástupný symbol pro text 5"/>
          <p:cNvSpPr>
            <a:spLocks noGrp="1"/>
          </p:cNvSpPr>
          <p:nvPr>
            <p:ph type="body" idx="1"/>
          </p:nvPr>
        </p:nvSpPr>
        <p:spPr/>
        <p:txBody>
          <a:bodyPr/>
          <a:lstStyle/>
          <a:p>
            <a:r>
              <a:rPr lang="cs-CZ" dirty="0" smtClean="0"/>
              <a:t>SŘ § 1</a:t>
            </a:r>
            <a:endParaRPr lang="cs-CZ" dirty="0"/>
          </a:p>
        </p:txBody>
      </p:sp>
      <p:sp>
        <p:nvSpPr>
          <p:cNvPr id="7" name="Zástupný symbol pro obsah 6"/>
          <p:cNvSpPr>
            <a:spLocks noGrp="1"/>
          </p:cNvSpPr>
          <p:nvPr>
            <p:ph sz="half" idx="2"/>
          </p:nvPr>
        </p:nvSpPr>
        <p:spPr/>
        <p:txBody>
          <a:bodyPr>
            <a:normAutofit fontScale="77500" lnSpcReduction="20000"/>
          </a:bodyPr>
          <a:lstStyle/>
          <a:p>
            <a:r>
              <a:rPr lang="cs-CZ" dirty="0" smtClean="0"/>
              <a:t>SŘ upravuje postup orgánů moci výkonné, orgánů územních samosprávných celků a jiných orgánů, právnických a fyzických osob, pokud vykonávají působnost v oblasti veřejné správy (dále jen "správní orgán").</a:t>
            </a:r>
          </a:p>
          <a:p>
            <a:r>
              <a:rPr lang="cs-CZ" dirty="0" smtClean="0"/>
              <a:t>SŘ nebo jeho jednotlivá ustanovení se použijí, nestanoví-li zvláštní zákon jiný postup.</a:t>
            </a:r>
          </a:p>
          <a:p>
            <a:r>
              <a:rPr lang="cs-CZ" dirty="0" smtClean="0"/>
              <a:t> SŘ se nevztahuje na právní jednání prováděná správními orgány a na vztahy mezi orgány téhož územního samosprávného celku při výkonu samostatné působnosti.</a:t>
            </a:r>
            <a:endParaRPr lang="cs-CZ" dirty="0"/>
          </a:p>
        </p:txBody>
      </p:sp>
      <p:sp>
        <p:nvSpPr>
          <p:cNvPr id="8" name="Zástupný symbol pro text 7"/>
          <p:cNvSpPr>
            <a:spLocks noGrp="1"/>
          </p:cNvSpPr>
          <p:nvPr>
            <p:ph type="body" sz="quarter" idx="3"/>
          </p:nvPr>
        </p:nvSpPr>
        <p:spPr/>
        <p:txBody>
          <a:bodyPr/>
          <a:lstStyle/>
          <a:p>
            <a:r>
              <a:rPr lang="cs-CZ" dirty="0" smtClean="0"/>
              <a:t>DŘ § 262</a:t>
            </a:r>
            <a:endParaRPr lang="cs-CZ" dirty="0"/>
          </a:p>
        </p:txBody>
      </p:sp>
      <p:sp>
        <p:nvSpPr>
          <p:cNvPr id="9" name="Zástupný symbol pro obsah 8"/>
          <p:cNvSpPr>
            <a:spLocks noGrp="1"/>
          </p:cNvSpPr>
          <p:nvPr>
            <p:ph sz="quarter" idx="4"/>
          </p:nvPr>
        </p:nvSpPr>
        <p:spPr/>
        <p:txBody>
          <a:bodyPr/>
          <a:lstStyle/>
          <a:p>
            <a:r>
              <a:rPr lang="cs-CZ" dirty="0" smtClean="0"/>
              <a:t>Při správě daní se správní řád nepoužije.</a:t>
            </a:r>
          </a:p>
          <a:p>
            <a:r>
              <a:rPr lang="cs-CZ" dirty="0" smtClean="0"/>
              <a:t>Pozn.: Správa daně je postup, jehož cílem je správné zjištění a stanovení daní a zabezpečení jejich úhrady. (§ 1/2 DŘ)</a:t>
            </a:r>
            <a:endParaRPr lang="cs-CZ" dirty="0"/>
          </a:p>
        </p:txBody>
      </p:sp>
    </p:spTree>
    <p:extLst>
      <p:ext uri="{BB962C8B-B14F-4D97-AF65-F5344CB8AC3E}">
        <p14:creationId xmlns:p14="http://schemas.microsoft.com/office/powerpoint/2010/main" val="463319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smtClean="0">
                <a:solidFill>
                  <a:srgbClr val="FF0000"/>
                </a:solidFill>
              </a:rPr>
              <a:t>§ 177 odst. 1 správního řádu </a:t>
            </a:r>
            <a:endParaRPr lang="cs-CZ" b="1" dirty="0">
              <a:solidFill>
                <a:srgbClr val="FF0000"/>
              </a:solidFill>
            </a:endParaRPr>
          </a:p>
        </p:txBody>
      </p:sp>
      <p:sp>
        <p:nvSpPr>
          <p:cNvPr id="9" name="Zástupný symbol pro obsah 8"/>
          <p:cNvSpPr>
            <a:spLocks noGrp="1"/>
          </p:cNvSpPr>
          <p:nvPr>
            <p:ph idx="1"/>
          </p:nvPr>
        </p:nvSpPr>
        <p:spPr/>
        <p:txBody>
          <a:bodyPr>
            <a:normAutofit/>
          </a:bodyPr>
          <a:lstStyle/>
          <a:p>
            <a:r>
              <a:rPr lang="cs-CZ" sz="4400" dirty="0" smtClean="0"/>
              <a:t>Základní zásady činnosti správních orgánů uvedené v § 2 až 8 se použijí při výkonu veřejné správy i v případech, kdy zvláštní zákon stanoví, že se správní řád nepoužije, ale sám úpravu odpovídající těmto zásadám neobsahuje.</a:t>
            </a:r>
            <a:endParaRPr lang="cs-CZ" sz="4400" dirty="0"/>
          </a:p>
        </p:txBody>
      </p:sp>
    </p:spTree>
    <p:extLst>
      <p:ext uri="{BB962C8B-B14F-4D97-AF65-F5344CB8AC3E}">
        <p14:creationId xmlns:p14="http://schemas.microsoft.com/office/powerpoint/2010/main" val="1464019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Zásada legality </a:t>
            </a:r>
            <a:endParaRPr lang="cs-CZ" dirty="0"/>
          </a:p>
        </p:txBody>
      </p:sp>
      <p:sp>
        <p:nvSpPr>
          <p:cNvPr id="5" name="Zástupný symbol pro text 4"/>
          <p:cNvSpPr>
            <a:spLocks noGrp="1"/>
          </p:cNvSpPr>
          <p:nvPr>
            <p:ph type="body" idx="1"/>
          </p:nvPr>
        </p:nvSpPr>
        <p:spPr/>
        <p:txBody>
          <a:bodyPr/>
          <a:lstStyle/>
          <a:p>
            <a:r>
              <a:rPr lang="cs-CZ" dirty="0" smtClean="0"/>
              <a:t>SŘ § 2/1</a:t>
            </a:r>
            <a:endParaRPr lang="cs-CZ" dirty="0"/>
          </a:p>
        </p:txBody>
      </p:sp>
      <p:sp>
        <p:nvSpPr>
          <p:cNvPr id="6" name="Zástupný symbol pro obsah 5"/>
          <p:cNvSpPr>
            <a:spLocks noGrp="1"/>
          </p:cNvSpPr>
          <p:nvPr>
            <p:ph sz="half" idx="2"/>
          </p:nvPr>
        </p:nvSpPr>
        <p:spPr/>
        <p:txBody>
          <a:bodyPr>
            <a:normAutofit lnSpcReduction="10000"/>
          </a:bodyPr>
          <a:lstStyle/>
          <a:p>
            <a:r>
              <a:rPr lang="cs-CZ" dirty="0" smtClean="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endParaRPr lang="cs-CZ" dirty="0"/>
          </a:p>
        </p:txBody>
      </p:sp>
      <p:sp>
        <p:nvSpPr>
          <p:cNvPr id="7" name="Zástupný symbol pro text 6"/>
          <p:cNvSpPr>
            <a:spLocks noGrp="1"/>
          </p:cNvSpPr>
          <p:nvPr>
            <p:ph type="body" sz="quarter" idx="3"/>
          </p:nvPr>
        </p:nvSpPr>
        <p:spPr/>
        <p:txBody>
          <a:bodyPr/>
          <a:lstStyle/>
          <a:p>
            <a:r>
              <a:rPr lang="cs-CZ" dirty="0" smtClean="0"/>
              <a:t>DŘ § 5/1</a:t>
            </a:r>
            <a:endParaRPr lang="cs-CZ" dirty="0"/>
          </a:p>
        </p:txBody>
      </p:sp>
      <p:sp>
        <p:nvSpPr>
          <p:cNvPr id="8" name="Zástupný symbol pro obsah 7"/>
          <p:cNvSpPr>
            <a:spLocks noGrp="1"/>
          </p:cNvSpPr>
          <p:nvPr>
            <p:ph sz="quarter" idx="4"/>
          </p:nvPr>
        </p:nvSpPr>
        <p:spPr/>
        <p:txBody>
          <a:bodyPr/>
          <a:lstStyle/>
          <a:p>
            <a:r>
              <a:rPr lang="cs-CZ" dirty="0" smtClean="0"/>
              <a:t>Správce daně postupuje při správě daní v souladu se zákony a jinými právními předpisy (dále jen „právní předpis“). Zákonem se pro účely tohoto zákona rozumí též mezinárodní smlouva, která je součástí právního řádu.</a:t>
            </a:r>
            <a:endParaRPr lang="cs-CZ" dirty="0"/>
          </a:p>
        </p:txBody>
      </p:sp>
    </p:spTree>
    <p:extLst>
      <p:ext uri="{BB962C8B-B14F-4D97-AF65-F5344CB8AC3E}">
        <p14:creationId xmlns:p14="http://schemas.microsoft.com/office/powerpoint/2010/main" val="1114852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legitimity</a:t>
            </a:r>
            <a:endParaRPr lang="cs-CZ" dirty="0"/>
          </a:p>
        </p:txBody>
      </p:sp>
      <p:sp>
        <p:nvSpPr>
          <p:cNvPr id="3" name="Zástupný symbol pro text 2"/>
          <p:cNvSpPr>
            <a:spLocks noGrp="1"/>
          </p:cNvSpPr>
          <p:nvPr>
            <p:ph type="body" idx="1"/>
          </p:nvPr>
        </p:nvSpPr>
        <p:spPr/>
        <p:txBody>
          <a:bodyPr/>
          <a:lstStyle/>
          <a:p>
            <a:r>
              <a:rPr lang="cs-CZ" dirty="0" smtClean="0"/>
              <a:t>SŘ § 2/2</a:t>
            </a:r>
            <a:endParaRPr lang="cs-CZ" dirty="0"/>
          </a:p>
        </p:txBody>
      </p:sp>
      <p:sp>
        <p:nvSpPr>
          <p:cNvPr id="4" name="Zástupný symbol pro obsah 3"/>
          <p:cNvSpPr>
            <a:spLocks noGrp="1"/>
          </p:cNvSpPr>
          <p:nvPr>
            <p:ph sz="half" idx="2"/>
          </p:nvPr>
        </p:nvSpPr>
        <p:spPr/>
        <p:txBody>
          <a:bodyPr/>
          <a:lstStyle/>
          <a:p>
            <a:r>
              <a:rPr lang="cs-CZ" dirty="0" smtClean="0"/>
              <a:t>Správní orgán uplatňuje svou pravomoc pouze k těm účelům, k nimž mu byla zákonem nebo na základě zákona svěřena, a v rozsahu, v jakém mu byla svěřena.</a:t>
            </a:r>
          </a:p>
          <a:p>
            <a:r>
              <a:rPr lang="cs-CZ" dirty="0" smtClean="0"/>
              <a:t>= </a:t>
            </a:r>
            <a:r>
              <a:rPr lang="cs-CZ" dirty="0" smtClean="0">
                <a:solidFill>
                  <a:srgbClr val="FF0000"/>
                </a:solidFill>
              </a:rPr>
              <a:t>zákaz zneužití správního uvážení</a:t>
            </a:r>
            <a:endParaRPr lang="cs-CZ" dirty="0">
              <a:solidFill>
                <a:srgbClr val="FF0000"/>
              </a:solidFill>
            </a:endParaRPr>
          </a:p>
        </p:txBody>
      </p:sp>
      <p:sp>
        <p:nvSpPr>
          <p:cNvPr id="5" name="Zástupný symbol pro text 4"/>
          <p:cNvSpPr>
            <a:spLocks noGrp="1"/>
          </p:cNvSpPr>
          <p:nvPr>
            <p:ph type="body" sz="quarter" idx="3"/>
          </p:nvPr>
        </p:nvSpPr>
        <p:spPr/>
        <p:txBody>
          <a:bodyPr/>
          <a:lstStyle/>
          <a:p>
            <a:r>
              <a:rPr lang="cs-CZ" dirty="0" smtClean="0"/>
              <a:t>DŘ § 5/2</a:t>
            </a:r>
            <a:endParaRPr lang="cs-CZ" dirty="0"/>
          </a:p>
        </p:txBody>
      </p:sp>
      <p:sp>
        <p:nvSpPr>
          <p:cNvPr id="6" name="Zástupný symbol pro obsah 5"/>
          <p:cNvSpPr>
            <a:spLocks noGrp="1"/>
          </p:cNvSpPr>
          <p:nvPr>
            <p:ph sz="quarter" idx="4"/>
          </p:nvPr>
        </p:nvSpPr>
        <p:spPr/>
        <p:txBody>
          <a:bodyPr/>
          <a:lstStyle/>
          <a:p>
            <a:r>
              <a:rPr lang="cs-CZ" dirty="0" smtClean="0"/>
              <a:t>Správce daně uplatňuje svou pravomoc pouze k těm účelům, k nimž mu byla zákonem nebo na základě zákona svěřena, a v rozsahu, v jakém mu byla svěřena.</a:t>
            </a:r>
            <a:endParaRPr lang="cs-CZ" dirty="0"/>
          </a:p>
        </p:txBody>
      </p:sp>
    </p:spTree>
    <p:extLst>
      <p:ext uri="{BB962C8B-B14F-4D97-AF65-F5344CB8AC3E}">
        <p14:creationId xmlns:p14="http://schemas.microsoft.com/office/powerpoint/2010/main" val="2607044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 proporcionality (přiměřenosti) – zásada ochrany dobré víry a oprávněných zájmů</a:t>
            </a:r>
            <a:endParaRPr lang="cs-CZ" dirty="0"/>
          </a:p>
        </p:txBody>
      </p:sp>
      <p:sp>
        <p:nvSpPr>
          <p:cNvPr id="3" name="Zástupný symbol pro text 2"/>
          <p:cNvSpPr>
            <a:spLocks noGrp="1"/>
          </p:cNvSpPr>
          <p:nvPr>
            <p:ph type="body" idx="1"/>
          </p:nvPr>
        </p:nvSpPr>
        <p:spPr/>
        <p:txBody>
          <a:bodyPr/>
          <a:lstStyle/>
          <a:p>
            <a:r>
              <a:rPr lang="cs-CZ" dirty="0" smtClean="0"/>
              <a:t>SŘ § 2/3</a:t>
            </a:r>
            <a:endParaRPr lang="cs-CZ" dirty="0"/>
          </a:p>
        </p:txBody>
      </p:sp>
      <p:sp>
        <p:nvSpPr>
          <p:cNvPr id="4" name="Zástupný symbol pro obsah 3"/>
          <p:cNvSpPr>
            <a:spLocks noGrp="1"/>
          </p:cNvSpPr>
          <p:nvPr>
            <p:ph sz="half" idx="2"/>
          </p:nvPr>
        </p:nvSpPr>
        <p:spPr/>
        <p:txBody>
          <a:bodyPr/>
          <a:lstStyle/>
          <a:p>
            <a:r>
              <a:rPr lang="cs-CZ" dirty="0" smtClean="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endParaRPr lang="cs-CZ" dirty="0"/>
          </a:p>
        </p:txBody>
      </p:sp>
      <p:sp>
        <p:nvSpPr>
          <p:cNvPr id="5" name="Zástupný symbol pro text 4"/>
          <p:cNvSpPr>
            <a:spLocks noGrp="1"/>
          </p:cNvSpPr>
          <p:nvPr>
            <p:ph type="body" sz="quarter" idx="3"/>
          </p:nvPr>
        </p:nvSpPr>
        <p:spPr/>
        <p:txBody>
          <a:bodyPr/>
          <a:lstStyle/>
          <a:p>
            <a:r>
              <a:rPr lang="cs-CZ" dirty="0" smtClean="0"/>
              <a:t>DŘ § 5/3</a:t>
            </a:r>
            <a:endParaRPr lang="cs-CZ" dirty="0"/>
          </a:p>
        </p:txBody>
      </p:sp>
      <p:sp>
        <p:nvSpPr>
          <p:cNvPr id="6" name="Zástupný symbol pro obsah 5"/>
          <p:cNvSpPr>
            <a:spLocks noGrp="1"/>
          </p:cNvSpPr>
          <p:nvPr>
            <p:ph sz="quarter" idx="4"/>
          </p:nvPr>
        </p:nvSpPr>
        <p:spPr/>
        <p:txBody>
          <a:bodyPr>
            <a:normAutofit fontScale="92500"/>
          </a:bodyPr>
          <a:lstStyle/>
          <a:p>
            <a:r>
              <a:rPr lang="cs-CZ" dirty="0" smtClean="0"/>
              <a:t> Správce daně šetří práva a právem chráněné zájmy daňových subjektů a třetích osob (dále jen „osoba zúčastněná na správě daní“) v souladu s právními předpisy a </a:t>
            </a:r>
            <a:r>
              <a:rPr lang="cs-CZ" u="sng" dirty="0" smtClean="0"/>
              <a:t>používá při vyžadování plnění jejich povinností jen takové prostředky, které je nejméně zatěžují a ještě umožňují dosáhnout cíle správy daní.</a:t>
            </a:r>
            <a:endParaRPr lang="cs-CZ" u="sng" dirty="0"/>
          </a:p>
        </p:txBody>
      </p:sp>
    </p:spTree>
    <p:extLst>
      <p:ext uri="{BB962C8B-B14F-4D97-AF65-F5344CB8AC3E}">
        <p14:creationId xmlns:p14="http://schemas.microsoft.com/office/powerpoint/2010/main" val="1151786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Zásada legitimního očekávání</a:t>
            </a:r>
            <a:endParaRPr lang="cs-CZ" dirty="0"/>
          </a:p>
        </p:txBody>
      </p:sp>
      <p:sp>
        <p:nvSpPr>
          <p:cNvPr id="3" name="Zástupný symbol pro text 2"/>
          <p:cNvSpPr>
            <a:spLocks noGrp="1"/>
          </p:cNvSpPr>
          <p:nvPr>
            <p:ph type="body" idx="1"/>
          </p:nvPr>
        </p:nvSpPr>
        <p:spPr/>
        <p:txBody>
          <a:bodyPr/>
          <a:lstStyle/>
          <a:p>
            <a:r>
              <a:rPr lang="cs-CZ" dirty="0" smtClean="0"/>
              <a:t>SŘ § 2/4</a:t>
            </a:r>
            <a:endParaRPr lang="cs-CZ" dirty="0"/>
          </a:p>
        </p:txBody>
      </p:sp>
      <p:sp>
        <p:nvSpPr>
          <p:cNvPr id="4" name="Zástupný symbol pro obsah 3"/>
          <p:cNvSpPr>
            <a:spLocks noGrp="1"/>
          </p:cNvSpPr>
          <p:nvPr>
            <p:ph sz="half" idx="2"/>
          </p:nvPr>
        </p:nvSpPr>
        <p:spPr/>
        <p:txBody>
          <a:bodyPr/>
          <a:lstStyle/>
          <a:p>
            <a:r>
              <a:rPr lang="cs-CZ" dirty="0" smtClean="0"/>
              <a:t>Správní orgán dbá, aby přijaté řešení bylo v souladu s veřejným zájmem a aby odpovídalo okolnostem daného případu, jakož i na to, aby při rozhodování skutkově shodných nebo podobných případů nevznikaly nedůvodné rozdíly.</a:t>
            </a:r>
            <a:endParaRPr lang="cs-CZ" dirty="0"/>
          </a:p>
        </p:txBody>
      </p:sp>
      <p:sp>
        <p:nvSpPr>
          <p:cNvPr id="5" name="Zástupný symbol pro text 4"/>
          <p:cNvSpPr>
            <a:spLocks noGrp="1"/>
          </p:cNvSpPr>
          <p:nvPr>
            <p:ph type="body" sz="quarter" idx="3"/>
          </p:nvPr>
        </p:nvSpPr>
        <p:spPr/>
        <p:txBody>
          <a:bodyPr/>
          <a:lstStyle/>
          <a:p>
            <a:r>
              <a:rPr lang="cs-CZ" dirty="0" smtClean="0"/>
              <a:t>DŘ § 8/2</a:t>
            </a:r>
            <a:endParaRPr lang="cs-CZ" dirty="0"/>
          </a:p>
        </p:txBody>
      </p:sp>
      <p:sp>
        <p:nvSpPr>
          <p:cNvPr id="6" name="Zástupný symbol pro obsah 5"/>
          <p:cNvSpPr>
            <a:spLocks noGrp="1"/>
          </p:cNvSpPr>
          <p:nvPr>
            <p:ph sz="quarter" idx="4"/>
          </p:nvPr>
        </p:nvSpPr>
        <p:spPr/>
        <p:txBody>
          <a:bodyPr/>
          <a:lstStyle/>
          <a:p>
            <a:r>
              <a:rPr lang="cs-CZ" dirty="0" smtClean="0"/>
              <a:t>Správce daně dbá na to, aby při rozhodování skutkově shodných nebo podobných případů nevznikaly nedůvodné rozdíly.</a:t>
            </a:r>
            <a:endParaRPr lang="cs-CZ" dirty="0"/>
          </a:p>
        </p:txBody>
      </p:sp>
    </p:spTree>
    <p:extLst>
      <p:ext uri="{BB962C8B-B14F-4D97-AF65-F5344CB8AC3E}">
        <p14:creationId xmlns:p14="http://schemas.microsoft.com/office/powerpoint/2010/main" val="3332405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materiální pravdy</a:t>
            </a:r>
            <a:endParaRPr lang="cs-CZ" dirty="0"/>
          </a:p>
        </p:txBody>
      </p:sp>
      <p:sp>
        <p:nvSpPr>
          <p:cNvPr id="3" name="Zástupný symbol pro text 2"/>
          <p:cNvSpPr>
            <a:spLocks noGrp="1"/>
          </p:cNvSpPr>
          <p:nvPr>
            <p:ph type="body" idx="1"/>
          </p:nvPr>
        </p:nvSpPr>
        <p:spPr/>
        <p:txBody>
          <a:bodyPr/>
          <a:lstStyle/>
          <a:p>
            <a:r>
              <a:rPr lang="cs-CZ" dirty="0" smtClean="0"/>
              <a:t>SŘ § 3</a:t>
            </a:r>
            <a:endParaRPr lang="cs-CZ" dirty="0"/>
          </a:p>
        </p:txBody>
      </p:sp>
      <p:sp>
        <p:nvSpPr>
          <p:cNvPr id="4" name="Zástupný symbol pro obsah 3"/>
          <p:cNvSpPr>
            <a:spLocks noGrp="1"/>
          </p:cNvSpPr>
          <p:nvPr>
            <p:ph sz="half" idx="2"/>
          </p:nvPr>
        </p:nvSpPr>
        <p:spPr/>
        <p:txBody>
          <a:bodyPr/>
          <a:lstStyle/>
          <a:p>
            <a:r>
              <a:rPr lang="cs-CZ" dirty="0" smtClean="0"/>
              <a:t>Nevyplývá-li ze zákona něco jiného, postupuje správní orgán tak, aby byl zjištěn stav věci, o němž nejsou důvodné pochybnosti, a to v rozsahu, který je nezbytný pro soulad jeho úkonu s požadavky uvedenými v § 2.</a:t>
            </a:r>
            <a:endParaRPr lang="cs-CZ" dirty="0"/>
          </a:p>
        </p:txBody>
      </p:sp>
      <p:sp>
        <p:nvSpPr>
          <p:cNvPr id="5" name="Zástupný symbol pro text 4"/>
          <p:cNvSpPr>
            <a:spLocks noGrp="1"/>
          </p:cNvSpPr>
          <p:nvPr>
            <p:ph type="body" sz="quarter" idx="3"/>
          </p:nvPr>
        </p:nvSpPr>
        <p:spPr/>
        <p:txBody>
          <a:bodyPr/>
          <a:lstStyle/>
          <a:p>
            <a:r>
              <a:rPr lang="cs-CZ" dirty="0" smtClean="0"/>
              <a:t>DŘ § 8/1, § 8/3</a:t>
            </a:r>
            <a:endParaRPr lang="cs-CZ" dirty="0"/>
          </a:p>
        </p:txBody>
      </p:sp>
      <p:sp>
        <p:nvSpPr>
          <p:cNvPr id="6" name="Zástupný symbol pro obsah 5"/>
          <p:cNvSpPr>
            <a:spLocks noGrp="1"/>
          </p:cNvSpPr>
          <p:nvPr>
            <p:ph sz="quarter" idx="4"/>
          </p:nvPr>
        </p:nvSpPr>
        <p:spPr/>
        <p:txBody>
          <a:bodyPr>
            <a:normAutofit fontScale="92500" lnSpcReduction="20000"/>
          </a:bodyPr>
          <a:lstStyle/>
          <a:p>
            <a:r>
              <a:rPr lang="cs-CZ" dirty="0" smtClean="0"/>
              <a:t>Správce daně při dokazování hodnotí důkazy podle své úvahy. Správce daně posuzuje každý důkaz jednotlivě a všechny důkazy v jejich vzájemné souvislosti; přitom přihlíží ke všemu, co při správě daní vyšlo najevo.</a:t>
            </a:r>
          </a:p>
          <a:p>
            <a:r>
              <a:rPr lang="cs-CZ" dirty="0" smtClean="0"/>
              <a:t>Správce daně vychází ze skutečného obsahu právního jednání nebo jiné skutečnosti rozhodné pro správu daní.</a:t>
            </a:r>
            <a:endParaRPr lang="cs-CZ" dirty="0"/>
          </a:p>
        </p:txBody>
      </p:sp>
    </p:spTree>
    <p:extLst>
      <p:ext uri="{BB962C8B-B14F-4D97-AF65-F5344CB8AC3E}">
        <p14:creationId xmlns:p14="http://schemas.microsoft.com/office/powerpoint/2010/main" val="3720241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a:t>
            </a:r>
            <a:r>
              <a:rPr lang="cs-CZ" i="1" dirty="0" err="1" smtClean="0"/>
              <a:t>service</a:t>
            </a:r>
            <a:r>
              <a:rPr lang="cs-CZ" i="1" dirty="0" smtClean="0"/>
              <a:t> </a:t>
            </a:r>
            <a:r>
              <a:rPr lang="cs-CZ" i="1" dirty="0" err="1" smtClean="0"/>
              <a:t>publique</a:t>
            </a:r>
            <a:endParaRPr lang="cs-CZ" dirty="0"/>
          </a:p>
        </p:txBody>
      </p:sp>
      <p:sp>
        <p:nvSpPr>
          <p:cNvPr id="3" name="Zástupný symbol pro text 2"/>
          <p:cNvSpPr>
            <a:spLocks noGrp="1"/>
          </p:cNvSpPr>
          <p:nvPr>
            <p:ph type="body" idx="1"/>
          </p:nvPr>
        </p:nvSpPr>
        <p:spPr/>
        <p:txBody>
          <a:bodyPr/>
          <a:lstStyle/>
          <a:p>
            <a:r>
              <a:rPr lang="cs-CZ" dirty="0" smtClean="0"/>
              <a:t>SŘ § 4/1</a:t>
            </a:r>
            <a:endParaRPr lang="cs-CZ" dirty="0"/>
          </a:p>
        </p:txBody>
      </p:sp>
      <p:sp>
        <p:nvSpPr>
          <p:cNvPr id="4" name="Zástupný symbol pro obsah 3"/>
          <p:cNvSpPr>
            <a:spLocks noGrp="1"/>
          </p:cNvSpPr>
          <p:nvPr>
            <p:ph sz="half" idx="2"/>
          </p:nvPr>
        </p:nvSpPr>
        <p:spPr/>
        <p:txBody>
          <a:bodyPr/>
          <a:lstStyle/>
          <a:p>
            <a:r>
              <a:rPr lang="cs-CZ" dirty="0" smtClean="0"/>
              <a:t>Veřejná správa je službou veřejnosti. Každý, kdo plní úkoly vyplývající z působnosti správního orgánu, má povinnost se k dotčeným osobám chovat zdvořile a podle možností jim vycházet vstříc.</a:t>
            </a:r>
            <a:endParaRPr lang="cs-CZ" dirty="0"/>
          </a:p>
        </p:txBody>
      </p:sp>
      <p:sp>
        <p:nvSpPr>
          <p:cNvPr id="5" name="Zástupný symbol pro text 4"/>
          <p:cNvSpPr>
            <a:spLocks noGrp="1"/>
          </p:cNvSpPr>
          <p:nvPr>
            <p:ph type="body" sz="quarter" idx="3"/>
          </p:nvPr>
        </p:nvSpPr>
        <p:spPr/>
        <p:txBody>
          <a:bodyPr/>
          <a:lstStyle/>
          <a:p>
            <a:r>
              <a:rPr lang="cs-CZ" dirty="0" smtClean="0"/>
              <a:t>DŘ § 6/4</a:t>
            </a:r>
            <a:endParaRPr lang="cs-CZ" dirty="0"/>
          </a:p>
        </p:txBody>
      </p:sp>
      <p:sp>
        <p:nvSpPr>
          <p:cNvPr id="6" name="Zástupný symbol pro obsah 5"/>
          <p:cNvSpPr>
            <a:spLocks noGrp="1"/>
          </p:cNvSpPr>
          <p:nvPr>
            <p:ph sz="quarter" idx="4"/>
          </p:nvPr>
        </p:nvSpPr>
        <p:spPr/>
        <p:txBody>
          <a:bodyPr/>
          <a:lstStyle/>
          <a:p>
            <a:r>
              <a:rPr lang="cs-CZ" dirty="0" smtClean="0"/>
              <a:t>Správce daně podle možností vychází osobám zúčastněným na správě daní vstříc. Úřední osoby jsou povinny vyvarovat se při správě daní nezdvořilostí.</a:t>
            </a:r>
            <a:endParaRPr lang="cs-CZ" dirty="0"/>
          </a:p>
        </p:txBody>
      </p:sp>
    </p:spTree>
    <p:extLst>
      <p:ext uri="{BB962C8B-B14F-4D97-AF65-F5344CB8AC3E}">
        <p14:creationId xmlns:p14="http://schemas.microsoft.com/office/powerpoint/2010/main" val="4113114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edukační</a:t>
            </a:r>
            <a:endParaRPr lang="cs-CZ" dirty="0"/>
          </a:p>
        </p:txBody>
      </p:sp>
      <p:sp>
        <p:nvSpPr>
          <p:cNvPr id="3" name="Zástupný symbol pro text 2"/>
          <p:cNvSpPr>
            <a:spLocks noGrp="1"/>
          </p:cNvSpPr>
          <p:nvPr>
            <p:ph type="body" idx="1"/>
          </p:nvPr>
        </p:nvSpPr>
        <p:spPr/>
        <p:txBody>
          <a:bodyPr/>
          <a:lstStyle/>
          <a:p>
            <a:r>
              <a:rPr lang="cs-CZ" dirty="0" smtClean="0"/>
              <a:t>SŘ § 4/2</a:t>
            </a:r>
            <a:endParaRPr lang="cs-CZ" dirty="0"/>
          </a:p>
        </p:txBody>
      </p:sp>
      <p:sp>
        <p:nvSpPr>
          <p:cNvPr id="4" name="Zástupný symbol pro obsah 3"/>
          <p:cNvSpPr>
            <a:spLocks noGrp="1"/>
          </p:cNvSpPr>
          <p:nvPr>
            <p:ph sz="half" idx="2"/>
          </p:nvPr>
        </p:nvSpPr>
        <p:spPr/>
        <p:txBody>
          <a:bodyPr/>
          <a:lstStyle/>
          <a:p>
            <a:r>
              <a:rPr lang="cs-CZ" dirty="0" smtClean="0"/>
              <a:t>Správní orgán v souvislosti se svým úkonem poskytne dotčené osobě přiměřené poučení o jejích právech a povinnostech, je-li to vzhledem k povaze úkonu a osobním poměrům dotčené osoby potřebné.</a:t>
            </a:r>
            <a:endParaRPr lang="cs-CZ" dirty="0"/>
          </a:p>
        </p:txBody>
      </p:sp>
      <p:sp>
        <p:nvSpPr>
          <p:cNvPr id="5" name="Zástupný symbol pro text 4"/>
          <p:cNvSpPr>
            <a:spLocks noGrp="1"/>
          </p:cNvSpPr>
          <p:nvPr>
            <p:ph type="body" sz="quarter" idx="3"/>
          </p:nvPr>
        </p:nvSpPr>
        <p:spPr/>
        <p:txBody>
          <a:bodyPr/>
          <a:lstStyle/>
          <a:p>
            <a:r>
              <a:rPr lang="cs-CZ" dirty="0" smtClean="0"/>
              <a:t>DŘ § </a:t>
            </a:r>
            <a:r>
              <a:rPr lang="cs-CZ" dirty="0" smtClean="0"/>
              <a:t>6/3</a:t>
            </a:r>
            <a:endParaRPr lang="cs-CZ" dirty="0"/>
          </a:p>
        </p:txBody>
      </p:sp>
      <p:sp>
        <p:nvSpPr>
          <p:cNvPr id="6" name="Zástupný symbol pro obsah 5"/>
          <p:cNvSpPr>
            <a:spLocks noGrp="1"/>
          </p:cNvSpPr>
          <p:nvPr>
            <p:ph sz="quarter" idx="4"/>
          </p:nvPr>
        </p:nvSpPr>
        <p:spPr/>
        <p:txBody>
          <a:bodyPr/>
          <a:lstStyle/>
          <a:p>
            <a:r>
              <a:rPr lang="cs-CZ" dirty="0" smtClean="0"/>
              <a:t>Správce daně umožní osobám zúčastněným na správě daní uplatňovat jejich práva a v souvislosti se svým úkonem jim poskytne přiměřené poučení o jejich právech a povinnostech, je-li to vzhledem k povaze úkonu potřebné nebo stanoví-li tak zákon.</a:t>
            </a:r>
            <a:endParaRPr lang="cs-CZ" dirty="0"/>
          </a:p>
        </p:txBody>
      </p:sp>
    </p:spTree>
    <p:extLst>
      <p:ext uri="{BB962C8B-B14F-4D97-AF65-F5344CB8AC3E}">
        <p14:creationId xmlns:p14="http://schemas.microsoft.com/office/powerpoint/2010/main" val="240861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Katalogy zásad</a:t>
            </a:r>
            <a:endParaRPr lang="cs-CZ" dirty="0"/>
          </a:p>
        </p:txBody>
      </p:sp>
      <p:sp>
        <p:nvSpPr>
          <p:cNvPr id="3" name="Zástupný symbol pro obsah 2"/>
          <p:cNvSpPr>
            <a:spLocks noGrp="1"/>
          </p:cNvSpPr>
          <p:nvPr>
            <p:ph idx="1"/>
          </p:nvPr>
        </p:nvSpPr>
        <p:spPr/>
        <p:txBody>
          <a:bodyPr/>
          <a:lstStyle/>
          <a:p>
            <a:r>
              <a:rPr lang="cs-CZ" dirty="0" smtClean="0"/>
              <a:t>Zásady činnosti veřejné správy - § 2 – 8 SŘ (zákon č. 500/2004 Sb., v platném znění)</a:t>
            </a:r>
          </a:p>
          <a:p>
            <a:r>
              <a:rPr lang="cs-CZ" dirty="0"/>
              <a:t>Z</a:t>
            </a:r>
            <a:r>
              <a:rPr lang="cs-CZ" dirty="0" smtClean="0"/>
              <a:t>ásady správy daní § 5 – 9 DŘ (zákon č. 280/2009 Sb., v platném znění)</a:t>
            </a:r>
            <a:endParaRPr lang="cs-CZ" dirty="0"/>
          </a:p>
        </p:txBody>
      </p:sp>
    </p:spTree>
    <p:extLst>
      <p:ext uri="{BB962C8B-B14F-4D97-AF65-F5344CB8AC3E}">
        <p14:creationId xmlns:p14="http://schemas.microsoft.com/office/powerpoint/2010/main" val="199931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kvalifikované procesní informace</a:t>
            </a:r>
            <a:endParaRPr lang="cs-CZ" dirty="0"/>
          </a:p>
        </p:txBody>
      </p:sp>
      <p:sp>
        <p:nvSpPr>
          <p:cNvPr id="3" name="Zástupný symbol pro text 2"/>
          <p:cNvSpPr>
            <a:spLocks noGrp="1"/>
          </p:cNvSpPr>
          <p:nvPr>
            <p:ph type="body" idx="1"/>
          </p:nvPr>
        </p:nvSpPr>
        <p:spPr/>
        <p:txBody>
          <a:bodyPr/>
          <a:lstStyle/>
          <a:p>
            <a:r>
              <a:rPr lang="cs-CZ" dirty="0" smtClean="0"/>
              <a:t>SŘ § 4/3</a:t>
            </a:r>
            <a:endParaRPr lang="cs-CZ" dirty="0"/>
          </a:p>
        </p:txBody>
      </p:sp>
      <p:sp>
        <p:nvSpPr>
          <p:cNvPr id="4" name="Zástupný symbol pro obsah 3"/>
          <p:cNvSpPr>
            <a:spLocks noGrp="1"/>
          </p:cNvSpPr>
          <p:nvPr>
            <p:ph sz="half" idx="2"/>
          </p:nvPr>
        </p:nvSpPr>
        <p:spPr/>
        <p:txBody>
          <a:bodyPr/>
          <a:lstStyle/>
          <a:p>
            <a:r>
              <a:rPr lang="cs-CZ" dirty="0" smtClean="0"/>
              <a:t>Správní orgán s dostatečným předstihem uvědomí dotčené osoby o úkonu, který učiní, je-li to potřebné k hájení jejich práv a neohrozí-li to účel úkonu.</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454066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vstřícnosti k právům a oprávněným zájmů dotčených osob</a:t>
            </a:r>
            <a:endParaRPr lang="cs-CZ" dirty="0"/>
          </a:p>
        </p:txBody>
      </p:sp>
      <p:sp>
        <p:nvSpPr>
          <p:cNvPr id="3" name="Zástupný symbol pro text 2"/>
          <p:cNvSpPr>
            <a:spLocks noGrp="1"/>
          </p:cNvSpPr>
          <p:nvPr>
            <p:ph type="body" idx="1"/>
          </p:nvPr>
        </p:nvSpPr>
        <p:spPr/>
        <p:txBody>
          <a:bodyPr/>
          <a:lstStyle/>
          <a:p>
            <a:r>
              <a:rPr lang="cs-CZ" dirty="0" smtClean="0"/>
              <a:t>SŘ § 4/4</a:t>
            </a:r>
            <a:endParaRPr lang="cs-CZ" dirty="0"/>
          </a:p>
        </p:txBody>
      </p:sp>
      <p:sp>
        <p:nvSpPr>
          <p:cNvPr id="4" name="Zástupný symbol pro obsah 3"/>
          <p:cNvSpPr>
            <a:spLocks noGrp="1"/>
          </p:cNvSpPr>
          <p:nvPr>
            <p:ph sz="half" idx="2"/>
          </p:nvPr>
        </p:nvSpPr>
        <p:spPr/>
        <p:txBody>
          <a:bodyPr/>
          <a:lstStyle/>
          <a:p>
            <a:r>
              <a:rPr lang="cs-CZ" dirty="0" smtClean="0"/>
              <a:t>Správní orgán umožní dotčeným osobám uplatňovat jejich práva a oprávněné zájmy.</a:t>
            </a:r>
            <a:endParaRPr lang="cs-CZ" dirty="0"/>
          </a:p>
        </p:txBody>
      </p:sp>
      <p:sp>
        <p:nvSpPr>
          <p:cNvPr id="5" name="Zástupný symbol pro text 4"/>
          <p:cNvSpPr>
            <a:spLocks noGrp="1"/>
          </p:cNvSpPr>
          <p:nvPr>
            <p:ph type="body" sz="quarter" idx="3"/>
          </p:nvPr>
        </p:nvSpPr>
        <p:spPr/>
        <p:txBody>
          <a:bodyPr/>
          <a:lstStyle/>
          <a:p>
            <a:r>
              <a:rPr lang="cs-CZ" dirty="0" smtClean="0"/>
              <a:t>DŘ § 6/3</a:t>
            </a:r>
            <a:endParaRPr lang="cs-CZ" dirty="0"/>
          </a:p>
        </p:txBody>
      </p:sp>
      <p:sp>
        <p:nvSpPr>
          <p:cNvPr id="6" name="Zástupný symbol pro obsah 5"/>
          <p:cNvSpPr>
            <a:spLocks noGrp="1"/>
          </p:cNvSpPr>
          <p:nvPr>
            <p:ph sz="quarter" idx="4"/>
          </p:nvPr>
        </p:nvSpPr>
        <p:spPr/>
        <p:txBody>
          <a:bodyPr/>
          <a:lstStyle/>
          <a:p>
            <a:r>
              <a:rPr lang="cs-CZ" dirty="0" smtClean="0"/>
              <a:t>Správce daně umožní osobám zúčastněným na správě daní uplatňovat jejich práva a </a:t>
            </a:r>
            <a:r>
              <a:rPr lang="cs-CZ" u="sng" dirty="0" smtClean="0"/>
              <a:t>v souvislosti se svým úkonem jim poskytne přiměřené poučení o jejich právech a povinnostech, je-li to vzhledem k povaze úkonu potřebné nebo stanoví-li tak zákon.</a:t>
            </a:r>
            <a:endParaRPr lang="cs-CZ" u="sng" dirty="0"/>
          </a:p>
        </p:txBody>
      </p:sp>
    </p:spTree>
    <p:extLst>
      <p:ext uri="{BB962C8B-B14F-4D97-AF65-F5344CB8AC3E}">
        <p14:creationId xmlns:p14="http://schemas.microsoft.com/office/powerpoint/2010/main" val="730633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subsidiarity </a:t>
            </a:r>
            <a:endParaRPr lang="cs-CZ" dirty="0"/>
          </a:p>
        </p:txBody>
      </p:sp>
      <p:sp>
        <p:nvSpPr>
          <p:cNvPr id="3" name="Zástupný symbol pro text 2"/>
          <p:cNvSpPr>
            <a:spLocks noGrp="1"/>
          </p:cNvSpPr>
          <p:nvPr>
            <p:ph type="body" idx="1"/>
          </p:nvPr>
        </p:nvSpPr>
        <p:spPr/>
        <p:txBody>
          <a:bodyPr/>
          <a:lstStyle/>
          <a:p>
            <a:r>
              <a:rPr lang="cs-CZ" dirty="0" smtClean="0"/>
              <a:t>SŘ § 5</a:t>
            </a:r>
            <a:endParaRPr lang="cs-CZ" dirty="0"/>
          </a:p>
        </p:txBody>
      </p:sp>
      <p:sp>
        <p:nvSpPr>
          <p:cNvPr id="4" name="Zástupný symbol pro obsah 3"/>
          <p:cNvSpPr>
            <a:spLocks noGrp="1"/>
          </p:cNvSpPr>
          <p:nvPr>
            <p:ph sz="half" idx="2"/>
          </p:nvPr>
        </p:nvSpPr>
        <p:spPr/>
        <p:txBody>
          <a:bodyPr/>
          <a:lstStyle/>
          <a:p>
            <a:r>
              <a:rPr lang="cs-CZ" dirty="0" smtClean="0"/>
              <a:t>Pokud to povaha projednávané věci umožňuje, pokusí se správní orgán o smírné odstranění rozporů, které brání řádnému projednání a rozhodnutí dané věci.</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1303518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včasnosti</a:t>
            </a:r>
            <a:endParaRPr lang="cs-CZ" dirty="0"/>
          </a:p>
        </p:txBody>
      </p:sp>
      <p:sp>
        <p:nvSpPr>
          <p:cNvPr id="3" name="Zástupný symbol pro text 2"/>
          <p:cNvSpPr>
            <a:spLocks noGrp="1"/>
          </p:cNvSpPr>
          <p:nvPr>
            <p:ph type="body" idx="1"/>
          </p:nvPr>
        </p:nvSpPr>
        <p:spPr/>
        <p:txBody>
          <a:bodyPr/>
          <a:lstStyle/>
          <a:p>
            <a:r>
              <a:rPr lang="cs-CZ" dirty="0" smtClean="0"/>
              <a:t>SŘ § 6/1</a:t>
            </a:r>
            <a:endParaRPr lang="cs-CZ" dirty="0"/>
          </a:p>
        </p:txBody>
      </p:sp>
      <p:sp>
        <p:nvSpPr>
          <p:cNvPr id="4" name="Zástupný symbol pro obsah 3"/>
          <p:cNvSpPr>
            <a:spLocks noGrp="1"/>
          </p:cNvSpPr>
          <p:nvPr>
            <p:ph sz="half" idx="2"/>
          </p:nvPr>
        </p:nvSpPr>
        <p:spPr/>
        <p:txBody>
          <a:bodyPr/>
          <a:lstStyle/>
          <a:p>
            <a:r>
              <a:rPr lang="cs-CZ" dirty="0" smtClean="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endParaRPr lang="cs-CZ" dirty="0"/>
          </a:p>
        </p:txBody>
      </p:sp>
      <p:sp>
        <p:nvSpPr>
          <p:cNvPr id="5" name="Zástupný symbol pro text 4"/>
          <p:cNvSpPr>
            <a:spLocks noGrp="1"/>
          </p:cNvSpPr>
          <p:nvPr>
            <p:ph type="body" sz="quarter" idx="3"/>
          </p:nvPr>
        </p:nvSpPr>
        <p:spPr/>
        <p:txBody>
          <a:bodyPr/>
          <a:lstStyle/>
          <a:p>
            <a:r>
              <a:rPr lang="cs-CZ" dirty="0" smtClean="0"/>
              <a:t>DŘ § 7/1</a:t>
            </a:r>
            <a:endParaRPr lang="cs-CZ" dirty="0"/>
          </a:p>
        </p:txBody>
      </p:sp>
      <p:sp>
        <p:nvSpPr>
          <p:cNvPr id="6" name="Zástupný symbol pro obsah 5"/>
          <p:cNvSpPr>
            <a:spLocks noGrp="1"/>
          </p:cNvSpPr>
          <p:nvPr>
            <p:ph sz="quarter" idx="4"/>
          </p:nvPr>
        </p:nvSpPr>
        <p:spPr/>
        <p:txBody>
          <a:bodyPr/>
          <a:lstStyle/>
          <a:p>
            <a:r>
              <a:rPr lang="cs-CZ" dirty="0" smtClean="0"/>
              <a:t>Správce daně postupuje bez zbytečných průtahů.</a:t>
            </a:r>
            <a:endParaRPr lang="cs-CZ" dirty="0"/>
          </a:p>
        </p:txBody>
      </p:sp>
    </p:spTree>
    <p:extLst>
      <p:ext uri="{BB962C8B-B14F-4D97-AF65-F5344CB8AC3E}">
        <p14:creationId xmlns:p14="http://schemas.microsoft.com/office/powerpoint/2010/main" val="2455840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hospodárnosti </a:t>
            </a:r>
            <a:endParaRPr lang="cs-CZ" dirty="0"/>
          </a:p>
        </p:txBody>
      </p:sp>
      <p:sp>
        <p:nvSpPr>
          <p:cNvPr id="3" name="Zástupný symbol pro text 2"/>
          <p:cNvSpPr>
            <a:spLocks noGrp="1"/>
          </p:cNvSpPr>
          <p:nvPr>
            <p:ph type="body" idx="1"/>
          </p:nvPr>
        </p:nvSpPr>
        <p:spPr/>
        <p:txBody>
          <a:bodyPr/>
          <a:lstStyle/>
          <a:p>
            <a:r>
              <a:rPr lang="cs-CZ" dirty="0" smtClean="0"/>
              <a:t>SŘ § 6/2</a:t>
            </a:r>
            <a:endParaRPr lang="cs-CZ" dirty="0"/>
          </a:p>
        </p:txBody>
      </p:sp>
      <p:sp>
        <p:nvSpPr>
          <p:cNvPr id="4" name="Zástupný symbol pro obsah 3"/>
          <p:cNvSpPr>
            <a:spLocks noGrp="1"/>
          </p:cNvSpPr>
          <p:nvPr>
            <p:ph sz="half" idx="2"/>
          </p:nvPr>
        </p:nvSpPr>
        <p:spPr/>
        <p:txBody>
          <a:bodyPr>
            <a:normAutofit fontScale="77500" lnSpcReduction="20000"/>
          </a:bodyPr>
          <a:lstStyle/>
          <a:p>
            <a:r>
              <a:rPr lang="cs-CZ" dirty="0" smtClean="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endParaRPr lang="cs-CZ" dirty="0"/>
          </a:p>
        </p:txBody>
      </p:sp>
      <p:sp>
        <p:nvSpPr>
          <p:cNvPr id="5" name="Zástupný symbol pro text 4"/>
          <p:cNvSpPr>
            <a:spLocks noGrp="1"/>
          </p:cNvSpPr>
          <p:nvPr>
            <p:ph type="body" sz="quarter" idx="3"/>
          </p:nvPr>
        </p:nvSpPr>
        <p:spPr/>
        <p:txBody>
          <a:bodyPr/>
          <a:lstStyle/>
          <a:p>
            <a:r>
              <a:rPr lang="cs-CZ" dirty="0" smtClean="0"/>
              <a:t>DŘ § 5/3, § 7/2</a:t>
            </a:r>
            <a:endParaRPr lang="cs-CZ" dirty="0"/>
          </a:p>
        </p:txBody>
      </p:sp>
      <p:sp>
        <p:nvSpPr>
          <p:cNvPr id="6" name="Zástupný symbol pro obsah 5"/>
          <p:cNvSpPr>
            <a:spLocks noGrp="1"/>
          </p:cNvSpPr>
          <p:nvPr>
            <p:ph sz="quarter" idx="4"/>
          </p:nvPr>
        </p:nvSpPr>
        <p:spPr/>
        <p:txBody>
          <a:bodyPr>
            <a:normAutofit fontScale="70000" lnSpcReduction="20000"/>
          </a:bodyPr>
          <a:lstStyle/>
          <a:p>
            <a:r>
              <a:rPr lang="cs-CZ" dirty="0" smtClean="0"/>
              <a:t> </a:t>
            </a:r>
            <a:r>
              <a:rPr lang="cs-CZ" u="sng" dirty="0" smtClean="0"/>
              <a:t>Správce daně šetří práva a právem chráněné zájmy daňových subjektů a třetích osob (dále jen „osoba zúčastněná na správě daní“) v souladu s právními předpisy </a:t>
            </a:r>
            <a:r>
              <a:rPr lang="cs-CZ" dirty="0" smtClean="0"/>
              <a:t>a používá při vyžadování plnění jejich povinností jen takové prostředky, které je nejméně zatěžují a ještě umožňují dosáhnout cíle správy daní.</a:t>
            </a:r>
          </a:p>
          <a:p>
            <a:r>
              <a:rPr lang="cs-CZ" dirty="0" smtClean="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79684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procesní rovnosti a nestrannosti postupu správních orgánů</a:t>
            </a:r>
            <a:endParaRPr lang="cs-CZ" dirty="0"/>
          </a:p>
        </p:txBody>
      </p:sp>
      <p:sp>
        <p:nvSpPr>
          <p:cNvPr id="3" name="Zástupný symbol pro text 2"/>
          <p:cNvSpPr>
            <a:spLocks noGrp="1"/>
          </p:cNvSpPr>
          <p:nvPr>
            <p:ph type="body" idx="1"/>
          </p:nvPr>
        </p:nvSpPr>
        <p:spPr/>
        <p:txBody>
          <a:bodyPr/>
          <a:lstStyle/>
          <a:p>
            <a:r>
              <a:rPr lang="cs-CZ" dirty="0" smtClean="0"/>
              <a:t>SŘ § 7/1, 2</a:t>
            </a:r>
            <a:endParaRPr lang="cs-CZ" dirty="0"/>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smtClean="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smtClean="0"/>
              <a:t>Tam, kde by rovnost dotčených osob mohla být ohrožena, správní orgán učiní opatření potřebná k jejímu zajištění.</a:t>
            </a:r>
            <a:endParaRPr lang="cs-CZ" dirty="0"/>
          </a:p>
        </p:txBody>
      </p:sp>
      <p:sp>
        <p:nvSpPr>
          <p:cNvPr id="5" name="Zástupný symbol pro text 4"/>
          <p:cNvSpPr>
            <a:spLocks noGrp="1"/>
          </p:cNvSpPr>
          <p:nvPr>
            <p:ph type="body" sz="quarter" idx="3"/>
          </p:nvPr>
        </p:nvSpPr>
        <p:spPr/>
        <p:txBody>
          <a:bodyPr/>
          <a:lstStyle/>
          <a:p>
            <a:r>
              <a:rPr lang="cs-CZ" dirty="0" smtClean="0"/>
              <a:t>DŘ § 6/1</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mají rovná procesní práva a povinnost</a:t>
            </a:r>
            <a:endParaRPr lang="cs-CZ" dirty="0"/>
          </a:p>
        </p:txBody>
      </p:sp>
    </p:spTree>
    <p:extLst>
      <p:ext uri="{BB962C8B-B14F-4D97-AF65-F5344CB8AC3E}">
        <p14:creationId xmlns:p14="http://schemas.microsoft.com/office/powerpoint/2010/main" val="3409087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souladnosti postupů</a:t>
            </a:r>
            <a:endParaRPr lang="cs-CZ" dirty="0"/>
          </a:p>
        </p:txBody>
      </p:sp>
      <p:sp>
        <p:nvSpPr>
          <p:cNvPr id="3" name="Zástupný symbol pro text 2"/>
          <p:cNvSpPr>
            <a:spLocks noGrp="1"/>
          </p:cNvSpPr>
          <p:nvPr>
            <p:ph type="body" idx="1"/>
          </p:nvPr>
        </p:nvSpPr>
        <p:spPr/>
        <p:txBody>
          <a:bodyPr/>
          <a:lstStyle/>
          <a:p>
            <a:r>
              <a:rPr lang="cs-CZ" dirty="0" smtClean="0"/>
              <a:t>SŘ § 8/1</a:t>
            </a:r>
            <a:endParaRPr lang="cs-CZ" dirty="0"/>
          </a:p>
        </p:txBody>
      </p:sp>
      <p:sp>
        <p:nvSpPr>
          <p:cNvPr id="4" name="Zástupný symbol pro obsah 3"/>
          <p:cNvSpPr>
            <a:spLocks noGrp="1"/>
          </p:cNvSpPr>
          <p:nvPr>
            <p:ph sz="half" idx="2"/>
          </p:nvPr>
        </p:nvSpPr>
        <p:spPr/>
        <p:txBody>
          <a:bodyPr>
            <a:normAutofit fontScale="92500"/>
          </a:bodyPr>
          <a:lstStyle/>
          <a:p>
            <a:r>
              <a:rPr lang="cs-CZ" dirty="0" smtClean="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790490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správních orgánů</a:t>
            </a:r>
            <a:endParaRPr lang="cs-CZ" dirty="0"/>
          </a:p>
        </p:txBody>
      </p:sp>
      <p:sp>
        <p:nvSpPr>
          <p:cNvPr id="3" name="Zástupný symbol pro text 2"/>
          <p:cNvSpPr>
            <a:spLocks noGrp="1"/>
          </p:cNvSpPr>
          <p:nvPr>
            <p:ph type="body" idx="1"/>
          </p:nvPr>
        </p:nvSpPr>
        <p:spPr/>
        <p:txBody>
          <a:bodyPr/>
          <a:lstStyle/>
          <a:p>
            <a:r>
              <a:rPr lang="cs-CZ" dirty="0" smtClean="0"/>
              <a:t>SŘ § 8/2</a:t>
            </a:r>
            <a:endParaRPr lang="cs-CZ" dirty="0"/>
          </a:p>
        </p:txBody>
      </p:sp>
      <p:sp>
        <p:nvSpPr>
          <p:cNvPr id="4" name="Zástupný symbol pro obsah 3"/>
          <p:cNvSpPr>
            <a:spLocks noGrp="1"/>
          </p:cNvSpPr>
          <p:nvPr>
            <p:ph sz="half" idx="2"/>
          </p:nvPr>
        </p:nvSpPr>
        <p:spPr/>
        <p:txBody>
          <a:bodyPr/>
          <a:lstStyle/>
          <a:p>
            <a:r>
              <a:rPr lang="cs-CZ" dirty="0" smtClean="0"/>
              <a:t> Správní orgány vzájemně spolupracují v zájmu dobré správy.</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6987046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spolupráce subjektů správy daní </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6/2</a:t>
            </a:r>
            <a:endParaRPr lang="cs-CZ" dirty="0"/>
          </a:p>
        </p:txBody>
      </p:sp>
      <p:sp>
        <p:nvSpPr>
          <p:cNvPr id="6" name="Zástupný symbol pro obsah 5"/>
          <p:cNvSpPr>
            <a:spLocks noGrp="1"/>
          </p:cNvSpPr>
          <p:nvPr>
            <p:ph sz="quarter" idx="4"/>
          </p:nvPr>
        </p:nvSpPr>
        <p:spPr/>
        <p:txBody>
          <a:bodyPr/>
          <a:lstStyle/>
          <a:p>
            <a:r>
              <a:rPr lang="cs-CZ" dirty="0" smtClean="0"/>
              <a:t>Osoby zúčastněné na správě daní a správce daně vzájemně spolupracují.</a:t>
            </a:r>
            <a:endParaRPr lang="cs-CZ" dirty="0"/>
          </a:p>
        </p:txBody>
      </p:sp>
    </p:spTree>
    <p:extLst>
      <p:ext uri="{BB962C8B-B14F-4D97-AF65-F5344CB8AC3E}">
        <p14:creationId xmlns:p14="http://schemas.microsoft.com/office/powerpoint/2010/main" val="31067028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neveřejnosti  a mlčenlivosti</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9/1</a:t>
            </a:r>
            <a:endParaRPr lang="cs-CZ" dirty="0"/>
          </a:p>
        </p:txBody>
      </p:sp>
      <p:sp>
        <p:nvSpPr>
          <p:cNvPr id="6" name="Zástupný symbol pro obsah 5"/>
          <p:cNvSpPr>
            <a:spLocks noGrp="1"/>
          </p:cNvSpPr>
          <p:nvPr>
            <p:ph sz="quarter" idx="4"/>
          </p:nvPr>
        </p:nvSpPr>
        <p:spPr/>
        <p:txBody>
          <a:bodyPr/>
          <a:lstStyle/>
          <a:p>
            <a:r>
              <a:rPr lang="cs-CZ" dirty="0" smtClean="0"/>
              <a:t>Správa daní je neveřejná. Osoby zúčastněné na správě daní a úřední osoby jsou povinny za podmínek stanovených tímto nebo jiným zákonem zachovávat mlčenlivost o všem, co se v souvislosti se správou daní dozvěděly.</a:t>
            </a:r>
            <a:endParaRPr lang="cs-CZ" dirty="0"/>
          </a:p>
        </p:txBody>
      </p:sp>
    </p:spTree>
    <p:extLst>
      <p:ext uri="{BB962C8B-B14F-4D97-AF65-F5344CB8AC3E}">
        <p14:creationId xmlns:p14="http://schemas.microsoft.com/office/powerpoint/2010/main" val="408677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b="0" dirty="0"/>
              <a:t>Dobrá </a:t>
            </a:r>
            <a:r>
              <a:rPr lang="cs-CZ" altLang="cs-CZ" dirty="0" smtClean="0"/>
              <a:t>veřejná</a:t>
            </a:r>
            <a:r>
              <a:rPr lang="cs-CZ" altLang="cs-CZ" b="0" dirty="0" smtClean="0"/>
              <a:t> správa </a:t>
            </a:r>
            <a:br>
              <a:rPr lang="cs-CZ" altLang="cs-CZ" b="0" dirty="0" smtClean="0"/>
            </a:br>
            <a:r>
              <a:rPr lang="cs-CZ" altLang="cs-CZ" dirty="0" smtClean="0"/>
              <a:t>a dobrá finanční správa</a:t>
            </a:r>
            <a:endParaRPr lang="cs-CZ" altLang="cs-CZ" b="0" dirty="0"/>
          </a:p>
        </p:txBody>
      </p:sp>
      <p:sp>
        <p:nvSpPr>
          <p:cNvPr id="2051" name="Rectangle 3"/>
          <p:cNvSpPr>
            <a:spLocks noGrp="1" noChangeArrowheads="1"/>
          </p:cNvSpPr>
          <p:nvPr>
            <p:ph type="subTitle" idx="1"/>
          </p:nvPr>
        </p:nvSpPr>
        <p:spPr/>
        <p:txBody>
          <a:bodyPr/>
          <a:lstStyle/>
          <a:p>
            <a:endParaRPr lang="cs-CZ" altLang="cs-CZ" dirty="0"/>
          </a:p>
          <a:p>
            <a:endParaRPr lang="cs-CZ" altLang="cs-CZ" dirty="0"/>
          </a:p>
          <a:p>
            <a:endParaRPr lang="cs-CZ" altLang="cs-CZ" dirty="0"/>
          </a:p>
        </p:txBody>
      </p:sp>
    </p:spTree>
    <p:extLst>
      <p:ext uri="{BB962C8B-B14F-4D97-AF65-F5344CB8AC3E}">
        <p14:creationId xmlns:p14="http://schemas.microsoft.com/office/powerpoint/2010/main" val="7583196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správy daňových pohledávek</a:t>
            </a:r>
            <a:endParaRPr lang="cs-CZ" dirty="0"/>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smtClean="0"/>
              <a:t>DŘ § 9/2, 3</a:t>
            </a:r>
            <a:endParaRPr lang="cs-CZ" dirty="0"/>
          </a:p>
        </p:txBody>
      </p:sp>
      <p:sp>
        <p:nvSpPr>
          <p:cNvPr id="6" name="Zástupný symbol pro obsah 5"/>
          <p:cNvSpPr>
            <a:spLocks noGrp="1"/>
          </p:cNvSpPr>
          <p:nvPr>
            <p:ph sz="quarter" idx="4"/>
          </p:nvPr>
        </p:nvSpPr>
        <p:spPr/>
        <p:txBody>
          <a:bodyPr>
            <a:normAutofit fontScale="92500" lnSpcReduction="10000"/>
          </a:bodyPr>
          <a:lstStyle/>
          <a:p>
            <a:r>
              <a:rPr lang="cs-CZ" dirty="0" smtClean="0"/>
              <a:t>Správce daně soustavně zjišťuje předpoklady pro vznik nebo trvání povinností osob zúčastněných na správě daní a činí nezbytné úkony, aby tyto povinnosti byly splněny.</a:t>
            </a:r>
          </a:p>
          <a:p>
            <a:r>
              <a:rPr lang="cs-CZ" dirty="0" smtClean="0"/>
              <a:t>Správce daně může shromažďovat osobní údaje a jiné údaje, jsou-li potřebné pro správu daní, a to jen v rozsahu, který je nezbytný pro dosažení cíle správy daní.</a:t>
            </a:r>
            <a:endParaRPr lang="cs-CZ" dirty="0"/>
          </a:p>
        </p:txBody>
      </p:sp>
    </p:spTree>
    <p:extLst>
      <p:ext uri="{BB962C8B-B14F-4D97-AF65-F5344CB8AC3E}">
        <p14:creationId xmlns:p14="http://schemas.microsoft.com/office/powerpoint/2010/main" val="37129068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finanční správy </a:t>
            </a:r>
            <a:endParaRPr lang="cs-CZ" dirty="0"/>
          </a:p>
        </p:txBody>
      </p:sp>
      <p:sp>
        <p:nvSpPr>
          <p:cNvPr id="3" name="Zástupný symbol pro obsah 2"/>
          <p:cNvSpPr>
            <a:spLocks noGrp="1"/>
          </p:cNvSpPr>
          <p:nvPr>
            <p:ph idx="1"/>
          </p:nvPr>
        </p:nvSpPr>
        <p:spPr/>
        <p:txBody>
          <a:bodyPr/>
          <a:lstStyle/>
          <a:p>
            <a:r>
              <a:rPr lang="cs-CZ" dirty="0" smtClean="0"/>
              <a:t>Zásady činnosti působící na venek – tj. vůči adresátům finanční správy</a:t>
            </a:r>
          </a:p>
          <a:p>
            <a:r>
              <a:rPr lang="cs-CZ" dirty="0" smtClean="0"/>
              <a:t>Vnitřní zásady správy</a:t>
            </a:r>
          </a:p>
          <a:p>
            <a:r>
              <a:rPr lang="cs-CZ" dirty="0" smtClean="0"/>
              <a:t>Zásady nakládání s veřejným majetkem</a:t>
            </a:r>
          </a:p>
          <a:p>
            <a:r>
              <a:rPr lang="cs-CZ" dirty="0" smtClean="0"/>
              <a:t>Zásady použití veřejných prostředků</a:t>
            </a:r>
          </a:p>
          <a:p>
            <a:r>
              <a:rPr lang="cs-CZ" dirty="0" smtClean="0"/>
              <a:t>Zásady účetnictví</a:t>
            </a:r>
          </a:p>
          <a:p>
            <a:r>
              <a:rPr lang="cs-CZ" dirty="0" smtClean="0"/>
              <a:t>Zásady evidence </a:t>
            </a:r>
          </a:p>
          <a:p>
            <a:r>
              <a:rPr lang="cs-CZ" dirty="0" smtClean="0"/>
              <a:t>…..</a:t>
            </a:r>
            <a:endParaRPr lang="cs-CZ" dirty="0"/>
          </a:p>
        </p:txBody>
      </p:sp>
    </p:spTree>
    <p:extLst>
      <p:ext uri="{BB962C8B-B14F-4D97-AF65-F5344CB8AC3E}">
        <p14:creationId xmlns:p14="http://schemas.microsoft.com/office/powerpoint/2010/main" val="28798014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vyplývající z povahy veřejné finanční činnosti</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Zásada účelovosti,</a:t>
            </a:r>
          </a:p>
          <a:p>
            <a:r>
              <a:rPr lang="cs-CZ" dirty="0" smtClean="0"/>
              <a:t>Zásada plánovitosti,</a:t>
            </a:r>
          </a:p>
          <a:p>
            <a:r>
              <a:rPr lang="cs-CZ" dirty="0" smtClean="0"/>
              <a:t>Zásada priority vyrovnanosti veřejných rozpočtů,</a:t>
            </a:r>
          </a:p>
          <a:p>
            <a:r>
              <a:rPr lang="cs-CZ" dirty="0" smtClean="0"/>
              <a:t>Zásada efektivnosti a hospodárnosti,</a:t>
            </a:r>
          </a:p>
          <a:p>
            <a:r>
              <a:rPr lang="cs-CZ" dirty="0" smtClean="0"/>
              <a:t>Zásada veřejnosti a přehlednosti veřejných fondů,</a:t>
            </a:r>
          </a:p>
          <a:p>
            <a:r>
              <a:rPr lang="cs-CZ" dirty="0" smtClean="0"/>
              <a:t>Zásada účtování (bilancování),</a:t>
            </a:r>
          </a:p>
          <a:p>
            <a:r>
              <a:rPr lang="cs-CZ" dirty="0" smtClean="0"/>
              <a:t>Zásada kontroly,</a:t>
            </a:r>
          </a:p>
          <a:p>
            <a:r>
              <a:rPr lang="cs-CZ" dirty="0" smtClean="0"/>
              <a:t>Zásada nadřazenosti finančních zájmů státu nad individuálními zájmy,</a:t>
            </a:r>
          </a:p>
          <a:p>
            <a:r>
              <a:rPr lang="cs-CZ" dirty="0" smtClean="0"/>
              <a:t>Zásada fiskálního federalizmu,</a:t>
            </a:r>
          </a:p>
          <a:p>
            <a:r>
              <a:rPr lang="cs-CZ" dirty="0" smtClean="0"/>
              <a:t>Zásada finanční disciplíny.</a:t>
            </a:r>
          </a:p>
        </p:txBody>
      </p:sp>
    </p:spTree>
    <p:extLst>
      <p:ext uri="{BB962C8B-B14F-4D97-AF65-F5344CB8AC3E}">
        <p14:creationId xmlns:p14="http://schemas.microsoft.com/office/powerpoint/2010/main" val="1996478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ltLang="cs-CZ"/>
              <a:t>Východiska</a:t>
            </a:r>
          </a:p>
        </p:txBody>
      </p:sp>
      <p:sp>
        <p:nvSpPr>
          <p:cNvPr id="3075" name="Rectangle 3"/>
          <p:cNvSpPr>
            <a:spLocks noGrp="1" noChangeArrowheads="1"/>
          </p:cNvSpPr>
          <p:nvPr>
            <p:ph type="body" idx="1"/>
          </p:nvPr>
        </p:nvSpPr>
        <p:spPr/>
        <p:txBody>
          <a:bodyPr/>
          <a:lstStyle/>
          <a:p>
            <a:r>
              <a:rPr lang="cs-CZ" altLang="cs-CZ"/>
              <a:t>Postavení jedince ve státě</a:t>
            </a:r>
          </a:p>
          <a:p>
            <a:r>
              <a:rPr lang="cs-CZ" altLang="cs-CZ"/>
              <a:t>Stát jako nebezpečí</a:t>
            </a:r>
          </a:p>
          <a:p>
            <a:r>
              <a:rPr lang="cs-CZ" altLang="cs-CZ"/>
              <a:t>Stát jako garant práv jednotlivce</a:t>
            </a:r>
          </a:p>
          <a:p>
            <a:r>
              <a:rPr lang="cs-CZ" altLang="cs-CZ"/>
              <a:t>Právní stát</a:t>
            </a:r>
          </a:p>
        </p:txBody>
      </p:sp>
    </p:spTree>
    <p:extLst>
      <p:ext uri="{BB962C8B-B14F-4D97-AF65-F5344CB8AC3E}">
        <p14:creationId xmlns:p14="http://schemas.microsoft.com/office/powerpoint/2010/main" val="2877920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0"/>
              <a:t>Dobrá správa</a:t>
            </a:r>
          </a:p>
        </p:txBody>
      </p:sp>
      <p:sp>
        <p:nvSpPr>
          <p:cNvPr id="10243" name="Rectangle 3"/>
          <p:cNvSpPr>
            <a:spLocks noGrp="1" noChangeArrowheads="1"/>
          </p:cNvSpPr>
          <p:nvPr>
            <p:ph type="body" idx="1"/>
          </p:nvPr>
        </p:nvSpPr>
        <p:spPr/>
        <p:txBody>
          <a:bodyPr/>
          <a:lstStyle/>
          <a:p>
            <a:r>
              <a:rPr lang="cs-CZ" altLang="cs-CZ"/>
              <a:t>dobré mravy veřejné správy</a:t>
            </a:r>
          </a:p>
          <a:p>
            <a:r>
              <a:rPr lang="cs-CZ" altLang="cs-CZ"/>
              <a:t>nestrannost - impartiallness</a:t>
            </a:r>
          </a:p>
          <a:p>
            <a:r>
              <a:rPr lang="cs-CZ" altLang="cs-CZ"/>
              <a:t>správnost – fairness</a:t>
            </a:r>
          </a:p>
          <a:p>
            <a:r>
              <a:rPr lang="cs-CZ" altLang="cs-CZ"/>
              <a:t>včasnost –reasonable time</a:t>
            </a:r>
          </a:p>
        </p:txBody>
      </p:sp>
    </p:spTree>
    <p:extLst>
      <p:ext uri="{BB962C8B-B14F-4D97-AF65-F5344CB8AC3E}">
        <p14:creationId xmlns:p14="http://schemas.microsoft.com/office/powerpoint/2010/main" val="284058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a:t>Roy Perry</a:t>
            </a:r>
          </a:p>
        </p:txBody>
      </p:sp>
      <p:sp>
        <p:nvSpPr>
          <p:cNvPr id="5127" name="Rectangle 7"/>
          <p:cNvSpPr>
            <a:spLocks noGrp="1" noChangeArrowheads="1"/>
          </p:cNvSpPr>
          <p:nvPr>
            <p:ph type="body" sz="half" idx="2"/>
          </p:nvPr>
        </p:nvSpPr>
        <p:spPr>
          <a:xfrm>
            <a:off x="6170614" y="1719263"/>
            <a:ext cx="4040187" cy="4411662"/>
          </a:xfrm>
        </p:spPr>
        <p:txBody>
          <a:bodyPr/>
          <a:lstStyle/>
          <a:p>
            <a:r>
              <a:rPr lang="cs-CZ" altLang="cs-CZ" sz="2600"/>
              <a:t>Konzervativní politik</a:t>
            </a:r>
          </a:p>
          <a:p>
            <a:r>
              <a:rPr lang="cs-CZ" altLang="cs-CZ" sz="2600"/>
              <a:t>nar. 1943 Londýn</a:t>
            </a:r>
          </a:p>
          <a:p>
            <a:r>
              <a:rPr lang="cs-CZ" altLang="cs-CZ" sz="2600"/>
              <a:t>poslanec Evropského parlamentu</a:t>
            </a:r>
          </a:p>
          <a:p>
            <a:r>
              <a:rPr lang="cs-CZ" altLang="cs-CZ" sz="2600"/>
              <a:t>tvůrce myšlenky Kodexu dobré správy (1998)</a:t>
            </a:r>
          </a:p>
          <a:p>
            <a:endParaRPr lang="cs-CZ" altLang="cs-CZ" sz="2600"/>
          </a:p>
        </p:txBody>
      </p:sp>
      <p:pic>
        <p:nvPicPr>
          <p:cNvPr id="5128" name="Picture 8" descr="RPerry"/>
          <p:cNvPicPr>
            <a:picLocks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830514" y="2254250"/>
            <a:ext cx="2338387" cy="3341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53401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500"/>
              <a:t>Formování obsahu dobré správy</a:t>
            </a:r>
          </a:p>
        </p:txBody>
      </p:sp>
      <p:sp>
        <p:nvSpPr>
          <p:cNvPr id="11267" name="Rectangle 3"/>
          <p:cNvSpPr>
            <a:spLocks noGrp="1" noChangeArrowheads="1"/>
          </p:cNvSpPr>
          <p:nvPr>
            <p:ph type="body" idx="1"/>
          </p:nvPr>
        </p:nvSpPr>
        <p:spPr/>
        <p:txBody>
          <a:bodyPr/>
          <a:lstStyle/>
          <a:p>
            <a:r>
              <a:rPr lang="cs-CZ" altLang="cs-CZ"/>
              <a:t>doktrína</a:t>
            </a:r>
          </a:p>
          <a:p>
            <a:r>
              <a:rPr lang="cs-CZ" altLang="cs-CZ"/>
              <a:t>judikatura </a:t>
            </a:r>
          </a:p>
          <a:p>
            <a:pPr algn="ctr">
              <a:buFont typeface="Wingdings" panose="05000000000000000000" pitchFamily="2" charset="2"/>
              <a:buNone/>
            </a:pPr>
            <a:r>
              <a:rPr lang="cs-CZ" altLang="cs-CZ">
                <a:cs typeface="Arial" panose="020B0604020202020204" pitchFamily="34" charset="0"/>
              </a:rPr>
              <a:t>▼</a:t>
            </a:r>
          </a:p>
          <a:p>
            <a:pPr algn="ctr">
              <a:buFont typeface="Wingdings" panose="05000000000000000000" pitchFamily="2" charset="2"/>
              <a:buNone/>
            </a:pPr>
            <a:r>
              <a:rPr lang="cs-CZ" altLang="cs-CZ">
                <a:cs typeface="Arial" panose="020B0604020202020204" pitchFamily="34" charset="0"/>
              </a:rPr>
              <a:t>Právo na dobrou správu</a:t>
            </a:r>
          </a:p>
          <a:p>
            <a:pPr algn="just"/>
            <a:r>
              <a:rPr lang="cs-CZ" altLang="cs-CZ">
                <a:cs typeface="Arial" panose="020B0604020202020204" pitchFamily="34" charset="0"/>
              </a:rPr>
              <a:t>Listina základních práv Evropské unie čl.41 (7.12.2000)</a:t>
            </a:r>
          </a:p>
          <a:p>
            <a:pPr>
              <a:buFont typeface="Wingdings" panose="05000000000000000000" pitchFamily="2" charset="2"/>
              <a:buNone/>
            </a:pPr>
            <a:endParaRPr lang="cs-CZ" altLang="cs-CZ"/>
          </a:p>
        </p:txBody>
      </p:sp>
    </p:spTree>
    <p:extLst>
      <p:ext uri="{BB962C8B-B14F-4D97-AF65-F5344CB8AC3E}">
        <p14:creationId xmlns:p14="http://schemas.microsoft.com/office/powerpoint/2010/main" val="272012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t>Listina 2007</a:t>
            </a:r>
          </a:p>
        </p:txBody>
      </p:sp>
      <p:sp>
        <p:nvSpPr>
          <p:cNvPr id="13315" name="Rectangle 3"/>
          <p:cNvSpPr>
            <a:spLocks noGrp="1" noChangeArrowheads="1"/>
          </p:cNvSpPr>
          <p:nvPr>
            <p:ph type="body" idx="1"/>
          </p:nvPr>
        </p:nvSpPr>
        <p:spPr/>
        <p:txBody>
          <a:bodyPr/>
          <a:lstStyle/>
          <a:p>
            <a:pPr>
              <a:lnSpc>
                <a:spcPct val="80000"/>
              </a:lnSpc>
            </a:pPr>
            <a:r>
              <a:rPr lang="cs-CZ" altLang="cs-CZ" sz="1700"/>
              <a:t>(2007/C 303/01)</a:t>
            </a:r>
          </a:p>
          <a:p>
            <a:pPr>
              <a:lnSpc>
                <a:spcPct val="80000"/>
              </a:lnSpc>
            </a:pPr>
            <a:r>
              <a:rPr lang="cs-CZ" altLang="cs-CZ" sz="1700" b="1"/>
              <a:t>Právo na </a:t>
            </a:r>
            <a:r>
              <a:rPr lang="cs-CZ" altLang="cs-CZ" sz="1700" b="1">
                <a:solidFill>
                  <a:srgbClr val="990000"/>
                </a:solidFill>
              </a:rPr>
              <a:t>řádnou</a:t>
            </a:r>
            <a:r>
              <a:rPr lang="cs-CZ" altLang="cs-CZ" sz="1700" b="1"/>
              <a:t> správu</a:t>
            </a:r>
            <a:endParaRPr lang="cs-CZ" altLang="cs-CZ" sz="1700"/>
          </a:p>
          <a:p>
            <a:pPr>
              <a:lnSpc>
                <a:spcPct val="80000"/>
              </a:lnSpc>
            </a:pPr>
            <a:r>
              <a:rPr lang="cs-CZ" altLang="cs-CZ" sz="1700"/>
              <a:t>1.   Každý má právo na to, aby jeho záležitosti byly orgány, institucemi a jinými subjekty Unie řešeny nestranně,</a:t>
            </a:r>
            <a:r>
              <a:rPr lang="cs-CZ" altLang="cs-CZ" sz="1700">
                <a:solidFill>
                  <a:srgbClr val="990000"/>
                </a:solidFill>
              </a:rPr>
              <a:t> spravedlivě</a:t>
            </a:r>
            <a:r>
              <a:rPr lang="cs-CZ" altLang="cs-CZ" sz="1700"/>
              <a:t> a v přiměřené lhůtě.</a:t>
            </a:r>
          </a:p>
          <a:p>
            <a:pPr>
              <a:lnSpc>
                <a:spcPct val="80000"/>
              </a:lnSpc>
            </a:pPr>
            <a:r>
              <a:rPr lang="cs-CZ" altLang="cs-CZ" sz="1700"/>
              <a:t>2.   Toto právo zahrnuje především:</a:t>
            </a:r>
          </a:p>
          <a:p>
            <a:pPr>
              <a:lnSpc>
                <a:spcPct val="80000"/>
              </a:lnSpc>
            </a:pPr>
            <a:r>
              <a:rPr lang="cs-CZ" altLang="cs-CZ" sz="1700"/>
              <a:t> a) právo každého být vyslechnut před přijetím jemu určeného individuálního opatření, které by se jej mohlo nepříznivě dotknout;</a:t>
            </a:r>
          </a:p>
          <a:p>
            <a:pPr>
              <a:lnSpc>
                <a:spcPct val="80000"/>
              </a:lnSpc>
            </a:pPr>
            <a:r>
              <a:rPr lang="cs-CZ" altLang="cs-CZ" sz="1700"/>
              <a:t> b) právo každého na přístup ke spisu, který se jej týká, při respektování oprávněných zájmů důvěrnosti a profesního a obchodního tajemství; </a:t>
            </a:r>
          </a:p>
          <a:p>
            <a:pPr>
              <a:lnSpc>
                <a:spcPct val="80000"/>
              </a:lnSpc>
            </a:pPr>
            <a:r>
              <a:rPr lang="cs-CZ" altLang="cs-CZ" sz="1700"/>
              <a:t>c) povinnost správních orgánů odůvodňovat svá rozhodnutí.</a:t>
            </a:r>
          </a:p>
          <a:p>
            <a:pPr>
              <a:lnSpc>
                <a:spcPct val="80000"/>
              </a:lnSpc>
            </a:pPr>
            <a:r>
              <a:rPr lang="cs-CZ" altLang="cs-CZ" sz="1700"/>
              <a:t>3.   Každý má právo na to, aby mu Unie v souladu s obecnými zásadami společnými právním řádům členských států nahradila škodu způsobenou jejími orgány nebo jejími zaměstnanci při výkonu jejich funkce.</a:t>
            </a:r>
          </a:p>
          <a:p>
            <a:pPr>
              <a:lnSpc>
                <a:spcPct val="80000"/>
              </a:lnSpc>
            </a:pPr>
            <a:r>
              <a:rPr lang="cs-CZ" altLang="cs-CZ" sz="1700"/>
              <a:t>4.   Každý se může písemně obracet na orgány Unie v jednom z jazyků Smluv a musí obdržet odpověď ve stejném jazyce.</a:t>
            </a:r>
          </a:p>
        </p:txBody>
      </p:sp>
    </p:spTree>
    <p:extLst>
      <p:ext uri="{BB962C8B-B14F-4D97-AF65-F5344CB8AC3E}">
        <p14:creationId xmlns:p14="http://schemas.microsoft.com/office/powerpoint/2010/main" val="193506098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1993</Words>
  <Application>Microsoft Office PowerPoint</Application>
  <PresentationFormat>Širokoúhlá obrazovka</PresentationFormat>
  <Paragraphs>210</Paragraphs>
  <Slides>42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42</vt:i4>
      </vt:variant>
    </vt:vector>
  </HeadingPairs>
  <TitlesOfParts>
    <vt:vector size="47" baseType="lpstr">
      <vt:lpstr>Arial</vt:lpstr>
      <vt:lpstr>Calibri</vt:lpstr>
      <vt:lpstr>Calibri Light</vt:lpstr>
      <vt:lpstr>Wingdings</vt:lpstr>
      <vt:lpstr>Motiv Office</vt:lpstr>
      <vt:lpstr>Zásady činnosti finanční správy</vt:lpstr>
      <vt:lpstr>Prameny</vt:lpstr>
      <vt:lpstr>Katalogy zásad</vt:lpstr>
      <vt:lpstr>Dobrá veřejná správa  a dobrá finanční správa</vt:lpstr>
      <vt:lpstr>Východiska</vt:lpstr>
      <vt:lpstr>Dobrá správa</vt:lpstr>
      <vt:lpstr>Roy Perry</vt:lpstr>
      <vt:lpstr>Formování obsahu dobré správy</vt:lpstr>
      <vt:lpstr>Listina 2007</vt:lpstr>
      <vt:lpstr>Text Listiny</vt:lpstr>
      <vt:lpstr>Právo na dobrou správu</vt:lpstr>
      <vt:lpstr>Jacob Söderman</vt:lpstr>
      <vt:lpstr>Kodex dobré správy</vt:lpstr>
      <vt:lpstr>Principy dobré správy VOP</vt:lpstr>
      <vt:lpstr>Stránky VOP</vt:lpstr>
      <vt:lpstr>Princip „dobré správy“ ve SŘ</vt:lpstr>
      <vt:lpstr>Kolize</vt:lpstr>
      <vt:lpstr>Dobré vládnutí</vt:lpstr>
      <vt:lpstr>Dobrá finanční správa</vt:lpstr>
      <vt:lpstr>Komparace zásad SŘ a DŘ</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lpstr>Zásady finanční správy </vt:lpstr>
      <vt:lpstr>Zásady vyplývající z povahy veřejné finanční činnosti</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Zásady činnosti finanční správy</dc:title>
  <dc:creator>Hewlett-Packard Company</dc:creator>
  <cp:lastModifiedBy>Mrkyvka</cp:lastModifiedBy>
  <cp:revision>14</cp:revision>
  <dcterms:created xsi:type="dcterms:W3CDTF">2017-11-20T22:55:28Z</dcterms:created>
  <dcterms:modified xsi:type="dcterms:W3CDTF">2018-10-23T13:23:50Z</dcterms:modified>
</cp:coreProperties>
</file>