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310" r:id="rId3"/>
    <p:sldId id="309" r:id="rId4"/>
    <p:sldId id="313" r:id="rId5"/>
    <p:sldId id="325" r:id="rId6"/>
    <p:sldId id="314" r:id="rId7"/>
    <p:sldId id="315" r:id="rId8"/>
    <p:sldId id="311" r:id="rId9"/>
    <p:sldId id="326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1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2" autoAdjust="0"/>
    <p:restoredTop sz="94589" autoAdjust="0"/>
  </p:normalViewPr>
  <p:slideViewPr>
    <p:cSldViewPr>
      <p:cViewPr varScale="1">
        <p:scale>
          <a:sx n="109" d="100"/>
          <a:sy n="109" d="100"/>
        </p:scale>
        <p:origin x="16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6" y="236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C233E-06B7-4158-9D30-6E0561BFEE53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60B3F-A7D4-4FA7-8D48-9D30726D36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00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E0AF21-59FD-40FB-9DC7-C991A069EC01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512A63-AE47-461F-928A-CE16986C176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35696" y="1484784"/>
            <a:ext cx="6172200" cy="2736304"/>
          </a:xfrm>
        </p:spPr>
        <p:txBody>
          <a:bodyPr>
            <a:normAutofit/>
          </a:bodyPr>
          <a:lstStyle/>
          <a:p>
            <a:r>
              <a:rPr lang="cs-CZ" sz="3100" dirty="0" smtClean="0"/>
              <a:t>Forma státu – opakování</a:t>
            </a:r>
            <a:br>
              <a:rPr lang="cs-CZ" sz="3100" dirty="0" smtClean="0"/>
            </a:br>
            <a:r>
              <a:rPr lang="cs-CZ" sz="3100" dirty="0" smtClean="0"/>
              <a:t>Znaky demokracie</a:t>
            </a:r>
            <a:br>
              <a:rPr lang="cs-CZ" sz="31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1800" dirty="0" smtClean="0"/>
              <a:t>BZ102Zk </a:t>
            </a:r>
            <a:r>
              <a:rPr lang="cs-CZ" sz="1800" dirty="0"/>
              <a:t>Úvod do </a:t>
            </a:r>
            <a:r>
              <a:rPr lang="cs-CZ" sz="1800" dirty="0" smtClean="0"/>
              <a:t>státovědy – podzim 2018</a:t>
            </a: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293096"/>
            <a:ext cx="8062912" cy="1752600"/>
          </a:xfrm>
        </p:spPr>
        <p:txBody>
          <a:bodyPr>
            <a:normAutofit/>
          </a:bodyPr>
          <a:lstStyle/>
          <a:p>
            <a:pPr algn="r"/>
            <a:endParaRPr lang="cs-CZ" sz="2000" dirty="0" smtClean="0"/>
          </a:p>
          <a:p>
            <a:pPr algn="r"/>
            <a:endParaRPr lang="cs-CZ" sz="2000" dirty="0" smtClean="0"/>
          </a:p>
          <a:p>
            <a:pPr algn="r"/>
            <a:endParaRPr lang="cs-CZ" sz="2000" dirty="0" smtClean="0"/>
          </a:p>
          <a:p>
            <a:pPr algn="r"/>
            <a:r>
              <a:rPr lang="cs-CZ" sz="2000" dirty="0" smtClean="0"/>
              <a:t>Vojtěch Procházka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luralita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Funguje demokracie v nepluralitní společnosti?</a:t>
            </a:r>
          </a:p>
          <a:p>
            <a:r>
              <a:rPr lang="cs-CZ" dirty="0" smtClean="0"/>
              <a:t>Demokracie jako diskuse</a:t>
            </a:r>
          </a:p>
          <a:p>
            <a:r>
              <a:rPr lang="cs-CZ" dirty="0" smtClean="0"/>
              <a:t>Výběr z více možností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335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Vláda většiny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Proč?</a:t>
            </a:r>
          </a:p>
          <a:p>
            <a:pPr lvl="1"/>
            <a:r>
              <a:rPr lang="cs-CZ" dirty="0" smtClean="0"/>
              <a:t>Většinové rozhodnutí = správné, rozumné?</a:t>
            </a:r>
          </a:p>
          <a:p>
            <a:pPr lvl="1"/>
            <a:r>
              <a:rPr lang="cs-CZ" dirty="0" smtClean="0"/>
              <a:t>Pragmatický pohled – existuje jiné řešení? (Lincoln)</a:t>
            </a:r>
          </a:p>
          <a:p>
            <a:pPr lvl="1"/>
            <a:r>
              <a:rPr lang="cs-CZ" dirty="0" smtClean="0"/>
              <a:t>Etický pohled</a:t>
            </a:r>
          </a:p>
          <a:p>
            <a:pPr lvl="2"/>
            <a:r>
              <a:rPr lang="cs-CZ" dirty="0" smtClean="0"/>
              <a:t>rozhodnutí přijato v podmínkách svobody a rovnosti, chráněny tyto základní hodnoty existence menšiny</a:t>
            </a:r>
          </a:p>
          <a:p>
            <a:r>
              <a:rPr lang="cs-CZ" dirty="0" smtClean="0"/>
              <a:t>Lze jinak?</a:t>
            </a:r>
          </a:p>
          <a:p>
            <a:pPr lvl="1"/>
            <a:r>
              <a:rPr lang="cs-CZ" dirty="0" smtClean="0"/>
              <a:t>Monokratické rozhodování</a:t>
            </a:r>
          </a:p>
          <a:p>
            <a:pPr lvl="1"/>
            <a:r>
              <a:rPr lang="cs-CZ" dirty="0" err="1" smtClean="0"/>
              <a:t>Konkordační</a:t>
            </a:r>
            <a:endParaRPr lang="cs-CZ" dirty="0" smtClean="0"/>
          </a:p>
          <a:p>
            <a:pPr lvl="1"/>
            <a:r>
              <a:rPr lang="cs-CZ" dirty="0" smtClean="0"/>
              <a:t>Jednomyslné (právo veta)</a:t>
            </a:r>
          </a:p>
          <a:p>
            <a:pPr lvl="1"/>
            <a:r>
              <a:rPr lang="cs-CZ" dirty="0" smtClean="0"/>
              <a:t>Menšinové (obvykle jen procedurální otázky)</a:t>
            </a:r>
          </a:p>
          <a:p>
            <a:pPr lvl="1"/>
            <a:r>
              <a:rPr lang="cs-CZ" dirty="0" smtClean="0"/>
              <a:t>Proporcionalita</a:t>
            </a:r>
          </a:p>
          <a:p>
            <a:pPr lvl="1"/>
            <a:r>
              <a:rPr lang="cs-CZ" dirty="0" smtClean="0"/>
              <a:t>Náhoda (los)</a:t>
            </a:r>
          </a:p>
        </p:txBody>
      </p:sp>
    </p:spTree>
    <p:extLst>
      <p:ext uri="{BB962C8B-B14F-4D97-AF65-F5344CB8AC3E}">
        <p14:creationId xmlns:p14="http://schemas.microsoft.com/office/powerpoint/2010/main" val="2133964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Kdo je menšina?</a:t>
            </a:r>
          </a:p>
          <a:p>
            <a:pPr lvl="1"/>
            <a:r>
              <a:rPr lang="cs-CZ" dirty="0" smtClean="0"/>
              <a:t>Sociologické</a:t>
            </a:r>
          </a:p>
          <a:p>
            <a:pPr lvl="1"/>
            <a:r>
              <a:rPr lang="cs-CZ" dirty="0" smtClean="0"/>
              <a:t>Numerické</a:t>
            </a:r>
          </a:p>
          <a:p>
            <a:pPr lvl="1"/>
            <a:r>
              <a:rPr lang="cs-CZ" dirty="0" smtClean="0"/>
              <a:t>Ústavně-politické</a:t>
            </a:r>
          </a:p>
          <a:p>
            <a:pPr lvl="1"/>
            <a:r>
              <a:rPr lang="cs-CZ" dirty="0" smtClean="0"/>
              <a:t>Trvalé (strukturální)</a:t>
            </a:r>
          </a:p>
          <a:p>
            <a:pPr lvl="1"/>
            <a:r>
              <a:rPr lang="cs-CZ" dirty="0" smtClean="0"/>
              <a:t>Proměnlivé – výsledek hlasování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272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Vláda na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Menšina se mění na většinu</a:t>
            </a:r>
          </a:p>
          <a:p>
            <a:r>
              <a:rPr lang="cs-CZ" dirty="0" smtClean="0"/>
              <a:t>Zabraňuje vládě menšiny, vládě z hrobu</a:t>
            </a:r>
          </a:p>
          <a:p>
            <a:r>
              <a:rPr lang="cs-CZ" dirty="0" err="1" smtClean="0"/>
              <a:t>Brexit</a:t>
            </a:r>
            <a:endParaRPr lang="cs-CZ" dirty="0"/>
          </a:p>
          <a:p>
            <a:pPr lvl="1"/>
            <a:r>
              <a:rPr lang="cs-CZ" dirty="0"/>
              <a:t>r</a:t>
            </a:r>
            <a:r>
              <a:rPr lang="cs-CZ" dirty="0" smtClean="0"/>
              <a:t>eferendum z 23. 6. 2016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roč (ne)lze opakovat?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602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Vyloučení násilné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Chrání pluralitu</a:t>
            </a:r>
          </a:p>
          <a:p>
            <a:endParaRPr lang="cs-CZ" dirty="0" smtClean="0"/>
          </a:p>
          <a:p>
            <a:r>
              <a:rPr lang="cs-CZ" dirty="0" smtClean="0"/>
              <a:t>Úzká souvislost s konsenzem na základních pravidlech a hodnotách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931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Konsensus na základních pravidlech a hodnotách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čem je shoda?</a:t>
            </a:r>
          </a:p>
          <a:p>
            <a:endParaRPr lang="cs-CZ" dirty="0"/>
          </a:p>
          <a:p>
            <a:r>
              <a:rPr lang="cs-CZ" dirty="0" smtClean="0"/>
              <a:t>Základní práva svobody</a:t>
            </a:r>
            <a:r>
              <a:rPr lang="cs-CZ" sz="2000" dirty="0" smtClean="0"/>
              <a:t>?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dirty="0"/>
              <a:t>Lze měnit rozsah </a:t>
            </a:r>
            <a:r>
              <a:rPr lang="cs-CZ" dirty="0" smtClean="0"/>
              <a:t>konsensu</a:t>
            </a:r>
          </a:p>
          <a:p>
            <a:pPr lvl="1"/>
            <a:r>
              <a:rPr lang="cs-CZ" dirty="0" smtClean="0"/>
              <a:t>Rozšířit</a:t>
            </a:r>
          </a:p>
          <a:p>
            <a:pPr lvl="1"/>
            <a:r>
              <a:rPr lang="cs-CZ" dirty="0" smtClean="0"/>
              <a:t>Zúžit</a:t>
            </a:r>
          </a:p>
        </p:txBody>
      </p:sp>
    </p:spTree>
    <p:extLst>
      <p:ext uri="{BB962C8B-B14F-4D97-AF65-F5344CB8AC3E}">
        <p14:creationId xmlns:p14="http://schemas.microsoft.com/office/powerpoint/2010/main" val="3199584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nositelů veřejných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Nejde o neomezenou vládu</a:t>
            </a:r>
          </a:p>
          <a:p>
            <a:endParaRPr lang="cs-CZ" dirty="0"/>
          </a:p>
          <a:p>
            <a:r>
              <a:rPr lang="cs-CZ" dirty="0" smtClean="0"/>
              <a:t>Dělba moci</a:t>
            </a:r>
          </a:p>
          <a:p>
            <a:endParaRPr lang="cs-CZ" dirty="0"/>
          </a:p>
          <a:p>
            <a:r>
              <a:rPr lang="cs-CZ" dirty="0" smtClean="0"/>
              <a:t>Politická odpovědnost i právní odpovědnost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184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Dělba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Viz další 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81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odpor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Ultima ratio prostředek prosazení odpovědnosti nositelů veřejných funkcí</a:t>
            </a:r>
          </a:p>
          <a:p>
            <a:r>
              <a:rPr lang="cs-CZ" dirty="0" smtClean="0"/>
              <a:t>Poslední záchranná brzda</a:t>
            </a:r>
          </a:p>
          <a:p>
            <a:endParaRPr lang="cs-CZ" dirty="0"/>
          </a:p>
          <a:p>
            <a:r>
              <a:rPr lang="cs-CZ" dirty="0" smtClean="0"/>
              <a:t>Čl. 23 Listiny</a:t>
            </a:r>
          </a:p>
          <a:p>
            <a:pPr marL="365760" lvl="1" indent="0" algn="just">
              <a:buNone/>
            </a:pPr>
            <a:r>
              <a:rPr lang="cs-CZ" i="1" dirty="0"/>
              <a:t>Občané mají právo postavit se na odpor proti každému, kdo by odstraňoval demokratický řád lidských práv a základních svobod, založený Listinou, jestliže činnost ústavních orgánů a účinné použití zákonných prostředků jsou znemožněny.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476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státu a </a:t>
            </a:r>
            <a:r>
              <a:rPr lang="cs-CZ" smtClean="0"/>
              <a:t>dělba moci?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0" y="1600200"/>
            <a:ext cx="7322560" cy="4873625"/>
          </a:xfrm>
        </p:spPr>
      </p:pic>
    </p:spTree>
    <p:extLst>
      <p:ext uri="{BB962C8B-B14F-4D97-AF65-F5344CB8AC3E}">
        <p14:creationId xmlns:p14="http://schemas.microsoft.com/office/powerpoint/2010/main" val="144968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dirty="0"/>
              <a:t>Forma státu – opakování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dirty="0" smtClean="0"/>
              <a:t>Znaky </a:t>
            </a:r>
            <a:r>
              <a:rPr lang="cs-CZ" dirty="0"/>
              <a:t>demokracie (z pohledu státovědy</a:t>
            </a:r>
            <a:r>
              <a:rPr lang="cs-CZ" dirty="0" smtClean="0"/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dirty="0" smtClean="0"/>
              <a:t>Jak to souvisí s dělbou moci?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44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státu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0" y="1600200"/>
            <a:ext cx="7322560" cy="4873625"/>
          </a:xfrm>
        </p:spPr>
      </p:pic>
    </p:spTree>
    <p:extLst>
      <p:ext uri="{BB962C8B-B14F-4D97-AF65-F5344CB8AC3E}">
        <p14:creationId xmlns:p14="http://schemas.microsoft.com/office/powerpoint/2010/main" val="399510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státu 1 – Forma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Vztah nejvyšších orgánů navzájem</a:t>
            </a:r>
          </a:p>
          <a:p>
            <a:r>
              <a:rPr lang="cs-CZ" dirty="0" smtClean="0"/>
              <a:t>I. Komu patří moc (kdo je nositelem státní moci?)</a:t>
            </a:r>
          </a:p>
          <a:p>
            <a:pPr lvl="1"/>
            <a:r>
              <a:rPr lang="cs-CZ" dirty="0" smtClean="0"/>
              <a:t>Jeden – málo – mnoho (aristotelský počet)</a:t>
            </a:r>
          </a:p>
          <a:p>
            <a:pPr lvl="1"/>
            <a:r>
              <a:rPr lang="cs-CZ" b="1" dirty="0" smtClean="0"/>
              <a:t>Jeden</a:t>
            </a:r>
            <a:r>
              <a:rPr lang="cs-CZ" dirty="0" smtClean="0"/>
              <a:t>: vlastník (patrimoniální teorie), ztělesněný bůh, vrchní kněží (teokracie), dědičný panovník, diktátor, vůdce strany…</a:t>
            </a:r>
          </a:p>
          <a:p>
            <a:pPr lvl="1"/>
            <a:r>
              <a:rPr lang="cs-CZ" b="1" dirty="0" smtClean="0"/>
              <a:t>Málo</a:t>
            </a:r>
            <a:r>
              <a:rPr lang="cs-CZ" dirty="0" smtClean="0"/>
              <a:t>: aristokracie, vláda kněžích (teokracie), plutokracie, meritokracie (nejzasloužilejší), </a:t>
            </a:r>
            <a:r>
              <a:rPr lang="cs-CZ" dirty="0" err="1" smtClean="0"/>
              <a:t>andro</a:t>
            </a:r>
            <a:r>
              <a:rPr lang="cs-CZ" dirty="0" smtClean="0"/>
              <a:t>/gynekokracie, </a:t>
            </a:r>
            <a:r>
              <a:rPr lang="cs-CZ" dirty="0" err="1" smtClean="0"/>
              <a:t>etnokracie</a:t>
            </a:r>
            <a:r>
              <a:rPr lang="cs-CZ" dirty="0" smtClean="0"/>
              <a:t>…</a:t>
            </a:r>
          </a:p>
          <a:p>
            <a:pPr lvl="1"/>
            <a:r>
              <a:rPr lang="cs-CZ" b="1" dirty="0" smtClean="0"/>
              <a:t>Mnoho</a:t>
            </a:r>
            <a:r>
              <a:rPr lang="cs-CZ" dirty="0" smtClean="0"/>
              <a:t>: demokracie (</a:t>
            </a:r>
            <a:r>
              <a:rPr lang="cs-CZ" dirty="0" err="1" smtClean="0"/>
              <a:t>polykracie</a:t>
            </a:r>
            <a:r>
              <a:rPr lang="cs-CZ" dirty="0" smtClean="0"/>
              <a:t>) – vláda všech dospělých, ochlokracie…</a:t>
            </a:r>
          </a:p>
          <a:p>
            <a:pPr lvl="1"/>
            <a:r>
              <a:rPr lang="cs-CZ" dirty="0" smtClean="0"/>
              <a:t>Nikdo?</a:t>
            </a:r>
          </a:p>
          <a:p>
            <a:pPr marL="365760" lvl="1" indent="0">
              <a:buNone/>
            </a:pPr>
            <a:r>
              <a:rPr lang="cs-CZ" sz="2000" b="1" dirty="0" smtClean="0"/>
              <a:t>Aristoteles </a:t>
            </a:r>
            <a:r>
              <a:rPr lang="cs-CZ" sz="2000" dirty="0" smtClean="0"/>
              <a:t>(kolik osob + v čí prospěch vládne)</a:t>
            </a:r>
            <a:endParaRPr lang="cs-CZ" sz="2000" b="1" dirty="0" smtClean="0"/>
          </a:p>
          <a:p>
            <a:pPr marL="365760" lvl="1" indent="0">
              <a:buNone/>
            </a:pPr>
            <a:r>
              <a:rPr lang="cs-CZ" sz="2000" dirty="0" smtClean="0"/>
              <a:t>monarchie, aristokracie, </a:t>
            </a:r>
            <a:r>
              <a:rPr lang="cs-CZ" sz="2000" dirty="0" err="1" smtClean="0"/>
              <a:t>politeia</a:t>
            </a:r>
            <a:r>
              <a:rPr lang="cs-CZ" sz="2000" dirty="0" smtClean="0"/>
              <a:t> </a:t>
            </a:r>
            <a:r>
              <a:rPr lang="cs-CZ" sz="2000" b="1" dirty="0" smtClean="0"/>
              <a:t>x </a:t>
            </a:r>
          </a:p>
          <a:p>
            <a:pPr marL="365760" lvl="1" indent="0">
              <a:buNone/>
            </a:pPr>
            <a:r>
              <a:rPr lang="cs-CZ" sz="2000" dirty="0" smtClean="0"/>
              <a:t>tyranie, oligarchie a demokracie</a:t>
            </a:r>
          </a:p>
        </p:txBody>
      </p:sp>
    </p:spTree>
    <p:extLst>
      <p:ext uri="{BB962C8B-B14F-4D97-AF65-F5344CB8AC3E}">
        <p14:creationId xmlns:p14="http://schemas.microsoft.com/office/powerpoint/2010/main" val="81277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státu 1 – Forma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II. Jak je moc vykonávána</a:t>
            </a:r>
          </a:p>
          <a:p>
            <a:pPr lvl="1"/>
            <a:r>
              <a:rPr lang="cs-CZ" dirty="0" smtClean="0"/>
              <a:t>Přímo – polopřímo – zastupitelsky</a:t>
            </a:r>
          </a:p>
          <a:p>
            <a:pPr lvl="1"/>
            <a:r>
              <a:rPr lang="cs-CZ" dirty="0" smtClean="0"/>
              <a:t>Shromáždění, referenda, veto, lidová inciativa, </a:t>
            </a:r>
            <a:r>
              <a:rPr lang="cs-CZ" dirty="0" err="1" smtClean="0"/>
              <a:t>recall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III. Jak se ustavují orgány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 zastupitelské formy výkonu vlády</a:t>
            </a:r>
          </a:p>
          <a:p>
            <a:pPr lvl="1"/>
            <a:r>
              <a:rPr lang="cs-CZ" dirty="0" smtClean="0"/>
              <a:t>Dědičnost, volba, aklamace, jmenování…</a:t>
            </a:r>
          </a:p>
          <a:p>
            <a:r>
              <a:rPr lang="cs-CZ" dirty="0" smtClean="0"/>
              <a:t>IV. Vztahy mezi těmito orgány = forma vlády v úzkém smyslu</a:t>
            </a:r>
          </a:p>
          <a:p>
            <a:pPr lvl="1"/>
            <a:r>
              <a:rPr lang="cs-CZ" dirty="0" smtClean="0"/>
              <a:t>Monarchie absolutistická, dualistická, konstituční; republika prezidentská, </a:t>
            </a:r>
            <a:r>
              <a:rPr lang="cs-CZ" dirty="0" err="1" smtClean="0"/>
              <a:t>poloprezidentská</a:t>
            </a:r>
            <a:r>
              <a:rPr lang="cs-CZ" dirty="0" smtClean="0"/>
              <a:t>, parlamentní</a:t>
            </a:r>
          </a:p>
          <a:p>
            <a:pPr lvl="1"/>
            <a:r>
              <a:rPr lang="cs-CZ" dirty="0" smtClean="0"/>
              <a:t>Dělba moci – viz druhá přednáška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61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státu 2 - Státní zřízení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Vztah státu a jeho částí</a:t>
            </a:r>
          </a:p>
          <a:p>
            <a:pPr lvl="1"/>
            <a:r>
              <a:rPr lang="cs-CZ" dirty="0" smtClean="0"/>
              <a:t>Unitární</a:t>
            </a:r>
          </a:p>
          <a:p>
            <a:pPr lvl="1"/>
            <a:r>
              <a:rPr lang="cs-CZ" dirty="0" smtClean="0"/>
              <a:t>Federativní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138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státu 3 - Státní režim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Demokratický – autoritativní – totalitární </a:t>
            </a:r>
          </a:p>
          <a:p>
            <a:pPr lvl="1"/>
            <a:r>
              <a:rPr lang="cs-CZ" dirty="0" smtClean="0"/>
              <a:t>Jak se stát chová k jednotlivcům (a skupinám)</a:t>
            </a:r>
          </a:p>
          <a:p>
            <a:pPr lvl="1"/>
            <a:r>
              <a:rPr lang="cs-CZ" dirty="0" smtClean="0"/>
              <a:t>Co mohou jednotlivci vůči státu – podíl na 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0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demokracie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68" y="1726877"/>
            <a:ext cx="6897063" cy="4620270"/>
          </a:xfrm>
        </p:spPr>
      </p:pic>
    </p:spTree>
    <p:extLst>
      <p:ext uri="{BB962C8B-B14F-4D97-AF65-F5344CB8AC3E}">
        <p14:creationId xmlns:p14="http://schemas.microsoft.com/office/powerpoint/2010/main" val="1636773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demokracie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Znaky navzájem provázány</a:t>
            </a:r>
          </a:p>
          <a:p>
            <a:endParaRPr lang="cs-CZ" dirty="0" smtClean="0"/>
          </a:p>
          <a:p>
            <a:r>
              <a:rPr lang="cs-CZ" dirty="0" smtClean="0"/>
              <a:t>Tři pilíře státu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emokratický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rávní stát</a:t>
            </a:r>
          </a:p>
          <a:p>
            <a:pPr lvl="1"/>
            <a:r>
              <a:rPr lang="cs-CZ" dirty="0" smtClean="0"/>
              <a:t>založený na úctě k lidských právům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Čl. 1(1) Ústavy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působí jak proti sobě, tak se navzájem podporují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129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</TotalTime>
  <Words>525</Words>
  <Application>Microsoft Office PowerPoint</Application>
  <PresentationFormat>Předvádění na obrazovce (4:3)</PresentationFormat>
  <Paragraphs>111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Calibri</vt:lpstr>
      <vt:lpstr>Georgia</vt:lpstr>
      <vt:lpstr>Wingdings</vt:lpstr>
      <vt:lpstr>Wingdings 2</vt:lpstr>
      <vt:lpstr>Arkýř</vt:lpstr>
      <vt:lpstr>Forma státu – opakování Znaky demokracie  BZ102Zk Úvod do státovědy – podzim 2018 </vt:lpstr>
      <vt:lpstr>Struktura přednášky</vt:lpstr>
      <vt:lpstr>Forma státu</vt:lpstr>
      <vt:lpstr>Forma státu 1 – Forma vlády</vt:lpstr>
      <vt:lpstr>Forma státu 1 – Forma vlády</vt:lpstr>
      <vt:lpstr>Forma státu 2 - Státní zřízení</vt:lpstr>
      <vt:lpstr>Forma státu 3 - Státní režim</vt:lpstr>
      <vt:lpstr>Znaky demokracie</vt:lpstr>
      <vt:lpstr>Znaky demokracie</vt:lpstr>
      <vt:lpstr>Pluralita</vt:lpstr>
      <vt:lpstr>Vláda většiny</vt:lpstr>
      <vt:lpstr>Ochrana menšiny</vt:lpstr>
      <vt:lpstr>Vláda na čas</vt:lpstr>
      <vt:lpstr>Vyloučení násilné vlády</vt:lpstr>
      <vt:lpstr>Konsensus na základních pravidlech a hodnotách</vt:lpstr>
      <vt:lpstr>Odpovědnost nositelů veřejných funkcí</vt:lpstr>
      <vt:lpstr>Dělba moci</vt:lpstr>
      <vt:lpstr>Právo na odpor</vt:lpstr>
      <vt:lpstr>Forma státu a dělba moci?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Přiměřená výše výživného v rozhodovací praxi českých opatrovnických soudů. Čas na objektivizaci?</dc:title>
  <dc:creator>grochma</dc:creator>
  <cp:lastModifiedBy>Procházka Vojtěch</cp:lastModifiedBy>
  <cp:revision>178</cp:revision>
  <dcterms:created xsi:type="dcterms:W3CDTF">2015-04-15T06:29:45Z</dcterms:created>
  <dcterms:modified xsi:type="dcterms:W3CDTF">2018-11-05T13:24:26Z</dcterms:modified>
</cp:coreProperties>
</file>