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4" r:id="rId8"/>
    <p:sldId id="270" r:id="rId9"/>
    <p:sldId id="277" r:id="rId10"/>
    <p:sldId id="278" r:id="rId11"/>
    <p:sldId id="279" r:id="rId12"/>
    <p:sldId id="273" r:id="rId13"/>
    <p:sldId id="275" r:id="rId14"/>
    <p:sldId id="276" r:id="rId15"/>
    <p:sldId id="261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7168" y="557784"/>
            <a:ext cx="9015854" cy="1453896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Úvod do finančního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Základy finančního práva BZ306Zk</a:t>
            </a:r>
            <a:endParaRPr lang="cs-CZ" sz="2400" dirty="0" smtClean="0"/>
          </a:p>
          <a:p>
            <a:r>
              <a:rPr lang="cs-CZ" sz="2400" dirty="0" smtClean="0"/>
              <a:t>Přednáška 5.10.2018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Několik klíčových pojmů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Peníze</a:t>
            </a:r>
          </a:p>
          <a:p>
            <a:r>
              <a:rPr lang="cs-CZ" sz="2800" dirty="0" smtClean="0"/>
              <a:t>Penězi </a:t>
            </a:r>
            <a:r>
              <a:rPr lang="cs-CZ" sz="2800" dirty="0" smtClean="0"/>
              <a:t>může být v obecné rovině vše, co je obecně přijímáno, jako prostředek směny 								(</a:t>
            </a:r>
            <a:r>
              <a:rPr lang="cs-CZ" sz="2800" dirty="0" err="1" smtClean="0"/>
              <a:t>Mishkin</a:t>
            </a:r>
            <a:r>
              <a:rPr lang="cs-CZ" sz="2800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Několik klíčových pojmů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3200" dirty="0" smtClean="0"/>
              <a:t>Peníze vs. měna</a:t>
            </a:r>
          </a:p>
          <a:p>
            <a:r>
              <a:rPr lang="cs-CZ" dirty="0" smtClean="0"/>
              <a:t>Měnou </a:t>
            </a:r>
            <a:r>
              <a:rPr lang="cs-CZ" dirty="0" smtClean="0"/>
              <a:t>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Několik klíčových pojmů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45920"/>
            <a:ext cx="10018713" cy="3761233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Předmět právní regulace</a:t>
            </a:r>
          </a:p>
          <a:p>
            <a:pPr lvl="1"/>
            <a:r>
              <a:rPr lang="cs-CZ" sz="2400" dirty="0" smtClean="0"/>
              <a:t>právní </a:t>
            </a:r>
            <a:r>
              <a:rPr lang="cs-CZ" altLang="cs-CZ" sz="2400" dirty="0" smtClean="0"/>
              <a:t>vztahy, </a:t>
            </a:r>
            <a:r>
              <a:rPr lang="cs-CZ" altLang="cs-CZ" sz="2400" dirty="0" smtClean="0"/>
              <a:t>které vznikají, realizují se a zanikají v souvislosti s </a:t>
            </a:r>
            <a:r>
              <a:rPr lang="cs-CZ" altLang="cs-CZ" sz="2400" b="1" dirty="0" smtClean="0"/>
              <a:t>veřejnou</a:t>
            </a:r>
            <a:r>
              <a:rPr lang="cs-CZ" altLang="cs-CZ" sz="2400" dirty="0" smtClean="0"/>
              <a:t> finanční </a:t>
            </a:r>
            <a:r>
              <a:rPr lang="cs-CZ" altLang="cs-CZ" sz="2400" dirty="0" smtClean="0"/>
              <a:t>činností</a:t>
            </a:r>
          </a:p>
          <a:p>
            <a:pPr lvl="1"/>
            <a:endParaRPr lang="cs-CZ" sz="2400" dirty="0" smtClean="0"/>
          </a:p>
          <a:p>
            <a:r>
              <a:rPr lang="cs-CZ" sz="3200" dirty="0" smtClean="0"/>
              <a:t>Veřejná finanční činnost</a:t>
            </a:r>
          </a:p>
          <a:p>
            <a:pPr lvl="1"/>
            <a:r>
              <a:rPr lang="cs-CZ" altLang="cs-CZ" sz="2400" dirty="0" smtClean="0"/>
              <a:t>účelová činnost, zaměřená na zajištění </a:t>
            </a:r>
            <a:r>
              <a:rPr lang="cs-CZ" altLang="cs-CZ" sz="2400" b="1" dirty="0" smtClean="0"/>
              <a:t>materiálních podmínek </a:t>
            </a:r>
            <a:r>
              <a:rPr lang="cs-CZ" altLang="cs-CZ" sz="2400" dirty="0" smtClean="0"/>
              <a:t>pro uskutečňování funkcí státu a veřejného sektoru, </a:t>
            </a:r>
            <a:r>
              <a:rPr lang="cs-CZ" altLang="cs-CZ" sz="2400" b="1" dirty="0" smtClean="0"/>
              <a:t>materiálního základu </a:t>
            </a:r>
            <a:r>
              <a:rPr lang="cs-CZ" altLang="cs-CZ" sz="2400" dirty="0" smtClean="0"/>
              <a:t>pro poskytování veřejných statků a v neposlední řadě </a:t>
            </a:r>
            <a:r>
              <a:rPr lang="cs-CZ" altLang="cs-CZ" sz="2400" b="1" dirty="0" smtClean="0"/>
              <a:t>fungování peněžního systému </a:t>
            </a:r>
            <a:r>
              <a:rPr lang="cs-CZ" altLang="cs-CZ" sz="2400" dirty="0" smtClean="0"/>
              <a:t>státu, resp. </a:t>
            </a:r>
            <a:r>
              <a:rPr lang="cs-CZ" altLang="cs-CZ" sz="2400" b="1" dirty="0" smtClean="0"/>
              <a:t>finančního trhu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Několik klíčových pojmů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36192"/>
            <a:ext cx="10018713" cy="4672583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Přímé nakládání s peněžní masou</a:t>
            </a:r>
          </a:p>
          <a:p>
            <a:pPr lvl="1">
              <a:defRPr/>
            </a:pPr>
            <a:r>
              <a:rPr lang="cs-CZ" sz="2400" b="1" dirty="0" smtClean="0"/>
              <a:t>monetární </a:t>
            </a:r>
            <a:r>
              <a:rPr lang="cs-CZ" sz="2400" b="1" dirty="0" smtClean="0"/>
              <a:t>činnost</a:t>
            </a:r>
            <a:r>
              <a:rPr lang="cs-CZ" sz="2400" dirty="0" smtClean="0"/>
              <a:t>, tj. </a:t>
            </a:r>
            <a:r>
              <a:rPr lang="cs-CZ" sz="2400" dirty="0" smtClean="0"/>
              <a:t>ovlivňování tvorby </a:t>
            </a:r>
            <a:r>
              <a:rPr lang="cs-CZ" sz="2400" dirty="0" smtClean="0"/>
              <a:t>peněžní </a:t>
            </a:r>
            <a:r>
              <a:rPr lang="cs-CZ" sz="2400" dirty="0" smtClean="0"/>
              <a:t>masy, její </a:t>
            </a:r>
            <a:r>
              <a:rPr lang="cs-CZ" sz="2400" dirty="0" smtClean="0"/>
              <a:t>ochrana a zajištění </a:t>
            </a:r>
            <a:r>
              <a:rPr lang="cs-CZ" sz="2400" dirty="0" smtClean="0"/>
              <a:t>stability</a:t>
            </a:r>
            <a:endParaRPr lang="cs-CZ" sz="2400" dirty="0" smtClean="0"/>
          </a:p>
          <a:p>
            <a:pPr lvl="1">
              <a:defRPr/>
            </a:pPr>
            <a:r>
              <a:rPr lang="cs-CZ" sz="2400" b="1" dirty="0" smtClean="0"/>
              <a:t>devizová činnost</a:t>
            </a:r>
            <a:r>
              <a:rPr lang="cs-CZ" sz="2400" dirty="0" smtClean="0"/>
              <a:t>, tj. operace spočívající v mocenských ingerencích do nakládání s devizovými hodnotami a ve vytváření a použití devizových rezerv státu,</a:t>
            </a:r>
          </a:p>
          <a:p>
            <a:pPr lvl="1">
              <a:defRPr/>
            </a:pPr>
            <a:r>
              <a:rPr lang="cs-CZ" sz="2400" b="1" dirty="0" smtClean="0"/>
              <a:t>fondovní činnosti</a:t>
            </a:r>
            <a:r>
              <a:rPr lang="cs-CZ" sz="2400" dirty="0" smtClean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>
              <a:buNone/>
            </a:pPr>
            <a:endParaRPr lang="cs-CZ" sz="3200" dirty="0" smtClean="0"/>
          </a:p>
          <a:p>
            <a:endParaRPr lang="cs-CZ" sz="32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Několik klíčových pojmů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36192"/>
            <a:ext cx="10018713" cy="4672583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Činnosti nepřímo působící na peněžní masu</a:t>
            </a:r>
          </a:p>
          <a:p>
            <a:pPr lvl="1"/>
            <a:r>
              <a:rPr lang="cs-CZ" altLang="cs-CZ" sz="2400" b="1" dirty="0" smtClean="0"/>
              <a:t>kontrolní činnosti</a:t>
            </a:r>
            <a:r>
              <a:rPr lang="cs-CZ" altLang="cs-CZ" sz="2400" dirty="0" smtClean="0"/>
              <a:t>, tj. vytváření systémů kontrolních mechanizmů k zabezpečení souladu reálného stavu nakládání s peněžní masou se stavem požadovaným,</a:t>
            </a:r>
          </a:p>
          <a:p>
            <a:pPr lvl="1"/>
            <a:r>
              <a:rPr lang="cs-CZ" altLang="cs-CZ" sz="2400" b="1" dirty="0" smtClean="0"/>
              <a:t>dohledové </a:t>
            </a:r>
            <a:r>
              <a:rPr lang="cs-CZ" altLang="cs-CZ" sz="2400" dirty="0" smtClean="0"/>
              <a:t>a jiné </a:t>
            </a:r>
            <a:r>
              <a:rPr lang="cs-CZ" altLang="cs-CZ" sz="2400" b="1" dirty="0" smtClean="0"/>
              <a:t>činnosti</a:t>
            </a:r>
            <a:r>
              <a:rPr lang="cs-CZ" altLang="cs-CZ" sz="2400" dirty="0" smtClean="0"/>
              <a:t> k zabezpečení fungování finančního trhu,</a:t>
            </a:r>
          </a:p>
          <a:p>
            <a:pPr lvl="1"/>
            <a:r>
              <a:rPr lang="cs-CZ" altLang="cs-CZ" sz="2400" b="1" dirty="0" smtClean="0"/>
              <a:t>finanční plánování</a:t>
            </a:r>
            <a:r>
              <a:rPr lang="cs-CZ" altLang="cs-CZ" sz="2400" dirty="0" smtClean="0"/>
              <a:t>, včetně tvorby veřejných rozpočtů ve smyslu plánovacích dokumentů,</a:t>
            </a:r>
          </a:p>
          <a:p>
            <a:pPr lvl="1"/>
            <a:r>
              <a:rPr lang="cs-CZ" altLang="cs-CZ" sz="2400" b="1" dirty="0" smtClean="0"/>
              <a:t>finanční účetnictví</a:t>
            </a:r>
            <a:r>
              <a:rPr lang="cs-CZ" altLang="cs-CZ" sz="2400" dirty="0" smtClean="0"/>
              <a:t>, včetně bilancování</a:t>
            </a:r>
          </a:p>
          <a:p>
            <a:pPr lvl="1"/>
            <a:r>
              <a:rPr lang="cs-CZ" altLang="cs-CZ" sz="2400" b="1" dirty="0" smtClean="0"/>
              <a:t>finanční statistika</a:t>
            </a:r>
            <a:r>
              <a:rPr lang="cs-CZ" sz="2400" dirty="0" smtClean="0"/>
              <a:t>,</a:t>
            </a:r>
            <a:endParaRPr lang="cs-CZ" sz="2400" dirty="0" smtClean="0"/>
          </a:p>
          <a:p>
            <a:pPr>
              <a:buNone/>
            </a:pPr>
            <a:endParaRPr lang="cs-CZ" sz="3200" dirty="0" smtClean="0"/>
          </a:p>
          <a:p>
            <a:endParaRPr lang="cs-CZ" sz="32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Struktura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00655"/>
            <a:ext cx="10018713" cy="3429000"/>
          </a:xfrm>
        </p:spPr>
        <p:txBody>
          <a:bodyPr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Právo finanční v systému práva</a:t>
            </a:r>
            <a:endParaRPr lang="cs-CZ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Oblasti </a:t>
            </a:r>
            <a:r>
              <a:rPr lang="cs-CZ" sz="3200" dirty="0" smtClean="0"/>
              <a:t>regulace finančního práva</a:t>
            </a:r>
            <a:endParaRPr lang="cs-CZ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Struktura finančně-právních předpisů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Základní pojmy finančního práva 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Regulace společenských </a:t>
            </a:r>
            <a:r>
              <a:rPr lang="cs-CZ" b="1" dirty="0" smtClean="0"/>
              <a:t>vztahů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01952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Základní členění regulace:</a:t>
            </a:r>
          </a:p>
          <a:p>
            <a:pPr lvl="1"/>
            <a:r>
              <a:rPr lang="cs-CZ" sz="2800" dirty="0" smtClean="0"/>
              <a:t>Normativní </a:t>
            </a:r>
          </a:p>
          <a:p>
            <a:pPr lvl="1"/>
            <a:r>
              <a:rPr lang="cs-CZ" sz="2800" dirty="0" smtClean="0"/>
              <a:t>Nenormativní</a:t>
            </a:r>
          </a:p>
          <a:p>
            <a:endParaRPr lang="cs-CZ" sz="3200" dirty="0" smtClean="0"/>
          </a:p>
          <a:p>
            <a:r>
              <a:rPr lang="cs-CZ" sz="3200" dirty="0" smtClean="0"/>
              <a:t>Normativní regulace:</a:t>
            </a:r>
          </a:p>
          <a:p>
            <a:pPr lvl="1"/>
            <a:r>
              <a:rPr lang="cs-CZ" sz="2800" dirty="0" smtClean="0"/>
              <a:t>Právní normativní systémy</a:t>
            </a:r>
          </a:p>
          <a:p>
            <a:pPr lvl="1"/>
            <a:r>
              <a:rPr lang="cs-CZ" sz="2800" dirty="0" smtClean="0"/>
              <a:t>Neprávní normativní systémy</a:t>
            </a: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Právo a právní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Právo:</a:t>
            </a:r>
          </a:p>
          <a:p>
            <a:pPr lvl="1"/>
            <a:r>
              <a:rPr lang="cs-CZ" sz="2800" dirty="0" smtClean="0"/>
              <a:t>Heteronomní (např. zákony)</a:t>
            </a:r>
          </a:p>
          <a:p>
            <a:pPr lvl="1"/>
            <a:r>
              <a:rPr lang="cs-CZ" sz="2800" dirty="0" smtClean="0"/>
              <a:t>Autonomní  (</a:t>
            </a:r>
            <a:r>
              <a:rPr lang="cs-CZ" sz="2800" dirty="0" err="1" smtClean="0"/>
              <a:t>lex</a:t>
            </a:r>
            <a:r>
              <a:rPr lang="cs-CZ" sz="2800" dirty="0" smtClean="0"/>
              <a:t> </a:t>
            </a:r>
            <a:r>
              <a:rPr lang="cs-CZ" sz="2800" dirty="0" err="1" smtClean="0"/>
              <a:t>contractus</a:t>
            </a:r>
            <a:r>
              <a:rPr lang="cs-CZ" sz="2800" dirty="0" smtClean="0"/>
              <a:t>)</a:t>
            </a:r>
          </a:p>
          <a:p>
            <a:endParaRPr lang="cs-CZ" sz="3200" dirty="0" smtClean="0"/>
          </a:p>
          <a:p>
            <a:r>
              <a:rPr lang="cs-CZ" sz="3200" dirty="0" smtClean="0"/>
              <a:t>Velké právní systémy:</a:t>
            </a:r>
          </a:p>
          <a:p>
            <a:pPr lvl="1"/>
            <a:r>
              <a:rPr lang="cs-CZ" sz="2800" dirty="0" smtClean="0"/>
              <a:t>Kontinentální systém</a:t>
            </a:r>
          </a:p>
          <a:p>
            <a:pPr lvl="1"/>
            <a:r>
              <a:rPr lang="cs-CZ" sz="2800" dirty="0" err="1" smtClean="0"/>
              <a:t>Anglo</a:t>
            </a:r>
            <a:r>
              <a:rPr lang="cs-CZ" sz="2800" dirty="0" smtClean="0"/>
              <a:t>-americký systém</a:t>
            </a:r>
          </a:p>
          <a:p>
            <a:pPr lvl="1"/>
            <a:r>
              <a:rPr lang="cs-CZ" sz="2800" dirty="0" smtClean="0"/>
              <a:t>Islámské právo</a:t>
            </a: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členění v kontinentálním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26464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Právo:</a:t>
            </a:r>
          </a:p>
          <a:p>
            <a:pPr lvl="1"/>
            <a:r>
              <a:rPr lang="cs-CZ" sz="2800" dirty="0" smtClean="0"/>
              <a:t>Veřejné</a:t>
            </a:r>
          </a:p>
          <a:p>
            <a:pPr lvl="1"/>
            <a:r>
              <a:rPr lang="cs-CZ" sz="2800" dirty="0" smtClean="0"/>
              <a:t>Soukromé </a:t>
            </a:r>
          </a:p>
          <a:p>
            <a:pPr lvl="1"/>
            <a:endParaRPr lang="cs-CZ" sz="2800" dirty="0" smtClean="0"/>
          </a:p>
          <a:p>
            <a:r>
              <a:rPr lang="cs-CZ" sz="3200" dirty="0" smtClean="0"/>
              <a:t>Právní odvětví – </a:t>
            </a:r>
            <a:r>
              <a:rPr lang="cs-CZ" sz="3200" dirty="0" err="1" smtClean="0"/>
              <a:t>odvětvotvorná</a:t>
            </a:r>
            <a:r>
              <a:rPr lang="cs-CZ" sz="3200" dirty="0" smtClean="0"/>
              <a:t> kritéria: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 smtClean="0"/>
              <a:t>Společné zásady</a:t>
            </a:r>
            <a:r>
              <a:rPr lang="cs-CZ" sz="2800" dirty="0" smtClean="0"/>
              <a:t>, samostatnost předmětu </a:t>
            </a:r>
            <a:r>
              <a:rPr lang="cs-CZ" sz="2800" dirty="0" smtClean="0"/>
              <a:t>regulace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 smtClean="0"/>
              <a:t>Vnitřní systémová soudržnost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 smtClean="0"/>
              <a:t>Metoda regulace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 smtClean="0"/>
              <a:t>Akceptovatelnost právní vědou</a:t>
            </a:r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3716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Finanční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63624"/>
            <a:ext cx="3910649" cy="3429000"/>
          </a:xfrm>
        </p:spPr>
        <p:txBody>
          <a:bodyPr anchor="t">
            <a:noAutofit/>
          </a:bodyPr>
          <a:lstStyle/>
          <a:p>
            <a:r>
              <a:rPr lang="cs-CZ" sz="3200" b="1" dirty="0" smtClean="0"/>
              <a:t>Fiskální část</a:t>
            </a:r>
          </a:p>
          <a:p>
            <a:pPr lvl="1"/>
            <a:r>
              <a:rPr lang="cs-CZ" sz="2800" dirty="0" smtClean="0"/>
              <a:t>Daňové právo</a:t>
            </a:r>
          </a:p>
          <a:p>
            <a:pPr lvl="1"/>
            <a:r>
              <a:rPr lang="cs-CZ" sz="2800" dirty="0" smtClean="0"/>
              <a:t>Celní právo</a:t>
            </a:r>
          </a:p>
          <a:p>
            <a:pPr lvl="1"/>
            <a:r>
              <a:rPr lang="cs-CZ" sz="2800" dirty="0" smtClean="0"/>
              <a:t>Rozpočtové právo</a:t>
            </a:r>
          </a:p>
          <a:p>
            <a:pPr lvl="1"/>
            <a:r>
              <a:rPr lang="cs-CZ" sz="2800" dirty="0" smtClean="0"/>
              <a:t>Dotační právo</a:t>
            </a:r>
          </a:p>
          <a:p>
            <a:pPr lvl="1"/>
            <a:endParaRPr lang="cs-CZ" sz="28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40943" y="1563624"/>
            <a:ext cx="4962081" cy="4892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3200" b="1" noProof="0" dirty="0" smtClean="0"/>
              <a:t>Nef</a:t>
            </a: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iskální část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Veřejné bankovní právo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Veřejné pojišťovnické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Veřejné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právo finančních trhů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baseline="0" dirty="0" smtClean="0"/>
              <a:t>Měnové</a:t>
            </a:r>
            <a:r>
              <a:rPr lang="cs-CZ" sz="2800" dirty="0" smtClean="0"/>
              <a:t>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Devizové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Puncovní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Bilanční právo ?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37160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Finanční právo v systému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63624"/>
            <a:ext cx="9717089" cy="4032504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Vztah zejm. k</a:t>
            </a:r>
          </a:p>
          <a:p>
            <a:pPr lvl="1"/>
            <a:r>
              <a:rPr lang="cs-CZ" sz="2800" dirty="0" smtClean="0"/>
              <a:t>právu ústavnímu, trestnímu, správnímu</a:t>
            </a:r>
          </a:p>
          <a:p>
            <a:pPr lvl="1"/>
            <a:r>
              <a:rPr lang="cs-CZ" sz="2800" dirty="0" smtClean="0"/>
              <a:t>ale i obchodnímu, občanskému</a:t>
            </a:r>
          </a:p>
          <a:p>
            <a:endParaRPr lang="cs-CZ" sz="3200" dirty="0" smtClean="0"/>
          </a:p>
          <a:p>
            <a:r>
              <a:rPr lang="cs-CZ" sz="3200" dirty="0" smtClean="0"/>
              <a:t>Zejm. veřejné bankovní a pojišťovnické právo a veřejné právo finančních trhů vyplývá v převažující části z práva EU</a:t>
            </a: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Struktura finančně-právních předpisů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00200"/>
            <a:ext cx="4111817" cy="3858768"/>
          </a:xfrm>
        </p:spPr>
        <p:txBody>
          <a:bodyPr anchor="t">
            <a:noAutofit/>
          </a:bodyPr>
          <a:lstStyle/>
          <a:p>
            <a:r>
              <a:rPr lang="cs-CZ" sz="3200" b="1" dirty="0" smtClean="0"/>
              <a:t>Normativní povahy:</a:t>
            </a:r>
          </a:p>
          <a:p>
            <a:pPr lvl="1"/>
            <a:r>
              <a:rPr lang="cs-CZ" sz="2800" dirty="0" smtClean="0"/>
              <a:t>Ústava</a:t>
            </a:r>
          </a:p>
          <a:p>
            <a:pPr lvl="1"/>
            <a:r>
              <a:rPr lang="cs-CZ" sz="2800" dirty="0" smtClean="0"/>
              <a:t>Zákony</a:t>
            </a:r>
          </a:p>
          <a:p>
            <a:pPr lvl="1"/>
            <a:r>
              <a:rPr lang="cs-CZ" sz="2800" dirty="0" smtClean="0"/>
              <a:t>Zákonná opatření</a:t>
            </a:r>
            <a:endParaRPr lang="cs-CZ" sz="2800" dirty="0" smtClean="0"/>
          </a:p>
          <a:p>
            <a:pPr lvl="1"/>
            <a:r>
              <a:rPr lang="cs-CZ" sz="2800" dirty="0" smtClean="0"/>
              <a:t>Vyhlášky</a:t>
            </a:r>
          </a:p>
          <a:p>
            <a:pPr lvl="1"/>
            <a:r>
              <a:rPr lang="cs-CZ" sz="2800" dirty="0" smtClean="0"/>
              <a:t>Nařízení</a:t>
            </a:r>
          </a:p>
          <a:p>
            <a:endParaRPr lang="cs-CZ" sz="3200" dirty="0" smtClean="0"/>
          </a:p>
          <a:p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732967" y="1600200"/>
            <a:ext cx="4770057" cy="30266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Nenormativní povahy: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Doporučení ČNB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Pokyny D min. </a:t>
            </a:r>
            <a:r>
              <a:rPr lang="cs-CZ" sz="2800" dirty="0" err="1" smtClean="0"/>
              <a:t>fin</a:t>
            </a:r>
            <a:r>
              <a:rPr lang="cs-CZ" sz="2800" dirty="0" smtClean="0"/>
              <a:t>.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04801"/>
            <a:ext cx="10018713" cy="1231391"/>
          </a:xfrm>
        </p:spPr>
        <p:txBody>
          <a:bodyPr/>
          <a:lstStyle/>
          <a:p>
            <a:pPr algn="l"/>
            <a:r>
              <a:rPr lang="cs-CZ" b="1" dirty="0" smtClean="0"/>
              <a:t>Několik klíčových pojmů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61872"/>
            <a:ext cx="10018713" cy="4672583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Finance</a:t>
            </a:r>
          </a:p>
          <a:p>
            <a:pPr lvl="1"/>
            <a:r>
              <a:rPr lang="cs-CZ" altLang="cs-CZ" sz="2800" dirty="0" smtClean="0"/>
              <a:t>Soubor společenských ekonomických vztahů souvisejících se shromažďováním a vydáváním peněžních prostředků v procesu směny a rozdělování materiálních </a:t>
            </a:r>
            <a:r>
              <a:rPr lang="cs-CZ" altLang="cs-CZ" sz="2800" dirty="0" smtClean="0"/>
              <a:t>hodnot</a:t>
            </a:r>
            <a:endParaRPr lang="cs-CZ" sz="2800" dirty="0" smtClean="0"/>
          </a:p>
          <a:p>
            <a:pPr lvl="1"/>
            <a:endParaRPr lang="cs-CZ" sz="2400" dirty="0" smtClean="0"/>
          </a:p>
          <a:p>
            <a:pPr>
              <a:buNone/>
            </a:pPr>
            <a:endParaRPr lang="cs-CZ" sz="3200" dirty="0" smtClean="0"/>
          </a:p>
          <a:p>
            <a:endParaRPr lang="cs-CZ" sz="32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2246</TotalTime>
  <Words>369</Words>
  <Application>Microsoft Office PowerPoint</Application>
  <PresentationFormat>Vlastní</PresentationFormat>
  <Paragraphs>121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Paralaxa</vt:lpstr>
      <vt:lpstr>Úvod do finančního práva</vt:lpstr>
      <vt:lpstr>Struktura přednášky</vt:lpstr>
      <vt:lpstr>Regulace společenských vztahů obecně</vt:lpstr>
      <vt:lpstr>Právo a právní systémy</vt:lpstr>
      <vt:lpstr>Základní členění v kontinentálním systému</vt:lpstr>
      <vt:lpstr>Finanční právo</vt:lpstr>
      <vt:lpstr>Finanční právo v systému práva</vt:lpstr>
      <vt:lpstr>Struktura finančně-právních předpisů</vt:lpstr>
      <vt:lpstr>Několik klíčových pojmů</vt:lpstr>
      <vt:lpstr>Několik klíčových pojmů</vt:lpstr>
      <vt:lpstr>Několik klíčových pojmů</vt:lpstr>
      <vt:lpstr>Několik klíčových pojmů</vt:lpstr>
      <vt:lpstr>Několik klíčových pojmů</vt:lpstr>
      <vt:lpstr>Několik klíčových pojmů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163</cp:revision>
  <cp:lastPrinted>2016-12-01T06:58:45Z</cp:lastPrinted>
  <dcterms:created xsi:type="dcterms:W3CDTF">2016-10-17T17:38:14Z</dcterms:created>
  <dcterms:modified xsi:type="dcterms:W3CDTF">2018-10-04T19:14:43Z</dcterms:modified>
</cp:coreProperties>
</file>