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8" r:id="rId11"/>
    <p:sldId id="269" r:id="rId12"/>
    <p:sldId id="270" r:id="rId13"/>
    <p:sldId id="263" r:id="rId14"/>
    <p:sldId id="264" r:id="rId15"/>
    <p:sldId id="265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3" r:id="rId27"/>
    <p:sldId id="285" r:id="rId28"/>
    <p:sldId id="284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178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922D58-E729-4D4A-A4BD-C78E36DC334D}" type="datetimeFigureOut">
              <a:rPr lang="cs-CZ" smtClean="0"/>
              <a:t>19.10.2018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129AEB-393A-4A8A-9B2B-F0208D37B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255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29AEB-393A-4A8A-9B2B-F0208D37B39B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384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19.10.2018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51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19.10.2018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225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19.10.2018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72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122238"/>
            <a:ext cx="8229600" cy="6008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B676C-7218-4672-BA94-1909DC1BA4F9}" type="slidenum">
              <a:rPr lang="cs-CZ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676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19.10.2018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4831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19.10.2018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905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19.10.2018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719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19.10.2018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063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19.10.2018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4810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19.10.2018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7401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19.10.2018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4731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19.10.2018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027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7FB17-B764-4933-A531-F68AB4B588AA}" type="datetimeFigureOut">
              <a:rPr lang="cs-CZ" smtClean="0"/>
              <a:t>19.10.2018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923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fcr.cz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nb.cz/cs/menova_politika/prognoza/index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b.int/home/html/index.en.html" TargetMode="External"/><Relationship Id="rId2" Type="http://schemas.openxmlformats.org/officeDocument/2006/relationships/hyperlink" Target="http://www.cnb.cz/cs/mezinarodni_vztahy/ecb_escb/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nb.cz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Základy finanční správy 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Petr </a:t>
            </a:r>
            <a:r>
              <a:rPr lang="cs-CZ" dirty="0" err="1" smtClean="0">
                <a:solidFill>
                  <a:schemeClr val="tx1"/>
                </a:solidFill>
              </a:rPr>
              <a:t>Mrkývka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2018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58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Koresponduje s účelem existence veřejné finanční činnosti: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Zabezpečení odpovídajícího materiálního základu k plnění funkcí státu a veřejné samosprávy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Zabezpečení funkcí státního intervencionalizmu – redistribuční, stabilizační, adaptační, alokační, koordinační</a:t>
            </a:r>
          </a:p>
          <a:p>
            <a:pPr marL="0" indent="0">
              <a:buNone/>
            </a:pPr>
            <a:r>
              <a:rPr lang="cs-CZ" dirty="0" smtClean="0"/>
              <a:t>3. Zajištění stability měny a peněžního systému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4. Zajištění hospodářských funkcí státu</a:t>
            </a:r>
          </a:p>
        </p:txBody>
      </p:sp>
    </p:spTree>
    <p:extLst>
      <p:ext uri="{BB962C8B-B14F-4D97-AF65-F5344CB8AC3E}">
        <p14:creationId xmlns:p14="http://schemas.microsoft.com/office/powerpoint/2010/main" val="393221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Funkce finanční správy</a:t>
            </a:r>
            <a:endParaRPr lang="cs-CZ" b="1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Obecné</a:t>
            </a:r>
            <a:r>
              <a:rPr lang="cs-CZ" b="0" dirty="0" smtClean="0"/>
              <a:t> </a:t>
            </a:r>
            <a:r>
              <a:rPr lang="cs-CZ" b="0" dirty="0" err="1" smtClean="0"/>
              <a:t>fce</a:t>
            </a:r>
            <a:r>
              <a:rPr lang="cs-CZ" b="0" dirty="0" smtClean="0"/>
              <a:t> VS : organizační, 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Speciální </a:t>
            </a:r>
            <a:r>
              <a:rPr lang="cs-CZ" dirty="0" err="1" smtClean="0"/>
              <a:t>fce</a:t>
            </a:r>
            <a:r>
              <a:rPr lang="cs-CZ" dirty="0" smtClean="0"/>
              <a:t> FS:</a:t>
            </a:r>
          </a:p>
          <a:p>
            <a:r>
              <a:rPr lang="cs-CZ" dirty="0" smtClean="0"/>
              <a:t>Plánovací,</a:t>
            </a:r>
          </a:p>
          <a:p>
            <a:r>
              <a:rPr lang="cs-CZ" dirty="0" smtClean="0"/>
              <a:t>Rozhodovací,</a:t>
            </a:r>
          </a:p>
          <a:p>
            <a:r>
              <a:rPr lang="cs-CZ" dirty="0" smtClean="0"/>
              <a:t>Přikazovací,</a:t>
            </a:r>
          </a:p>
          <a:p>
            <a:r>
              <a:rPr lang="cs-CZ" dirty="0" smtClean="0"/>
              <a:t>Kontrolní,</a:t>
            </a:r>
          </a:p>
          <a:p>
            <a:r>
              <a:rPr lang="cs-CZ" dirty="0" smtClean="0"/>
              <a:t>Koordinační,</a:t>
            </a:r>
          </a:p>
          <a:p>
            <a:r>
              <a:rPr lang="cs-CZ" dirty="0" smtClean="0"/>
              <a:t>Kooperační,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b="0" dirty="0" smtClean="0"/>
              <a:t>regulační, ochranná</a:t>
            </a:r>
            <a:endParaRPr lang="cs-CZ" b="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Stimulační, edukační, servisní, </a:t>
            </a:r>
          </a:p>
          <a:p>
            <a:r>
              <a:rPr lang="cs-CZ" dirty="0" smtClean="0"/>
              <a:t>Konzultační,</a:t>
            </a:r>
          </a:p>
          <a:p>
            <a:r>
              <a:rPr lang="cs-CZ" dirty="0" smtClean="0"/>
              <a:t>Informační,</a:t>
            </a:r>
          </a:p>
          <a:p>
            <a:r>
              <a:rPr lang="cs-CZ" dirty="0" smtClean="0"/>
              <a:t>Depozitní,</a:t>
            </a:r>
          </a:p>
          <a:p>
            <a:r>
              <a:rPr lang="cs-CZ" dirty="0" smtClean="0"/>
              <a:t>Evidenčně-účetní</a:t>
            </a:r>
          </a:p>
          <a:p>
            <a:r>
              <a:rPr lang="cs-CZ" dirty="0" smtClean="0"/>
              <a:t>hospodářská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815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FS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Metody VS = způsoby činností, které realizují úkoly uložené veřejné správě</a:t>
            </a:r>
          </a:p>
          <a:p>
            <a:r>
              <a:rPr lang="cs-CZ" dirty="0" smtClean="0"/>
              <a:t>Obecné metody VS – m. řízení, regulace, přesvědčování a donucení</a:t>
            </a:r>
          </a:p>
          <a:p>
            <a:r>
              <a:rPr lang="cs-CZ" dirty="0" smtClean="0"/>
              <a:t>Metoda veřejné služby</a:t>
            </a:r>
          </a:p>
          <a:p>
            <a:r>
              <a:rPr lang="cs-CZ" dirty="0" smtClean="0"/>
              <a:t>Specifické metody – m. administrativní, ekonomické, organizační</a:t>
            </a:r>
          </a:p>
          <a:p>
            <a:r>
              <a:rPr lang="cs-CZ" dirty="0" smtClean="0"/>
              <a:t>Metody finančního působení veřejné správy</a:t>
            </a:r>
          </a:p>
          <a:p>
            <a:r>
              <a:rPr lang="cs-CZ" dirty="0" smtClean="0"/>
              <a:t>Metody správy veřejných financí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554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Finanční správa ve funkčním smyslu </a:t>
            </a:r>
            <a:br>
              <a:rPr lang="cs-CZ" b="1" dirty="0" smtClean="0"/>
            </a:br>
            <a:r>
              <a:rPr lang="cs-CZ" b="1" dirty="0" smtClean="0"/>
              <a:t>a v organizačním smyslu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Ve </a:t>
            </a:r>
            <a:r>
              <a:rPr lang="cs-CZ" b="1" u="sng" dirty="0" smtClean="0"/>
              <a:t>funkčním</a:t>
            </a:r>
            <a:r>
              <a:rPr lang="cs-CZ" b="1" dirty="0" smtClean="0"/>
              <a:t> smyslu: </a:t>
            </a:r>
            <a:r>
              <a:rPr lang="cs-CZ" b="1" dirty="0" smtClean="0">
                <a:solidFill>
                  <a:srgbClr val="FFFF00"/>
                </a:solidFill>
              </a:rPr>
              <a:t>veřejná finanční činnost </a:t>
            </a:r>
            <a:r>
              <a:rPr lang="cs-CZ" b="1" u="sng" dirty="0" smtClean="0">
                <a:solidFill>
                  <a:srgbClr val="FFFF00"/>
                </a:solidFill>
              </a:rPr>
              <a:t>vykonávaná</a:t>
            </a:r>
            <a:r>
              <a:rPr lang="cs-CZ" b="1" dirty="0" smtClean="0">
                <a:solidFill>
                  <a:srgbClr val="FFFF00"/>
                </a:solidFill>
              </a:rPr>
              <a:t> s použitím metod a forem veřejné správy</a:t>
            </a:r>
          </a:p>
          <a:p>
            <a:r>
              <a:rPr lang="cs-CZ" b="1" dirty="0" smtClean="0"/>
              <a:t>V </a:t>
            </a:r>
            <a:r>
              <a:rPr lang="cs-CZ" b="1" u="sng" dirty="0" smtClean="0"/>
              <a:t>organizačním</a:t>
            </a:r>
            <a:r>
              <a:rPr lang="cs-CZ" b="1" dirty="0" smtClean="0"/>
              <a:t> smyslu: </a:t>
            </a:r>
            <a:r>
              <a:rPr lang="cs-CZ" b="1" dirty="0" smtClean="0">
                <a:solidFill>
                  <a:srgbClr val="FFFF00"/>
                </a:solidFill>
              </a:rPr>
              <a:t>soustava realizátorů finanční správy ve funkčním smyslu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27967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Typologie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Správa vrchnostenská x </a:t>
            </a:r>
            <a:r>
              <a:rPr lang="cs-CZ" b="1" dirty="0" err="1" smtClean="0"/>
              <a:t>nevrchnostenská</a:t>
            </a:r>
            <a:endParaRPr lang="cs-CZ" b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Správa vázaná x volná (diskrece)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Státní (vládní) správa x samospráva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Členění podle úkolů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Rezortní správa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Primární x sekundární správa</a:t>
            </a:r>
          </a:p>
        </p:txBody>
      </p:sp>
    </p:spTree>
    <p:extLst>
      <p:ext uri="{BB962C8B-B14F-4D97-AF65-F5344CB8AC3E}">
        <p14:creationId xmlns:p14="http://schemas.microsoft.com/office/powerpoint/2010/main" val="286300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Primární a sekundární finanční správa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Primární finanční správa: </a:t>
            </a:r>
            <a:r>
              <a:rPr lang="cs-CZ" b="1" dirty="0" smtClean="0"/>
              <a:t>MF, ČNB, NKÚ, FSČR, CSČR, státní fondy</a:t>
            </a:r>
          </a:p>
          <a:p>
            <a:r>
              <a:rPr lang="cs-CZ" dirty="0" smtClean="0"/>
              <a:t>Sektor veřejných financí: P+S</a:t>
            </a:r>
          </a:p>
          <a:p>
            <a:r>
              <a:rPr lang="cs-CZ" b="1" dirty="0" smtClean="0"/>
              <a:t>Sekundární finanční správa: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Primární předmět činnosti – ne realizace VFČ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Návaznost VFČ na primární předmět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Nerespektuje dělbu moci (orgán veřejné moci) – soudy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Veřejná kontrola - … rezortní, FSČR, MF …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Netvoří </a:t>
            </a:r>
            <a:r>
              <a:rPr lang="cs-CZ" u="sng" dirty="0" smtClean="0"/>
              <a:t>obecnou</a:t>
            </a:r>
            <a:r>
              <a:rPr lang="cs-CZ" dirty="0" smtClean="0"/>
              <a:t> strategii VFČ</a:t>
            </a:r>
            <a:r>
              <a:rPr lang="cs-CZ" b="1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976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Prostředí realizace finanční správy</a:t>
            </a:r>
          </a:p>
        </p:txBody>
      </p:sp>
      <p:grpSp>
        <p:nvGrpSpPr>
          <p:cNvPr id="2" name="Organization Chart 7"/>
          <p:cNvGrpSpPr>
            <a:grpSpLocks/>
          </p:cNvGrpSpPr>
          <p:nvPr/>
        </p:nvGrpSpPr>
        <p:grpSpPr bwMode="auto">
          <a:xfrm>
            <a:off x="425450" y="1684338"/>
            <a:ext cx="4032250" cy="4392612"/>
            <a:chOff x="268" y="1061"/>
            <a:chExt cx="1872" cy="720"/>
          </a:xfrm>
        </p:grpSpPr>
        <p:cxnSp>
          <p:nvCxnSpPr>
            <p:cNvPr id="397316" name="_s397316"/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5400000" flipH="1">
              <a:off x="1384" y="1169"/>
              <a:ext cx="144" cy="504"/>
            </a:xfrm>
            <a:prstGeom prst="bentConnector3">
              <a:avLst>
                <a:gd name="adj1" fmla="val 130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17" name="_s397317"/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880" y="1169"/>
              <a:ext cx="144" cy="504"/>
            </a:xfrm>
            <a:prstGeom prst="bentConnector3">
              <a:avLst>
                <a:gd name="adj1" fmla="val 130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397318"/>
            <p:cNvSpPr>
              <a:spLocks noChangeArrowheads="1"/>
            </p:cNvSpPr>
            <p:nvPr/>
          </p:nvSpPr>
          <p:spPr bwMode="auto">
            <a:xfrm>
              <a:off x="772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Finanční správa</a:t>
              </a:r>
            </a:p>
          </p:txBody>
        </p:sp>
        <p:sp>
          <p:nvSpPr>
            <p:cNvPr id="4" name="_s397319"/>
            <p:cNvSpPr>
              <a:spLocks noChangeArrowheads="1"/>
            </p:cNvSpPr>
            <p:nvPr/>
          </p:nvSpPr>
          <p:spPr bwMode="auto">
            <a:xfrm>
              <a:off x="268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PRIMÁRNÍ</a:t>
              </a:r>
            </a:p>
          </p:txBody>
        </p:sp>
        <p:sp>
          <p:nvSpPr>
            <p:cNvPr id="5" name="_s397320"/>
            <p:cNvSpPr>
              <a:spLocks noChangeArrowheads="1"/>
            </p:cNvSpPr>
            <p:nvPr/>
          </p:nvSpPr>
          <p:spPr bwMode="auto">
            <a:xfrm>
              <a:off x="1276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SEKUNDÁRNÍ</a:t>
              </a:r>
            </a:p>
          </p:txBody>
        </p:sp>
      </p:grpSp>
      <p:grpSp>
        <p:nvGrpSpPr>
          <p:cNvPr id="6" name="Organization Chart 16"/>
          <p:cNvGrpSpPr>
            <a:grpSpLocks/>
          </p:cNvGrpSpPr>
          <p:nvPr/>
        </p:nvGrpSpPr>
        <p:grpSpPr bwMode="auto">
          <a:xfrm>
            <a:off x="4616450" y="1684338"/>
            <a:ext cx="4032250" cy="4392612"/>
            <a:chOff x="2908" y="1061"/>
            <a:chExt cx="1440" cy="1584"/>
          </a:xfrm>
        </p:grpSpPr>
        <p:cxnSp>
          <p:nvCxnSpPr>
            <p:cNvPr id="397323" name="_s397323"/>
            <p:cNvCxnSpPr>
              <a:cxnSpLocks noChangeShapeType="1"/>
              <a:stCxn id="10" idx="1"/>
              <a:endCxn id="7" idx="2"/>
            </p:cNvCxnSpPr>
            <p:nvPr/>
          </p:nvCxnSpPr>
          <p:spPr bwMode="auto">
            <a:xfrm rot="10800000">
              <a:off x="3340" y="1349"/>
              <a:ext cx="144" cy="115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24" name="_s397324"/>
            <p:cNvCxnSpPr>
              <a:cxnSpLocks noChangeShapeType="1"/>
              <a:stCxn id="9" idx="1"/>
              <a:endCxn id="7" idx="2"/>
            </p:cNvCxnSpPr>
            <p:nvPr/>
          </p:nvCxnSpPr>
          <p:spPr bwMode="auto">
            <a:xfrm rot="10800000">
              <a:off x="3340" y="1349"/>
              <a:ext cx="144" cy="72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25" name="_s397325"/>
            <p:cNvCxnSpPr>
              <a:cxnSpLocks noChangeShapeType="1"/>
              <a:stCxn id="8" idx="1"/>
              <a:endCxn id="7" idx="2"/>
            </p:cNvCxnSpPr>
            <p:nvPr/>
          </p:nvCxnSpPr>
          <p:spPr bwMode="auto">
            <a:xfrm rot="10800000">
              <a:off x="3340" y="1349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" name="_s397326"/>
            <p:cNvSpPr>
              <a:spLocks noChangeArrowheads="1"/>
            </p:cNvSpPr>
            <p:nvPr/>
          </p:nvSpPr>
          <p:spPr bwMode="auto">
            <a:xfrm>
              <a:off x="2908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Finanční správa</a:t>
              </a:r>
            </a:p>
          </p:txBody>
        </p:sp>
        <p:sp>
          <p:nvSpPr>
            <p:cNvPr id="8" name="_s397327"/>
            <p:cNvSpPr>
              <a:spLocks noChangeArrowheads="1"/>
            </p:cNvSpPr>
            <p:nvPr/>
          </p:nvSpPr>
          <p:spPr bwMode="auto">
            <a:xfrm>
              <a:off x="3484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Ministerská (vládní</a:t>
              </a:r>
              <a:r>
                <a:rPr kumimoji="0" lang="cs-CZ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)</a:t>
              </a:r>
            </a:p>
          </p:txBody>
        </p:sp>
        <p:sp>
          <p:nvSpPr>
            <p:cNvPr id="9" name="_s397328"/>
            <p:cNvSpPr>
              <a:spLocks noChangeArrowheads="1"/>
            </p:cNvSpPr>
            <p:nvPr/>
          </p:nvSpPr>
          <p:spPr bwMode="auto">
            <a:xfrm>
              <a:off x="3484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Centrální banka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s postavením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správního úřadu </a:t>
              </a:r>
            </a:p>
          </p:txBody>
        </p:sp>
        <p:sp>
          <p:nvSpPr>
            <p:cNvPr id="10" name="_s397329"/>
            <p:cNvSpPr>
              <a:spLocks noChangeArrowheads="1"/>
            </p:cNvSpPr>
            <p:nvPr/>
          </p:nvSpPr>
          <p:spPr bwMode="auto">
            <a:xfrm>
              <a:off x="3484" y="2357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jiná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0222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rganization Chart 6"/>
          <p:cNvGrpSpPr>
            <a:grpSpLocks/>
          </p:cNvGrpSpPr>
          <p:nvPr/>
        </p:nvGrpSpPr>
        <p:grpSpPr bwMode="auto">
          <a:xfrm>
            <a:off x="683568" y="1170527"/>
            <a:ext cx="7355160" cy="4963382"/>
            <a:chOff x="272" y="1061"/>
            <a:chExt cx="2448" cy="3311"/>
          </a:xfrm>
        </p:grpSpPr>
        <p:cxnSp>
          <p:nvCxnSpPr>
            <p:cNvPr id="398340" name="_s398340"/>
            <p:cNvCxnSpPr>
              <a:cxnSpLocks noChangeShapeType="1"/>
              <a:stCxn id="11" idx="1"/>
              <a:endCxn id="7" idx="2"/>
            </p:cNvCxnSpPr>
            <p:nvPr/>
          </p:nvCxnSpPr>
          <p:spPr bwMode="auto">
            <a:xfrm rot="10800000">
              <a:off x="1280" y="2213"/>
              <a:ext cx="144" cy="115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1" name="_s398341"/>
            <p:cNvCxnSpPr>
              <a:cxnSpLocks noChangeShapeType="1"/>
              <a:stCxn id="10" idx="1"/>
              <a:endCxn id="7" idx="2"/>
            </p:cNvCxnSpPr>
            <p:nvPr/>
          </p:nvCxnSpPr>
          <p:spPr bwMode="auto">
            <a:xfrm rot="10800000">
              <a:off x="1280" y="2213"/>
              <a:ext cx="144" cy="72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2" name="_s398342"/>
            <p:cNvCxnSpPr>
              <a:cxnSpLocks noChangeShapeType="1"/>
              <a:stCxn id="9" idx="1"/>
              <a:endCxn id="7" idx="2"/>
            </p:cNvCxnSpPr>
            <p:nvPr/>
          </p:nvCxnSpPr>
          <p:spPr bwMode="auto">
            <a:xfrm rot="10800000">
              <a:off x="1280" y="2213"/>
              <a:ext cx="144" cy="28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3" name="_s398343"/>
            <p:cNvCxnSpPr>
              <a:cxnSpLocks noChangeShapeType="1"/>
              <a:stCxn id="8" idx="0"/>
              <a:endCxn id="4" idx="2"/>
            </p:cNvCxnSpPr>
            <p:nvPr/>
          </p:nvCxnSpPr>
          <p:spPr bwMode="auto">
            <a:xfrm rot="5400000" flipH="1">
              <a:off x="1964" y="1601"/>
              <a:ext cx="144" cy="504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4" name="_s398344"/>
            <p:cNvCxnSpPr>
              <a:cxnSpLocks noChangeShapeType="1"/>
              <a:stCxn id="7" idx="0"/>
              <a:endCxn id="4" idx="2"/>
            </p:cNvCxnSpPr>
            <p:nvPr/>
          </p:nvCxnSpPr>
          <p:spPr bwMode="auto">
            <a:xfrm rot="16200000">
              <a:off x="1460" y="1601"/>
              <a:ext cx="144" cy="504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5" name="_s398345"/>
            <p:cNvCxnSpPr>
              <a:cxnSpLocks noChangeShapeType="1"/>
              <a:stCxn id="6" idx="1"/>
              <a:endCxn id="3" idx="2"/>
            </p:cNvCxnSpPr>
            <p:nvPr/>
          </p:nvCxnSpPr>
          <p:spPr bwMode="auto">
            <a:xfrm rot="10800000">
              <a:off x="704" y="1349"/>
              <a:ext cx="648" cy="287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6" name="_s398346"/>
            <p:cNvCxnSpPr>
              <a:cxnSpLocks noChangeShapeType="1"/>
              <a:stCxn id="5" idx="1"/>
              <a:endCxn id="3" idx="2"/>
            </p:cNvCxnSpPr>
            <p:nvPr/>
          </p:nvCxnSpPr>
          <p:spPr bwMode="auto">
            <a:xfrm rot="10800000">
              <a:off x="704" y="1349"/>
              <a:ext cx="648" cy="2447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7" name="_s398347"/>
            <p:cNvCxnSpPr>
              <a:cxnSpLocks noChangeShapeType="1"/>
              <a:stCxn id="4" idx="1"/>
              <a:endCxn id="3" idx="2"/>
            </p:cNvCxnSpPr>
            <p:nvPr/>
          </p:nvCxnSpPr>
          <p:spPr bwMode="auto">
            <a:xfrm rot="10800000">
              <a:off x="704" y="1349"/>
              <a:ext cx="648" cy="28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398348"/>
            <p:cNvSpPr>
              <a:spLocks noChangeArrowheads="1"/>
            </p:cNvSpPr>
            <p:nvPr/>
          </p:nvSpPr>
          <p:spPr bwMode="auto">
            <a:xfrm>
              <a:off x="272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 smtClean="0">
                  <a:solidFill>
                    <a:srgbClr val="000000"/>
                  </a:solidFill>
                  <a:latin typeface="Arial" charset="0"/>
                </a:rPr>
                <a:t>Finanční správa</a:t>
              </a:r>
            </a:p>
          </p:txBody>
        </p:sp>
        <p:sp>
          <p:nvSpPr>
            <p:cNvPr id="4" name="_s398349"/>
            <p:cNvSpPr>
              <a:spLocks noChangeArrowheads="1"/>
            </p:cNvSpPr>
            <p:nvPr/>
          </p:nvSpPr>
          <p:spPr bwMode="auto">
            <a:xfrm>
              <a:off x="1352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 smtClean="0">
                  <a:solidFill>
                    <a:srgbClr val="000000"/>
                  </a:solidFill>
                  <a:latin typeface="Arial" charset="0"/>
                </a:rPr>
                <a:t>Správa veřejných financí</a:t>
              </a:r>
            </a:p>
          </p:txBody>
        </p:sp>
        <p:sp>
          <p:nvSpPr>
            <p:cNvPr id="5" name="_s398350"/>
            <p:cNvSpPr>
              <a:spLocks noChangeArrowheads="1"/>
            </p:cNvSpPr>
            <p:nvPr/>
          </p:nvSpPr>
          <p:spPr bwMode="auto">
            <a:xfrm>
              <a:off x="1352" y="3652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 smtClean="0">
                  <a:solidFill>
                    <a:srgbClr val="000000"/>
                  </a:solidFill>
                  <a:latin typeface="Arial" charset="0"/>
                </a:rPr>
                <a:t>Správa peněžního systému</a:t>
              </a:r>
            </a:p>
          </p:txBody>
        </p:sp>
        <p:sp>
          <p:nvSpPr>
            <p:cNvPr id="6" name="_s398351"/>
            <p:cNvSpPr>
              <a:spLocks noChangeArrowheads="1"/>
            </p:cNvSpPr>
            <p:nvPr/>
          </p:nvSpPr>
          <p:spPr bwMode="auto">
            <a:xfrm>
              <a:off x="1352" y="4084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 smtClean="0">
                  <a:solidFill>
                    <a:srgbClr val="000000"/>
                  </a:solidFill>
                  <a:latin typeface="Arial" charset="0"/>
                </a:rPr>
                <a:t>Správa finančního trhu</a:t>
              </a:r>
            </a:p>
          </p:txBody>
        </p:sp>
        <p:sp>
          <p:nvSpPr>
            <p:cNvPr id="7" name="_s398352"/>
            <p:cNvSpPr>
              <a:spLocks noChangeArrowheads="1"/>
            </p:cNvSpPr>
            <p:nvPr/>
          </p:nvSpPr>
          <p:spPr bwMode="auto">
            <a:xfrm>
              <a:off x="848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dirty="0" smtClean="0">
                  <a:solidFill>
                    <a:srgbClr val="000000"/>
                  </a:solidFill>
                  <a:latin typeface="Arial" charset="0"/>
                </a:rPr>
                <a:t>Správa veřejných příjmů</a:t>
              </a:r>
            </a:p>
          </p:txBody>
        </p:sp>
        <p:sp>
          <p:nvSpPr>
            <p:cNvPr id="8" name="_s398353"/>
            <p:cNvSpPr>
              <a:spLocks noChangeArrowheads="1"/>
            </p:cNvSpPr>
            <p:nvPr/>
          </p:nvSpPr>
          <p:spPr bwMode="auto">
            <a:xfrm>
              <a:off x="1856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dirty="0" smtClean="0">
                  <a:solidFill>
                    <a:srgbClr val="000000"/>
                  </a:solidFill>
                  <a:latin typeface="Arial" charset="0"/>
                </a:rPr>
                <a:t>Správa veřejných výdajů</a:t>
              </a:r>
            </a:p>
          </p:txBody>
        </p:sp>
        <p:sp>
          <p:nvSpPr>
            <p:cNvPr id="9" name="_s398354"/>
            <p:cNvSpPr>
              <a:spLocks noChangeArrowheads="1"/>
            </p:cNvSpPr>
            <p:nvPr/>
          </p:nvSpPr>
          <p:spPr bwMode="auto">
            <a:xfrm>
              <a:off x="1424" y="2357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smtClean="0">
                  <a:solidFill>
                    <a:srgbClr val="000000"/>
                  </a:solidFill>
                  <a:latin typeface="Arial" charset="0"/>
                </a:rPr>
                <a:t>Správa daní</a:t>
              </a:r>
            </a:p>
          </p:txBody>
        </p:sp>
        <p:sp>
          <p:nvSpPr>
            <p:cNvPr id="10" name="_s398355"/>
            <p:cNvSpPr>
              <a:spLocks noChangeArrowheads="1"/>
            </p:cNvSpPr>
            <p:nvPr/>
          </p:nvSpPr>
          <p:spPr bwMode="auto">
            <a:xfrm>
              <a:off x="1424" y="2789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smtClean="0">
                  <a:solidFill>
                    <a:srgbClr val="000000"/>
                  </a:solidFill>
                  <a:latin typeface="Arial" charset="0"/>
                </a:rPr>
                <a:t>Správa cel</a:t>
              </a:r>
            </a:p>
          </p:txBody>
        </p:sp>
        <p:sp>
          <p:nvSpPr>
            <p:cNvPr id="11" name="_s398356"/>
            <p:cNvSpPr>
              <a:spLocks noChangeArrowheads="1"/>
            </p:cNvSpPr>
            <p:nvPr/>
          </p:nvSpPr>
          <p:spPr bwMode="auto">
            <a:xfrm>
              <a:off x="1424" y="3221"/>
              <a:ext cx="864" cy="287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dirty="0" smtClean="0">
                  <a:solidFill>
                    <a:srgbClr val="000000"/>
                  </a:solidFill>
                  <a:latin typeface="Arial" charset="0"/>
                </a:rPr>
                <a:t>Správa ostatních příjmů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0355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Teritoriální principy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dirty="0"/>
              <a:t>Centrální finanční správa – MF, ČNB</a:t>
            </a:r>
          </a:p>
          <a:p>
            <a:r>
              <a:rPr lang="cs-CZ" altLang="cs-CZ" sz="2800" dirty="0"/>
              <a:t>Administrativní členění státu – obec, okres, kraj (1960)</a:t>
            </a:r>
          </a:p>
          <a:p>
            <a:r>
              <a:rPr lang="cs-CZ" altLang="cs-CZ" sz="2800" dirty="0"/>
              <a:t>Obvody podle systému územních samosprávných celků – obec (typ), VÚSC</a:t>
            </a:r>
          </a:p>
          <a:p>
            <a:r>
              <a:rPr lang="cs-CZ" altLang="cs-CZ" sz="2800" dirty="0"/>
              <a:t>Vlastní obvody podle potřeb FS</a:t>
            </a:r>
          </a:p>
          <a:p>
            <a:r>
              <a:rPr lang="cs-CZ" altLang="cs-CZ" sz="2800" dirty="0"/>
              <a:t>Kombinovaný systém teritoriální a funkční (pobočky ČNB)</a:t>
            </a:r>
          </a:p>
          <a:p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84660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Teritoriální principy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dirty="0"/>
              <a:t>Centrální finanční správa – MF, ČNB</a:t>
            </a:r>
          </a:p>
          <a:p>
            <a:r>
              <a:rPr lang="cs-CZ" altLang="cs-CZ" sz="2800" dirty="0"/>
              <a:t>Administrativní členění státu – obec, okres, kraj (1960)</a:t>
            </a:r>
          </a:p>
          <a:p>
            <a:r>
              <a:rPr lang="cs-CZ" altLang="cs-CZ" sz="2800" dirty="0"/>
              <a:t>Obvody podle systému územních samosprávných celků – obec (typ), VÚSC</a:t>
            </a:r>
          </a:p>
          <a:p>
            <a:r>
              <a:rPr lang="cs-CZ" altLang="cs-CZ" sz="2800" dirty="0"/>
              <a:t>Vlastní obvody podle potřeb FS</a:t>
            </a:r>
          </a:p>
          <a:p>
            <a:r>
              <a:rPr lang="cs-CZ" altLang="cs-CZ" sz="2800" dirty="0"/>
              <a:t>Kombinovaný systém teritoriální a funkční (pobočky ČNB)</a:t>
            </a:r>
          </a:p>
          <a:p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36507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 charakteristiky finanční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Veřejná správa součást metody regulace ve finančním právu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Realizace finančního práva prostřednictvím metod a forem veřejné správy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>
                <a:solidFill>
                  <a:srgbClr val="FFFF00"/>
                </a:solidFill>
              </a:rPr>
              <a:t>Součást veřejné finanční činnosti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Různorodost segmentů veřejné finanční činnosti vyžaduje rozmanitost v implantaci prvků veřejné správy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59657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Koncentrace x dekoncentrace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Relativní</a:t>
            </a:r>
          </a:p>
          <a:p>
            <a:r>
              <a:rPr lang="cs-CZ" altLang="cs-CZ" dirty="0"/>
              <a:t>Koncentrace v systému národních výborů</a:t>
            </a:r>
          </a:p>
          <a:p>
            <a:r>
              <a:rPr lang="cs-CZ" altLang="cs-CZ" dirty="0"/>
              <a:t>Dekoncentrace – vytváření speciálních orgánů k výkonu finanční správy</a:t>
            </a:r>
          </a:p>
          <a:p>
            <a:r>
              <a:rPr lang="cs-CZ" altLang="cs-CZ" dirty="0"/>
              <a:t>Tendence dílčí koncentrace </a:t>
            </a:r>
            <a:r>
              <a:rPr lang="cs-CZ" altLang="cs-CZ" dirty="0" smtClean="0"/>
              <a:t>– specializace – specializované a odvolací </a:t>
            </a:r>
            <a:r>
              <a:rPr lang="cs-CZ" altLang="cs-CZ" dirty="0" err="1" smtClean="0"/>
              <a:t>fin</a:t>
            </a:r>
            <a:r>
              <a:rPr lang="cs-CZ" altLang="cs-CZ" dirty="0" smtClean="0"/>
              <a:t>. ředitelství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5092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Centralizace x decentralizace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cs-CZ" sz="2800"/>
              <a:t>Centralizovaná finanční správa – pobočky</a:t>
            </a:r>
          </a:p>
          <a:p>
            <a:r>
              <a:rPr lang="cs-CZ" altLang="cs-CZ" sz="2800"/>
              <a:t>ČNB</a:t>
            </a:r>
          </a:p>
          <a:p>
            <a:r>
              <a:rPr lang="cs-CZ" altLang="cs-CZ" sz="2800"/>
              <a:t>Fondy</a:t>
            </a:r>
          </a:p>
          <a:p>
            <a:pPr>
              <a:buFont typeface="Wingdings" pitchFamily="2" charset="2"/>
              <a:buNone/>
            </a:pPr>
            <a:r>
              <a:rPr lang="cs-CZ" altLang="cs-CZ" sz="2800"/>
              <a:t>Decentralizace – fiskální federalismus</a:t>
            </a:r>
          </a:p>
          <a:p>
            <a:r>
              <a:rPr lang="cs-CZ" altLang="cs-CZ" sz="2800"/>
              <a:t>Správa státních financí</a:t>
            </a:r>
          </a:p>
          <a:p>
            <a:r>
              <a:rPr lang="cs-CZ" altLang="cs-CZ" sz="2800"/>
              <a:t>Správa financí územních samospráv</a:t>
            </a:r>
          </a:p>
          <a:p>
            <a:r>
              <a:rPr lang="cs-CZ" altLang="cs-CZ" sz="2800"/>
              <a:t>Správa financí profesních (zájmových) veřejných korporací</a:t>
            </a:r>
          </a:p>
        </p:txBody>
      </p:sp>
    </p:spTree>
    <p:extLst>
      <p:ext uri="{BB962C8B-B14F-4D97-AF65-F5344CB8AC3E}">
        <p14:creationId xmlns:p14="http://schemas.microsoft.com/office/powerpoint/2010/main" val="30034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Duální správa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dirty="0"/>
              <a:t>Správa vykonávaná dvěma orgány finanční správy bez vzájemného vrchnostenského vztahu</a:t>
            </a:r>
          </a:p>
          <a:p>
            <a:r>
              <a:rPr lang="cs-CZ" altLang="cs-CZ" sz="2800" dirty="0"/>
              <a:t>Určující kritérium působnosti/příslušnosti: charakter (statut) adresáta FS</a:t>
            </a:r>
          </a:p>
          <a:p>
            <a:r>
              <a:rPr lang="cs-CZ" altLang="cs-CZ" sz="2800" dirty="0"/>
              <a:t>Příklady: </a:t>
            </a:r>
            <a:r>
              <a:rPr lang="cs-CZ" altLang="cs-CZ" sz="2800" b="1" dirty="0"/>
              <a:t>devizové orgány </a:t>
            </a:r>
            <a:r>
              <a:rPr lang="cs-CZ" altLang="cs-CZ" sz="2800" dirty="0"/>
              <a:t>– MF, </a:t>
            </a:r>
            <a:r>
              <a:rPr lang="cs-CZ" altLang="cs-CZ" sz="2800" dirty="0" smtClean="0"/>
              <a:t>ČNB (bylo zřetelně vymezeno ve zrušeném devizovém zákoně)</a:t>
            </a:r>
            <a:endParaRPr lang="cs-CZ" altLang="cs-CZ" sz="2800" dirty="0"/>
          </a:p>
          <a:p>
            <a:pPr>
              <a:buFont typeface="Wingdings" pitchFamily="2" charset="2"/>
              <a:buNone/>
            </a:pPr>
            <a:r>
              <a:rPr lang="cs-CZ" altLang="cs-CZ" sz="2800" b="1" dirty="0"/>
              <a:t>		</a:t>
            </a:r>
            <a:r>
              <a:rPr lang="cs-CZ" altLang="cs-CZ" sz="2800" b="1" dirty="0" smtClean="0"/>
              <a:t>          FSČR: </a:t>
            </a:r>
            <a:r>
              <a:rPr lang="cs-CZ" altLang="cs-CZ" sz="2800" dirty="0"/>
              <a:t>obecné FÚ, 				                    </a:t>
            </a:r>
            <a:r>
              <a:rPr lang="cs-CZ" altLang="cs-CZ" sz="2800" dirty="0" smtClean="0"/>
              <a:t>		          Specializovaný</a:t>
            </a:r>
            <a:r>
              <a:rPr lang="cs-CZ" altLang="cs-CZ" sz="2800" b="1" dirty="0" smtClean="0"/>
              <a:t> </a:t>
            </a:r>
            <a:r>
              <a:rPr lang="cs-CZ" altLang="cs-CZ" sz="2800" dirty="0"/>
              <a:t>FÚ</a:t>
            </a:r>
            <a:endParaRPr lang="cs-CZ" alt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70037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Dělená správa – funkční princip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49325" y="1981200"/>
            <a:ext cx="3759200" cy="4114800"/>
          </a:xfrm>
        </p:spPr>
        <p:txBody>
          <a:bodyPr/>
          <a:lstStyle/>
          <a:p>
            <a:r>
              <a:rPr lang="cs-CZ" altLang="cs-CZ"/>
              <a:t>§§ 161-162 Daňového řádu</a:t>
            </a:r>
          </a:p>
          <a:p>
            <a:r>
              <a:rPr lang="cs-CZ" altLang="cs-CZ"/>
              <a:t>Procesně dělená správa</a:t>
            </a:r>
          </a:p>
          <a:p>
            <a:r>
              <a:rPr lang="cs-CZ" altLang="cs-CZ"/>
              <a:t>Institucionálně dělená správa</a:t>
            </a:r>
          </a:p>
          <a:p>
            <a:pPr>
              <a:buFont typeface="Wingdings" pitchFamily="2" charset="2"/>
              <a:buNone/>
            </a:pPr>
            <a:endParaRPr lang="cs-CZ" altLang="cs-CZ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51400" y="1981200"/>
            <a:ext cx="3759200" cy="41148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cs-CZ" altLang="cs-CZ"/>
              <a:t>Nalézací řízení</a:t>
            </a:r>
          </a:p>
          <a:p>
            <a:pPr algn="ctr">
              <a:buFont typeface="Wingdings" pitchFamily="2" charset="2"/>
              <a:buNone/>
            </a:pPr>
            <a:endParaRPr lang="cs-CZ" altLang="cs-CZ"/>
          </a:p>
          <a:p>
            <a:pPr algn="ctr">
              <a:buFont typeface="Wingdings" pitchFamily="2" charset="2"/>
              <a:buNone/>
            </a:pPr>
            <a:r>
              <a:rPr lang="cs-CZ" altLang="cs-CZ"/>
              <a:t>Inkasní správa</a:t>
            </a:r>
          </a:p>
          <a:p>
            <a:pPr algn="ctr">
              <a:buFont typeface="Wingdings" pitchFamily="2" charset="2"/>
              <a:buNone/>
            </a:pPr>
            <a:endParaRPr lang="cs-CZ" altLang="cs-CZ"/>
          </a:p>
          <a:p>
            <a:pPr algn="ctr">
              <a:buFont typeface="Wingdings" pitchFamily="2" charset="2"/>
              <a:buNone/>
            </a:pPr>
            <a:r>
              <a:rPr lang="cs-CZ" altLang="cs-CZ"/>
              <a:t>Vymáhání</a:t>
            </a:r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6659563" y="206057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6659563" y="30686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03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Ministerstvo financí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93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Ministerstvo financí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dirty="0" smtClean="0"/>
              <a:t>Ústřední orgán státní správy</a:t>
            </a:r>
          </a:p>
          <a:p>
            <a:pPr>
              <a:lnSpc>
                <a:spcPct val="90000"/>
              </a:lnSpc>
            </a:pPr>
            <a:endParaRPr lang="cs-CZ" dirty="0" smtClean="0"/>
          </a:p>
          <a:p>
            <a:pPr>
              <a:lnSpc>
                <a:spcPct val="90000"/>
              </a:lnSpc>
            </a:pPr>
            <a:r>
              <a:rPr lang="cs-CZ" dirty="0" smtClean="0"/>
              <a:t>Okruh činností vymezen zákonem č.2/1969 Sb., o zřízení ministerstev a jiných ústředních orgánů státní správy, ve znění pozdějších předpisů (§4)</a:t>
            </a:r>
          </a:p>
          <a:p>
            <a:pPr>
              <a:lnSpc>
                <a:spcPct val="90000"/>
              </a:lnSpc>
            </a:pPr>
            <a:endParaRPr lang="cs-CZ" dirty="0" smtClean="0"/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dirty="0" smtClean="0"/>
              <a:t>Úsek státních příjmů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dirty="0" smtClean="0"/>
              <a:t>Úsek finančního trhu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dirty="0" smtClean="0"/>
              <a:t>Ostatní úseky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902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24744"/>
            <a:ext cx="8856984" cy="5596731"/>
          </a:xfrm>
        </p:spPr>
        <p:txBody>
          <a:bodyPr>
            <a:normAutofit/>
          </a:bodyPr>
          <a:lstStyle/>
          <a:p>
            <a:pPr algn="just"/>
            <a:r>
              <a:rPr lang="cs-CZ" sz="2000" dirty="0" smtClean="0"/>
              <a:t>Ministerstvo financí je ústředním orgánem státní správy pro státní rozpočet republiky, státní závěrečný účet republiky, státní pokladnu České republiky, finanční trh, regulaci vydávání elektronických peněz a ochranu zájmů spotřebitelů na finančním trhu s výjimkou výkonu dohledu nad finančním trhem v rozsahu působnosti České národní banky, pro zavedení jednotné měny euro na území České republiky, pro platební styk, daně, pojistné na důchodové spoření, poplatky a clo, finanční hospodaření, finanční kontrolu, přezkoumání hospodaření územních samosprávných celků, účetnictví, audit a daňové poradenství, věci devizové včetně pohledávek a závazků státu vůči zahraničí, ochranu zahraničních investic, pro tomboly, loterie a jiné podobné hry, hospodaření s majetkem státu, privatizaci majetku státu, příspěvek ke stavebnímu spoření a státní příspěvek na penzijní připojištění, ceny a pro činnost zaměřenou proti legalizaci výnosů z trestné činnosti a vnitrostátní koordinaci při uplatňování mezinárodních sankcí za účelem udržování mezinárodního míru a bezpečnosti, ochrany základních lidských práv a boje proti terorismu, posuzuje dovoz subvencovaných výrobků a přijímá opatření na ochranu proti dovozu těchto výrobků</a:t>
            </a:r>
            <a:r>
              <a:rPr lang="cs-CZ" sz="1600" dirty="0" smtClean="0"/>
              <a:t>.</a:t>
            </a:r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04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Seznamte se s obecnou věcnou působností MF v zákoně č. 2/1969 Sb., v platném znění</a:t>
            </a:r>
          </a:p>
          <a:p>
            <a:r>
              <a:rPr lang="cs-CZ" dirty="0" smtClean="0"/>
              <a:t>2. Navštivte stránky MF </a:t>
            </a:r>
            <a:r>
              <a:rPr lang="cs-CZ" dirty="0" smtClean="0">
                <a:hlinkClick r:id="rId2"/>
              </a:rPr>
              <a:t>www.mfcr.cz</a:t>
            </a:r>
            <a:endParaRPr lang="cs-CZ" dirty="0" smtClean="0"/>
          </a:p>
          <a:p>
            <a:r>
              <a:rPr lang="cs-CZ" dirty="0" smtClean="0"/>
              <a:t>3. Prohlédněte si organizační strukturu MF</a:t>
            </a:r>
          </a:p>
          <a:p>
            <a:r>
              <a:rPr lang="cs-CZ" dirty="0" smtClean="0"/>
              <a:t>4. Odpovězte na otázku: Jaký je vztah MF a dekoncentrovaných orgánů finanční správy?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85870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Česká národní banka</a:t>
            </a:r>
            <a:endParaRPr lang="cs-CZ" altLang="cs-CZ" b="1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300" u="sng" smtClean="0"/>
              <a:t>Právní forma</a:t>
            </a:r>
            <a:r>
              <a:rPr lang="cs-CZ" altLang="cs-CZ" sz="2300" smtClean="0"/>
              <a:t>: PO veřejného práva (sui generis)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300" u="sng" smtClean="0"/>
              <a:t>Sídlo</a:t>
            </a:r>
            <a:r>
              <a:rPr lang="cs-CZ" altLang="cs-CZ" sz="2300" smtClean="0"/>
              <a:t>: Praha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300" u="sng" smtClean="0"/>
              <a:t>Vznik</a:t>
            </a:r>
            <a:r>
              <a:rPr lang="cs-CZ" altLang="cs-CZ" sz="2300" smtClean="0"/>
              <a:t>: ze zákona, k 1.1.1993, rozdělením SBČS</a:t>
            </a:r>
          </a:p>
          <a:p>
            <a:pPr eaLnBrk="1" hangingPunct="1">
              <a:lnSpc>
                <a:spcPct val="80000"/>
              </a:lnSpc>
            </a:pPr>
            <a:endParaRPr lang="cs-CZ" altLang="cs-CZ" sz="23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300" smtClean="0"/>
              <a:t>Ústřední banka České republiky</a:t>
            </a:r>
          </a:p>
          <a:p>
            <a:pPr eaLnBrk="1" hangingPunct="1">
              <a:lnSpc>
                <a:spcPct val="80000"/>
              </a:lnSpc>
            </a:pPr>
            <a:endParaRPr lang="cs-CZ" altLang="cs-CZ" sz="23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300" smtClean="0"/>
              <a:t>Od 1.4.2006 </a:t>
            </a:r>
            <a:r>
              <a:rPr lang="cs-CZ" altLang="cs-CZ" sz="2300" smtClean="0">
                <a:solidFill>
                  <a:srgbClr val="FF0000"/>
                </a:solidFill>
              </a:rPr>
              <a:t>orgán sjednoceného dohledu</a:t>
            </a:r>
            <a:r>
              <a:rPr lang="cs-CZ" altLang="cs-CZ" sz="2300" smtClean="0"/>
              <a:t> nad </a:t>
            </a:r>
            <a:r>
              <a:rPr lang="cs-CZ" altLang="cs-CZ" sz="2300" b="1" smtClean="0"/>
              <a:t>finančním trhem</a:t>
            </a:r>
            <a:r>
              <a:rPr lang="cs-CZ" altLang="cs-CZ" sz="2300" smtClean="0"/>
              <a:t> s kompetencemi správního úřadu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100" smtClean="0"/>
              <a:t>	(viz zákon č. 57/2006 Sb.)</a:t>
            </a:r>
          </a:p>
          <a:p>
            <a:pPr eaLnBrk="1" hangingPunct="1">
              <a:lnSpc>
                <a:spcPct val="80000"/>
              </a:lnSpc>
            </a:pPr>
            <a:endParaRPr lang="cs-CZ" altLang="cs-CZ" sz="21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300" smtClean="0"/>
              <a:t>Pobočky: 7 (v Praze, Ústí nad Labem, Plzni, Českých Budějovicích, Hradci Králové, Brně a Ostravě)</a:t>
            </a:r>
          </a:p>
          <a:p>
            <a:pPr eaLnBrk="1" hangingPunct="1">
              <a:lnSpc>
                <a:spcPct val="80000"/>
              </a:lnSpc>
            </a:pPr>
            <a:endParaRPr lang="cs-CZ" altLang="cs-CZ" sz="2300" smtClean="0"/>
          </a:p>
          <a:p>
            <a:pPr eaLnBrk="1" hangingPunct="1">
              <a:lnSpc>
                <a:spcPct val="80000"/>
              </a:lnSpc>
            </a:pPr>
            <a:endParaRPr lang="cs-CZ" altLang="cs-CZ" sz="2100" smtClean="0"/>
          </a:p>
          <a:p>
            <a:pPr eaLnBrk="1" hangingPunct="1">
              <a:lnSpc>
                <a:spcPct val="80000"/>
              </a:lnSpc>
            </a:pPr>
            <a:endParaRPr lang="cs-CZ" altLang="cs-CZ" sz="210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100" smtClean="0"/>
          </a:p>
        </p:txBody>
      </p:sp>
    </p:spTree>
    <p:extLst>
      <p:ext uri="{BB962C8B-B14F-4D97-AF65-F5344CB8AC3E}">
        <p14:creationId xmlns:p14="http://schemas.microsoft.com/office/powerpoint/2010/main" val="35964615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Hlavní cíl ČNB</a:t>
            </a:r>
            <a:endParaRPr lang="cs-CZ" altLang="cs-CZ" sz="21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00213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100" b="1" smtClean="0">
                <a:solidFill>
                  <a:srgbClr val="FF0000"/>
                </a:solidFill>
              </a:rPr>
              <a:t>péče o cenovou stabilitu</a:t>
            </a:r>
            <a:r>
              <a:rPr lang="cs-CZ" altLang="cs-CZ" sz="2100" smtClean="0">
                <a:solidFill>
                  <a:srgbClr val="FF0000"/>
                </a:solidFill>
              </a:rPr>
              <a:t> </a:t>
            </a:r>
            <a:r>
              <a:rPr lang="cs-CZ" altLang="cs-CZ" sz="2100" smtClean="0"/>
              <a:t>- podle článku 98 Ústavy ČR a zákona č.6/1993 Sb., o ČNB, ve znění pozdějších předpisů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100" smtClean="0"/>
              <a:t>	(x dříve: stabilita měny)</a:t>
            </a:r>
          </a:p>
          <a:p>
            <a:pPr eaLnBrk="1" hangingPunct="1">
              <a:lnSpc>
                <a:spcPct val="80000"/>
              </a:lnSpc>
            </a:pPr>
            <a:endParaRPr lang="cs-CZ" altLang="cs-CZ" sz="21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100" smtClean="0"/>
              <a:t>Jak ČNB tento cíl naplňuje?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100" smtClean="0"/>
              <a:t>Dosažení a udržení cenové stability, tj. </a:t>
            </a:r>
            <a:r>
              <a:rPr lang="cs-CZ" altLang="cs-CZ" sz="2100" b="1" smtClean="0"/>
              <a:t>vytváření nízkoinflačního prostředí v ekonomice ►</a:t>
            </a:r>
            <a:r>
              <a:rPr lang="cs-CZ" altLang="cs-CZ" sz="2100" smtClean="0"/>
              <a:t> </a:t>
            </a:r>
            <a:r>
              <a:rPr lang="cs-CZ" altLang="cs-CZ" sz="2100" u="sng" smtClean="0"/>
              <a:t>vytváření podmínek pro udržitelný hospodářský růst</a:t>
            </a:r>
            <a:endParaRPr lang="cs-CZ" altLang="cs-CZ" sz="2100" smtClean="0"/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400" smtClean="0"/>
              <a:t>(stanovení inflačních cílů, </a:t>
            </a:r>
            <a:r>
              <a:rPr lang="cs-CZ" altLang="cs-CZ" sz="1400" smtClean="0">
                <a:hlinkClick r:id="rId2"/>
              </a:rPr>
              <a:t>http://www.cnb.cz/cs/menova_politika/prognoza/index.html</a:t>
            </a:r>
            <a:r>
              <a:rPr lang="cs-CZ" altLang="cs-CZ" sz="1400" smtClean="0"/>
              <a:t>);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100" smtClean="0"/>
              <a:t>ČNB ze zákona </a:t>
            </a:r>
            <a:r>
              <a:rPr lang="cs-CZ" altLang="cs-CZ" sz="2100" b="1" smtClean="0"/>
              <a:t>podporuje obecnou hospodářskou politiku vlády </a:t>
            </a:r>
            <a:r>
              <a:rPr lang="cs-CZ" altLang="cs-CZ" sz="2100" smtClean="0"/>
              <a:t>(</a:t>
            </a:r>
            <a:r>
              <a:rPr lang="cs-CZ" altLang="cs-CZ" sz="2100" smtClean="0">
                <a:solidFill>
                  <a:schemeClr val="tx2"/>
                </a:solidFill>
              </a:rPr>
              <a:t>vedlejší cíl</a:t>
            </a:r>
            <a:r>
              <a:rPr lang="cs-CZ" altLang="cs-CZ" sz="2100" smtClean="0"/>
              <a:t>), pokud není v rozporu s cílem hlavním;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100" b="1" smtClean="0">
                <a:solidFill>
                  <a:srgbClr val="FF0000"/>
                </a:solidFill>
              </a:rPr>
              <a:t>Nezávislost</a:t>
            </a:r>
            <a:r>
              <a:rPr lang="cs-CZ" altLang="cs-CZ" sz="2100" smtClean="0"/>
              <a:t> je předpokladem účinnosti měnových nástrojů vedoucích k cenové stabilitě </a:t>
            </a:r>
            <a:r>
              <a:rPr lang="cs-CZ" altLang="cs-CZ" sz="1300" smtClean="0"/>
              <a:t>(viz dále).</a:t>
            </a:r>
          </a:p>
        </p:txBody>
      </p:sp>
    </p:spTree>
    <p:extLst>
      <p:ext uri="{BB962C8B-B14F-4D97-AF65-F5344CB8AC3E}">
        <p14:creationId xmlns:p14="http://schemas.microsoft.com/office/powerpoint/2010/main" val="4228635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Vhodnost veřejné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Moderní veřejná správa je chápána jako veřejná služba =</a:t>
            </a:r>
          </a:p>
          <a:p>
            <a:r>
              <a:rPr lang="cs-CZ" b="1" i="1" dirty="0" smtClean="0"/>
              <a:t>Lidská aktivita, pro kterou jsou charakteristické čtyři základní rysy:</a:t>
            </a: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76096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Postavení ČNB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600" dirty="0" smtClean="0"/>
              <a:t>Centrální banka je tedy mj.: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26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200" b="1" dirty="0" smtClean="0"/>
              <a:t>ústřední bankou České republiky</a:t>
            </a:r>
            <a:r>
              <a:rPr lang="cs-CZ" altLang="cs-CZ" sz="2200" dirty="0" smtClean="0"/>
              <a:t>;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altLang="cs-CZ" sz="22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200" dirty="0" smtClean="0"/>
              <a:t>součástí</a:t>
            </a:r>
            <a:r>
              <a:rPr lang="cs-CZ" altLang="cs-CZ" sz="2200" dirty="0" smtClean="0">
                <a:solidFill>
                  <a:srgbClr val="FF0000"/>
                </a:solidFill>
              </a:rPr>
              <a:t> Evropského systému ústředních bank </a:t>
            </a:r>
            <a:r>
              <a:rPr lang="cs-CZ" altLang="cs-CZ" sz="2100" dirty="0" smtClean="0"/>
              <a:t>(</a:t>
            </a:r>
            <a:r>
              <a:rPr lang="cs-CZ" altLang="cs-CZ" sz="2100" dirty="0" smtClean="0">
                <a:hlinkClick r:id="rId2"/>
              </a:rPr>
              <a:t>http://www.cnb.cz/cs/mezinarodni_vztahy/ecb_escb/</a:t>
            </a:r>
            <a:endParaRPr lang="cs-CZ" altLang="cs-CZ" sz="2100" dirty="0" smtClean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100" dirty="0" smtClean="0"/>
              <a:t>	</a:t>
            </a:r>
            <a:r>
              <a:rPr lang="cs-CZ" altLang="cs-CZ" sz="2100" dirty="0" smtClean="0">
                <a:hlinkClick r:id="rId3"/>
              </a:rPr>
              <a:t>http://www.ecb.int/</a:t>
            </a:r>
            <a:r>
              <a:rPr lang="cs-CZ" altLang="cs-CZ" sz="2100" dirty="0" err="1" smtClean="0">
                <a:hlinkClick r:id="rId3"/>
              </a:rPr>
              <a:t>home</a:t>
            </a:r>
            <a:r>
              <a:rPr lang="cs-CZ" altLang="cs-CZ" sz="2100" dirty="0" smtClean="0">
                <a:hlinkClick r:id="rId3"/>
              </a:rPr>
              <a:t>/</a:t>
            </a:r>
            <a:r>
              <a:rPr lang="cs-CZ" altLang="cs-CZ" sz="2100" dirty="0" err="1" smtClean="0">
                <a:hlinkClick r:id="rId3"/>
              </a:rPr>
              <a:t>html</a:t>
            </a:r>
            <a:r>
              <a:rPr lang="cs-CZ" altLang="cs-CZ" sz="2100" dirty="0" smtClean="0">
                <a:hlinkClick r:id="rId3"/>
              </a:rPr>
              <a:t>/index.en.html</a:t>
            </a:r>
            <a:r>
              <a:rPr lang="cs-CZ" altLang="cs-CZ" sz="2100" dirty="0" smtClean="0"/>
              <a:t>);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21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200" b="1" dirty="0" smtClean="0"/>
              <a:t>správcem měny a výlučnou emisní institucí</a:t>
            </a:r>
            <a:r>
              <a:rPr lang="cs-CZ" altLang="cs-CZ" sz="2200" dirty="0" smtClean="0"/>
              <a:t>;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altLang="cs-CZ" sz="22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200" b="1" dirty="0" smtClean="0"/>
              <a:t>bankou bank v její působnosti</a:t>
            </a:r>
            <a:r>
              <a:rPr lang="cs-CZ" altLang="cs-CZ" sz="2200" dirty="0" smtClean="0"/>
              <a:t>;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altLang="cs-CZ" sz="22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200" dirty="0" smtClean="0">
                <a:solidFill>
                  <a:srgbClr val="FF0000"/>
                </a:solidFill>
              </a:rPr>
              <a:t>správcem účtů státu</a:t>
            </a:r>
            <a:r>
              <a:rPr lang="cs-CZ" altLang="cs-CZ" sz="2200" dirty="0" smtClean="0"/>
              <a:t> </a:t>
            </a:r>
            <a:r>
              <a:rPr lang="cs-CZ" altLang="cs-CZ" sz="2100" dirty="0" smtClean="0"/>
              <a:t>(např. FÚ), </a:t>
            </a:r>
            <a:r>
              <a:rPr lang="cs-CZ" altLang="cs-CZ" sz="2200" dirty="0" smtClean="0"/>
              <a:t>kód banky</a:t>
            </a:r>
            <a:r>
              <a:rPr lang="cs-CZ" altLang="cs-CZ" sz="2200" b="1" dirty="0" smtClean="0"/>
              <a:t> 0710</a:t>
            </a:r>
            <a:r>
              <a:rPr lang="cs-CZ" altLang="cs-CZ" sz="2200" dirty="0" smtClean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2665913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Postavení ČNB </a:t>
            </a:r>
            <a:r>
              <a:rPr lang="cs-CZ" altLang="cs-CZ" sz="2100" smtClean="0"/>
              <a:t>- pokračování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cs-CZ" altLang="cs-CZ" sz="2200" b="1" smtClean="0">
                <a:solidFill>
                  <a:srgbClr val="FF0000"/>
                </a:solidFill>
              </a:rPr>
              <a:t>provozovatelem systémů pro mezibankovní platební styk</a:t>
            </a:r>
            <a:r>
              <a:rPr lang="cs-CZ" altLang="cs-CZ" sz="2200" smtClean="0"/>
              <a:t>;</a:t>
            </a:r>
          </a:p>
          <a:p>
            <a:pPr lvl="1" eaLnBrk="1" hangingPunct="1"/>
            <a:r>
              <a:rPr lang="cs-CZ" altLang="cs-CZ" sz="2200" b="1" smtClean="0"/>
              <a:t>subjektem plnícím </a:t>
            </a:r>
            <a:r>
              <a:rPr lang="cs-CZ" altLang="cs-CZ" sz="2200" b="1" smtClean="0">
                <a:solidFill>
                  <a:srgbClr val="FF0000"/>
                </a:solidFill>
              </a:rPr>
              <a:t>funkci registru bank</a:t>
            </a:r>
            <a:r>
              <a:rPr lang="cs-CZ" altLang="cs-CZ" sz="2200" smtClean="0"/>
              <a:t>, zastoupení zahraničních bank a finančních institucí vykonávajících bankovní činnosti na území České republiky;</a:t>
            </a:r>
          </a:p>
          <a:p>
            <a:pPr lvl="1" eaLnBrk="1" hangingPunct="1"/>
            <a:r>
              <a:rPr lang="cs-CZ" altLang="cs-CZ" sz="2200" smtClean="0">
                <a:solidFill>
                  <a:srgbClr val="FF0000"/>
                </a:solidFill>
              </a:rPr>
              <a:t>subjektem dávajícím </a:t>
            </a:r>
            <a:r>
              <a:rPr lang="cs-CZ" altLang="cs-CZ" sz="2200" b="1" smtClean="0">
                <a:solidFill>
                  <a:srgbClr val="FF0000"/>
                </a:solidFill>
              </a:rPr>
              <a:t>do oběhu</a:t>
            </a:r>
            <a:r>
              <a:rPr lang="cs-CZ" altLang="cs-CZ" sz="2200" smtClean="0">
                <a:solidFill>
                  <a:srgbClr val="FF0000"/>
                </a:solidFill>
              </a:rPr>
              <a:t> </a:t>
            </a:r>
            <a:r>
              <a:rPr lang="cs-CZ" altLang="cs-CZ" sz="2200" b="1" smtClean="0">
                <a:solidFill>
                  <a:srgbClr val="FF0000"/>
                </a:solidFill>
              </a:rPr>
              <a:t>státní dluhopisy</a:t>
            </a:r>
            <a:r>
              <a:rPr lang="cs-CZ" altLang="cs-CZ" sz="2200" smtClean="0"/>
              <a:t>;</a:t>
            </a:r>
          </a:p>
          <a:p>
            <a:pPr lvl="1" eaLnBrk="1" hangingPunct="1"/>
            <a:r>
              <a:rPr lang="cs-CZ" altLang="cs-CZ" sz="2200" smtClean="0"/>
              <a:t>koordinátorem rozvoje bankovního informačního systému a v neposlední řadě</a:t>
            </a:r>
          </a:p>
          <a:p>
            <a:pPr lvl="1" eaLnBrk="1" hangingPunct="1"/>
            <a:r>
              <a:rPr lang="cs-CZ" altLang="cs-CZ" sz="2200" smtClean="0"/>
              <a:t>subjektem, kterému jsou zákonem svěřeny kompetence správního úřadu (obdobně jako ústřední správní úřady je ČNB </a:t>
            </a:r>
            <a:r>
              <a:rPr lang="cs-CZ" altLang="cs-CZ" sz="2200" smtClean="0">
                <a:solidFill>
                  <a:srgbClr val="FF0000"/>
                </a:solidFill>
              </a:rPr>
              <a:t>oprávněna vydávat</a:t>
            </a:r>
            <a:r>
              <a:rPr lang="cs-CZ" altLang="cs-CZ" sz="2200" smtClean="0"/>
              <a:t> sekundární normativní </a:t>
            </a:r>
            <a:r>
              <a:rPr lang="cs-CZ" altLang="cs-CZ" sz="2200" smtClean="0">
                <a:solidFill>
                  <a:srgbClr val="FF0000"/>
                </a:solidFill>
              </a:rPr>
              <a:t>právní akty</a:t>
            </a:r>
            <a:r>
              <a:rPr lang="cs-CZ" altLang="cs-CZ" sz="2200" smtClean="0"/>
              <a:t> a metodické pokyny heteronomní povahy). </a:t>
            </a:r>
          </a:p>
        </p:txBody>
      </p:sp>
    </p:spTree>
    <p:extLst>
      <p:ext uri="{BB962C8B-B14F-4D97-AF65-F5344CB8AC3E}">
        <p14:creationId xmlns:p14="http://schemas.microsoft.com/office/powerpoint/2010/main" val="3074835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Role ČNB v platebním styku</a:t>
            </a:r>
            <a:endParaRPr lang="cs-CZ" altLang="cs-CZ" sz="21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</a:pPr>
            <a:r>
              <a:rPr lang="cs-CZ" altLang="cs-CZ" sz="2300" smtClean="0">
                <a:solidFill>
                  <a:srgbClr val="FF0000"/>
                </a:solidFill>
              </a:rPr>
              <a:t>určuje měnovou politiku</a:t>
            </a:r>
            <a:r>
              <a:rPr lang="cs-CZ" altLang="cs-CZ" sz="2300" smtClean="0"/>
              <a:t>;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300" smtClean="0">
                <a:solidFill>
                  <a:srgbClr val="FF0000"/>
                </a:solidFill>
              </a:rPr>
              <a:t>vydává bankovky a mince</a:t>
            </a:r>
            <a:r>
              <a:rPr lang="cs-CZ" altLang="cs-CZ" sz="2300" smtClean="0"/>
              <a:t>;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300" smtClean="0"/>
          </a:p>
          <a:p>
            <a:pPr lvl="1" eaLnBrk="1" hangingPunct="1">
              <a:lnSpc>
                <a:spcPct val="80000"/>
              </a:lnSpc>
            </a:pPr>
            <a:r>
              <a:rPr lang="cs-CZ" altLang="cs-CZ" sz="2300" smtClean="0"/>
              <a:t>řídí peněžní oběh, platební styk a zúčtování bank, pečuje o jejich plynulost a podílí se na zajištění bezpečnosti, spolehlivosti a efektivnosti platebních systémů a na jejich dalším rozvoji;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300" smtClean="0"/>
              <a:t>vykonává </a:t>
            </a:r>
            <a:r>
              <a:rPr lang="cs-CZ" altLang="cs-CZ" sz="2300" smtClean="0">
                <a:solidFill>
                  <a:srgbClr val="FF0000"/>
                </a:solidFill>
              </a:rPr>
              <a:t>bankovní dohled</a:t>
            </a:r>
            <a:r>
              <a:rPr lang="cs-CZ" altLang="cs-CZ" sz="2300" smtClean="0"/>
              <a:t> nad činností bank, poboček zahraničních bank a konsolidačních celků, jejichž součástí je banka se sídlem v České republice, a pečuje o bezpečné fungování a účelný rozvoj bankovního systému v České republice.</a:t>
            </a:r>
            <a:endParaRPr lang="cs-CZ" altLang="cs-CZ" sz="230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497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ČNB jako normotvůrce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00050" indent="-400050" eaLnBrk="1" hangingPunct="1">
              <a:lnSpc>
                <a:spcPct val="90000"/>
              </a:lnSpc>
            </a:pPr>
            <a:r>
              <a:rPr lang="cs-CZ" altLang="cs-CZ" sz="2600" smtClean="0"/>
              <a:t>Česká národní banka stanoví </a:t>
            </a:r>
            <a:r>
              <a:rPr lang="cs-CZ" altLang="cs-CZ" sz="2600" smtClean="0">
                <a:solidFill>
                  <a:srgbClr val="FF0000"/>
                </a:solidFill>
              </a:rPr>
              <a:t>vyhláškami (tzv. emisní vyhlášky) </a:t>
            </a:r>
            <a:r>
              <a:rPr lang="cs-CZ" altLang="cs-CZ" sz="2600" smtClean="0"/>
              <a:t>mj</a:t>
            </a:r>
            <a:r>
              <a:rPr lang="cs-CZ" altLang="cs-CZ" sz="2600" smtClean="0">
                <a:solidFill>
                  <a:schemeClr val="tx2"/>
                </a:solidFill>
              </a:rPr>
              <a:t>.</a:t>
            </a:r>
          </a:p>
          <a:p>
            <a:pPr marL="400050" indent="-400050" eaLnBrk="1" hangingPunct="1">
              <a:lnSpc>
                <a:spcPct val="90000"/>
              </a:lnSpc>
            </a:pPr>
            <a:endParaRPr lang="cs-CZ" altLang="cs-CZ" sz="2600" smtClean="0">
              <a:solidFill>
                <a:schemeClr val="tx2"/>
              </a:solidFill>
            </a:endParaRPr>
          </a:p>
          <a:p>
            <a:pPr marL="725488" lvl="1" indent="-381000" eaLnBrk="1" hangingPunct="1">
              <a:lnSpc>
                <a:spcPct val="90000"/>
              </a:lnSpc>
              <a:buFont typeface="Wingdings" panose="05000000000000000000" pitchFamily="2" charset="2"/>
              <a:buAutoNum type="alphaLcParenR"/>
            </a:pPr>
            <a:r>
              <a:rPr lang="cs-CZ" altLang="cs-CZ" sz="2200" smtClean="0"/>
              <a:t>nominální hodnoty, rozměry, hmotnost, materiál, vzhled a další náležitosti bankovek a mincí a jejich vydání do oběhu,</a:t>
            </a:r>
          </a:p>
          <a:p>
            <a:pPr marL="725488" lvl="1" indent="-381000" eaLnBrk="1" hangingPunct="1">
              <a:lnSpc>
                <a:spcPct val="90000"/>
              </a:lnSpc>
              <a:buFont typeface="Wingdings" panose="05000000000000000000" pitchFamily="2" charset="2"/>
              <a:buAutoNum type="alphaLcParenR"/>
            </a:pPr>
            <a:endParaRPr lang="cs-CZ" altLang="cs-CZ" sz="2200" smtClean="0"/>
          </a:p>
          <a:p>
            <a:pPr marL="725488" lvl="1" indent="-381000" eaLnBrk="1" hangingPunct="1">
              <a:lnSpc>
                <a:spcPct val="90000"/>
              </a:lnSpc>
              <a:buFont typeface="Wingdings" panose="05000000000000000000" pitchFamily="2" charset="2"/>
              <a:buAutoNum type="alphaLcParenR"/>
            </a:pPr>
            <a:r>
              <a:rPr lang="cs-CZ" altLang="cs-CZ" sz="2200" smtClean="0"/>
              <a:t>ukončení platnosti bankovek a mincí a způsob a dobu jejich výměny za jiné bankovky a mince.</a:t>
            </a:r>
          </a:p>
        </p:txBody>
      </p:sp>
    </p:spTree>
    <p:extLst>
      <p:ext uri="{BB962C8B-B14F-4D97-AF65-F5344CB8AC3E}">
        <p14:creationId xmlns:p14="http://schemas.microsoft.com/office/powerpoint/2010/main" val="33837162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ČNB jako předkladatel Z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ČNB </a:t>
            </a:r>
            <a:r>
              <a:rPr lang="cs-CZ" altLang="cs-CZ" b="1" smtClean="0">
                <a:solidFill>
                  <a:schemeClr val="accent2"/>
                </a:solidFill>
              </a:rPr>
              <a:t>spolu s MF ČR</a:t>
            </a:r>
            <a:r>
              <a:rPr lang="cs-CZ" altLang="cs-CZ" smtClean="0"/>
              <a:t> připravuje a předkládá vládě návrhy Z v oblasti měny a peněžního oběhu…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ČNB spolupracuje s MF ČR na přípravě návrhů Z v oblasti… platebního styku, regulace vydávání elektronických peněz…</a:t>
            </a:r>
          </a:p>
        </p:txBody>
      </p:sp>
    </p:spTree>
    <p:extLst>
      <p:ext uri="{BB962C8B-B14F-4D97-AF65-F5344CB8AC3E}">
        <p14:creationId xmlns:p14="http://schemas.microsoft.com/office/powerpoint/2010/main" val="36539030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0" smtClean="0"/>
              <a:t>Nezávislost ČNB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b="1" smtClean="0">
              <a:solidFill>
                <a:srgbClr val="CC0000"/>
              </a:solidFill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300" b="1" smtClean="0">
                <a:solidFill>
                  <a:srgbClr val="CC0000"/>
                </a:solidFill>
              </a:rPr>
              <a:t>Personální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300" b="1" smtClean="0">
                <a:solidFill>
                  <a:srgbClr val="CC0000"/>
                </a:solidFill>
              </a:rPr>
              <a:t>Institucionální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300" b="1" smtClean="0">
                <a:solidFill>
                  <a:srgbClr val="CC0000"/>
                </a:solidFill>
              </a:rPr>
              <a:t>Funkční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300" b="1" smtClean="0">
                <a:solidFill>
                  <a:srgbClr val="CC0000"/>
                </a:solidFill>
              </a:rPr>
              <a:t>Finanční</a:t>
            </a:r>
          </a:p>
        </p:txBody>
      </p:sp>
    </p:spTree>
    <p:extLst>
      <p:ext uri="{BB962C8B-B14F-4D97-AF65-F5344CB8AC3E}">
        <p14:creationId xmlns:p14="http://schemas.microsoft.com/office/powerpoint/2010/main" val="143461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Seznamte se s vymezením postavení ČNB dle Ústavy České republiky.</a:t>
            </a:r>
          </a:p>
          <a:p>
            <a:r>
              <a:rPr lang="cs-CZ" dirty="0" smtClean="0"/>
              <a:t>2. Seznamte se se zákonem o České národní bance (6/1993 Sb., v platném znění)</a:t>
            </a:r>
          </a:p>
          <a:p>
            <a:r>
              <a:rPr lang="cs-CZ" dirty="0" smtClean="0"/>
              <a:t>3. Navštivte stránky ČNB </a:t>
            </a:r>
            <a:r>
              <a:rPr lang="cs-CZ" dirty="0" smtClean="0">
                <a:hlinkClick r:id="rId3"/>
              </a:rPr>
              <a:t>www.cnb.cz</a:t>
            </a:r>
            <a:endParaRPr lang="cs-CZ" dirty="0" smtClean="0"/>
          </a:p>
          <a:p>
            <a:r>
              <a:rPr lang="cs-CZ" dirty="0" smtClean="0"/>
              <a:t>4. Kdo byly předchůdci ČNB na území ČR?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9942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1. Společensky užitečná a všeobecně potřebná aktivita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Při existenci podmínky trvalé veřejné potřeby a veřejného zájmu nedává charakter veřejné finanční činnosti možnost privátní iniciativě a realizaci, a to z důvodu:</a:t>
            </a:r>
          </a:p>
          <a:p>
            <a:pPr marL="514350" indent="-514350">
              <a:buAutoNum type="alphaLcParenR"/>
            </a:pPr>
            <a:r>
              <a:rPr lang="cs-CZ" dirty="0" smtClean="0"/>
              <a:t>Nezájmu či neschopnosti soukromého sektoru, nebo  </a:t>
            </a:r>
          </a:p>
          <a:p>
            <a:pPr marL="514350" indent="-514350">
              <a:buAutoNum type="alphaLcParenR"/>
            </a:pPr>
            <a:r>
              <a:rPr lang="cs-CZ" dirty="0" smtClean="0"/>
              <a:t>Škodlivosti (dosažení privátního profitu) – </a:t>
            </a:r>
            <a:r>
              <a:rPr lang="cs-CZ" dirty="0" smtClean="0">
                <a:solidFill>
                  <a:srgbClr val="FFFF00"/>
                </a:solidFill>
              </a:rPr>
              <a:t>homo </a:t>
            </a:r>
            <a:r>
              <a:rPr lang="cs-CZ" dirty="0" err="1" smtClean="0">
                <a:solidFill>
                  <a:srgbClr val="FFFF00"/>
                </a:solidFill>
              </a:rPr>
              <a:t>oekonomicus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smtClean="0"/>
              <a:t>x </a:t>
            </a:r>
            <a:r>
              <a:rPr lang="cs-CZ" i="1" dirty="0" smtClean="0">
                <a:solidFill>
                  <a:srgbClr val="FFFF00"/>
                </a:solidFill>
              </a:rPr>
              <a:t>régime </a:t>
            </a:r>
            <a:r>
              <a:rPr lang="cs-CZ" i="1" dirty="0" err="1" smtClean="0">
                <a:solidFill>
                  <a:srgbClr val="FFFF00"/>
                </a:solidFill>
              </a:rPr>
              <a:t>égalitaire</a:t>
            </a:r>
            <a:endParaRPr lang="cs-CZ" i="1" dirty="0" smtClean="0">
              <a:solidFill>
                <a:srgbClr val="FFFF00"/>
              </a:solidFill>
            </a:endParaRPr>
          </a:p>
          <a:p>
            <a:r>
              <a:rPr lang="cs-CZ" b="1" u="sng" dirty="0" smtClean="0"/>
              <a:t>Výdělek </a:t>
            </a:r>
            <a:r>
              <a:rPr lang="cs-CZ" dirty="0" smtClean="0"/>
              <a:t>– výsledek činnosti, </a:t>
            </a:r>
            <a:r>
              <a:rPr lang="cs-CZ" b="1" dirty="0" smtClean="0"/>
              <a:t>NE cíl/účel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60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2. Stálost, trvalost, </a:t>
            </a:r>
            <a:r>
              <a:rPr lang="cs-CZ" b="1" dirty="0" err="1" smtClean="0"/>
              <a:t>nepřerušitelnost</a:t>
            </a: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Veřejná finanční činnost je nezbytná pro zajištění plnění funkcí státu</a:t>
            </a:r>
          </a:p>
          <a:p>
            <a:r>
              <a:rPr lang="cs-CZ" dirty="0" smtClean="0"/>
              <a:t>Není možné ji jakkoliv přerušit, ani v případě krizí velkého rozsahu</a:t>
            </a:r>
          </a:p>
          <a:p>
            <a:r>
              <a:rPr lang="cs-CZ" dirty="0" smtClean="0"/>
              <a:t>VS garant stálého, trvalého, nepřerušitelného poskytování veřejné služby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205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3. Obligatorní poskytování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Veřejná finanční činnost vykazuje znaky obligatorní činnosti uvalené na konkrétní instituce a osoby, a to včetně státu, ústavním pořádkem a zákony</a:t>
            </a:r>
          </a:p>
          <a:p>
            <a:r>
              <a:rPr lang="cs-CZ" dirty="0" smtClean="0"/>
              <a:t>Veřejná správa je veřejnou službou povinně vykonávanou příslušnými orgány veřejné moci, kdy stát garantuje naplnění parametrů služby – formální a materiální základ veřejné správy 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Privilegium spravovat </a:t>
            </a:r>
            <a:r>
              <a:rPr lang="cs-CZ" b="1" dirty="0" smtClean="0"/>
              <a:t>→ </a:t>
            </a:r>
            <a:r>
              <a:rPr lang="cs-CZ" b="1" u="sng" dirty="0" smtClean="0">
                <a:solidFill>
                  <a:srgbClr val="FFFF00"/>
                </a:solidFill>
              </a:rPr>
              <a:t>povinnost sloužit</a:t>
            </a:r>
            <a:endParaRPr lang="cs-CZ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42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4. Garance správnosti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Veřejná finanční činnost je složitým konglomerátem činností realizovaných v zákonném rámci </a:t>
            </a:r>
          </a:p>
          <a:p>
            <a:r>
              <a:rPr lang="cs-CZ" dirty="0" smtClean="0"/>
              <a:t>Veřejná správa – zásada legality, legitimity, zásada legitimního očekávání </a:t>
            </a:r>
            <a:r>
              <a:rPr lang="cs-CZ" dirty="0" err="1" smtClean="0"/>
              <a:t>etc</a:t>
            </a:r>
            <a:r>
              <a:rPr lang="cs-CZ" dirty="0" smtClean="0"/>
              <a:t>. </a:t>
            </a:r>
          </a:p>
          <a:p>
            <a:r>
              <a:rPr lang="cs-CZ" dirty="0" smtClean="0"/>
              <a:t>Veřejná správa je podrobena veřejné kontrole</a:t>
            </a:r>
          </a:p>
          <a:p>
            <a:r>
              <a:rPr lang="cs-CZ" dirty="0" smtClean="0"/>
              <a:t>Veřejná správa je materiálně závislá na „čistých“ penězích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470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Řetězení realizace veřejné správy</a:t>
            </a:r>
            <a:br>
              <a:rPr lang="cs-CZ" dirty="0" smtClean="0"/>
            </a:br>
            <a:r>
              <a:rPr lang="cs-CZ" dirty="0" smtClean="0"/>
              <a:t>(Průcha)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endParaRPr lang="cs-CZ" b="1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cs-CZ" sz="3400" b="1" dirty="0" smtClean="0">
                <a:solidFill>
                  <a:srgbClr val="FFFF00"/>
                </a:solidFill>
              </a:rPr>
              <a:t>Cíle</a:t>
            </a:r>
            <a:r>
              <a:rPr lang="cs-CZ" sz="3400" b="1" dirty="0" smtClean="0"/>
              <a:t> </a:t>
            </a:r>
          </a:p>
          <a:p>
            <a:pPr marL="0" indent="0" algn="ctr">
              <a:buNone/>
            </a:pPr>
            <a:r>
              <a:rPr lang="cs-CZ" sz="3400" b="1" dirty="0" smtClean="0"/>
              <a:t>(účel)</a:t>
            </a:r>
          </a:p>
          <a:p>
            <a:pPr marL="0" indent="0" algn="ctr">
              <a:buNone/>
            </a:pPr>
            <a:r>
              <a:rPr lang="cs-CZ" sz="3400" b="1" dirty="0" smtClean="0"/>
              <a:t>↓</a:t>
            </a:r>
          </a:p>
          <a:p>
            <a:pPr marL="0" indent="0" algn="ctr">
              <a:buNone/>
            </a:pPr>
            <a:r>
              <a:rPr lang="cs-CZ" sz="3400" b="1" dirty="0" smtClean="0">
                <a:solidFill>
                  <a:srgbClr val="FFFF00"/>
                </a:solidFill>
              </a:rPr>
              <a:t>Úkoly</a:t>
            </a:r>
          </a:p>
          <a:p>
            <a:pPr marL="0" indent="0" algn="ctr">
              <a:buNone/>
            </a:pPr>
            <a:r>
              <a:rPr lang="cs-CZ" sz="3400" b="1" dirty="0" smtClean="0"/>
              <a:t>(postuláty)</a:t>
            </a:r>
          </a:p>
          <a:p>
            <a:pPr marL="0" indent="0" algn="ctr">
              <a:buNone/>
            </a:pPr>
            <a:r>
              <a:rPr lang="cs-CZ" sz="3400" b="1" dirty="0" smtClean="0"/>
              <a:t>↓</a:t>
            </a:r>
          </a:p>
          <a:p>
            <a:pPr marL="0" indent="0" algn="ctr">
              <a:buNone/>
            </a:pPr>
            <a:r>
              <a:rPr lang="cs-CZ" sz="3400" b="1" dirty="0" smtClean="0">
                <a:solidFill>
                  <a:srgbClr val="FFFF00"/>
                </a:solidFill>
              </a:rPr>
              <a:t>Funkce</a:t>
            </a:r>
          </a:p>
          <a:p>
            <a:pPr marL="0" indent="0" algn="ctr">
              <a:buNone/>
            </a:pPr>
            <a:r>
              <a:rPr lang="cs-CZ" sz="3400" b="1" dirty="0" smtClean="0"/>
              <a:t>↓</a:t>
            </a:r>
          </a:p>
          <a:p>
            <a:pPr marL="0" indent="0" algn="ctr">
              <a:buNone/>
            </a:pPr>
            <a:r>
              <a:rPr lang="cs-CZ" sz="3400" b="1" dirty="0" smtClean="0">
                <a:solidFill>
                  <a:srgbClr val="FFFF00"/>
                </a:solidFill>
              </a:rPr>
              <a:t>Metody</a:t>
            </a:r>
          </a:p>
          <a:p>
            <a:pPr marL="0" indent="0" algn="ctr">
              <a:buNone/>
            </a:pPr>
            <a:r>
              <a:rPr lang="cs-CZ" sz="3400" b="1" dirty="0" smtClean="0"/>
              <a:t>↓</a:t>
            </a:r>
          </a:p>
          <a:p>
            <a:pPr marL="0" indent="0" algn="ctr">
              <a:buNone/>
            </a:pPr>
            <a:r>
              <a:rPr lang="cs-CZ" sz="3400" b="1" dirty="0" smtClean="0">
                <a:solidFill>
                  <a:srgbClr val="FFFF00"/>
                </a:solidFill>
              </a:rPr>
              <a:t>Formy realizace</a:t>
            </a:r>
            <a:endParaRPr lang="cs-CZ" sz="3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76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finanční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Ideální stát – maximální sociální užitečnost pro občany</a:t>
            </a:r>
          </a:p>
          <a:p>
            <a:r>
              <a:rPr lang="cs-CZ" i="1" dirty="0" smtClean="0"/>
              <a:t>H. Dalton, </a:t>
            </a:r>
            <a:r>
              <a:rPr lang="cs-CZ" dirty="0" smtClean="0"/>
              <a:t>Základy veřejných financí (1930): </a:t>
            </a:r>
            <a:r>
              <a:rPr lang="cs-CZ" b="1" i="1" dirty="0" smtClean="0"/>
              <a:t>stát, který umí hospodařit, není držgrešle, ale není prostopášný, nemyslí jen na současnost, ale i na budoucnost, zajistí občanům bezpečí, svobodu vlastního rozvoje a sociální jistotu zejména v nemohoucnosti a stáří … 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17501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1460</Words>
  <Application>Microsoft Office PowerPoint</Application>
  <PresentationFormat>Předvádění na obrazovce (4:3)</PresentationFormat>
  <Paragraphs>240</Paragraphs>
  <Slides>36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0" baseType="lpstr">
      <vt:lpstr>Arial</vt:lpstr>
      <vt:lpstr>Calibri</vt:lpstr>
      <vt:lpstr>Wingdings</vt:lpstr>
      <vt:lpstr>Motiv systému Office</vt:lpstr>
      <vt:lpstr>Základy finanční správy </vt:lpstr>
      <vt:lpstr>Z charakteristiky finanční správy</vt:lpstr>
      <vt:lpstr>Vhodnost veřejné správy</vt:lpstr>
      <vt:lpstr>1. Společensky užitečná a všeobecně potřebná aktivita</vt:lpstr>
      <vt:lpstr>2. Stálost, trvalost, nepřerušitelnost </vt:lpstr>
      <vt:lpstr>3. Obligatorní poskytování </vt:lpstr>
      <vt:lpstr>4. Garance správnosti</vt:lpstr>
      <vt:lpstr>Řetězení realizace veřejné správy (Průcha)</vt:lpstr>
      <vt:lpstr>Cíl finanční správy</vt:lpstr>
      <vt:lpstr>Cíl 2</vt:lpstr>
      <vt:lpstr>Funkce finanční správy</vt:lpstr>
      <vt:lpstr>Metody FS</vt:lpstr>
      <vt:lpstr>Finanční správa ve funkčním smyslu  a v organizačním smyslu</vt:lpstr>
      <vt:lpstr>Typologie</vt:lpstr>
      <vt:lpstr>Primární a sekundární finanční správa</vt:lpstr>
      <vt:lpstr>Prostředí realizace finanční správy</vt:lpstr>
      <vt:lpstr>Prezentace aplikace PowerPoint</vt:lpstr>
      <vt:lpstr>Teritoriální principy</vt:lpstr>
      <vt:lpstr>Teritoriální principy</vt:lpstr>
      <vt:lpstr>Koncentrace x dekoncentrace</vt:lpstr>
      <vt:lpstr>Centralizace x decentralizace</vt:lpstr>
      <vt:lpstr>Duální správa</vt:lpstr>
      <vt:lpstr>Dělená správa – funkční princip</vt:lpstr>
      <vt:lpstr>Ministerstvo financí</vt:lpstr>
      <vt:lpstr>Ministerstvo financí</vt:lpstr>
      <vt:lpstr>Zákon…</vt:lpstr>
      <vt:lpstr>Úkol</vt:lpstr>
      <vt:lpstr>Česká národní banka</vt:lpstr>
      <vt:lpstr>Hlavní cíl ČNB</vt:lpstr>
      <vt:lpstr>Postavení ČNB</vt:lpstr>
      <vt:lpstr>Postavení ČNB - pokračování</vt:lpstr>
      <vt:lpstr>Role ČNB v platebním styku</vt:lpstr>
      <vt:lpstr>ČNB jako normotvůrce</vt:lpstr>
      <vt:lpstr>ČNB jako předkladatel Z</vt:lpstr>
      <vt:lpstr>Nezávislost ČNB</vt:lpstr>
      <vt:lpstr>Úkol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632</dc:creator>
  <cp:lastModifiedBy>Mrkyvka</cp:lastModifiedBy>
  <cp:revision>23</cp:revision>
  <dcterms:created xsi:type="dcterms:W3CDTF">2013-10-30T21:57:44Z</dcterms:created>
  <dcterms:modified xsi:type="dcterms:W3CDTF">2018-10-19T13:18:08Z</dcterms:modified>
</cp:coreProperties>
</file>