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63" r:id="rId14"/>
    <p:sldId id="264" r:id="rId15"/>
    <p:sldId id="26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5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7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22D58-E729-4D4A-A4BD-C78E36DC334D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29AEB-393A-4A8A-9B2B-F0208D37B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5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29AEB-393A-4A8A-9B2B-F0208D37B39B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2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7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83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90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1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6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81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0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3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02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FB17-B764-4933-A531-F68AB4B588AA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23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cs/menova_politika/prognoza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b.int/home/html/index.en.html" TargetMode="External"/><Relationship Id="rId2" Type="http://schemas.openxmlformats.org/officeDocument/2006/relationships/hyperlink" Target="http://www.cnb.cz/cs/mezinarodni_vztahy/ecb_escb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Základy finanční správy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Petr </a:t>
            </a:r>
            <a:r>
              <a:rPr lang="cs-CZ" dirty="0" err="1" smtClean="0">
                <a:solidFill>
                  <a:schemeClr val="tx1"/>
                </a:solidFill>
              </a:rPr>
              <a:t>Mrkývka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2018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Koresponduje s účelem existence veřejné finanční činnosti: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Zabezpečení odpovídajícího materiálního základu k plnění funkcí státu a veřejné samosprávy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Zabezpečení funkcí státního intervencionalizmu – redistribuční, stabilizační, adaptační, alokační, koordinační</a:t>
            </a:r>
          </a:p>
          <a:p>
            <a:pPr marL="0" indent="0">
              <a:buNone/>
            </a:pPr>
            <a:r>
              <a:rPr lang="cs-CZ" dirty="0" smtClean="0"/>
              <a:t>3. Zajištění stability měny a peněžního systému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4. Zajištění hospodářských funkcí státu</a:t>
            </a:r>
          </a:p>
        </p:txBody>
      </p:sp>
    </p:spTree>
    <p:extLst>
      <p:ext uri="{BB962C8B-B14F-4D97-AF65-F5344CB8AC3E}">
        <p14:creationId xmlns:p14="http://schemas.microsoft.com/office/powerpoint/2010/main" val="39322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finanční správy</a:t>
            </a:r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Obecné</a:t>
            </a:r>
            <a:r>
              <a:rPr lang="cs-CZ" b="0" dirty="0" smtClean="0"/>
              <a:t> </a:t>
            </a:r>
            <a:r>
              <a:rPr lang="cs-CZ" b="0" dirty="0" err="1" smtClean="0"/>
              <a:t>fce</a:t>
            </a:r>
            <a:r>
              <a:rPr lang="cs-CZ" b="0" dirty="0" smtClean="0"/>
              <a:t> VS : organizační, 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Speciální </a:t>
            </a:r>
            <a:r>
              <a:rPr lang="cs-CZ" dirty="0" err="1" smtClean="0"/>
              <a:t>fce</a:t>
            </a:r>
            <a:r>
              <a:rPr lang="cs-CZ" dirty="0" smtClean="0"/>
              <a:t> FS:</a:t>
            </a:r>
          </a:p>
          <a:p>
            <a:r>
              <a:rPr lang="cs-CZ" dirty="0" smtClean="0"/>
              <a:t>Plánovací,</a:t>
            </a:r>
          </a:p>
          <a:p>
            <a:r>
              <a:rPr lang="cs-CZ" dirty="0" smtClean="0"/>
              <a:t>Rozhodovací,</a:t>
            </a:r>
          </a:p>
          <a:p>
            <a:r>
              <a:rPr lang="cs-CZ" dirty="0" smtClean="0"/>
              <a:t>Přikazovací,</a:t>
            </a:r>
          </a:p>
          <a:p>
            <a:r>
              <a:rPr lang="cs-CZ" dirty="0" smtClean="0"/>
              <a:t>Kontrolní,</a:t>
            </a:r>
          </a:p>
          <a:p>
            <a:r>
              <a:rPr lang="cs-CZ" dirty="0" smtClean="0"/>
              <a:t>Koordinační,</a:t>
            </a:r>
          </a:p>
          <a:p>
            <a:r>
              <a:rPr lang="cs-CZ" dirty="0" smtClean="0"/>
              <a:t>Kooperační,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 smtClean="0"/>
              <a:t>regulační, ochranná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Stimulační, edukační, servisní, </a:t>
            </a:r>
          </a:p>
          <a:p>
            <a:r>
              <a:rPr lang="cs-CZ" dirty="0" smtClean="0"/>
              <a:t>Konzultační,</a:t>
            </a:r>
          </a:p>
          <a:p>
            <a:r>
              <a:rPr lang="cs-CZ" dirty="0" smtClean="0"/>
              <a:t>Informační,</a:t>
            </a:r>
          </a:p>
          <a:p>
            <a:r>
              <a:rPr lang="cs-CZ" dirty="0" smtClean="0"/>
              <a:t>Depozitní,</a:t>
            </a:r>
          </a:p>
          <a:p>
            <a:r>
              <a:rPr lang="cs-CZ" dirty="0" smtClean="0"/>
              <a:t>Evidenčně-účetní</a:t>
            </a:r>
          </a:p>
          <a:p>
            <a:r>
              <a:rPr lang="cs-CZ" dirty="0" smtClean="0"/>
              <a:t>hospodářská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1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FS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Metody VS = způsoby činností, které realizují úkoly uložené veřejné správě</a:t>
            </a:r>
          </a:p>
          <a:p>
            <a:r>
              <a:rPr lang="cs-CZ" dirty="0" smtClean="0"/>
              <a:t>Obecné metody VS – m. řízení, regulace, přesvědčování a donucení</a:t>
            </a:r>
          </a:p>
          <a:p>
            <a:r>
              <a:rPr lang="cs-CZ" dirty="0" smtClean="0"/>
              <a:t>Metoda veřejné služby</a:t>
            </a:r>
          </a:p>
          <a:p>
            <a:r>
              <a:rPr lang="cs-CZ" dirty="0" smtClean="0"/>
              <a:t>Specifické metody – m. administrativní, ekonomické, organizační</a:t>
            </a:r>
          </a:p>
          <a:p>
            <a:r>
              <a:rPr lang="cs-CZ" dirty="0" smtClean="0"/>
              <a:t>Metody finančního působení veřejné správy</a:t>
            </a:r>
          </a:p>
          <a:p>
            <a:r>
              <a:rPr lang="cs-CZ" dirty="0" smtClean="0"/>
              <a:t>Metody správy veřejných financí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5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správa ve funkčním smyslu </a:t>
            </a:r>
            <a:br>
              <a:rPr lang="cs-CZ" b="1" dirty="0" smtClean="0"/>
            </a:br>
            <a:r>
              <a:rPr lang="cs-CZ" b="1" dirty="0" smtClean="0"/>
              <a:t>a v organizačním smyslu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 </a:t>
            </a:r>
            <a:r>
              <a:rPr lang="cs-CZ" b="1" u="sng" dirty="0" smtClean="0"/>
              <a:t>funkčním</a:t>
            </a:r>
            <a:r>
              <a:rPr lang="cs-CZ" b="1" dirty="0" smtClean="0"/>
              <a:t> smyslu: </a:t>
            </a:r>
            <a:r>
              <a:rPr lang="cs-CZ" b="1" dirty="0" smtClean="0">
                <a:solidFill>
                  <a:srgbClr val="FFFF00"/>
                </a:solidFill>
              </a:rPr>
              <a:t>veřejná finanční činnost </a:t>
            </a:r>
            <a:r>
              <a:rPr lang="cs-CZ" b="1" u="sng" dirty="0" smtClean="0">
                <a:solidFill>
                  <a:srgbClr val="FFFF00"/>
                </a:solidFill>
              </a:rPr>
              <a:t>vykonávaná</a:t>
            </a:r>
            <a:r>
              <a:rPr lang="cs-CZ" b="1" dirty="0" smtClean="0">
                <a:solidFill>
                  <a:srgbClr val="FFFF00"/>
                </a:solidFill>
              </a:rPr>
              <a:t> s použitím metod a forem veřejné správy</a:t>
            </a:r>
          </a:p>
          <a:p>
            <a:r>
              <a:rPr lang="cs-CZ" b="1" dirty="0" smtClean="0"/>
              <a:t>V </a:t>
            </a:r>
            <a:r>
              <a:rPr lang="cs-CZ" b="1" u="sng" dirty="0" smtClean="0"/>
              <a:t>organizačním</a:t>
            </a:r>
            <a:r>
              <a:rPr lang="cs-CZ" b="1" dirty="0" smtClean="0"/>
              <a:t> smyslu: </a:t>
            </a:r>
            <a:r>
              <a:rPr lang="cs-CZ" b="1" dirty="0" smtClean="0">
                <a:solidFill>
                  <a:srgbClr val="FFFF00"/>
                </a:solidFill>
              </a:rPr>
              <a:t>soustava realizátorů finanční správy ve funkčním smyslu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796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Správa vrchnostenská x </a:t>
            </a:r>
            <a:r>
              <a:rPr lang="cs-CZ" b="1" dirty="0" err="1" smtClean="0"/>
              <a:t>nevrchnostenská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Správa vázaná x volná (diskrece)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Státní (vládní) správa x 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Členění podle úkolů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Rezortní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Primární x sekundární správa</a:t>
            </a:r>
          </a:p>
        </p:txBody>
      </p:sp>
    </p:spTree>
    <p:extLst>
      <p:ext uri="{BB962C8B-B14F-4D97-AF65-F5344CB8AC3E}">
        <p14:creationId xmlns:p14="http://schemas.microsoft.com/office/powerpoint/2010/main" val="28630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Primární a sekundární finanční 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Primární finanční správa: </a:t>
            </a:r>
            <a:r>
              <a:rPr lang="cs-CZ" b="1" dirty="0" smtClean="0"/>
              <a:t>MF, ČNB, NKÚ, FSČR, CSČR, státní fondy</a:t>
            </a:r>
          </a:p>
          <a:p>
            <a:r>
              <a:rPr lang="cs-CZ" dirty="0" smtClean="0"/>
              <a:t>Sektor veřejných financí: P+S</a:t>
            </a:r>
          </a:p>
          <a:p>
            <a:r>
              <a:rPr lang="cs-CZ" b="1" dirty="0" smtClean="0"/>
              <a:t>Sekundární finanční správa: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Primární předmět činnosti – ne realizace VFČ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Návaznost VFČ na primární předmět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Nerespektuje dělbu moci (orgán veřejné moci) – soudy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Veřejná kontrola - … rezortní, FSČR, MF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Netvoří </a:t>
            </a:r>
            <a:r>
              <a:rPr lang="cs-CZ" u="sng" dirty="0" smtClean="0"/>
              <a:t>obecnou</a:t>
            </a:r>
            <a:r>
              <a:rPr lang="cs-CZ" dirty="0" smtClean="0"/>
              <a:t> strategii VFČ</a:t>
            </a:r>
            <a:r>
              <a:rPr lang="cs-CZ" b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222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683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smtClean="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smtClean="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5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ČNB</a:t>
            </a:r>
          </a:p>
          <a:p>
            <a:r>
              <a:rPr lang="cs-CZ" altLang="cs-CZ" sz="2800" dirty="0"/>
              <a:t>Administrativní členění státu – obec, okres, kraj (1960)</a:t>
            </a:r>
          </a:p>
          <a:p>
            <a:r>
              <a:rPr lang="cs-CZ" altLang="cs-CZ" sz="2800" dirty="0"/>
              <a:t>Obvody podle systému územních samosprávných celků – obec (typ), VÚSC</a:t>
            </a:r>
          </a:p>
          <a:p>
            <a:r>
              <a:rPr lang="cs-CZ" altLang="cs-CZ" sz="2800" dirty="0"/>
              <a:t>Vlastní obvody podle potřeb FS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466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ČNB</a:t>
            </a:r>
          </a:p>
          <a:p>
            <a:r>
              <a:rPr lang="cs-CZ" altLang="cs-CZ" sz="2800" dirty="0"/>
              <a:t>Administrativní členění státu – obec, okres, kraj (1960)</a:t>
            </a:r>
          </a:p>
          <a:p>
            <a:r>
              <a:rPr lang="cs-CZ" altLang="cs-CZ" sz="2800" dirty="0"/>
              <a:t>Obvody podle systému územních samosprávných celků – obec (typ), VÚSC</a:t>
            </a:r>
          </a:p>
          <a:p>
            <a:r>
              <a:rPr lang="cs-CZ" altLang="cs-CZ" sz="2800" dirty="0"/>
              <a:t>Vlastní obvody podle potřeb FS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36507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charakteristiky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Veřejná správa součást metody regulace ve finančním právu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Realizace finančního práva prostřednictvím metod a forem veřejné 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FF00"/>
                </a:solidFill>
              </a:rPr>
              <a:t>Součást veřejné finanční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Různorodost segmentů veřejné finanční činnosti vyžaduje rozmanitost v implantaci prvků veřejné správy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965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</a:t>
            </a:r>
            <a:r>
              <a:rPr lang="cs-CZ" altLang="cs-CZ" dirty="0" smtClean="0"/>
              <a:t>– specializace – specializované a odvolací </a:t>
            </a:r>
            <a:r>
              <a:rPr lang="cs-CZ" altLang="cs-CZ" dirty="0" err="1" smtClean="0"/>
              <a:t>fin</a:t>
            </a:r>
            <a:r>
              <a:rPr lang="cs-CZ" altLang="cs-CZ" dirty="0" smtClean="0"/>
              <a:t>. ředitelství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09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/>
              <a:t>Centralizovaná finanční správa – pobočky</a:t>
            </a:r>
          </a:p>
          <a:p>
            <a:r>
              <a:rPr lang="cs-CZ" altLang="cs-CZ" sz="2800"/>
              <a:t>ČNB</a:t>
            </a:r>
          </a:p>
          <a:p>
            <a:r>
              <a:rPr lang="cs-CZ" altLang="cs-CZ" sz="2800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Decentralizace – fiskální federalismus</a:t>
            </a:r>
          </a:p>
          <a:p>
            <a:r>
              <a:rPr lang="cs-CZ" altLang="cs-CZ" sz="2800"/>
              <a:t>Správa státních financí</a:t>
            </a:r>
          </a:p>
          <a:p>
            <a:r>
              <a:rPr lang="cs-CZ" altLang="cs-CZ" sz="2800"/>
              <a:t>Správa financí územních samospráv</a:t>
            </a:r>
          </a:p>
          <a:p>
            <a:r>
              <a:rPr lang="cs-CZ" altLang="cs-CZ" sz="2800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3003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Správa vykonávaná dvěma orgány finanční správy bez vzájemného vrchnostenského vztahu</a:t>
            </a:r>
          </a:p>
          <a:p>
            <a:r>
              <a:rPr lang="cs-CZ" altLang="cs-CZ" sz="2800" dirty="0"/>
              <a:t>Určující kritérium působnosti/příslušnosti: charakter (statut) adresáta FS</a:t>
            </a:r>
          </a:p>
          <a:p>
            <a:r>
              <a:rPr lang="cs-CZ" altLang="cs-CZ" sz="2800" dirty="0"/>
              <a:t>Příklady: </a:t>
            </a:r>
            <a:r>
              <a:rPr lang="cs-CZ" altLang="cs-CZ" sz="2800" b="1" dirty="0"/>
              <a:t>devizové orgány </a:t>
            </a:r>
            <a:r>
              <a:rPr lang="cs-CZ" altLang="cs-CZ" sz="2800" dirty="0"/>
              <a:t>– MF, </a:t>
            </a:r>
            <a:r>
              <a:rPr lang="cs-CZ" altLang="cs-CZ" sz="2800" dirty="0" smtClean="0"/>
              <a:t>ČNB (bylo zřetelně vymezeno ve zrušeném devizovém zákoně)</a:t>
            </a:r>
            <a:endParaRPr lang="cs-CZ" altLang="cs-CZ" sz="2800" dirty="0"/>
          </a:p>
          <a:p>
            <a:pPr>
              <a:buFont typeface="Wingdings" pitchFamily="2" charset="2"/>
              <a:buNone/>
            </a:pPr>
            <a:r>
              <a:rPr lang="cs-CZ" altLang="cs-CZ" sz="2800" b="1" dirty="0"/>
              <a:t>		</a:t>
            </a:r>
            <a:r>
              <a:rPr lang="cs-CZ" altLang="cs-CZ" sz="2800" b="1" dirty="0" smtClean="0"/>
              <a:t>          FSČR: </a:t>
            </a:r>
            <a:r>
              <a:rPr lang="cs-CZ" altLang="cs-CZ" sz="2800" dirty="0"/>
              <a:t>obecné FÚ, 				                    </a:t>
            </a:r>
            <a:r>
              <a:rPr lang="cs-CZ" altLang="cs-CZ" sz="2800" dirty="0" smtClean="0"/>
              <a:t>		          Specializovaný</a:t>
            </a:r>
            <a:r>
              <a:rPr lang="cs-CZ" altLang="cs-CZ" sz="2800" b="1" dirty="0" smtClean="0"/>
              <a:t> </a:t>
            </a:r>
            <a:r>
              <a:rPr lang="cs-CZ" altLang="cs-CZ" sz="2800" dirty="0"/>
              <a:t>FÚ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003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9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Ministerstvo financí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0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596731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Ministerstvo financí je ústředním orgánem státní správy pro státní rozpočet republiky, státní závěrečný účet republiky, státní pokladnu České republiky, finanční trh, regulaci vydávání elektronických peněz a ochranu zájmů spotřebitelů na finančním trhu s výjimkou výkonu dohledu nad finančním trhem v rozsahu působnosti České národní banky, pro zavedení jednotné měny euro na území České republiky, pro platební styk, daně, pojistné na důchodové spoření, poplatky a clo, finanční hospodaření, finanční kontrolu, přezkoumání hospodaření územních samosprávných celků, účetnictví, audit a daňové poradenství, věci devizové včetně pohledávek a závazků státu vůči zahraničí, ochranu zahraničních investic, pro tomboly, loterie a jiné podobné hry, hospodaření s majetkem státu, privatizaci majetku státu, příspěvek ke stavebnímu spoření a státní příspěvek na penzijní připojištění, ceny a pro činnost zaměřenou proti legalizaci výnosů z trestné činnosti a vnitrostátní koordinaci při uplatňování mezinárodních sankcí za účelem udržování mezinárodního míru a bezpečnosti, ochrany základních lidských práv a boje proti terorismu, posuzuje dovoz subvencovaných výrobků a přijímá opatření na ochranu proti dovozu těchto výrobků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Seznamte se s obecnou věcnou působností MF v zákoně č. 2/1969 Sb., v platném znění</a:t>
            </a:r>
          </a:p>
          <a:p>
            <a:r>
              <a:rPr lang="cs-CZ" dirty="0" smtClean="0"/>
              <a:t>2. Navštivte stránky MF </a:t>
            </a:r>
            <a:r>
              <a:rPr lang="cs-CZ" dirty="0" smtClean="0">
                <a:hlinkClick r:id="rId2"/>
              </a:rPr>
              <a:t>www.mfcr.cz</a:t>
            </a:r>
            <a:endParaRPr lang="cs-CZ" dirty="0" smtClean="0"/>
          </a:p>
          <a:p>
            <a:r>
              <a:rPr lang="cs-CZ" dirty="0" smtClean="0"/>
              <a:t>3. Prohlédněte si organizační strukturu MF</a:t>
            </a:r>
          </a:p>
          <a:p>
            <a:r>
              <a:rPr lang="cs-CZ" dirty="0" smtClean="0"/>
              <a:t>4. Odpovězte na otázku: Jaký je vztah MF a dekoncentrovaných orgánů finanční správy?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587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Česká národní banka</a:t>
            </a:r>
            <a:endParaRPr lang="cs-CZ" altLang="cs-CZ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300" u="sng" smtClean="0"/>
              <a:t>Právní forma</a:t>
            </a:r>
            <a:r>
              <a:rPr lang="cs-CZ" altLang="cs-CZ" sz="2300" smtClean="0"/>
              <a:t>: PO veřejného práva (sui generis)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u="sng" smtClean="0"/>
              <a:t>Sídlo</a:t>
            </a:r>
            <a:r>
              <a:rPr lang="cs-CZ" altLang="cs-CZ" sz="2300" smtClean="0"/>
              <a:t>: Praha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u="sng" smtClean="0"/>
              <a:t>Vznik</a:t>
            </a:r>
            <a:r>
              <a:rPr lang="cs-CZ" altLang="cs-CZ" sz="2300" smtClean="0"/>
              <a:t>: ze zákona, k 1.1.1993, rozdělením SBČS</a:t>
            </a:r>
          </a:p>
          <a:p>
            <a:pPr eaLnBrk="1" hangingPunct="1">
              <a:lnSpc>
                <a:spcPct val="80000"/>
              </a:lnSpc>
            </a:pPr>
            <a:endParaRPr lang="cs-CZ" altLang="cs-CZ" sz="23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300" smtClean="0"/>
              <a:t>Ústřední banka České republiky</a:t>
            </a:r>
          </a:p>
          <a:p>
            <a:pPr eaLnBrk="1" hangingPunct="1">
              <a:lnSpc>
                <a:spcPct val="80000"/>
              </a:lnSpc>
            </a:pPr>
            <a:endParaRPr lang="cs-CZ" altLang="cs-CZ" sz="23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300" smtClean="0"/>
              <a:t>Od 1.4.2006 </a:t>
            </a:r>
            <a:r>
              <a:rPr lang="cs-CZ" altLang="cs-CZ" sz="2300" smtClean="0">
                <a:solidFill>
                  <a:srgbClr val="FF0000"/>
                </a:solidFill>
              </a:rPr>
              <a:t>orgán sjednoceného dohledu</a:t>
            </a:r>
            <a:r>
              <a:rPr lang="cs-CZ" altLang="cs-CZ" sz="2300" smtClean="0"/>
              <a:t> nad </a:t>
            </a:r>
            <a:r>
              <a:rPr lang="cs-CZ" altLang="cs-CZ" sz="2300" b="1" smtClean="0"/>
              <a:t>finančním trhem</a:t>
            </a:r>
            <a:r>
              <a:rPr lang="cs-CZ" altLang="cs-CZ" sz="2300" smtClean="0"/>
              <a:t> s kompetencemi správního úřadu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100" smtClean="0"/>
              <a:t>	(viz zákon č. 57/2006 Sb.)</a:t>
            </a:r>
          </a:p>
          <a:p>
            <a:pPr eaLnBrk="1" hangingPunct="1">
              <a:lnSpc>
                <a:spcPct val="80000"/>
              </a:lnSpc>
            </a:pPr>
            <a:endParaRPr lang="cs-CZ" altLang="cs-CZ" sz="21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300" smtClean="0"/>
              <a:t>Pobočky: 7 (v Praze, Ústí nad Labem, Plzni, Českých Budějovicích, Hradci Králové, Brně a Ostravě)</a:t>
            </a:r>
          </a:p>
          <a:p>
            <a:pPr eaLnBrk="1" hangingPunct="1">
              <a:lnSpc>
                <a:spcPct val="80000"/>
              </a:lnSpc>
            </a:pPr>
            <a:endParaRPr lang="cs-CZ" altLang="cs-CZ" sz="2300" smtClean="0"/>
          </a:p>
          <a:p>
            <a:pPr eaLnBrk="1" hangingPunct="1">
              <a:lnSpc>
                <a:spcPct val="80000"/>
              </a:lnSpc>
            </a:pPr>
            <a:endParaRPr lang="cs-CZ" altLang="cs-CZ" sz="2100" smtClean="0"/>
          </a:p>
          <a:p>
            <a:pPr eaLnBrk="1" hangingPunct="1">
              <a:lnSpc>
                <a:spcPct val="80000"/>
              </a:lnSpc>
            </a:pPr>
            <a:endParaRPr lang="cs-CZ" altLang="cs-CZ" sz="21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100" smtClean="0"/>
          </a:p>
        </p:txBody>
      </p:sp>
    </p:spTree>
    <p:extLst>
      <p:ext uri="{BB962C8B-B14F-4D97-AF65-F5344CB8AC3E}">
        <p14:creationId xmlns:p14="http://schemas.microsoft.com/office/powerpoint/2010/main" val="35964615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Hlavní cíl ČNB</a:t>
            </a:r>
            <a:endParaRPr lang="cs-CZ" altLang="cs-CZ" sz="21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 b="1" smtClean="0">
                <a:solidFill>
                  <a:srgbClr val="FF0000"/>
                </a:solidFill>
              </a:rPr>
              <a:t>péče o cenovou stabilitu</a:t>
            </a:r>
            <a:r>
              <a:rPr lang="cs-CZ" altLang="cs-CZ" sz="2100" smtClean="0">
                <a:solidFill>
                  <a:srgbClr val="FF0000"/>
                </a:solidFill>
              </a:rPr>
              <a:t> </a:t>
            </a:r>
            <a:r>
              <a:rPr lang="cs-CZ" altLang="cs-CZ" sz="2100" smtClean="0"/>
              <a:t>- podle článku 98 Ústavy ČR a zákona č.6/1993 Sb., o ČNB, ve znění pozdějších předpisů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100" smtClean="0"/>
              <a:t>	(x dříve: stabilita měny)</a:t>
            </a:r>
          </a:p>
          <a:p>
            <a:pPr eaLnBrk="1" hangingPunct="1">
              <a:lnSpc>
                <a:spcPct val="80000"/>
              </a:lnSpc>
            </a:pPr>
            <a:endParaRPr lang="cs-CZ" altLang="cs-CZ" sz="21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100" smtClean="0"/>
              <a:t>Jak ČNB tento cíl naplňuje?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00" smtClean="0"/>
              <a:t>Dosažení a udržení cenové stability, tj. </a:t>
            </a:r>
            <a:r>
              <a:rPr lang="cs-CZ" altLang="cs-CZ" sz="2100" b="1" smtClean="0"/>
              <a:t>vytváření nízkoinflačního prostředí v ekonomice ►</a:t>
            </a:r>
            <a:r>
              <a:rPr lang="cs-CZ" altLang="cs-CZ" sz="2100" smtClean="0"/>
              <a:t> </a:t>
            </a:r>
            <a:r>
              <a:rPr lang="cs-CZ" altLang="cs-CZ" sz="2100" u="sng" smtClean="0"/>
              <a:t>vytváření podmínek pro udržitelný hospodářský růst</a:t>
            </a:r>
            <a:endParaRPr lang="cs-CZ" altLang="cs-CZ" sz="2100" smtClean="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smtClean="0"/>
              <a:t>(stanovení inflačních cílů, </a:t>
            </a:r>
            <a:r>
              <a:rPr lang="cs-CZ" altLang="cs-CZ" sz="1400" smtClean="0">
                <a:hlinkClick r:id="rId2"/>
              </a:rPr>
              <a:t>http://www.cnb.cz/cs/menova_politika/prognoza/index.html</a:t>
            </a:r>
            <a:r>
              <a:rPr lang="cs-CZ" altLang="cs-CZ" sz="1400" smtClean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00" smtClean="0"/>
              <a:t>ČNB ze zákona </a:t>
            </a:r>
            <a:r>
              <a:rPr lang="cs-CZ" altLang="cs-CZ" sz="2100" b="1" smtClean="0"/>
              <a:t>podporuje obecnou hospodářskou politiku vlády </a:t>
            </a:r>
            <a:r>
              <a:rPr lang="cs-CZ" altLang="cs-CZ" sz="2100" smtClean="0"/>
              <a:t>(</a:t>
            </a:r>
            <a:r>
              <a:rPr lang="cs-CZ" altLang="cs-CZ" sz="2100" smtClean="0">
                <a:solidFill>
                  <a:schemeClr val="tx2"/>
                </a:solidFill>
              </a:rPr>
              <a:t>vedlejší cíl</a:t>
            </a:r>
            <a:r>
              <a:rPr lang="cs-CZ" altLang="cs-CZ" sz="2100" smtClean="0"/>
              <a:t>), pokud není v rozporu s cílem hlavním;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00" b="1" smtClean="0">
                <a:solidFill>
                  <a:srgbClr val="FF0000"/>
                </a:solidFill>
              </a:rPr>
              <a:t>Nezávislost</a:t>
            </a:r>
            <a:r>
              <a:rPr lang="cs-CZ" altLang="cs-CZ" sz="2100" smtClean="0"/>
              <a:t> je předpokladem účinnosti měnových nástrojů vedoucích k cenové stabilitě </a:t>
            </a:r>
            <a:r>
              <a:rPr lang="cs-CZ" altLang="cs-CZ" sz="1300" smtClean="0"/>
              <a:t>(viz dále).</a:t>
            </a:r>
          </a:p>
        </p:txBody>
      </p:sp>
    </p:spTree>
    <p:extLst>
      <p:ext uri="{BB962C8B-B14F-4D97-AF65-F5344CB8AC3E}">
        <p14:creationId xmlns:p14="http://schemas.microsoft.com/office/powerpoint/2010/main" val="422863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veřejná správa je chápána jako veřejná služba =</a:t>
            </a:r>
          </a:p>
          <a:p>
            <a:r>
              <a:rPr lang="cs-CZ" b="1" i="1" dirty="0" smtClean="0"/>
              <a:t>Lidská aktivita, pro kterou jsou charakteristické čtyři základní rysy: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7609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Postavení ČNB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600" dirty="0" smtClean="0"/>
              <a:t>Centrální banka je tedy mj.: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200" b="1" dirty="0" smtClean="0"/>
              <a:t>ústřední bankou České republiky</a:t>
            </a:r>
            <a:r>
              <a:rPr lang="cs-CZ" altLang="cs-CZ" sz="2200" dirty="0" smtClean="0"/>
              <a:t>;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200" dirty="0" smtClean="0"/>
              <a:t>součástí</a:t>
            </a:r>
            <a:r>
              <a:rPr lang="cs-CZ" altLang="cs-CZ" sz="2200" dirty="0" smtClean="0">
                <a:solidFill>
                  <a:srgbClr val="FF0000"/>
                </a:solidFill>
              </a:rPr>
              <a:t> Evropského systému ústředních bank </a:t>
            </a:r>
            <a:r>
              <a:rPr lang="cs-CZ" altLang="cs-CZ" sz="2100" dirty="0" smtClean="0"/>
              <a:t>(</a:t>
            </a:r>
            <a:r>
              <a:rPr lang="cs-CZ" altLang="cs-CZ" sz="2100" dirty="0" smtClean="0">
                <a:hlinkClick r:id="rId2"/>
              </a:rPr>
              <a:t>http://www.cnb.cz/cs/mezinarodni_vztahy/ecb_escb/</a:t>
            </a:r>
            <a:endParaRPr lang="cs-CZ" altLang="cs-CZ" sz="21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100" dirty="0" smtClean="0"/>
              <a:t>	</a:t>
            </a:r>
            <a:r>
              <a:rPr lang="cs-CZ" altLang="cs-CZ" sz="2100" dirty="0" smtClean="0">
                <a:hlinkClick r:id="rId3"/>
              </a:rPr>
              <a:t>http://www.ecb.int/</a:t>
            </a:r>
            <a:r>
              <a:rPr lang="cs-CZ" altLang="cs-CZ" sz="2100" dirty="0" err="1" smtClean="0">
                <a:hlinkClick r:id="rId3"/>
              </a:rPr>
              <a:t>home</a:t>
            </a:r>
            <a:r>
              <a:rPr lang="cs-CZ" altLang="cs-CZ" sz="2100" dirty="0" smtClean="0">
                <a:hlinkClick r:id="rId3"/>
              </a:rPr>
              <a:t>/</a:t>
            </a:r>
            <a:r>
              <a:rPr lang="cs-CZ" altLang="cs-CZ" sz="2100" dirty="0" err="1" smtClean="0">
                <a:hlinkClick r:id="rId3"/>
              </a:rPr>
              <a:t>html</a:t>
            </a:r>
            <a:r>
              <a:rPr lang="cs-CZ" altLang="cs-CZ" sz="2100" dirty="0" smtClean="0">
                <a:hlinkClick r:id="rId3"/>
              </a:rPr>
              <a:t>/index.en.html</a:t>
            </a:r>
            <a:r>
              <a:rPr lang="cs-CZ" altLang="cs-CZ" sz="2100" dirty="0" smtClean="0"/>
              <a:t>);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1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200" b="1" dirty="0" smtClean="0"/>
              <a:t>správcem měny a výlučnou emisní institucí</a:t>
            </a:r>
            <a:r>
              <a:rPr lang="cs-CZ" altLang="cs-CZ" sz="2200" dirty="0" smtClean="0"/>
              <a:t>;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200" b="1" dirty="0" smtClean="0"/>
              <a:t>bankou bank v její působnosti</a:t>
            </a:r>
            <a:r>
              <a:rPr lang="cs-CZ" altLang="cs-CZ" sz="2200" dirty="0" smtClean="0"/>
              <a:t>;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200" dirty="0" smtClean="0">
                <a:solidFill>
                  <a:srgbClr val="FF0000"/>
                </a:solidFill>
              </a:rPr>
              <a:t>správcem účtů státu</a:t>
            </a:r>
            <a:r>
              <a:rPr lang="cs-CZ" altLang="cs-CZ" sz="2200" dirty="0" smtClean="0"/>
              <a:t> </a:t>
            </a:r>
            <a:r>
              <a:rPr lang="cs-CZ" altLang="cs-CZ" sz="2100" dirty="0" smtClean="0"/>
              <a:t>(např. FÚ), </a:t>
            </a:r>
            <a:r>
              <a:rPr lang="cs-CZ" altLang="cs-CZ" sz="2200" dirty="0" smtClean="0"/>
              <a:t>kód banky</a:t>
            </a:r>
            <a:r>
              <a:rPr lang="cs-CZ" altLang="cs-CZ" sz="2200" b="1" dirty="0" smtClean="0"/>
              <a:t> 0710</a:t>
            </a:r>
            <a:r>
              <a:rPr lang="cs-CZ" altLang="cs-CZ" sz="22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66591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Postavení ČNB </a:t>
            </a:r>
            <a:r>
              <a:rPr lang="cs-CZ" altLang="cs-CZ" sz="2100" smtClean="0"/>
              <a:t>- pokračování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altLang="cs-CZ" sz="2200" b="1" smtClean="0">
                <a:solidFill>
                  <a:srgbClr val="FF0000"/>
                </a:solidFill>
              </a:rPr>
              <a:t>provozovatelem systémů pro mezibankovní platební styk</a:t>
            </a:r>
            <a:r>
              <a:rPr lang="cs-CZ" altLang="cs-CZ" sz="2200" smtClean="0"/>
              <a:t>;</a:t>
            </a:r>
          </a:p>
          <a:p>
            <a:pPr lvl="1" eaLnBrk="1" hangingPunct="1"/>
            <a:r>
              <a:rPr lang="cs-CZ" altLang="cs-CZ" sz="2200" b="1" smtClean="0"/>
              <a:t>subjektem plnícím </a:t>
            </a:r>
            <a:r>
              <a:rPr lang="cs-CZ" altLang="cs-CZ" sz="2200" b="1" smtClean="0">
                <a:solidFill>
                  <a:srgbClr val="FF0000"/>
                </a:solidFill>
              </a:rPr>
              <a:t>funkci registru bank</a:t>
            </a:r>
            <a:r>
              <a:rPr lang="cs-CZ" altLang="cs-CZ" sz="2200" smtClean="0"/>
              <a:t>, zastoupení zahraničních bank a finančních institucí vykonávajících bankovní činnosti na území České republiky;</a:t>
            </a:r>
          </a:p>
          <a:p>
            <a:pPr lvl="1" eaLnBrk="1" hangingPunct="1"/>
            <a:r>
              <a:rPr lang="cs-CZ" altLang="cs-CZ" sz="2200" smtClean="0">
                <a:solidFill>
                  <a:srgbClr val="FF0000"/>
                </a:solidFill>
              </a:rPr>
              <a:t>subjektem dávajícím </a:t>
            </a:r>
            <a:r>
              <a:rPr lang="cs-CZ" altLang="cs-CZ" sz="2200" b="1" smtClean="0">
                <a:solidFill>
                  <a:srgbClr val="FF0000"/>
                </a:solidFill>
              </a:rPr>
              <a:t>do oběhu</a:t>
            </a:r>
            <a:r>
              <a:rPr lang="cs-CZ" altLang="cs-CZ" sz="2200" smtClean="0">
                <a:solidFill>
                  <a:srgbClr val="FF0000"/>
                </a:solidFill>
              </a:rPr>
              <a:t> </a:t>
            </a:r>
            <a:r>
              <a:rPr lang="cs-CZ" altLang="cs-CZ" sz="2200" b="1" smtClean="0">
                <a:solidFill>
                  <a:srgbClr val="FF0000"/>
                </a:solidFill>
              </a:rPr>
              <a:t>státní dluhopisy</a:t>
            </a:r>
            <a:r>
              <a:rPr lang="cs-CZ" altLang="cs-CZ" sz="2200" smtClean="0"/>
              <a:t>;</a:t>
            </a:r>
          </a:p>
          <a:p>
            <a:pPr lvl="1" eaLnBrk="1" hangingPunct="1"/>
            <a:r>
              <a:rPr lang="cs-CZ" altLang="cs-CZ" sz="2200" smtClean="0"/>
              <a:t>koordinátorem rozvoje bankovního informačního systému a v neposlední řadě</a:t>
            </a:r>
          </a:p>
          <a:p>
            <a:pPr lvl="1" eaLnBrk="1" hangingPunct="1"/>
            <a:r>
              <a:rPr lang="cs-CZ" altLang="cs-CZ" sz="2200" smtClean="0"/>
              <a:t>subjektem, kterému jsou zákonem svěřeny kompetence správního úřadu (obdobně jako ústřední správní úřady je ČNB </a:t>
            </a:r>
            <a:r>
              <a:rPr lang="cs-CZ" altLang="cs-CZ" sz="2200" smtClean="0">
                <a:solidFill>
                  <a:srgbClr val="FF0000"/>
                </a:solidFill>
              </a:rPr>
              <a:t>oprávněna vydávat</a:t>
            </a:r>
            <a:r>
              <a:rPr lang="cs-CZ" altLang="cs-CZ" sz="2200" smtClean="0"/>
              <a:t> sekundární normativní </a:t>
            </a:r>
            <a:r>
              <a:rPr lang="cs-CZ" altLang="cs-CZ" sz="2200" smtClean="0">
                <a:solidFill>
                  <a:srgbClr val="FF0000"/>
                </a:solidFill>
              </a:rPr>
              <a:t>právní akty</a:t>
            </a:r>
            <a:r>
              <a:rPr lang="cs-CZ" altLang="cs-CZ" sz="2200" smtClean="0"/>
              <a:t> a metodické pokyny heteronomní povahy). </a:t>
            </a:r>
          </a:p>
        </p:txBody>
      </p:sp>
    </p:spTree>
    <p:extLst>
      <p:ext uri="{BB962C8B-B14F-4D97-AF65-F5344CB8AC3E}">
        <p14:creationId xmlns:p14="http://schemas.microsoft.com/office/powerpoint/2010/main" val="3074835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Role ČNB v platebním styku</a:t>
            </a:r>
            <a:endParaRPr lang="cs-CZ" altLang="cs-CZ" sz="21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cs-CZ" altLang="cs-CZ" sz="2300" smtClean="0">
                <a:solidFill>
                  <a:srgbClr val="FF0000"/>
                </a:solidFill>
              </a:rPr>
              <a:t>určuje měnovou politiku</a:t>
            </a:r>
            <a:r>
              <a:rPr lang="cs-CZ" altLang="cs-CZ" sz="2300" smtClean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300" smtClean="0">
                <a:solidFill>
                  <a:srgbClr val="FF0000"/>
                </a:solidFill>
              </a:rPr>
              <a:t>vydává bankovky a mince</a:t>
            </a:r>
            <a:r>
              <a:rPr lang="cs-CZ" altLang="cs-CZ" sz="2300" smtClean="0"/>
              <a:t>;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300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300" smtClean="0"/>
              <a:t>řídí peněžní oběh, platební styk a zúčtování bank, pečuje o jejich plynulost a podílí se na zajištění bezpečnosti, spolehlivosti a efektivnosti platebních systémů a na jejich dalším rozvoji;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300" smtClean="0"/>
              <a:t>vykonává </a:t>
            </a:r>
            <a:r>
              <a:rPr lang="cs-CZ" altLang="cs-CZ" sz="2300" smtClean="0">
                <a:solidFill>
                  <a:srgbClr val="FF0000"/>
                </a:solidFill>
              </a:rPr>
              <a:t>bankovní dohled</a:t>
            </a:r>
            <a:r>
              <a:rPr lang="cs-CZ" altLang="cs-CZ" sz="2300" smtClean="0"/>
              <a:t> nad činností bank, poboček zahraničních bank a konsolidačních celků, jejichž součástí je banka se sídlem v České republice, a pečuje o bezpečné fungování a účelný rozvoj bankovního systému v České republice.</a:t>
            </a:r>
            <a:endParaRPr lang="cs-CZ" altLang="cs-CZ" sz="230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97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ČNB jako normotvůrce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indent="-400050" eaLnBrk="1" hangingPunct="1">
              <a:lnSpc>
                <a:spcPct val="90000"/>
              </a:lnSpc>
            </a:pPr>
            <a:r>
              <a:rPr lang="cs-CZ" altLang="cs-CZ" sz="2600" smtClean="0"/>
              <a:t>Česká národní banka stanoví </a:t>
            </a:r>
            <a:r>
              <a:rPr lang="cs-CZ" altLang="cs-CZ" sz="2600" smtClean="0">
                <a:solidFill>
                  <a:srgbClr val="FF0000"/>
                </a:solidFill>
              </a:rPr>
              <a:t>vyhláškami (tzv. emisní vyhlášky) </a:t>
            </a:r>
            <a:r>
              <a:rPr lang="cs-CZ" altLang="cs-CZ" sz="2600" smtClean="0"/>
              <a:t>mj</a:t>
            </a:r>
            <a:r>
              <a:rPr lang="cs-CZ" altLang="cs-CZ" sz="2600" smtClean="0">
                <a:solidFill>
                  <a:schemeClr val="tx2"/>
                </a:solidFill>
              </a:rPr>
              <a:t>.</a:t>
            </a:r>
          </a:p>
          <a:p>
            <a:pPr marL="400050" indent="-400050" eaLnBrk="1" hangingPunct="1">
              <a:lnSpc>
                <a:spcPct val="90000"/>
              </a:lnSpc>
            </a:pPr>
            <a:endParaRPr lang="cs-CZ" altLang="cs-CZ" sz="2600" smtClean="0">
              <a:solidFill>
                <a:schemeClr val="tx2"/>
              </a:solidFill>
            </a:endParaRPr>
          </a:p>
          <a:p>
            <a:pPr marL="725488" lvl="1" indent="-38100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cs-CZ" altLang="cs-CZ" sz="2200" smtClean="0"/>
              <a:t>nominální hodnoty, rozměry, hmotnost, materiál, vzhled a další náležitosti bankovek a mincí a jejich vydání do oběhu,</a:t>
            </a:r>
          </a:p>
          <a:p>
            <a:pPr marL="725488" lvl="1" indent="-38100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endParaRPr lang="cs-CZ" altLang="cs-CZ" sz="2200" smtClean="0"/>
          </a:p>
          <a:p>
            <a:pPr marL="725488" lvl="1" indent="-38100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cs-CZ" altLang="cs-CZ" sz="2200" smtClean="0"/>
              <a:t>ukončení platnosti bankovek a mincí a způsob a dobu jejich výměny za jiné bankovky a mince.</a:t>
            </a:r>
          </a:p>
        </p:txBody>
      </p:sp>
    </p:spTree>
    <p:extLst>
      <p:ext uri="{BB962C8B-B14F-4D97-AF65-F5344CB8AC3E}">
        <p14:creationId xmlns:p14="http://schemas.microsoft.com/office/powerpoint/2010/main" val="3383716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ČNB jako předkladatel Z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ČNB </a:t>
            </a:r>
            <a:r>
              <a:rPr lang="cs-CZ" altLang="cs-CZ" b="1" smtClean="0">
                <a:solidFill>
                  <a:schemeClr val="accent2"/>
                </a:solidFill>
              </a:rPr>
              <a:t>spolu s MF ČR</a:t>
            </a:r>
            <a:r>
              <a:rPr lang="cs-CZ" altLang="cs-CZ" smtClean="0"/>
              <a:t> připravuje a předkládá vládě návrhy Z v oblasti měny a peněžního oběhu…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ČNB spolupracuje s MF ČR na přípravě návrhů Z v oblasti… platebního styku, regulace vydávání elektronických peněz…</a:t>
            </a:r>
          </a:p>
        </p:txBody>
      </p:sp>
    </p:spTree>
    <p:extLst>
      <p:ext uri="{BB962C8B-B14F-4D97-AF65-F5344CB8AC3E}">
        <p14:creationId xmlns:p14="http://schemas.microsoft.com/office/powerpoint/2010/main" val="36539030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0" smtClean="0"/>
              <a:t>Nezávislost ČNB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 smtClean="0">
              <a:solidFill>
                <a:srgbClr val="CC000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300" b="1" smtClean="0">
                <a:solidFill>
                  <a:srgbClr val="CC0000"/>
                </a:solidFill>
              </a:rPr>
              <a:t>Personální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300" b="1" smtClean="0">
                <a:solidFill>
                  <a:srgbClr val="CC0000"/>
                </a:solidFill>
              </a:rPr>
              <a:t>Institucionální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300" b="1" smtClean="0">
                <a:solidFill>
                  <a:srgbClr val="CC0000"/>
                </a:solidFill>
              </a:rPr>
              <a:t>Funkční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300" b="1" smtClean="0">
                <a:solidFill>
                  <a:srgbClr val="CC0000"/>
                </a:solidFill>
              </a:rPr>
              <a:t>Finanční</a:t>
            </a:r>
          </a:p>
        </p:txBody>
      </p:sp>
    </p:spTree>
    <p:extLst>
      <p:ext uri="{BB962C8B-B14F-4D97-AF65-F5344CB8AC3E}">
        <p14:creationId xmlns:p14="http://schemas.microsoft.com/office/powerpoint/2010/main" val="143461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Seznamte se s vymezením postavení ČNB dle Ústavy České republiky.</a:t>
            </a:r>
          </a:p>
          <a:p>
            <a:r>
              <a:rPr lang="cs-CZ" dirty="0" smtClean="0"/>
              <a:t>2. Seznamte se se zákonem o České národní bance (6/1993 Sb., v platném znění)</a:t>
            </a:r>
          </a:p>
          <a:p>
            <a:r>
              <a:rPr lang="cs-CZ" dirty="0" smtClean="0"/>
              <a:t>3. Navštivte stránky ČNB </a:t>
            </a:r>
            <a:r>
              <a:rPr lang="cs-CZ" dirty="0" smtClean="0">
                <a:hlinkClick r:id="rId3"/>
              </a:rPr>
              <a:t>www.cnb.cz</a:t>
            </a:r>
            <a:endParaRPr lang="cs-CZ" dirty="0" smtClean="0"/>
          </a:p>
          <a:p>
            <a:r>
              <a:rPr lang="cs-CZ" dirty="0" smtClean="0"/>
              <a:t>4. Kdo byly předchůdci ČNB na území ČR?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942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1. Společensky užitečná a všeobecně potřebná aktivita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 existenci podmínky trvalé veřejné potřeby a veřejného zájmu nedává charakter veřejné finanční činnosti možnost privátní iniciativě a realizaci, a to z důvodu:</a:t>
            </a:r>
          </a:p>
          <a:p>
            <a:pPr marL="514350" indent="-514350">
              <a:buAutoNum type="alphaLcParenR"/>
            </a:pPr>
            <a:r>
              <a:rPr lang="cs-CZ" dirty="0" smtClean="0"/>
              <a:t>Nezájmu či neschopnosti soukromého sektoru, nebo  </a:t>
            </a:r>
          </a:p>
          <a:p>
            <a:pPr marL="514350" indent="-514350">
              <a:buAutoNum type="alphaLcParenR"/>
            </a:pPr>
            <a:r>
              <a:rPr lang="cs-CZ" dirty="0" smtClean="0"/>
              <a:t>Škodlivosti (dosažení privátního profitu) – </a:t>
            </a:r>
            <a:r>
              <a:rPr lang="cs-CZ" dirty="0" smtClean="0">
                <a:solidFill>
                  <a:srgbClr val="FFFF00"/>
                </a:solidFill>
              </a:rPr>
              <a:t>homo </a:t>
            </a:r>
            <a:r>
              <a:rPr lang="cs-CZ" dirty="0" err="1" smtClean="0">
                <a:solidFill>
                  <a:srgbClr val="FFFF00"/>
                </a:solidFill>
              </a:rPr>
              <a:t>oekonomicus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x </a:t>
            </a:r>
            <a:r>
              <a:rPr lang="cs-CZ" i="1" dirty="0" smtClean="0">
                <a:solidFill>
                  <a:srgbClr val="FFFF00"/>
                </a:solidFill>
              </a:rPr>
              <a:t>régime </a:t>
            </a:r>
            <a:r>
              <a:rPr lang="cs-CZ" i="1" dirty="0" err="1" smtClean="0">
                <a:solidFill>
                  <a:srgbClr val="FFFF00"/>
                </a:solidFill>
              </a:rPr>
              <a:t>égalitaire</a:t>
            </a:r>
            <a:endParaRPr lang="cs-CZ" i="1" dirty="0" smtClean="0">
              <a:solidFill>
                <a:srgbClr val="FFFF00"/>
              </a:solidFill>
            </a:endParaRPr>
          </a:p>
          <a:p>
            <a:r>
              <a:rPr lang="cs-CZ" b="1" u="sng" dirty="0" smtClean="0"/>
              <a:t>Výdělek </a:t>
            </a:r>
            <a:r>
              <a:rPr lang="cs-CZ" dirty="0" smtClean="0"/>
              <a:t>– výsledek činnosti, </a:t>
            </a:r>
            <a:r>
              <a:rPr lang="cs-CZ" b="1" dirty="0" smtClean="0"/>
              <a:t>NE cíl/účel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0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2. Stálost, trvalost, </a:t>
            </a:r>
            <a:r>
              <a:rPr lang="cs-CZ" b="1" dirty="0" err="1" smtClean="0"/>
              <a:t>nepřerušitelnost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je nezbytná pro zajištění plnění funkcí státu</a:t>
            </a:r>
          </a:p>
          <a:p>
            <a:r>
              <a:rPr lang="cs-CZ" dirty="0" smtClean="0"/>
              <a:t>Není možné ji jakkoliv přerušit, ani v případě krizí velkého rozsahu</a:t>
            </a:r>
          </a:p>
          <a:p>
            <a:r>
              <a:rPr lang="cs-CZ" dirty="0" smtClean="0"/>
              <a:t>VS garant stálého, trvalého, nepřerušitelného poskytování veřejné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0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Obligatorní poskytování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Veřejná finanční činnost vykazuje znaky obligatorní činnosti uvalené na konkrétní instituce a osoby, a to včetně státu, ústavním pořádkem a zákony</a:t>
            </a:r>
          </a:p>
          <a:p>
            <a:r>
              <a:rPr lang="cs-CZ" dirty="0" smtClean="0"/>
              <a:t>Veřejná správa je veřejnou službou povinně vykonávanou příslušnými orgány veřejné moci, kdy stát garantuje naplnění parametrů služby – formální a materiální základ veřejné správy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Privilegium spravovat </a:t>
            </a:r>
            <a:r>
              <a:rPr lang="cs-CZ" b="1" dirty="0" smtClean="0"/>
              <a:t>→ </a:t>
            </a:r>
            <a:r>
              <a:rPr lang="cs-CZ" b="1" u="sng" dirty="0" smtClean="0">
                <a:solidFill>
                  <a:srgbClr val="FFFF00"/>
                </a:solidFill>
              </a:rPr>
              <a:t>povinnost sloužit</a:t>
            </a:r>
            <a:endParaRPr lang="cs-CZ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Garance správnosti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je složitým konglomerátem činností realizovaných v zákonném rámci </a:t>
            </a:r>
          </a:p>
          <a:p>
            <a:r>
              <a:rPr lang="cs-CZ" dirty="0" smtClean="0"/>
              <a:t>Veřejná správa – zásada legality, legitimity, zásada legitimního očekávání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Veřejná správa je podrobena veřejné kontrole</a:t>
            </a:r>
          </a:p>
          <a:p>
            <a:r>
              <a:rPr lang="cs-CZ" dirty="0" smtClean="0"/>
              <a:t>Veřejná správa je materiálně závislá na „čistých“ penězích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7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Řetězení realizace veřejné správy</a:t>
            </a:r>
            <a:br>
              <a:rPr lang="cs-CZ" dirty="0" smtClean="0"/>
            </a:br>
            <a:r>
              <a:rPr lang="cs-CZ" dirty="0" smtClean="0"/>
              <a:t>(Průcha)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cs-CZ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Cíle</a:t>
            </a:r>
            <a:r>
              <a:rPr lang="cs-CZ" sz="3400" b="1" dirty="0" smtClean="0"/>
              <a:t> </a:t>
            </a:r>
          </a:p>
          <a:p>
            <a:pPr marL="0" indent="0" algn="ctr">
              <a:buNone/>
            </a:pPr>
            <a:r>
              <a:rPr lang="cs-CZ" sz="3400" b="1" dirty="0" smtClean="0"/>
              <a:t>(účel)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Úkoly</a:t>
            </a:r>
          </a:p>
          <a:p>
            <a:pPr marL="0" indent="0" algn="ctr">
              <a:buNone/>
            </a:pPr>
            <a:r>
              <a:rPr lang="cs-CZ" sz="3400" b="1" dirty="0" smtClean="0"/>
              <a:t>(postuláty)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Funkce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Metody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Formy realizace</a:t>
            </a:r>
            <a:endParaRPr lang="cs-CZ" sz="3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Ideální stát – maximální sociální užitečnost pro občany</a:t>
            </a:r>
          </a:p>
          <a:p>
            <a:r>
              <a:rPr lang="cs-CZ" i="1" dirty="0" smtClean="0"/>
              <a:t>H. Dalton, </a:t>
            </a:r>
            <a:r>
              <a:rPr lang="cs-CZ" dirty="0" smtClean="0"/>
              <a:t>Základy veřejných financí (1930): </a:t>
            </a:r>
            <a:r>
              <a:rPr lang="cs-CZ" b="1" i="1" dirty="0" smtClean="0"/>
              <a:t>stát, který umí hospodařit, není držgrešle, ale není prostopášný, nemyslí jen na současnost, ale i na budoucnost, zajistí občanům bezpečí, svobodu vlastního rozvoje a sociální jistotu zejména v nemohoucnosti a stáří … 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750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1460</Words>
  <Application>Microsoft Office PowerPoint</Application>
  <PresentationFormat>Předvádění na obrazovce (4:3)</PresentationFormat>
  <Paragraphs>240</Paragraphs>
  <Slides>36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Wingdings</vt:lpstr>
      <vt:lpstr>Motiv systému Office</vt:lpstr>
      <vt:lpstr>Základy finanční správy </vt:lpstr>
      <vt:lpstr>Z charakteristiky finanční správy</vt:lpstr>
      <vt:lpstr>Vhodnost veřejné správy</vt:lpstr>
      <vt:lpstr>1. Společensky užitečná a všeobecně potřebná aktivita</vt:lpstr>
      <vt:lpstr>2. Stálost, trvalost, nepřerušitelnost </vt:lpstr>
      <vt:lpstr>3. Obligatorní poskytování </vt:lpstr>
      <vt:lpstr>4. Garance správnosti</vt:lpstr>
      <vt:lpstr>Řetězení realizace veřejné správy (Průcha)</vt:lpstr>
      <vt:lpstr>Cíl finanční správy</vt:lpstr>
      <vt:lpstr>Cíl 2</vt:lpstr>
      <vt:lpstr>Funkce finanční správy</vt:lpstr>
      <vt:lpstr>Metody FS</vt:lpstr>
      <vt:lpstr>Finanční správa ve funkčním smyslu  a v organizačním smyslu</vt:lpstr>
      <vt:lpstr>Typologie</vt:lpstr>
      <vt:lpstr>Primární a sekundární finanční správa</vt:lpstr>
      <vt:lpstr>Prostředí realizace finanční správy</vt:lpstr>
      <vt:lpstr>Prezentace aplikace PowerPoint</vt:lpstr>
      <vt:lpstr>Teritoriální principy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Ministerstvo financí</vt:lpstr>
      <vt:lpstr>Ministerstvo financí</vt:lpstr>
      <vt:lpstr>Zákon…</vt:lpstr>
      <vt:lpstr>Úkol</vt:lpstr>
      <vt:lpstr>Česká národní banka</vt:lpstr>
      <vt:lpstr>Hlavní cíl ČNB</vt:lpstr>
      <vt:lpstr>Postavení ČNB</vt:lpstr>
      <vt:lpstr>Postavení ČNB - pokračování</vt:lpstr>
      <vt:lpstr>Role ČNB v platebním styku</vt:lpstr>
      <vt:lpstr>ČNB jako normotvůrce</vt:lpstr>
      <vt:lpstr>ČNB jako předkladatel Z</vt:lpstr>
      <vt:lpstr>Nezávislost ČNB</vt:lpstr>
      <vt:lpstr>Úkol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632</dc:creator>
  <cp:lastModifiedBy>Mrkyvka</cp:lastModifiedBy>
  <cp:revision>23</cp:revision>
  <dcterms:created xsi:type="dcterms:W3CDTF">2013-10-30T21:57:44Z</dcterms:created>
  <dcterms:modified xsi:type="dcterms:W3CDTF">2018-10-19T13:18:08Z</dcterms:modified>
</cp:coreProperties>
</file>