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5" r:id="rId4"/>
    <p:sldId id="266" r:id="rId5"/>
    <p:sldId id="267" r:id="rId6"/>
    <p:sldId id="268" r:id="rId7"/>
    <p:sldId id="269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176213" y="4149725"/>
            <a:ext cx="8856662" cy="836613"/>
          </a:xfrm>
        </p:spPr>
        <p:txBody>
          <a:bodyPr/>
          <a:lstStyle>
            <a:lvl1pPr>
              <a:defRPr sz="38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132388"/>
            <a:ext cx="8836025" cy="649287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6" name="Rectangle 5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4901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4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476250"/>
            <a:ext cx="2087563" cy="59769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113462" cy="59769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688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62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6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85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15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288" y="1484313"/>
            <a:ext cx="4100512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97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8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73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41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3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16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91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97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835342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3534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88846" name="Rectangle 7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fld id="{CC3575F2-5E36-4FC8-80D5-8C8B17BC8DDE}" type="datetimeFigureOut">
              <a:rPr lang="cs-CZ" smtClean="0"/>
              <a:t>12.10.2018</a:t>
            </a:fld>
            <a:endParaRPr lang="cs-CZ"/>
          </a:p>
        </p:txBody>
      </p:sp>
      <p:sp>
        <p:nvSpPr>
          <p:cNvPr id="288847" name="Rectangle 7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288848" name="Rectangle 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usiness.center.cz/business/pravo/zakony/trestni-zakonik/cast2h6d2.aspx" TargetMode="External"/><Relationship Id="rId2" Type="http://schemas.openxmlformats.org/officeDocument/2006/relationships/hyperlink" Target="http://business.center.cz/business/pravo/zakony/trestni-zakonik/cast2h6d1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siness.center.cz/business/pravo/zakony/trestni-zakonik/cast2h6d3.asp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Charakteristika finančního </a:t>
            </a:r>
            <a:r>
              <a:rPr lang="cs-CZ" dirty="0" smtClean="0"/>
              <a:t>práva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78213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(1)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Ústavně právní normy představují základ pro každé právní odvětví.</a:t>
            </a:r>
          </a:p>
          <a:p>
            <a:pPr eaLnBrk="1" hangingPunct="1"/>
            <a:r>
              <a:rPr lang="cs-CZ" altLang="cs-CZ" sz="2800" smtClean="0">
                <a:solidFill>
                  <a:srgbClr val="FF9933"/>
                </a:solidFill>
              </a:rPr>
              <a:t>Konstitucionalizace</a:t>
            </a:r>
            <a:r>
              <a:rPr lang="cs-CZ" altLang="cs-CZ" sz="2800" smtClean="0"/>
              <a:t> finančního práva – regulace převážné části základních institutů finančního práva v normách ústavního pořádku 	   výraz společenského významu finančního práva a současně i ochrana </a:t>
            </a:r>
            <a:r>
              <a:rPr lang="cs-CZ" altLang="cs-CZ" sz="2800" b="1" smtClean="0"/>
              <a:t>finanční suverenity státu </a:t>
            </a:r>
            <a:r>
              <a:rPr lang="cs-CZ" altLang="cs-CZ" sz="2800" smtClean="0"/>
              <a:t>a ochrana </a:t>
            </a:r>
            <a:r>
              <a:rPr lang="cs-CZ" altLang="cs-CZ" sz="2800" b="1" smtClean="0"/>
              <a:t>rovnováhy veřejných financí a zastupitelské demokracie.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4284663" y="3716338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8796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(2)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FF9933"/>
                </a:solidFill>
              </a:rPr>
              <a:t>Státní rozpočet </a:t>
            </a:r>
            <a:r>
              <a:rPr lang="cs-CZ" altLang="cs-CZ" sz="2800" smtClean="0">
                <a:solidFill>
                  <a:srgbClr val="FF9933"/>
                </a:solidFill>
              </a:rPr>
              <a:t> a </a:t>
            </a:r>
            <a:r>
              <a:rPr lang="cs-CZ" altLang="cs-CZ" sz="2800" b="1" smtClean="0">
                <a:solidFill>
                  <a:srgbClr val="FF9933"/>
                </a:solidFill>
              </a:rPr>
              <a:t>státní závěrečný účet</a:t>
            </a:r>
          </a:p>
          <a:p>
            <a:pPr eaLnBrk="1" hangingPunct="1"/>
            <a:r>
              <a:rPr lang="cs-CZ" altLang="cs-CZ" sz="2800" smtClean="0"/>
              <a:t>Čl. 42 odst. 2 – výlučná pravomoc PS PČR</a:t>
            </a:r>
          </a:p>
          <a:p>
            <a:pPr eaLnBrk="1" hangingPunct="1"/>
            <a:r>
              <a:rPr lang="cs-CZ" altLang="cs-CZ" sz="2800" smtClean="0"/>
              <a:t>Čl. 33 odst. 2 – zákaz suplování ve věcech st. rozpočtu a st. závěrečného účtu Senátem</a:t>
            </a:r>
          </a:p>
          <a:p>
            <a:pPr eaLnBrk="1" hangingPunct="1"/>
            <a:r>
              <a:rPr lang="cs-CZ" altLang="cs-CZ" sz="2800" smtClean="0"/>
              <a:t>Čl. 42 odst. 1 – zákonodárná iniciativa státního rozpočtu a iniciativa st.závěrečného účtu – jen vláda</a:t>
            </a:r>
          </a:p>
        </p:txBody>
      </p:sp>
    </p:spTree>
    <p:extLst>
      <p:ext uri="{BB962C8B-B14F-4D97-AF65-F5344CB8AC3E}">
        <p14:creationId xmlns:p14="http://schemas.microsoft.com/office/powerpoint/2010/main" val="299688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(3)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Nejvyšší kontrolní úřad </a:t>
            </a:r>
            <a:r>
              <a:rPr lang="cs-CZ" altLang="cs-CZ" sz="2800" smtClean="0"/>
              <a:t>(hl. V., čl 97)</a:t>
            </a:r>
          </a:p>
          <a:p>
            <a:pPr eaLnBrk="1" hangingPunct="1"/>
            <a:r>
              <a:rPr lang="cs-CZ" altLang="cs-CZ" sz="2800" smtClean="0"/>
              <a:t>Kontrola hospodaření se státním majetkem a kontrola plnění státního rozpočtu svěřeny nezávislému orgánu – NKÚ.</a:t>
            </a:r>
          </a:p>
          <a:p>
            <a:pPr eaLnBrk="1" hangingPunct="1"/>
            <a:r>
              <a:rPr lang="cs-CZ" altLang="cs-CZ" sz="2800" b="1" smtClean="0"/>
              <a:t>Česká národní banka </a:t>
            </a:r>
            <a:r>
              <a:rPr lang="cs-CZ" altLang="cs-CZ" sz="2800" smtClean="0"/>
              <a:t>(hl. VI, čl. 98)</a:t>
            </a:r>
          </a:p>
          <a:p>
            <a:pPr eaLnBrk="1" hangingPunct="1"/>
            <a:r>
              <a:rPr lang="cs-CZ" altLang="cs-CZ" sz="2800" smtClean="0"/>
              <a:t>ústřední banka státu</a:t>
            </a:r>
          </a:p>
          <a:p>
            <a:pPr eaLnBrk="1" hangingPunct="1"/>
            <a:r>
              <a:rPr lang="cs-CZ" altLang="cs-CZ" sz="2800" smtClean="0"/>
              <a:t>Hlavní cíl činnosti ČNB: péče o cenovou stabilitu</a:t>
            </a:r>
          </a:p>
          <a:p>
            <a:pPr eaLnBrk="1" hangingPunct="1"/>
            <a:r>
              <a:rPr lang="cs-CZ" altLang="cs-CZ" sz="2800" smtClean="0"/>
              <a:t>Garance nezávislosti – zásah do činnosti pouze cestou zákona</a:t>
            </a:r>
          </a:p>
        </p:txBody>
      </p:sp>
    </p:spTree>
    <p:extLst>
      <p:ext uri="{BB962C8B-B14F-4D97-AF65-F5344CB8AC3E}">
        <p14:creationId xmlns:p14="http://schemas.microsoft.com/office/powerpoint/2010/main" val="843252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ústavnímu právu (4)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Ekonomická autonomie územní samosprávy </a:t>
            </a:r>
          </a:p>
          <a:p>
            <a:pPr eaLnBrk="1" hangingPunct="1"/>
            <a:r>
              <a:rPr lang="cs-CZ" altLang="cs-CZ" smtClean="0"/>
              <a:t>ÚSC – veřejnoprávní korporace, které mohou mít vlastní majetek a hospodaří podle vlastního rozpočtu (čl. 101 odst. 3)</a:t>
            </a:r>
          </a:p>
          <a:p>
            <a:pPr eaLnBrk="1" hangingPunct="1"/>
            <a:r>
              <a:rPr lang="cs-CZ" altLang="cs-CZ" smtClean="0"/>
              <a:t>Čl. 11 odst. 5 LZPS: </a:t>
            </a:r>
            <a:r>
              <a:rPr lang="cs-CZ" altLang="cs-CZ" b="1" smtClean="0"/>
              <a:t>„Daně a poplatky lze ukládat jen na základě zákona.“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80124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ke správnímu právu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Evoluce</a:t>
            </a:r>
          </a:p>
          <a:p>
            <a:pPr eaLnBrk="1" hangingPunct="1"/>
            <a:r>
              <a:rPr lang="cs-CZ" altLang="cs-CZ" sz="2800" smtClean="0"/>
              <a:t>Metoda</a:t>
            </a:r>
          </a:p>
          <a:p>
            <a:pPr eaLnBrk="1" hangingPunct="1"/>
            <a:r>
              <a:rPr lang="cs-CZ" altLang="cs-CZ" sz="2800" smtClean="0"/>
              <a:t>Využití orgánů veřejné správy při realizaci a aplikaci norem finančního práva</a:t>
            </a:r>
          </a:p>
          <a:p>
            <a:pPr eaLnBrk="1" hangingPunct="1"/>
            <a:r>
              <a:rPr lang="cs-CZ" altLang="cs-CZ" sz="2800" smtClean="0"/>
              <a:t>Využití metod a forem veřejné správy</a:t>
            </a:r>
          </a:p>
          <a:p>
            <a:pPr eaLnBrk="1" hangingPunct="1"/>
            <a:r>
              <a:rPr lang="cs-CZ" altLang="cs-CZ" sz="2800" smtClean="0"/>
              <a:t>Uplatnění správního procesu. Subsidární použití správního řádu</a:t>
            </a:r>
          </a:p>
          <a:p>
            <a:pPr eaLnBrk="1" hangingPunct="1"/>
            <a:r>
              <a:rPr lang="cs-CZ" altLang="cs-CZ" sz="2800" smtClean="0"/>
              <a:t>Správní trestání</a:t>
            </a:r>
          </a:p>
          <a:p>
            <a:pPr eaLnBrk="1" hangingPunct="1"/>
            <a:r>
              <a:rPr lang="cs-CZ" altLang="cs-CZ" sz="2800" smtClean="0"/>
              <a:t>Správní poplatky</a:t>
            </a:r>
          </a:p>
          <a:p>
            <a:pPr eaLnBrk="1" hangingPunct="1"/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3928357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(1)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solidFill>
                  <a:srgbClr val="FF9933"/>
                </a:solidFill>
              </a:rPr>
              <a:t>Majetkové sankce</a:t>
            </a:r>
            <a:r>
              <a:rPr lang="cs-CZ" altLang="cs-CZ" sz="2000" smtClean="0"/>
              <a:t> - ve prospěch státu: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Propadnutí majetku,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peněžitý trest,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propadnutí věci nebo jiné majetkové hodnoty </a:t>
            </a:r>
            <a:r>
              <a:rPr lang="en-US" altLang="cs-CZ" sz="2000" smtClean="0"/>
              <a:t>[</a:t>
            </a:r>
            <a:r>
              <a:rPr lang="cs-CZ" altLang="cs-CZ" sz="2000" smtClean="0"/>
              <a:t>§ 52 odst. 1 pís. d) – f) TZ</a:t>
            </a:r>
            <a:r>
              <a:rPr lang="en-US" altLang="cs-CZ" sz="2000" smtClean="0"/>
              <a:t>]</a:t>
            </a: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solidFill>
                  <a:srgbClr val="FF9933"/>
                </a:solidFill>
              </a:rPr>
              <a:t>Trestní odpovědnost</a:t>
            </a:r>
            <a:r>
              <a:rPr lang="cs-CZ" altLang="cs-CZ" sz="2000" smtClean="0"/>
              <a:t> - hospodářské trestné činy (většina spojena s porušením norem finančního práva):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 Zvláštní část  TZ - Hlava 6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hlinkClick r:id="rId2"/>
              </a:rPr>
              <a:t>Díl 1</a:t>
            </a:r>
            <a:r>
              <a:rPr lang="cs-CZ" altLang="cs-CZ" sz="2000" smtClean="0"/>
              <a:t> § 233 – 239 Trestné činy proti měně a platebním prostředkům 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hlinkClick r:id="rId3"/>
              </a:rPr>
              <a:t>Díl 2</a:t>
            </a:r>
            <a:r>
              <a:rPr lang="cs-CZ" altLang="cs-CZ" sz="2000" smtClean="0"/>
              <a:t> § 240 - 247Trestné činy daňové, poplatkové a devizové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>
                <a:hlinkClick r:id="rId4"/>
              </a:rPr>
              <a:t>Díl 3</a:t>
            </a:r>
            <a:r>
              <a:rPr lang="cs-CZ" altLang="cs-CZ" sz="2000" smtClean="0"/>
              <a:t> § 248 – 267 Trestné činy proti závazným pravidlům tržní ekonomiky a oběhu zboží ve styku s cizinou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2994730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(2)</a:t>
            </a:r>
            <a:r>
              <a:rPr lang="cs-CZ" altLang="cs-CZ" smtClean="0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Trestné činy proti měně a platebním prostředkům</a:t>
            </a:r>
            <a:endParaRPr lang="cs-CZ" altLang="cs-CZ" sz="280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233 Padělání a pozměnění peněz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234 Neoprávněné opatření, padělání a pozměnění platebního prostředku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235 Udávání padělaných a pozměněných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236 Výroba a držení padělatelského náčiní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237 Neoprávněná výroba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§ 239 Ohrožování oběhu tuzemských peněz </a:t>
            </a:r>
          </a:p>
        </p:txBody>
      </p:sp>
    </p:spTree>
    <p:extLst>
      <p:ext uri="{BB962C8B-B14F-4D97-AF65-F5344CB8AC3E}">
        <p14:creationId xmlns:p14="http://schemas.microsoft.com/office/powerpoint/2010/main" val="2734997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(3)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Trestné činy daňové, poplatkové a devizové: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240 Zkrácení daně, poplatku a podobné povinné platby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241 Neodvedení daně, pojistného na sociální zabezpečení a podobné povinné platby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243 Nesplnění oznamovací povinnosti v daňovém řízení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244 Porušení předpisů o nálepkách a jiných předmětech k označení zboží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245 Padělání a pozměnění předmětů k označení zboží pro daňové účely a předmětů dokazujících splnění poplatkové povinnosti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246 Padělání a pozměnění známek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 smtClean="0"/>
              <a:t>§ 247 Porušení zákazů v době nouzového stavu v devizovém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257090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trestnímu právu (4)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smtClean="0"/>
              <a:t>Trestné činy proti závazným pravidlům tržní ekonomiky a oběhu zboží ve styku s cizinou: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252 Neoprávněné provozování loterie a podobné sázkové hry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254 Zkreslování údajů o stavu hospodaření a jmění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259 Vystavení nepravdivého potvrzení a zprávy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smtClean="0"/>
              <a:t>§ 260 Poškození finančních zájmů Evropských společenství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 smtClean="0"/>
          </a:p>
        </p:txBody>
      </p:sp>
    </p:spTree>
    <p:extLst>
      <p:ext uri="{BB962C8B-B14F-4D97-AF65-F5344CB8AC3E}">
        <p14:creationId xmlns:p14="http://schemas.microsoft.com/office/powerpoint/2010/main" val="2026057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civilnímu procesu</a:t>
            </a:r>
            <a:endParaRPr lang="cs-CZ" altLang="cs-CZ" smtClean="0">
              <a:solidFill>
                <a:srgbClr val="FF9933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Subsidiární použití OSŘ – exekuce</a:t>
            </a:r>
          </a:p>
          <a:p>
            <a:pPr eaLnBrk="1" hangingPunct="1"/>
            <a:r>
              <a:rPr lang="cs-CZ" altLang="cs-CZ" smtClean="0"/>
              <a:t>Soudní poplatky</a:t>
            </a:r>
          </a:p>
          <a:p>
            <a:pPr eaLnBrk="1" hangingPunct="1"/>
            <a:r>
              <a:rPr lang="cs-CZ" altLang="cs-CZ" smtClean="0"/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93960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Akceptace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Evoluce</a:t>
            </a:r>
          </a:p>
          <a:p>
            <a:pPr eaLnBrk="1" hangingPunct="1"/>
            <a:r>
              <a:rPr lang="cs-CZ" altLang="cs-CZ" smtClean="0"/>
              <a:t>Státní právo – správní právo – finanční právo </a:t>
            </a:r>
          </a:p>
          <a:p>
            <a:pPr eaLnBrk="1" hangingPunct="1"/>
            <a:r>
              <a:rPr lang="cs-CZ" altLang="cs-CZ" smtClean="0"/>
              <a:t>Nejednotné pojetí finančního práva</a:t>
            </a:r>
          </a:p>
          <a:p>
            <a:pPr eaLnBrk="1" hangingPunct="1"/>
            <a:r>
              <a:rPr lang="cs-CZ" altLang="cs-CZ" smtClean="0"/>
              <a:t>FP odvětví</a:t>
            </a:r>
          </a:p>
          <a:p>
            <a:pPr eaLnBrk="1" hangingPunct="1"/>
            <a:r>
              <a:rPr lang="cs-CZ" altLang="cs-CZ" smtClean="0"/>
              <a:t>FP věda</a:t>
            </a:r>
          </a:p>
          <a:p>
            <a:pPr eaLnBrk="1" hangingPunct="1"/>
            <a:r>
              <a:rPr lang="cs-CZ" altLang="cs-CZ" smtClean="0"/>
              <a:t>FP didaktická disciplína</a:t>
            </a:r>
          </a:p>
        </p:txBody>
      </p:sp>
    </p:spTree>
    <p:extLst>
      <p:ext uri="{BB962C8B-B14F-4D97-AF65-F5344CB8AC3E}">
        <p14:creationId xmlns:p14="http://schemas.microsoft.com/office/powerpoint/2010/main" val="34694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Vztah k soukromému právu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Terminologie</a:t>
            </a:r>
          </a:p>
          <a:p>
            <a:pPr eaLnBrk="1" hangingPunct="1"/>
            <a:r>
              <a:rPr lang="cs-CZ" altLang="cs-CZ" smtClean="0"/>
              <a:t>Skutečnosti rozhodné pro vznik, změnu a zánik finančně právních vztahů – finanční skutečnosti</a:t>
            </a:r>
          </a:p>
          <a:p>
            <a:pPr eaLnBrk="1" hangingPunct="1"/>
            <a:r>
              <a:rPr lang="cs-CZ" altLang="cs-CZ" smtClean="0"/>
              <a:t>Ochrana spotřebitele</a:t>
            </a:r>
          </a:p>
          <a:p>
            <a:pPr eaLnBrk="1" hangingPunct="1"/>
            <a:r>
              <a:rPr lang="cs-CZ" altLang="cs-CZ" smtClean="0"/>
              <a:t>Ovlivňování podnikatelského prostředí</a:t>
            </a:r>
          </a:p>
          <a:p>
            <a:pPr eaLnBrk="1" hangingPunct="1"/>
            <a:r>
              <a:rPr lang="cs-CZ" altLang="cs-CZ" smtClean="0"/>
              <a:t>Regulace finančního trhu</a:t>
            </a:r>
          </a:p>
          <a:p>
            <a:pPr eaLnBrk="1" hangingPunct="1"/>
            <a:r>
              <a:rPr lang="cs-CZ" altLang="cs-CZ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482146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Akcesorická</a:t>
            </a:r>
            <a:r>
              <a:rPr lang="cs-CZ" dirty="0" smtClean="0"/>
              <a:t> povaha finančního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 </a:t>
            </a:r>
            <a:r>
              <a:rPr lang="cs-CZ" dirty="0" err="1" smtClean="0"/>
              <a:t>akcesorie</a:t>
            </a:r>
            <a:endParaRPr lang="cs-CZ" dirty="0" smtClean="0"/>
          </a:p>
          <a:p>
            <a:r>
              <a:rPr lang="cs-CZ" dirty="0" smtClean="0"/>
              <a:t>Prostředí</a:t>
            </a:r>
          </a:p>
          <a:p>
            <a:r>
              <a:rPr lang="cs-CZ" dirty="0" smtClean="0"/>
              <a:t>Negativní vliv</a:t>
            </a:r>
          </a:p>
          <a:p>
            <a:r>
              <a:rPr lang="cs-CZ" dirty="0" smtClean="0"/>
              <a:t>Pozitivní </a:t>
            </a:r>
            <a:r>
              <a:rPr lang="cs-CZ" smtClean="0"/>
              <a:t>- teleologie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03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Metoda právní regulace - obecně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Odpověď na otázku: „Jak se uskutečňuje regulace toho, co je předmětem regulace“</a:t>
            </a:r>
          </a:p>
          <a:p>
            <a:pPr eaLnBrk="1" hangingPunct="1"/>
            <a:r>
              <a:rPr lang="cs-CZ" altLang="cs-CZ" smtClean="0"/>
              <a:t>Souvislost mezi předmětem (účelem) regulace a metodou</a:t>
            </a:r>
          </a:p>
          <a:p>
            <a:pPr eaLnBrk="1" hangingPunct="1"/>
            <a:r>
              <a:rPr lang="cs-CZ" altLang="cs-CZ" smtClean="0"/>
              <a:t>Jakým způsobem se určuje obsah – práva a povinnosti – účastníků daných vztahů</a:t>
            </a:r>
          </a:p>
        </p:txBody>
      </p:sp>
    </p:spTree>
    <p:extLst>
      <p:ext uri="{BB962C8B-B14F-4D97-AF65-F5344CB8AC3E}">
        <p14:creationId xmlns:p14="http://schemas.microsoft.com/office/powerpoint/2010/main" val="25811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smtClean="0"/>
              <a:t>Specifika metody ve finančním právu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Vychází z charakteru předmětu právní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Veřejnoprávní charakter účelu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Atributivní podíl veřejné moci (veř.správa)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Převažující mocenský charakter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Samostatná konkretizace finančně právních povinností („autoaplikace“)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Finančně právní akt (normativní, individuální)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Imperativní charakter právní regulace (charakter norem)</a:t>
            </a:r>
          </a:p>
        </p:txBody>
      </p:sp>
    </p:spTree>
    <p:extLst>
      <p:ext uri="{BB962C8B-B14F-4D97-AF65-F5344CB8AC3E}">
        <p14:creationId xmlns:p14="http://schemas.microsoft.com/office/powerpoint/2010/main" val="237142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Rysy metody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Převažující veřejnoprávní charakter</a:t>
            </a:r>
          </a:p>
          <a:p>
            <a:pPr eaLnBrk="1" hangingPunct="1"/>
            <a:r>
              <a:rPr lang="cs-CZ" altLang="cs-CZ" smtClean="0"/>
              <a:t>Základ v administrativněprávní metodě</a:t>
            </a:r>
          </a:p>
          <a:p>
            <a:pPr eaLnBrk="1" hangingPunct="1"/>
            <a:r>
              <a:rPr lang="cs-CZ" altLang="cs-CZ" smtClean="0"/>
              <a:t>Modifikace užitím soukromoprávních prvků, nástrojů ekonomického působení (%)</a:t>
            </a:r>
          </a:p>
          <a:p>
            <a:pPr eaLnBrk="1" hangingPunct="1"/>
            <a:r>
              <a:rPr lang="cs-CZ" altLang="cs-CZ" smtClean="0"/>
              <a:t>Specifika v rámci subsystémů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1277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Systémová soudržnost právních norem – 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Vyšší míra vzájemných vazeb právních norem tvořících danou výseč práva </a:t>
            </a:r>
          </a:p>
          <a:p>
            <a:pPr eaLnBrk="1" hangingPunct="1"/>
            <a:r>
              <a:rPr lang="cs-CZ" altLang="cs-CZ" smtClean="0"/>
              <a:t>Relativní autonomie daného souboru právních norem vůči normám jiných odvětví</a:t>
            </a:r>
          </a:p>
        </p:txBody>
      </p:sp>
    </p:spTree>
    <p:extLst>
      <p:ext uri="{BB962C8B-B14F-4D97-AF65-F5344CB8AC3E}">
        <p14:creationId xmlns:p14="http://schemas.microsoft.com/office/powerpoint/2010/main" val="353125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Systémová soudržnost právních norem – 2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CC3300"/>
                </a:solidFill>
              </a:rPr>
              <a:t>Vnitřní systémová soudržnost </a:t>
            </a:r>
            <a:r>
              <a:rPr lang="cs-CZ" altLang="cs-CZ" smtClean="0"/>
              <a:t>– systém finančního práva</a:t>
            </a:r>
            <a:endParaRPr lang="cs-CZ" altLang="cs-CZ" smtClean="0">
              <a:solidFill>
                <a:srgbClr val="CC3300"/>
              </a:solidFill>
            </a:endParaRPr>
          </a:p>
          <a:p>
            <a:pPr eaLnBrk="1" hangingPunct="1"/>
            <a:r>
              <a:rPr lang="cs-CZ" altLang="cs-CZ" smtClean="0">
                <a:solidFill>
                  <a:srgbClr val="CC3300"/>
                </a:solidFill>
              </a:rPr>
              <a:t>Vnější systémová soudržnost </a:t>
            </a:r>
            <a:r>
              <a:rPr lang="cs-CZ" altLang="cs-CZ" smtClean="0"/>
              <a:t>– vztahy k ostatním právním odvětvím</a:t>
            </a:r>
            <a:endParaRPr lang="cs-CZ" altLang="cs-CZ" smtClean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 dirty="0" smtClean="0"/>
              <a:t>– </a:t>
            </a:r>
            <a:r>
              <a:rPr lang="cs-CZ" altLang="cs-CZ" sz="3800" dirty="0" smtClean="0">
                <a:solidFill>
                  <a:srgbClr val="CC3300"/>
                </a:solidFill>
              </a:rPr>
              <a:t>Vnější </a:t>
            </a:r>
            <a:r>
              <a:rPr lang="cs-CZ" altLang="cs-CZ" sz="3800" dirty="0" smtClean="0"/>
              <a:t>s</a:t>
            </a:r>
            <a:r>
              <a:rPr lang="cs-CZ" altLang="cs-CZ" sz="3800" dirty="0" smtClean="0"/>
              <a:t>ystémová </a:t>
            </a:r>
            <a:r>
              <a:rPr lang="cs-CZ" altLang="cs-CZ" sz="3800" dirty="0"/>
              <a:t>soudržnost právních norem </a:t>
            </a:r>
            <a:endParaRPr lang="cs-CZ" altLang="cs-CZ" sz="3800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Vztahy k veřejnoprávním odvětvím</a:t>
            </a:r>
          </a:p>
          <a:p>
            <a:pPr eaLnBrk="1" hangingPunct="1"/>
            <a:r>
              <a:rPr lang="cs-CZ" altLang="cs-CZ" smtClean="0"/>
              <a:t>Vztahy k soukromoprávním odvětvím</a:t>
            </a:r>
          </a:p>
        </p:txBody>
      </p:sp>
    </p:spTree>
    <p:extLst>
      <p:ext uri="{BB962C8B-B14F-4D97-AF65-F5344CB8AC3E}">
        <p14:creationId xmlns:p14="http://schemas.microsoft.com/office/powerpoint/2010/main" val="11668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9933"/>
                </a:solidFill>
              </a:rPr>
              <a:t>Vnější systémová charakteristika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Vyjadřuje vztah daného odvětví práva k jiným právním odvětvím.</a:t>
            </a:r>
          </a:p>
          <a:p>
            <a:pPr eaLnBrk="1" hangingPunct="1"/>
            <a:r>
              <a:rPr lang="cs-CZ" altLang="cs-CZ" smtClean="0"/>
              <a:t>Styčné body při plnění regulativní funkce právních odvětví, realizace jejich norem, aplikaci …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571046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TS001140806 1">
      <a:dk1>
        <a:srgbClr val="000000"/>
      </a:dk1>
      <a:lt1>
        <a:srgbClr val="FFFFFF"/>
      </a:lt1>
      <a:dk2>
        <a:srgbClr val="001968"/>
      </a:dk2>
      <a:lt2>
        <a:srgbClr val="FFFFFF"/>
      </a:lt2>
      <a:accent1>
        <a:srgbClr val="A0E2FA"/>
      </a:accent1>
      <a:accent2>
        <a:srgbClr val="B5B0FA"/>
      </a:accent2>
      <a:accent3>
        <a:srgbClr val="AAABB9"/>
      </a:accent3>
      <a:accent4>
        <a:srgbClr val="DADADA"/>
      </a:accent4>
      <a:accent5>
        <a:srgbClr val="CDEEFC"/>
      </a:accent5>
      <a:accent6>
        <a:srgbClr val="A49FE3"/>
      </a:accent6>
      <a:hlink>
        <a:srgbClr val="F4D1C8"/>
      </a:hlink>
      <a:folHlink>
        <a:srgbClr val="D18009"/>
      </a:folHlink>
    </a:clrScheme>
    <a:fontScheme name="TS001140806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TS001140806 1">
        <a:dk1>
          <a:srgbClr val="000000"/>
        </a:dk1>
        <a:lt1>
          <a:srgbClr val="FFFFFF"/>
        </a:lt1>
        <a:dk2>
          <a:srgbClr val="001968"/>
        </a:dk2>
        <a:lt2>
          <a:srgbClr val="FFFFFF"/>
        </a:lt2>
        <a:accent1>
          <a:srgbClr val="A0E2FA"/>
        </a:accent1>
        <a:accent2>
          <a:srgbClr val="B5B0FA"/>
        </a:accent2>
        <a:accent3>
          <a:srgbClr val="AAABB9"/>
        </a:accent3>
        <a:accent4>
          <a:srgbClr val="DADADA"/>
        </a:accent4>
        <a:accent5>
          <a:srgbClr val="CDEEFC"/>
        </a:accent5>
        <a:accent6>
          <a:srgbClr val="A49FE3"/>
        </a:accent6>
        <a:hlink>
          <a:srgbClr val="F4D1C8"/>
        </a:hlink>
        <a:folHlink>
          <a:srgbClr val="D1800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</TotalTime>
  <Words>800</Words>
  <Application>Microsoft Office PowerPoint</Application>
  <PresentationFormat>Předvádění na obrazovce (4:3)</PresentationFormat>
  <Paragraphs>114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Verdana</vt:lpstr>
      <vt:lpstr>Wingdings</vt:lpstr>
      <vt:lpstr>Motiv1</vt:lpstr>
      <vt:lpstr>Prezentace aplikace PowerPoint</vt:lpstr>
      <vt:lpstr>Akceptace</vt:lpstr>
      <vt:lpstr>Metoda právní regulace - obecně</vt:lpstr>
      <vt:lpstr>Specifika metody ve finančním právu</vt:lpstr>
      <vt:lpstr>Rysy metody</vt:lpstr>
      <vt:lpstr>Systémová soudržnost právních norem – 1</vt:lpstr>
      <vt:lpstr>Systémová soudržnost právních norem – 2</vt:lpstr>
      <vt:lpstr>– Vnější systémová soudržnost právních norem </vt:lpstr>
      <vt:lpstr>Vnější systémová charakteristika</vt:lpstr>
      <vt:lpstr>Vztah k ústavnímu právu (1)</vt:lpstr>
      <vt:lpstr>Vztah k ústavnímu právu (2)</vt:lpstr>
      <vt:lpstr>Vztah k ústavnímu právu (3)</vt:lpstr>
      <vt:lpstr>Vztah k ústavnímu právu (4)</vt:lpstr>
      <vt:lpstr>Vztah ke správnímu právu</vt:lpstr>
      <vt:lpstr>Vztah k trestnímu právu (1)</vt:lpstr>
      <vt:lpstr>Vztah k trestnímu právu (2) </vt:lpstr>
      <vt:lpstr>Vztah k trestnímu právu (3)</vt:lpstr>
      <vt:lpstr>Vztah k trestnímu právu (4)</vt:lpstr>
      <vt:lpstr>Vztah k civilnímu procesu</vt:lpstr>
      <vt:lpstr>Vztah k soukromému právu</vt:lpstr>
      <vt:lpstr>Akcesorická povaha finančního práva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2</dc:title>
  <dc:creator>632</dc:creator>
  <cp:lastModifiedBy>Petr Mrkývka</cp:lastModifiedBy>
  <cp:revision>2</cp:revision>
  <dcterms:created xsi:type="dcterms:W3CDTF">2013-10-02T21:22:33Z</dcterms:created>
  <dcterms:modified xsi:type="dcterms:W3CDTF">2018-10-12T13:39:28Z</dcterms:modified>
</cp:coreProperties>
</file>