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7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 id="279" r:id="rId25"/>
    <p:sldId id="280" r:id="rId26"/>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D2D5B4D-C5DE-4162-96B1-2C9DA6AE08E5}" type="datetimeFigureOut">
              <a:rPr lang="cs-CZ" smtClean="0"/>
              <a:t>17.12.2018</a:t>
            </a:fld>
            <a:endParaRPr lang="cs-CZ"/>
          </a:p>
        </p:txBody>
      </p:sp>
      <p:sp>
        <p:nvSpPr>
          <p:cNvPr id="4" name="Zástupný symbol pro zápatí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95BF167-7915-42C2-B208-B4660E22A28B}" type="slidenum">
              <a:rPr lang="cs-CZ" smtClean="0"/>
              <a:t>‹#›</a:t>
            </a:fld>
            <a:endParaRPr lang="cs-CZ"/>
          </a:p>
        </p:txBody>
      </p:sp>
    </p:spTree>
    <p:extLst>
      <p:ext uri="{BB962C8B-B14F-4D97-AF65-F5344CB8AC3E}">
        <p14:creationId xmlns:p14="http://schemas.microsoft.com/office/powerpoint/2010/main" val="1891147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105114AE-D287-4DD1-840E-214FA9ABC77A}" type="datetimeFigureOut">
              <a:rPr lang="cs-CZ" smtClean="0"/>
              <a:t>17.12.2018</a:t>
            </a:fld>
            <a:endParaRPr lang="cs-CZ"/>
          </a:p>
        </p:txBody>
      </p:sp>
      <p:sp>
        <p:nvSpPr>
          <p:cNvPr id="4" name="Zástupný symbol pro obrázek snímku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9AD7333-A17C-443D-B6FA-785092040A60}" type="slidenum">
              <a:rPr lang="cs-CZ" smtClean="0"/>
              <a:t>‹#›</a:t>
            </a:fld>
            <a:endParaRPr lang="cs-CZ"/>
          </a:p>
        </p:txBody>
      </p:sp>
    </p:spTree>
    <p:extLst>
      <p:ext uri="{BB962C8B-B14F-4D97-AF65-F5344CB8AC3E}">
        <p14:creationId xmlns:p14="http://schemas.microsoft.com/office/powerpoint/2010/main" val="2986556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9AD7333-A17C-443D-B6FA-785092040A60}" type="slidenum">
              <a:rPr lang="cs-CZ" smtClean="0"/>
              <a:t>12</a:t>
            </a:fld>
            <a:endParaRPr lang="cs-CZ"/>
          </a:p>
        </p:txBody>
      </p:sp>
    </p:spTree>
    <p:extLst>
      <p:ext uri="{BB962C8B-B14F-4D97-AF65-F5344CB8AC3E}">
        <p14:creationId xmlns:p14="http://schemas.microsoft.com/office/powerpoint/2010/main" val="734284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a:xfrm>
            <a:off x="3623733" y="6117336"/>
            <a:ext cx="3609438" cy="365125"/>
          </a:xfrm>
        </p:spPr>
        <p:txBody>
          <a:bodyPr/>
          <a:lstStyle/>
          <a:p>
            <a:endParaRPr lang="cs-CZ"/>
          </a:p>
        </p:txBody>
      </p:sp>
      <p:sp>
        <p:nvSpPr>
          <p:cNvPr id="6" name="Slide Number Placeholder 5"/>
          <p:cNvSpPr>
            <a:spLocks noGrp="1"/>
          </p:cNvSpPr>
          <p:nvPr>
            <p:ph type="sldNum" sz="quarter" idx="12"/>
          </p:nvPr>
        </p:nvSpPr>
        <p:spPr>
          <a:xfrm>
            <a:off x="8275320" y="6117336"/>
            <a:ext cx="411480" cy="365125"/>
          </a:xfrm>
        </p:spPr>
        <p:txBody>
          <a:bodyPr/>
          <a:lstStyle/>
          <a:p>
            <a:fld id="{04A57219-07A2-4F5B-ACC3-C3CBBE597A58}" type="slidenum">
              <a:rPr lang="cs-CZ" smtClean="0"/>
              <a:t>‹#›</a:t>
            </a:fld>
            <a:endParaRPr lang="cs-CZ"/>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584552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8832DBB9-2ACA-4283-B207-9982F7E3105D}" type="datetimeFigureOut">
              <a:rPr lang="cs-CZ" smtClean="0"/>
              <a:t>17.12.2018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819316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4288745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359815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190726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169668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981577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614840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138593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cs-CZ" smtClean="0"/>
              <a:t>Kliknutím lze upravit styl.</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a:xfrm>
            <a:off x="1972647" y="6108173"/>
            <a:ext cx="5314517" cy="365125"/>
          </a:xfrm>
        </p:spPr>
        <p:txBody>
          <a:bodyPr/>
          <a:lstStyle/>
          <a:p>
            <a:endParaRPr lang="cs-CZ"/>
          </a:p>
        </p:txBody>
      </p:sp>
      <p:sp>
        <p:nvSpPr>
          <p:cNvPr id="6" name="Slide Number Placeholder 5"/>
          <p:cNvSpPr>
            <a:spLocks noGrp="1"/>
          </p:cNvSpPr>
          <p:nvPr>
            <p:ph type="sldNum" sz="quarter" idx="12"/>
          </p:nvPr>
        </p:nvSpPr>
        <p:spPr>
          <a:xfrm>
            <a:off x="8258967" y="6108173"/>
            <a:ext cx="427833" cy="365125"/>
          </a:xfrm>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85929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17.12.2018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8273317" y="6116070"/>
            <a:ext cx="413483" cy="365125"/>
          </a:xfrm>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14921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832DBB9-2ACA-4283-B207-9982F7E3105D}" type="datetimeFigureOut">
              <a:rPr lang="cs-CZ" smtClean="0"/>
              <a:t>17.12.2018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100406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832DBB9-2ACA-4283-B207-9982F7E3105D}" type="datetimeFigureOut">
              <a:rPr lang="cs-CZ" smtClean="0"/>
              <a:t>17.12.2018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18788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832DBB9-2ACA-4283-B207-9982F7E3105D}" type="datetimeFigureOut">
              <a:rPr lang="cs-CZ" smtClean="0"/>
              <a:t>17.12.2018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66083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2DBB9-2ACA-4283-B207-9982F7E3105D}" type="datetimeFigureOut">
              <a:rPr lang="cs-CZ" smtClean="0"/>
              <a:t>17.12.2018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126117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8832DBB9-2ACA-4283-B207-9982F7E3105D}" type="datetimeFigureOut">
              <a:rPr lang="cs-CZ" smtClean="0"/>
              <a:t>17.12.2018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47099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8832DBB9-2ACA-4283-B207-9982F7E3105D}" type="datetimeFigureOut">
              <a:rPr lang="cs-CZ" smtClean="0"/>
              <a:t>17.12.2018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22184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832DBB9-2ACA-4283-B207-9982F7E3105D}" type="datetimeFigureOut">
              <a:rPr lang="cs-CZ" smtClean="0"/>
              <a:t>17.12.2018</a:t>
            </a:fld>
            <a:endParaRPr lang="cs-CZ"/>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cs-CZ"/>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4A57219-07A2-4F5B-ACC3-C3CBBE597A58}" type="slidenum">
              <a:rPr lang="cs-CZ" smtClean="0"/>
              <a:t>‹#›</a:t>
            </a:fld>
            <a:endParaRPr lang="cs-CZ"/>
          </a:p>
        </p:txBody>
      </p:sp>
    </p:spTree>
    <p:extLst>
      <p:ext uri="{BB962C8B-B14F-4D97-AF65-F5344CB8AC3E}">
        <p14:creationId xmlns:p14="http://schemas.microsoft.com/office/powerpoint/2010/main" val="8090295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oveaspi.cz/products/lawText/1/58370/1/ASPI:/500/2004%20Sb.#45.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07704" y="908720"/>
            <a:ext cx="6696744" cy="3096344"/>
          </a:xfrm>
        </p:spPr>
        <p:txBody>
          <a:bodyPr>
            <a:noAutofit/>
          </a:bodyPr>
          <a:lstStyle/>
          <a:p>
            <a:r>
              <a:rPr lang="cs-CZ" sz="3600" dirty="0" smtClean="0"/>
              <a:t>Zahájení a průběh správního řízení</a:t>
            </a:r>
            <a:br>
              <a:rPr lang="cs-CZ" sz="3600" dirty="0" smtClean="0"/>
            </a:br>
            <a:r>
              <a:rPr lang="cs-CZ" sz="3600" dirty="0" smtClean="0"/>
              <a:t>Podklady pro vydání rozhodnutí</a:t>
            </a:r>
            <a:br>
              <a:rPr lang="cs-CZ" sz="3600" dirty="0" smtClean="0"/>
            </a:br>
            <a:r>
              <a:rPr lang="cs-CZ" sz="3600" dirty="0" smtClean="0"/>
              <a:t>Zajištění účelu a průběhu řízení</a:t>
            </a:r>
            <a:br>
              <a:rPr lang="cs-CZ" sz="3600" dirty="0" smtClean="0"/>
            </a:br>
            <a:r>
              <a:rPr lang="cs-CZ" sz="3600" dirty="0" smtClean="0"/>
              <a:t>Přerušení a zastavení řízení </a:t>
            </a:r>
            <a:endParaRPr lang="cs-CZ" sz="3600" dirty="0"/>
          </a:p>
        </p:txBody>
      </p:sp>
      <p:sp>
        <p:nvSpPr>
          <p:cNvPr id="3" name="Podnadpis 2"/>
          <p:cNvSpPr>
            <a:spLocks noGrp="1"/>
          </p:cNvSpPr>
          <p:nvPr>
            <p:ph type="subTitle" idx="1"/>
          </p:nvPr>
        </p:nvSpPr>
        <p:spPr>
          <a:xfrm>
            <a:off x="2915816" y="5085184"/>
            <a:ext cx="5032138" cy="1364531"/>
          </a:xfrm>
        </p:spPr>
        <p:txBody>
          <a:bodyPr>
            <a:normAutofit/>
          </a:bodyPr>
          <a:lstStyle/>
          <a:p>
            <a:r>
              <a:rPr lang="cs-CZ" sz="2400" dirty="0" smtClean="0"/>
              <a:t>Anna </a:t>
            </a:r>
            <a:r>
              <a:rPr lang="cs-CZ" sz="2400" dirty="0" err="1" smtClean="0"/>
              <a:t>Chamráthová</a:t>
            </a:r>
            <a:endParaRPr lang="cs-CZ" sz="2400" dirty="0"/>
          </a:p>
        </p:txBody>
      </p:sp>
    </p:spTree>
    <p:extLst>
      <p:ext uri="{BB962C8B-B14F-4D97-AF65-F5344CB8AC3E}">
        <p14:creationId xmlns:p14="http://schemas.microsoft.com/office/powerpoint/2010/main" val="2250710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243607"/>
          </a:xfrm>
        </p:spPr>
        <p:txBody>
          <a:bodyPr/>
          <a:lstStyle/>
          <a:p>
            <a:r>
              <a:rPr lang="cs-CZ" dirty="0" smtClean="0"/>
              <a:t>Předběžná otázka</a:t>
            </a:r>
            <a:endParaRPr lang="cs-CZ" dirty="0"/>
          </a:p>
        </p:txBody>
      </p:sp>
      <p:sp>
        <p:nvSpPr>
          <p:cNvPr id="3" name="Zástupný symbol pro obsah 2"/>
          <p:cNvSpPr>
            <a:spLocks noGrp="1"/>
          </p:cNvSpPr>
          <p:nvPr>
            <p:ph idx="1"/>
          </p:nvPr>
        </p:nvSpPr>
        <p:spPr>
          <a:xfrm>
            <a:off x="982133" y="1556792"/>
            <a:ext cx="7704667" cy="4443024"/>
          </a:xfrm>
        </p:spPr>
        <p:txBody>
          <a:bodyPr>
            <a:normAutofit fontScale="92500" lnSpcReduction="10000"/>
          </a:bodyPr>
          <a:lstStyle/>
          <a:p>
            <a:r>
              <a:rPr lang="cs-CZ" altLang="cs-CZ" dirty="0" smtClean="0"/>
              <a:t>Otázka, </a:t>
            </a:r>
            <a:r>
              <a:rPr lang="cs-CZ" altLang="cs-CZ" dirty="0"/>
              <a:t>o níž nepřísluší rozhodnout správnímu orgánu, který rozhoduje o věci  a o které nebylo dosud pravomocně </a:t>
            </a:r>
            <a:r>
              <a:rPr lang="cs-CZ" altLang="cs-CZ" dirty="0" smtClean="0"/>
              <a:t>rozhodnuto</a:t>
            </a:r>
          </a:p>
          <a:p>
            <a:pPr marL="91440" indent="-91440">
              <a:lnSpc>
                <a:spcPct val="80000"/>
              </a:lnSpc>
              <a:defRPr/>
            </a:pPr>
            <a:r>
              <a:rPr lang="cs-CZ" altLang="cs-CZ" dirty="0" smtClean="0">
                <a:solidFill>
                  <a:schemeClr val="tx1">
                    <a:lumMod val="75000"/>
                    <a:lumOff val="25000"/>
                  </a:schemeClr>
                </a:solidFill>
              </a:rPr>
              <a:t>   správní </a:t>
            </a:r>
            <a:r>
              <a:rPr lang="cs-CZ" altLang="cs-CZ" dirty="0">
                <a:solidFill>
                  <a:schemeClr val="tx1">
                    <a:lumMod val="75000"/>
                    <a:lumOff val="25000"/>
                  </a:schemeClr>
                </a:solidFill>
              </a:rPr>
              <a:t>orgán:</a:t>
            </a:r>
          </a:p>
          <a:p>
            <a:pPr marL="91440" indent="-91440">
              <a:lnSpc>
                <a:spcPct val="80000"/>
              </a:lnSpc>
              <a:buFontTx/>
              <a:buAutoNum type="alphaLcParenR"/>
              <a:defRPr/>
            </a:pPr>
            <a:r>
              <a:rPr lang="cs-CZ" altLang="cs-CZ" dirty="0" smtClean="0">
                <a:solidFill>
                  <a:schemeClr val="tx1">
                    <a:lumMod val="75000"/>
                    <a:lumOff val="25000"/>
                  </a:schemeClr>
                </a:solidFill>
              </a:rPr>
              <a:t> může </a:t>
            </a:r>
            <a:r>
              <a:rPr lang="cs-CZ" altLang="cs-CZ" dirty="0">
                <a:solidFill>
                  <a:schemeClr val="tx1">
                    <a:lumMod val="75000"/>
                    <a:lumOff val="25000"/>
                  </a:schemeClr>
                </a:solidFill>
              </a:rPr>
              <a:t>dát podnět k zahájení řízení před příslušným správním orgánem nebo jiným orgánem veřejné moci; v případech stanovených zákonem je správní orgán povinen takový podnět </a:t>
            </a:r>
            <a:r>
              <a:rPr lang="cs-CZ" altLang="cs-CZ" dirty="0" smtClean="0">
                <a:solidFill>
                  <a:schemeClr val="tx1">
                    <a:lumMod val="75000"/>
                    <a:lumOff val="25000"/>
                  </a:schemeClr>
                </a:solidFill>
              </a:rPr>
              <a:t>dát  </a:t>
            </a:r>
          </a:p>
          <a:p>
            <a:pPr marL="91440" indent="-91440">
              <a:lnSpc>
                <a:spcPct val="80000"/>
              </a:lnSpc>
              <a:buFontTx/>
              <a:buAutoNum type="alphaLcParenR"/>
              <a:defRPr/>
            </a:pPr>
            <a:r>
              <a:rPr lang="cs-CZ" altLang="cs-CZ" dirty="0" smtClean="0">
                <a:solidFill>
                  <a:schemeClr val="tx1">
                    <a:lumMod val="75000"/>
                    <a:lumOff val="25000"/>
                  </a:schemeClr>
                </a:solidFill>
              </a:rPr>
              <a:t>může </a:t>
            </a:r>
            <a:r>
              <a:rPr lang="cs-CZ" altLang="cs-CZ" dirty="0">
                <a:solidFill>
                  <a:schemeClr val="tx1">
                    <a:lumMod val="75000"/>
                    <a:lumOff val="25000"/>
                  </a:schemeClr>
                </a:solidFill>
              </a:rPr>
              <a:t>vyzvat účastníka, popřípadě jinou osobu, aby podala žádost o zahájení řízení před příslušným správním orgánem nebo jiným orgánem veřejné moci ve lhůtě, kterou správní orgán </a:t>
            </a:r>
            <a:r>
              <a:rPr lang="cs-CZ" altLang="cs-CZ" dirty="0" smtClean="0">
                <a:solidFill>
                  <a:schemeClr val="tx1">
                    <a:lumMod val="75000"/>
                    <a:lumOff val="25000"/>
                  </a:schemeClr>
                </a:solidFill>
              </a:rPr>
              <a:t>určí</a:t>
            </a:r>
          </a:p>
          <a:p>
            <a:pPr marL="91440" indent="-91440">
              <a:lnSpc>
                <a:spcPct val="80000"/>
              </a:lnSpc>
              <a:buFontTx/>
              <a:buAutoNum type="alphaLcParenR"/>
              <a:defRPr/>
            </a:pPr>
            <a:r>
              <a:rPr lang="cs-CZ" altLang="cs-CZ" dirty="0" smtClean="0">
                <a:solidFill>
                  <a:schemeClr val="tx1">
                    <a:lumMod val="75000"/>
                    <a:lumOff val="25000"/>
                  </a:schemeClr>
                </a:solidFill>
              </a:rPr>
              <a:t>může si o ní učinit úsudek sám, s výjimkou toho, zda byl spáchán trestný čin, přestupek nebo jiný správní delikt a kdo za něj odpovídá a otázek osobního stavu</a:t>
            </a:r>
            <a:endParaRPr lang="cs-CZ" altLang="cs-CZ" dirty="0">
              <a:solidFill>
                <a:schemeClr val="tx1">
                  <a:lumMod val="75000"/>
                  <a:lumOff val="25000"/>
                </a:schemeClr>
              </a:solidFill>
            </a:endParaRPr>
          </a:p>
        </p:txBody>
      </p:sp>
    </p:spTree>
    <p:extLst>
      <p:ext uri="{BB962C8B-B14F-4D97-AF65-F5344CB8AC3E}">
        <p14:creationId xmlns:p14="http://schemas.microsoft.com/office/powerpoint/2010/main" val="1800692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099591"/>
          </a:xfrm>
        </p:spPr>
        <p:txBody>
          <a:bodyPr/>
          <a:lstStyle/>
          <a:p>
            <a:r>
              <a:rPr lang="cs-CZ" dirty="0" smtClean="0"/>
              <a:t>Zastavení řízení</a:t>
            </a:r>
            <a:endParaRPr lang="cs-CZ" dirty="0"/>
          </a:p>
        </p:txBody>
      </p:sp>
      <p:sp>
        <p:nvSpPr>
          <p:cNvPr id="3" name="Zástupný symbol pro obsah 2"/>
          <p:cNvSpPr>
            <a:spLocks noGrp="1"/>
          </p:cNvSpPr>
          <p:nvPr>
            <p:ph idx="1"/>
          </p:nvPr>
        </p:nvSpPr>
        <p:spPr>
          <a:xfrm>
            <a:off x="982133" y="1772816"/>
            <a:ext cx="7704667" cy="4227000"/>
          </a:xfrm>
        </p:spPr>
        <p:txBody>
          <a:bodyPr>
            <a:normAutofit fontScale="92500" lnSpcReduction="20000"/>
          </a:bodyPr>
          <a:lstStyle/>
          <a:p>
            <a:r>
              <a:rPr lang="cs-CZ" sz="2000" dirty="0"/>
              <a:t>je na místě, nelze-li již v řízení pokračovat</a:t>
            </a:r>
          </a:p>
          <a:p>
            <a:r>
              <a:rPr lang="cs-CZ" sz="2000" dirty="0"/>
              <a:t>správní orgán MUSÍ (</a:t>
            </a:r>
            <a:r>
              <a:rPr lang="cs-CZ" sz="2000" u="sng" dirty="0"/>
              <a:t>usnesením</a:t>
            </a:r>
            <a:r>
              <a:rPr lang="cs-CZ" sz="2000" dirty="0"/>
              <a:t>) řízení zastavit, jestliže</a:t>
            </a:r>
          </a:p>
          <a:p>
            <a:pPr lvl="1"/>
            <a:r>
              <a:rPr lang="cs-CZ" sz="1900" dirty="0"/>
              <a:t>žadatel vzal svou žádost zpět</a:t>
            </a:r>
          </a:p>
          <a:p>
            <a:pPr lvl="1"/>
            <a:r>
              <a:rPr lang="cs-CZ" sz="1900" dirty="0"/>
              <a:t>byla podána žádost zjevně právně nepřípustná</a:t>
            </a:r>
          </a:p>
          <a:p>
            <a:pPr lvl="1"/>
            <a:r>
              <a:rPr lang="cs-CZ" sz="1900" dirty="0"/>
              <a:t>žadatel v určené lhůtě neodstranil podstatné vady žádosti, které brání pokračování v řízení, </a:t>
            </a:r>
          </a:p>
          <a:p>
            <a:pPr lvl="1"/>
            <a:r>
              <a:rPr lang="cs-CZ" sz="1900" dirty="0"/>
              <a:t>žadatel ve stanovené lhůtě nezaplatil správní poplatek, k jehož zaplacení byl v řízení povinen,</a:t>
            </a:r>
          </a:p>
          <a:p>
            <a:pPr lvl="1"/>
            <a:r>
              <a:rPr lang="cs-CZ" sz="1900" dirty="0"/>
              <a:t>zjistí, že o téže věci bylo z téhož důvodu zahájeno řízení u jiného správního </a:t>
            </a:r>
            <a:r>
              <a:rPr lang="cs-CZ" sz="1900" dirty="0" smtClean="0"/>
              <a:t>orgánu (tj. nastala překážka litispendence)</a:t>
            </a:r>
            <a:endParaRPr lang="cs-CZ" sz="1900" dirty="0"/>
          </a:p>
          <a:p>
            <a:pPr lvl="1"/>
            <a:r>
              <a:rPr lang="cs-CZ" sz="1900" dirty="0"/>
              <a:t>žadatel nebo ten, o kom je rozhodováno, zemřel anebo zanikla-li věc nebo právo, </a:t>
            </a:r>
            <a:r>
              <a:rPr lang="cs-CZ" sz="1900" dirty="0" err="1"/>
              <a:t>kt</a:t>
            </a:r>
            <a:r>
              <a:rPr lang="cs-CZ" sz="1900" dirty="0"/>
              <a:t>. se řízení týká</a:t>
            </a:r>
          </a:p>
          <a:p>
            <a:pPr lvl="1"/>
            <a:r>
              <a:rPr lang="cs-CZ" sz="1900" dirty="0"/>
              <a:t>z dalších důvodů stanovených zákonem</a:t>
            </a:r>
          </a:p>
        </p:txBody>
      </p:sp>
    </p:spTree>
    <p:extLst>
      <p:ext uri="{BB962C8B-B14F-4D97-AF65-F5344CB8AC3E}">
        <p14:creationId xmlns:p14="http://schemas.microsoft.com/office/powerpoint/2010/main" val="4118168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15615"/>
          </a:xfrm>
        </p:spPr>
        <p:txBody>
          <a:bodyPr/>
          <a:lstStyle/>
          <a:p>
            <a:r>
              <a:rPr lang="cs-CZ" dirty="0" smtClean="0"/>
              <a:t>Podklady pro vydání rozhodnutí</a:t>
            </a:r>
            <a:endParaRPr lang="cs-CZ" dirty="0"/>
          </a:p>
        </p:txBody>
      </p:sp>
      <p:sp>
        <p:nvSpPr>
          <p:cNvPr id="3" name="Zástupný symbol pro obsah 2"/>
          <p:cNvSpPr>
            <a:spLocks noGrp="1"/>
          </p:cNvSpPr>
          <p:nvPr>
            <p:ph idx="1"/>
          </p:nvPr>
        </p:nvSpPr>
        <p:spPr>
          <a:xfrm>
            <a:off x="982133" y="1772816"/>
            <a:ext cx="7838339" cy="4176464"/>
          </a:xfrm>
        </p:spPr>
        <p:txBody>
          <a:bodyPr>
            <a:normAutofit fontScale="77500" lnSpcReduction="20000"/>
          </a:bodyPr>
          <a:lstStyle/>
          <a:p>
            <a:pPr>
              <a:buFont typeface="Arial" panose="020B0604020202020204" pitchFamily="34" charset="0"/>
              <a:buChar char="•"/>
            </a:pPr>
            <a:r>
              <a:rPr lang="cs-CZ" altLang="cs-CZ" sz="2800" dirty="0"/>
              <a:t>Závazné (závazná stanoviska dotčených orgánů)</a:t>
            </a:r>
          </a:p>
          <a:p>
            <a:pPr>
              <a:buFont typeface="Arial" panose="020B0604020202020204" pitchFamily="34" charset="0"/>
              <a:buChar char="•"/>
            </a:pPr>
            <a:r>
              <a:rPr lang="cs-CZ" altLang="cs-CZ" sz="2800" dirty="0"/>
              <a:t> Nezávazné </a:t>
            </a:r>
            <a:r>
              <a:rPr lang="cs-CZ" altLang="cs-CZ" sz="2800" dirty="0" smtClean="0"/>
              <a:t>– podléhají zásadě volného hodnocení důkazů</a:t>
            </a:r>
          </a:p>
          <a:p>
            <a:pPr>
              <a:buFont typeface="Arial" panose="020B0604020202020204" pitchFamily="34" charset="0"/>
              <a:buChar char="•"/>
            </a:pPr>
            <a:endParaRPr lang="cs-CZ" altLang="cs-CZ" sz="2800" dirty="0" smtClean="0"/>
          </a:p>
          <a:p>
            <a:pPr>
              <a:buFont typeface="Arial" panose="020B0604020202020204" pitchFamily="34" charset="0"/>
              <a:buChar char="•"/>
            </a:pPr>
            <a:r>
              <a:rPr lang="cs-CZ" altLang="cs-CZ" sz="2800" dirty="0"/>
              <a:t>návrhy </a:t>
            </a:r>
            <a:r>
              <a:rPr lang="cs-CZ" altLang="cs-CZ" sz="2800" dirty="0" smtClean="0"/>
              <a:t>účastníků</a:t>
            </a:r>
            <a:endParaRPr lang="cs-CZ" altLang="cs-CZ" sz="2800" dirty="0"/>
          </a:p>
          <a:p>
            <a:pPr>
              <a:buFont typeface="Arial" panose="020B0604020202020204" pitchFamily="34" charset="0"/>
              <a:buChar char="•"/>
            </a:pPr>
            <a:r>
              <a:rPr lang="cs-CZ" altLang="cs-CZ" sz="2800" dirty="0"/>
              <a:t> </a:t>
            </a:r>
            <a:r>
              <a:rPr lang="cs-CZ" altLang="cs-CZ" sz="2800" b="1" dirty="0" smtClean="0"/>
              <a:t>důkazy</a:t>
            </a:r>
            <a:r>
              <a:rPr lang="cs-CZ" altLang="cs-CZ" sz="2800" dirty="0" smtClean="0"/>
              <a:t> - </a:t>
            </a:r>
            <a:r>
              <a:rPr lang="cs-CZ" altLang="cs-CZ" sz="2800" dirty="0"/>
              <a:t>všechny důkazní prostředky, které jsou vhodné ke zjištění stavu věci a které nejsou získány nebo provedeny v rozporu s právními předpisy </a:t>
            </a:r>
          </a:p>
          <a:p>
            <a:pPr>
              <a:buFont typeface="Arial" panose="020B0604020202020204" pitchFamily="34" charset="0"/>
              <a:buChar char="•"/>
            </a:pPr>
            <a:r>
              <a:rPr lang="cs-CZ" altLang="cs-CZ" sz="2800" dirty="0"/>
              <a:t> skutečnosti známé správnímu orgánu z úřední </a:t>
            </a:r>
            <a:r>
              <a:rPr lang="cs-CZ" altLang="cs-CZ" sz="2800" dirty="0" smtClean="0"/>
              <a:t>činnosti</a:t>
            </a:r>
            <a:endParaRPr lang="cs-CZ" altLang="cs-CZ" sz="2800" dirty="0"/>
          </a:p>
          <a:p>
            <a:pPr>
              <a:buFont typeface="Arial" panose="020B0604020202020204" pitchFamily="34" charset="0"/>
              <a:buChar char="•"/>
            </a:pPr>
            <a:r>
              <a:rPr lang="cs-CZ" altLang="cs-CZ" sz="2800" dirty="0"/>
              <a:t> podklady od jiných správních orgánů nebo orgánů veřejné </a:t>
            </a:r>
            <a:r>
              <a:rPr lang="cs-CZ" altLang="cs-CZ" sz="2800" dirty="0" smtClean="0"/>
              <a:t>moci </a:t>
            </a:r>
            <a:endParaRPr lang="cs-CZ" altLang="cs-CZ" sz="2800" dirty="0"/>
          </a:p>
          <a:p>
            <a:pPr>
              <a:buFont typeface="Arial" panose="020B0604020202020204" pitchFamily="34" charset="0"/>
              <a:buChar char="•"/>
            </a:pPr>
            <a:r>
              <a:rPr lang="cs-CZ" altLang="cs-CZ" sz="2800" dirty="0"/>
              <a:t> skutečnosti obecně </a:t>
            </a:r>
            <a:r>
              <a:rPr lang="cs-CZ" altLang="cs-CZ" sz="2800" dirty="0" smtClean="0"/>
              <a:t>známé</a:t>
            </a:r>
            <a:endParaRPr lang="cs-CZ" altLang="cs-CZ" sz="2800" dirty="0"/>
          </a:p>
        </p:txBody>
      </p:sp>
    </p:spTree>
    <p:extLst>
      <p:ext uri="{BB962C8B-B14F-4D97-AF65-F5344CB8AC3E}">
        <p14:creationId xmlns:p14="http://schemas.microsoft.com/office/powerpoint/2010/main" val="2071410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459631"/>
          </a:xfrm>
        </p:spPr>
        <p:txBody>
          <a:bodyPr/>
          <a:lstStyle/>
          <a:p>
            <a:r>
              <a:rPr lang="cs-CZ" dirty="0" smtClean="0"/>
              <a:t>Opatřování podkladů</a:t>
            </a:r>
            <a:endParaRPr lang="cs-CZ" dirty="0"/>
          </a:p>
        </p:txBody>
      </p:sp>
      <p:sp>
        <p:nvSpPr>
          <p:cNvPr id="3" name="Zástupný symbol pro obsah 2"/>
          <p:cNvSpPr>
            <a:spLocks noGrp="1"/>
          </p:cNvSpPr>
          <p:nvPr>
            <p:ph idx="1"/>
          </p:nvPr>
        </p:nvSpPr>
        <p:spPr>
          <a:xfrm>
            <a:off x="982133" y="1772816"/>
            <a:ext cx="7704667" cy="4227000"/>
          </a:xfrm>
        </p:spPr>
        <p:txBody>
          <a:bodyPr>
            <a:normAutofit/>
          </a:bodyPr>
          <a:lstStyle/>
          <a:p>
            <a:pPr>
              <a:buFont typeface="Arial" panose="020B0604020202020204" pitchFamily="34" charset="0"/>
              <a:buChar char="•"/>
            </a:pPr>
            <a:r>
              <a:rPr lang="cs-CZ" altLang="cs-CZ" dirty="0"/>
              <a:t>opatřuje správní </a:t>
            </a:r>
            <a:r>
              <a:rPr lang="cs-CZ" altLang="cs-CZ" dirty="0" smtClean="0"/>
              <a:t>orgán </a:t>
            </a:r>
            <a:r>
              <a:rPr lang="cs-CZ" altLang="cs-CZ" i="1" dirty="0" smtClean="0"/>
              <a:t>(oslabeno u tzv. sporného řízení)</a:t>
            </a:r>
            <a:endParaRPr lang="cs-CZ" altLang="cs-CZ" i="1" dirty="0"/>
          </a:p>
          <a:p>
            <a:pPr>
              <a:buFont typeface="Arial" panose="020B0604020202020204" pitchFamily="34" charset="0"/>
              <a:buChar char="•"/>
            </a:pPr>
            <a:r>
              <a:rPr lang="cs-CZ" altLang="cs-CZ" dirty="0"/>
              <a:t> jestliže to nemůže ohrozit účel řízení, může na </a:t>
            </a:r>
            <a:r>
              <a:rPr lang="cs-CZ" altLang="cs-CZ" b="1" dirty="0"/>
              <a:t>požádání účastníka</a:t>
            </a:r>
            <a:r>
              <a:rPr lang="cs-CZ" altLang="cs-CZ" dirty="0"/>
              <a:t> připustit, aby za něj podklady pro vydání rozhodnutí opatřil tento účastník </a:t>
            </a:r>
          </a:p>
          <a:p>
            <a:pPr>
              <a:buFont typeface="Arial" panose="020B0604020202020204" pitchFamily="34" charset="0"/>
              <a:buChar char="•"/>
            </a:pPr>
            <a:r>
              <a:rPr lang="cs-CZ" altLang="cs-CZ" dirty="0"/>
              <a:t> správní orgán je povinen zjistit všechny okolnosti důležité pro ochranu veřejného zájmu</a:t>
            </a:r>
          </a:p>
          <a:p>
            <a:pPr>
              <a:buFont typeface="Arial" panose="020B0604020202020204" pitchFamily="34" charset="0"/>
              <a:buChar char="•"/>
            </a:pPr>
            <a:r>
              <a:rPr lang="cs-CZ" altLang="cs-CZ" dirty="0"/>
              <a:t> v řízení, v němž má být z moci úřední uložena povinnost, je správní orgán povinen </a:t>
            </a:r>
            <a:r>
              <a:rPr lang="cs-CZ" altLang="cs-CZ" b="1" dirty="0"/>
              <a:t>i bez návrhu</a:t>
            </a:r>
            <a:r>
              <a:rPr lang="cs-CZ" altLang="cs-CZ" dirty="0"/>
              <a:t> zjistit všechny rozhodné okolnosti svědčící </a:t>
            </a:r>
            <a:r>
              <a:rPr lang="cs-CZ" altLang="cs-CZ" b="1" dirty="0"/>
              <a:t>ve prospěch i v neprospěch</a:t>
            </a:r>
            <a:r>
              <a:rPr lang="cs-CZ" altLang="cs-CZ" dirty="0"/>
              <a:t> toho, komu má být povinnost </a:t>
            </a:r>
            <a:r>
              <a:rPr lang="cs-CZ" altLang="cs-CZ" dirty="0" smtClean="0"/>
              <a:t>uložena</a:t>
            </a:r>
            <a:endParaRPr lang="cs-CZ" altLang="cs-CZ" dirty="0"/>
          </a:p>
        </p:txBody>
      </p:sp>
    </p:spTree>
    <p:extLst>
      <p:ext uri="{BB962C8B-B14F-4D97-AF65-F5344CB8AC3E}">
        <p14:creationId xmlns:p14="http://schemas.microsoft.com/office/powerpoint/2010/main" val="2853218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171599"/>
          </a:xfrm>
        </p:spPr>
        <p:txBody>
          <a:bodyPr/>
          <a:lstStyle/>
          <a:p>
            <a:r>
              <a:rPr lang="cs-CZ" dirty="0" smtClean="0"/>
              <a:t>Provádění důkazů</a:t>
            </a:r>
            <a:endParaRPr lang="cs-CZ" dirty="0"/>
          </a:p>
        </p:txBody>
      </p:sp>
      <p:sp>
        <p:nvSpPr>
          <p:cNvPr id="3" name="Zástupný symbol pro obsah 2"/>
          <p:cNvSpPr>
            <a:spLocks noGrp="1"/>
          </p:cNvSpPr>
          <p:nvPr>
            <p:ph idx="1"/>
          </p:nvPr>
        </p:nvSpPr>
        <p:spPr>
          <a:xfrm>
            <a:off x="982133" y="1916832"/>
            <a:ext cx="7704667" cy="4082984"/>
          </a:xfrm>
        </p:spPr>
        <p:txBody>
          <a:bodyPr/>
          <a:lstStyle/>
          <a:p>
            <a:r>
              <a:rPr lang="cs-CZ" altLang="cs-CZ" dirty="0" smtClean="0"/>
              <a:t>Účastníci jsou povinni označit důkazy na podporu svých tvrzení. Správní orgán není návrhy účastníků vázán, vždy však provede důkazy, které jsou potřebné ke zjištění stavu věci.</a:t>
            </a:r>
          </a:p>
          <a:p>
            <a:r>
              <a:rPr lang="cs-CZ" altLang="cs-CZ" dirty="0" smtClean="0"/>
              <a:t>Zásadně se provádí při </a:t>
            </a:r>
            <a:r>
              <a:rPr lang="cs-CZ" altLang="cs-CZ" dirty="0"/>
              <a:t>ústním jednání.</a:t>
            </a:r>
          </a:p>
          <a:p>
            <a:r>
              <a:rPr lang="cs-CZ" altLang="cs-CZ" dirty="0"/>
              <a:t>O provádění důkazů mimo ústní jednání musí být účastníci včas vyrozuměni, nehrozí-li nebezpečí z prodlení. </a:t>
            </a:r>
          </a:p>
        </p:txBody>
      </p:sp>
    </p:spTree>
    <p:extLst>
      <p:ext uri="{BB962C8B-B14F-4D97-AF65-F5344CB8AC3E}">
        <p14:creationId xmlns:p14="http://schemas.microsoft.com/office/powerpoint/2010/main" val="191112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027583"/>
          </a:xfrm>
        </p:spPr>
        <p:txBody>
          <a:bodyPr/>
          <a:lstStyle/>
          <a:p>
            <a:r>
              <a:rPr lang="cs-CZ" dirty="0" smtClean="0"/>
              <a:t>Důkaz listinou</a:t>
            </a:r>
            <a:endParaRPr lang="cs-CZ" dirty="0"/>
          </a:p>
        </p:txBody>
      </p:sp>
      <p:sp>
        <p:nvSpPr>
          <p:cNvPr id="3" name="Zástupný symbol pro obsah 2"/>
          <p:cNvSpPr>
            <a:spLocks noGrp="1"/>
          </p:cNvSpPr>
          <p:nvPr>
            <p:ph idx="1"/>
          </p:nvPr>
        </p:nvSpPr>
        <p:spPr>
          <a:xfrm>
            <a:off x="982133" y="1772816"/>
            <a:ext cx="7704667" cy="4227000"/>
          </a:xfrm>
        </p:spPr>
        <p:txBody>
          <a:bodyPr>
            <a:normAutofit fontScale="92500"/>
          </a:bodyPr>
          <a:lstStyle/>
          <a:p>
            <a:pPr marL="91440" indent="-91440">
              <a:lnSpc>
                <a:spcPct val="80000"/>
              </a:lnSpc>
              <a:defRPr/>
            </a:pPr>
            <a:r>
              <a:rPr lang="cs-CZ" altLang="cs-CZ" dirty="0" smtClean="0">
                <a:solidFill>
                  <a:schemeClr val="tx1">
                    <a:lumMod val="75000"/>
                    <a:lumOff val="25000"/>
                  </a:schemeClr>
                </a:solidFill>
              </a:rPr>
              <a:t> Uložení </a:t>
            </a:r>
            <a:r>
              <a:rPr lang="cs-CZ" altLang="cs-CZ" dirty="0">
                <a:solidFill>
                  <a:schemeClr val="tx1">
                    <a:lumMod val="75000"/>
                    <a:lumOff val="25000"/>
                  </a:schemeClr>
                </a:solidFill>
              </a:rPr>
              <a:t>předložení - </a:t>
            </a:r>
            <a:r>
              <a:rPr lang="cs-CZ" altLang="cs-CZ" dirty="0" smtClean="0">
                <a:solidFill>
                  <a:schemeClr val="tx1">
                    <a:lumMod val="75000"/>
                    <a:lumOff val="25000"/>
                  </a:schemeClr>
                </a:solidFill>
              </a:rPr>
              <a:t>usnesením.</a:t>
            </a:r>
            <a:endParaRPr lang="cs-CZ" altLang="cs-CZ" dirty="0">
              <a:solidFill>
                <a:schemeClr val="tx1">
                  <a:lumMod val="75000"/>
                  <a:lumOff val="25000"/>
                </a:schemeClr>
              </a:solidFill>
            </a:endParaRPr>
          </a:p>
          <a:p>
            <a:pPr marL="91440" indent="-91440">
              <a:lnSpc>
                <a:spcPct val="80000"/>
              </a:lnSpc>
              <a:defRPr/>
            </a:pPr>
            <a:r>
              <a:rPr lang="cs-CZ" altLang="cs-CZ" dirty="0" smtClean="0">
                <a:solidFill>
                  <a:schemeClr val="tx1">
                    <a:lumMod val="75000"/>
                    <a:lumOff val="25000"/>
                  </a:schemeClr>
                </a:solidFill>
              </a:rPr>
              <a:t> Výjimka </a:t>
            </a:r>
            <a:r>
              <a:rPr lang="cs-CZ" altLang="cs-CZ" dirty="0">
                <a:solidFill>
                  <a:schemeClr val="tx1">
                    <a:lumMod val="75000"/>
                    <a:lumOff val="25000"/>
                  </a:schemeClr>
                </a:solidFill>
              </a:rPr>
              <a:t>-  </a:t>
            </a:r>
            <a:r>
              <a:rPr lang="cs-CZ" altLang="cs-CZ" b="1" dirty="0">
                <a:solidFill>
                  <a:schemeClr val="tx1">
                    <a:lumMod val="75000"/>
                    <a:lumOff val="25000"/>
                  </a:schemeClr>
                </a:solidFill>
              </a:rPr>
              <a:t>možnost odepření </a:t>
            </a:r>
            <a:r>
              <a:rPr lang="cs-CZ" altLang="cs-CZ" dirty="0">
                <a:solidFill>
                  <a:schemeClr val="tx1">
                    <a:lumMod val="75000"/>
                    <a:lumOff val="25000"/>
                  </a:schemeClr>
                </a:solidFill>
              </a:rPr>
              <a:t>z důvodů, pro které nesmí být svědek vyslechnut nebo pro které je svědek oprávněn výpověď odepřít.</a:t>
            </a:r>
          </a:p>
          <a:p>
            <a:pPr marL="91440" indent="-91440">
              <a:lnSpc>
                <a:spcPct val="80000"/>
              </a:lnSpc>
              <a:defRPr/>
            </a:pPr>
            <a:r>
              <a:rPr lang="cs-CZ" altLang="cs-CZ" b="1" dirty="0" smtClean="0">
                <a:solidFill>
                  <a:schemeClr val="tx1">
                    <a:lumMod val="75000"/>
                    <a:lumOff val="25000"/>
                  </a:schemeClr>
                </a:solidFill>
              </a:rPr>
              <a:t> Veřejné listiny </a:t>
            </a:r>
            <a:r>
              <a:rPr lang="cs-CZ" altLang="cs-CZ" dirty="0" smtClean="0">
                <a:solidFill>
                  <a:schemeClr val="tx1">
                    <a:lumMod val="75000"/>
                    <a:lumOff val="25000"/>
                  </a:schemeClr>
                </a:solidFill>
              </a:rPr>
              <a:t>- listiny vydané soudy České republiky nebo jinými orgány, jakož i listiny, které jsou zvláštními zákony prohlášeny za veřejné, potvrzují, že jde o prohlášení orgánu, který listinu vydal, a není-li dokázán opak, potvrzují i pravdivost toho, co je v nich osvědčeno nebo potvrzeno.</a:t>
            </a:r>
            <a:endParaRPr lang="cs-CZ" altLang="cs-CZ" dirty="0">
              <a:solidFill>
                <a:schemeClr val="tx1">
                  <a:lumMod val="75000"/>
                  <a:lumOff val="25000"/>
                </a:schemeClr>
              </a:solidFill>
            </a:endParaRPr>
          </a:p>
          <a:p>
            <a:pPr marL="91440" indent="-91440">
              <a:lnSpc>
                <a:spcPct val="80000"/>
              </a:lnSpc>
              <a:defRPr/>
            </a:pPr>
            <a:r>
              <a:rPr lang="cs-CZ" altLang="cs-CZ" dirty="0" smtClean="0">
                <a:solidFill>
                  <a:schemeClr val="tx1">
                    <a:lumMod val="75000"/>
                    <a:lumOff val="25000"/>
                  </a:schemeClr>
                </a:solidFill>
              </a:rPr>
              <a:t> Předložení </a:t>
            </a:r>
            <a:r>
              <a:rPr lang="cs-CZ" altLang="cs-CZ" dirty="0">
                <a:solidFill>
                  <a:schemeClr val="tx1">
                    <a:lumMod val="75000"/>
                    <a:lumOff val="25000"/>
                  </a:schemeClr>
                </a:solidFill>
              </a:rPr>
              <a:t>listiny je v případech a za podmínek stanovených zvláštním zákonem možné nahradit </a:t>
            </a:r>
            <a:r>
              <a:rPr lang="cs-CZ" altLang="cs-CZ" b="1" dirty="0">
                <a:solidFill>
                  <a:schemeClr val="tx1">
                    <a:lumMod val="75000"/>
                    <a:lumOff val="25000"/>
                  </a:schemeClr>
                </a:solidFill>
              </a:rPr>
              <a:t>čestným prohlášením účastníka nebo svědeckou výpovědí</a:t>
            </a:r>
            <a:r>
              <a:rPr lang="cs-CZ" altLang="cs-CZ" dirty="0">
                <a:solidFill>
                  <a:schemeClr val="tx1">
                    <a:lumMod val="75000"/>
                    <a:lumOff val="25000"/>
                  </a:schemeClr>
                </a:solidFill>
              </a:rPr>
              <a:t>.</a:t>
            </a:r>
          </a:p>
          <a:p>
            <a:pPr marL="91440" indent="-91440">
              <a:lnSpc>
                <a:spcPct val="80000"/>
              </a:lnSpc>
              <a:defRPr/>
            </a:pPr>
            <a:r>
              <a:rPr lang="cs-CZ" altLang="cs-CZ" dirty="0" smtClean="0">
                <a:solidFill>
                  <a:schemeClr val="tx1">
                    <a:lumMod val="75000"/>
                    <a:lumOff val="25000"/>
                  </a:schemeClr>
                </a:solidFill>
              </a:rPr>
              <a:t> O </a:t>
            </a:r>
            <a:r>
              <a:rPr lang="cs-CZ" altLang="cs-CZ" dirty="0">
                <a:solidFill>
                  <a:schemeClr val="tx1">
                    <a:lumMod val="75000"/>
                    <a:lumOff val="25000"/>
                  </a:schemeClr>
                </a:solidFill>
              </a:rPr>
              <a:t>provedení důkazu listinou se učiní záznam do spisu. </a:t>
            </a:r>
          </a:p>
        </p:txBody>
      </p:sp>
    </p:spTree>
    <p:extLst>
      <p:ext uri="{BB962C8B-B14F-4D97-AF65-F5344CB8AC3E}">
        <p14:creationId xmlns:p14="http://schemas.microsoft.com/office/powerpoint/2010/main" val="3138055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87623"/>
          </a:xfrm>
        </p:spPr>
        <p:txBody>
          <a:bodyPr/>
          <a:lstStyle/>
          <a:p>
            <a:r>
              <a:rPr lang="cs-CZ" altLang="cs-CZ" dirty="0">
                <a:solidFill>
                  <a:schemeClr val="tx1">
                    <a:lumMod val="75000"/>
                    <a:lumOff val="25000"/>
                  </a:schemeClr>
                </a:solidFill>
              </a:rPr>
              <a:t>Důkaz ohledáním</a:t>
            </a:r>
            <a:endParaRPr lang="cs-CZ" dirty="0"/>
          </a:p>
        </p:txBody>
      </p:sp>
      <p:sp>
        <p:nvSpPr>
          <p:cNvPr id="3" name="Zástupný symbol pro obsah 2"/>
          <p:cNvSpPr>
            <a:spLocks noGrp="1"/>
          </p:cNvSpPr>
          <p:nvPr>
            <p:ph idx="1"/>
          </p:nvPr>
        </p:nvSpPr>
        <p:spPr>
          <a:xfrm>
            <a:off x="982133" y="2060848"/>
            <a:ext cx="7704667" cy="3938968"/>
          </a:xfrm>
        </p:spPr>
        <p:txBody>
          <a:bodyPr/>
          <a:lstStyle/>
          <a:p>
            <a:r>
              <a:rPr lang="cs-CZ" altLang="cs-CZ" dirty="0"/>
              <a:t>Povinnost předložit nebo strpět ohledání věci na </a:t>
            </a:r>
            <a:r>
              <a:rPr lang="cs-CZ" altLang="cs-CZ" dirty="0" smtClean="0"/>
              <a:t>místě – vydává se o tom usnesení</a:t>
            </a:r>
          </a:p>
          <a:p>
            <a:r>
              <a:rPr lang="cs-CZ" altLang="cs-CZ" dirty="0">
                <a:solidFill>
                  <a:schemeClr val="tx1">
                    <a:lumMod val="75000"/>
                    <a:lumOff val="25000"/>
                  </a:schemeClr>
                </a:solidFill>
              </a:rPr>
              <a:t>Výjimka -  </a:t>
            </a:r>
            <a:r>
              <a:rPr lang="cs-CZ" altLang="cs-CZ" b="1" dirty="0">
                <a:solidFill>
                  <a:schemeClr val="tx1">
                    <a:lumMod val="75000"/>
                    <a:lumOff val="25000"/>
                  </a:schemeClr>
                </a:solidFill>
              </a:rPr>
              <a:t>možnost odepření </a:t>
            </a:r>
            <a:r>
              <a:rPr lang="cs-CZ" altLang="cs-CZ" dirty="0">
                <a:solidFill>
                  <a:schemeClr val="tx1">
                    <a:lumMod val="75000"/>
                    <a:lumOff val="25000"/>
                  </a:schemeClr>
                </a:solidFill>
              </a:rPr>
              <a:t>z důvodů, pro které nesmí být svědek vyslechnut nebo pro které je svědek oprávněn výpověď odepřít.</a:t>
            </a:r>
          </a:p>
          <a:p>
            <a:r>
              <a:rPr lang="cs-CZ" altLang="cs-CZ" dirty="0"/>
              <a:t>Správní orgán může k účasti na ohledání přizvat nestranné osoby, aby zajistil jejich přítomnost při provádění důkazu. Tyto osoby nemají práva ani povinnosti účastníků</a:t>
            </a:r>
            <a:r>
              <a:rPr lang="cs-CZ" altLang="cs-CZ" dirty="0" smtClean="0"/>
              <a:t>.</a:t>
            </a:r>
            <a:endParaRPr lang="cs-CZ" altLang="cs-CZ" dirty="0"/>
          </a:p>
        </p:txBody>
      </p:sp>
    </p:spTree>
    <p:extLst>
      <p:ext uri="{BB962C8B-B14F-4D97-AF65-F5344CB8AC3E}">
        <p14:creationId xmlns:p14="http://schemas.microsoft.com/office/powerpoint/2010/main" val="3318902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15615"/>
          </a:xfrm>
        </p:spPr>
        <p:txBody>
          <a:bodyPr/>
          <a:lstStyle/>
          <a:p>
            <a:r>
              <a:rPr lang="cs-CZ" altLang="cs-CZ" dirty="0">
                <a:solidFill>
                  <a:schemeClr val="tx1">
                    <a:lumMod val="75000"/>
                    <a:lumOff val="25000"/>
                  </a:schemeClr>
                </a:solidFill>
              </a:rPr>
              <a:t>Důkaz svědeckou výpovědí</a:t>
            </a:r>
            <a:endParaRPr lang="cs-CZ" dirty="0"/>
          </a:p>
        </p:txBody>
      </p:sp>
      <p:sp>
        <p:nvSpPr>
          <p:cNvPr id="3" name="Zástupný symbol pro obsah 2"/>
          <p:cNvSpPr>
            <a:spLocks noGrp="1"/>
          </p:cNvSpPr>
          <p:nvPr>
            <p:ph idx="1"/>
          </p:nvPr>
        </p:nvSpPr>
        <p:spPr>
          <a:xfrm>
            <a:off x="982133" y="1628800"/>
            <a:ext cx="7704667" cy="4536504"/>
          </a:xfrm>
        </p:spPr>
        <p:txBody>
          <a:bodyPr>
            <a:normAutofit fontScale="92500" lnSpcReduction="10000"/>
          </a:bodyPr>
          <a:lstStyle/>
          <a:p>
            <a:pPr>
              <a:lnSpc>
                <a:spcPct val="80000"/>
              </a:lnSpc>
            </a:pPr>
            <a:r>
              <a:rPr lang="cs-CZ" altLang="cs-CZ" b="1" dirty="0"/>
              <a:t>Výpověď -</a:t>
            </a:r>
            <a:r>
              <a:rPr lang="cs-CZ" altLang="cs-CZ" dirty="0"/>
              <a:t> Každý, kdo není účastníkem, je povinen vypovídat jako svědek; musí vypovídat pravdivě a nesmí nic zamlčet.</a:t>
            </a:r>
          </a:p>
          <a:p>
            <a:pPr>
              <a:lnSpc>
                <a:spcPct val="80000"/>
              </a:lnSpc>
            </a:pPr>
            <a:r>
              <a:rPr lang="cs-CZ" altLang="cs-CZ" b="1" dirty="0"/>
              <a:t>Zákaz výslechu svědka</a:t>
            </a:r>
            <a:r>
              <a:rPr lang="cs-CZ" altLang="cs-CZ" dirty="0"/>
              <a:t> - Svědek nesmí být vyslýchán o utajovaných informacích chráněných zvláštním zákonem, které je povinen zachovat v tajnosti, ledaže byl této povinnosti příslušným orgánem zproštěn, a jestliže by svou výpovědí porušil státem uloženou nebo uznanou povinnost mlčenlivosti, ledaže byl této povinnosti příslušným orgánem nebo tím, v jehož zájmu tuto povinnost má, zproštěn.</a:t>
            </a:r>
          </a:p>
          <a:p>
            <a:pPr>
              <a:lnSpc>
                <a:spcPct val="80000"/>
              </a:lnSpc>
            </a:pPr>
            <a:r>
              <a:rPr lang="cs-CZ" altLang="cs-CZ" b="1" dirty="0"/>
              <a:t>Odepření výpovědi</a:t>
            </a:r>
            <a:r>
              <a:rPr lang="cs-CZ" altLang="cs-CZ" dirty="0"/>
              <a:t> - Výpověď může odepřít ten, kdo by jí způsobil sobě nebo osobě blízké nebezpečí stíhání pro trestný čin nebo správní delikt.</a:t>
            </a:r>
          </a:p>
          <a:p>
            <a:pPr>
              <a:lnSpc>
                <a:spcPct val="80000"/>
              </a:lnSpc>
            </a:pPr>
            <a:r>
              <a:rPr lang="cs-CZ" altLang="cs-CZ" b="1" dirty="0"/>
              <a:t>Poučení -</a:t>
            </a:r>
            <a:r>
              <a:rPr lang="cs-CZ" altLang="cs-CZ" dirty="0"/>
              <a:t> Správní orgán svědka před výslechem poučí o důvodech, pro které nesmí být vyslýchán, o právu odepřít výpověď, o jeho povinnosti vypovídat pravdivě a nic nezamlčet a o právních následcích nepravdivé nebo neúplné výpovědi</a:t>
            </a:r>
            <a:r>
              <a:rPr lang="cs-CZ" altLang="cs-CZ" dirty="0" smtClean="0"/>
              <a:t>.</a:t>
            </a:r>
            <a:endParaRPr lang="cs-CZ" altLang="cs-CZ" dirty="0"/>
          </a:p>
        </p:txBody>
      </p:sp>
    </p:spTree>
    <p:extLst>
      <p:ext uri="{BB962C8B-B14F-4D97-AF65-F5344CB8AC3E}">
        <p14:creationId xmlns:p14="http://schemas.microsoft.com/office/powerpoint/2010/main" val="3956998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171599"/>
          </a:xfrm>
        </p:spPr>
        <p:txBody>
          <a:bodyPr/>
          <a:lstStyle/>
          <a:p>
            <a:r>
              <a:rPr lang="cs-CZ" altLang="cs-CZ" dirty="0">
                <a:solidFill>
                  <a:schemeClr val="tx1">
                    <a:lumMod val="75000"/>
                    <a:lumOff val="25000"/>
                  </a:schemeClr>
                </a:solidFill>
              </a:rPr>
              <a:t>Důkaz znaleckým posudkem</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Rozhodnutí závisí na posouzení skutečností, </a:t>
            </a:r>
            <a:r>
              <a:rPr lang="cs-CZ" altLang="cs-CZ" dirty="0"/>
              <a:t>k nimž je třeba odborných znalostí, které úřední osoby nemají, a </a:t>
            </a:r>
            <a:r>
              <a:rPr lang="cs-CZ" altLang="cs-CZ" dirty="0" smtClean="0"/>
              <a:t>odborné </a:t>
            </a:r>
            <a:r>
              <a:rPr lang="cs-CZ" altLang="cs-CZ" dirty="0"/>
              <a:t>posouzení skutečností nelze opatřit od jiného správního </a:t>
            </a:r>
            <a:r>
              <a:rPr lang="cs-CZ" altLang="cs-CZ" dirty="0" smtClean="0"/>
              <a:t>orgánu</a:t>
            </a:r>
          </a:p>
          <a:p>
            <a:r>
              <a:rPr lang="cs-CZ" dirty="0" smtClean="0"/>
              <a:t>Usnesením – oznamuje se pouze znalci, ostatní účastníci se vhodným způsobem vyrozumí</a:t>
            </a:r>
          </a:p>
          <a:p>
            <a:r>
              <a:rPr lang="cs-CZ" dirty="0" smtClean="0"/>
              <a:t>Posudek je nutné vypracovat písemně a ve lhůtě k tomu určené </a:t>
            </a:r>
            <a:r>
              <a:rPr lang="cs-CZ" i="1" dirty="0" smtClean="0"/>
              <a:t>(znalce lze také vyslechnout)</a:t>
            </a:r>
          </a:p>
          <a:p>
            <a:endParaRPr lang="cs-CZ" dirty="0"/>
          </a:p>
        </p:txBody>
      </p:sp>
    </p:spTree>
    <p:extLst>
      <p:ext uri="{BB962C8B-B14F-4D97-AF65-F5344CB8AC3E}">
        <p14:creationId xmlns:p14="http://schemas.microsoft.com/office/powerpoint/2010/main" val="3667828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027583"/>
          </a:xfrm>
        </p:spPr>
        <p:txBody>
          <a:bodyPr/>
          <a:lstStyle/>
          <a:p>
            <a:r>
              <a:rPr lang="cs-CZ" altLang="cs-CZ" dirty="0">
                <a:solidFill>
                  <a:schemeClr val="tx1">
                    <a:lumMod val="75000"/>
                    <a:lumOff val="25000"/>
                  </a:schemeClr>
                </a:solidFill>
              </a:rPr>
              <a:t>Zajištění účelu a průběhu řízení</a:t>
            </a:r>
            <a:endParaRPr lang="cs-CZ" dirty="0"/>
          </a:p>
        </p:txBody>
      </p:sp>
      <p:sp>
        <p:nvSpPr>
          <p:cNvPr id="3" name="Zástupný symbol pro obsah 2"/>
          <p:cNvSpPr>
            <a:spLocks noGrp="1"/>
          </p:cNvSpPr>
          <p:nvPr>
            <p:ph idx="1"/>
          </p:nvPr>
        </p:nvSpPr>
        <p:spPr>
          <a:xfrm>
            <a:off x="982133" y="1844824"/>
            <a:ext cx="7704667" cy="4154992"/>
          </a:xfrm>
        </p:spPr>
        <p:txBody>
          <a:bodyPr/>
          <a:lstStyle/>
          <a:p>
            <a:r>
              <a:rPr lang="cs-CZ" altLang="cs-CZ" dirty="0"/>
              <a:t>Předvolání</a:t>
            </a:r>
          </a:p>
          <a:p>
            <a:r>
              <a:rPr lang="cs-CZ" altLang="cs-CZ" dirty="0"/>
              <a:t>Předvedení</a:t>
            </a:r>
          </a:p>
          <a:p>
            <a:r>
              <a:rPr lang="cs-CZ" altLang="cs-CZ" dirty="0"/>
              <a:t>Předběžné opatření</a:t>
            </a:r>
          </a:p>
          <a:p>
            <a:r>
              <a:rPr lang="cs-CZ" altLang="cs-CZ" dirty="0"/>
              <a:t>Pořádková pokuta</a:t>
            </a:r>
          </a:p>
          <a:p>
            <a:r>
              <a:rPr lang="cs-CZ" altLang="cs-CZ" dirty="0"/>
              <a:t>Vykázání z místa konání úkonu</a:t>
            </a:r>
          </a:p>
          <a:p>
            <a:r>
              <a:rPr lang="cs-CZ" dirty="0" smtClean="0"/>
              <a:t>Záruka za splnění povinnosti </a:t>
            </a:r>
            <a:r>
              <a:rPr lang="cs-CZ" i="1" u="sng" dirty="0" smtClean="0"/>
              <a:t>(pozor, upravena v části III SŘ!)</a:t>
            </a:r>
            <a:endParaRPr lang="cs-CZ" i="1" u="sng" dirty="0"/>
          </a:p>
        </p:txBody>
      </p:sp>
    </p:spTree>
    <p:extLst>
      <p:ext uri="{BB962C8B-B14F-4D97-AF65-F5344CB8AC3E}">
        <p14:creationId xmlns:p14="http://schemas.microsoft.com/office/powerpoint/2010/main" val="448804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87623"/>
          </a:xfrm>
        </p:spPr>
        <p:txBody>
          <a:bodyPr/>
          <a:lstStyle/>
          <a:p>
            <a:r>
              <a:rPr lang="cs-CZ" dirty="0" smtClean="0"/>
              <a:t>Zahájení</a:t>
            </a:r>
            <a:endParaRPr lang="cs-CZ" dirty="0"/>
          </a:p>
        </p:txBody>
      </p:sp>
      <p:sp>
        <p:nvSpPr>
          <p:cNvPr id="3" name="Zástupný symbol pro obsah 2"/>
          <p:cNvSpPr>
            <a:spLocks noGrp="1"/>
          </p:cNvSpPr>
          <p:nvPr>
            <p:ph idx="1"/>
          </p:nvPr>
        </p:nvSpPr>
        <p:spPr>
          <a:xfrm>
            <a:off x="982133" y="1988840"/>
            <a:ext cx="7704667" cy="4010976"/>
          </a:xfrm>
        </p:spPr>
        <p:txBody>
          <a:bodyPr/>
          <a:lstStyle/>
          <a:p>
            <a:r>
              <a:rPr lang="cs-CZ" altLang="cs-CZ" dirty="0"/>
              <a:t>Zahájení řízení o žádosti</a:t>
            </a:r>
          </a:p>
          <a:p>
            <a:r>
              <a:rPr lang="cs-CZ" altLang="cs-CZ" dirty="0"/>
              <a:t>Zahájení řízení z moci úřední</a:t>
            </a:r>
          </a:p>
          <a:p>
            <a:endParaRPr lang="cs-CZ" dirty="0"/>
          </a:p>
        </p:txBody>
      </p:sp>
    </p:spTree>
    <p:extLst>
      <p:ext uri="{BB962C8B-B14F-4D97-AF65-F5344CB8AC3E}">
        <p14:creationId xmlns:p14="http://schemas.microsoft.com/office/powerpoint/2010/main" val="1904641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243607"/>
          </a:xfrm>
        </p:spPr>
        <p:txBody>
          <a:bodyPr/>
          <a:lstStyle/>
          <a:p>
            <a:r>
              <a:rPr lang="cs-CZ" dirty="0"/>
              <a:t>Předvolání </a:t>
            </a:r>
          </a:p>
        </p:txBody>
      </p:sp>
      <p:sp>
        <p:nvSpPr>
          <p:cNvPr id="3" name="Zástupný symbol pro obsah 2"/>
          <p:cNvSpPr>
            <a:spLocks noGrp="1"/>
          </p:cNvSpPr>
          <p:nvPr>
            <p:ph idx="1"/>
          </p:nvPr>
        </p:nvSpPr>
        <p:spPr>
          <a:xfrm>
            <a:off x="982133" y="2132856"/>
            <a:ext cx="7704667" cy="3866960"/>
          </a:xfrm>
        </p:spPr>
        <p:txBody>
          <a:bodyPr/>
          <a:lstStyle/>
          <a:p>
            <a:pPr>
              <a:buFont typeface="Arial" panose="020B0604020202020204" pitchFamily="34" charset="0"/>
              <a:buChar char="•"/>
            </a:pPr>
            <a:r>
              <a:rPr lang="cs-CZ" altLang="cs-CZ" dirty="0"/>
              <a:t>nutná osobní účast</a:t>
            </a:r>
          </a:p>
          <a:p>
            <a:pPr>
              <a:buFont typeface="Arial" panose="020B0604020202020204" pitchFamily="34" charset="0"/>
              <a:buChar char="•"/>
            </a:pPr>
            <a:r>
              <a:rPr lang="cs-CZ" altLang="cs-CZ" dirty="0"/>
              <a:t> písemné do </a:t>
            </a:r>
            <a:r>
              <a:rPr lang="cs-CZ" altLang="cs-CZ" dirty="0" err="1"/>
              <a:t>vl</a:t>
            </a:r>
            <a:r>
              <a:rPr lang="cs-CZ" altLang="cs-CZ" dirty="0"/>
              <a:t>. rukou s dostatečným předstihem </a:t>
            </a:r>
          </a:p>
          <a:p>
            <a:pPr>
              <a:buFont typeface="Arial" panose="020B0604020202020204" pitchFamily="34" charset="0"/>
              <a:buChar char="•"/>
            </a:pPr>
            <a:r>
              <a:rPr lang="cs-CZ" altLang="cs-CZ" dirty="0"/>
              <a:t> obsah předvolání </a:t>
            </a:r>
            <a:r>
              <a:rPr lang="cs-CZ" altLang="cs-CZ" dirty="0" smtClean="0"/>
              <a:t> - kdo, kdy, kam a proč se má dostavit</a:t>
            </a:r>
          </a:p>
          <a:p>
            <a:pPr>
              <a:buFont typeface="Arial" panose="020B0604020202020204" pitchFamily="34" charset="0"/>
              <a:buChar char="•"/>
            </a:pPr>
            <a:r>
              <a:rPr lang="cs-CZ" altLang="cs-CZ" dirty="0" smtClean="0"/>
              <a:t>poučení - </a:t>
            </a:r>
            <a:r>
              <a:rPr lang="cs-CZ" altLang="cs-CZ" b="1" dirty="0"/>
              <a:t>následky nedostavení </a:t>
            </a:r>
            <a:r>
              <a:rPr lang="cs-CZ" altLang="cs-CZ" b="1" dirty="0" smtClean="0"/>
              <a:t>se </a:t>
            </a:r>
            <a:r>
              <a:rPr lang="cs-CZ" altLang="cs-CZ" i="1" dirty="0" smtClean="0"/>
              <a:t>(možnost předvedení)</a:t>
            </a:r>
            <a:endParaRPr lang="cs-CZ" altLang="cs-CZ" i="1" dirty="0"/>
          </a:p>
          <a:p>
            <a:pPr>
              <a:buFont typeface="Arial" panose="020B0604020202020204" pitchFamily="34" charset="0"/>
              <a:buChar char="•"/>
            </a:pPr>
            <a:r>
              <a:rPr lang="cs-CZ" altLang="cs-CZ" dirty="0"/>
              <a:t> omluva – závažné důvody </a:t>
            </a:r>
          </a:p>
        </p:txBody>
      </p:sp>
    </p:spTree>
    <p:extLst>
      <p:ext uri="{BB962C8B-B14F-4D97-AF65-F5344CB8AC3E}">
        <p14:creationId xmlns:p14="http://schemas.microsoft.com/office/powerpoint/2010/main" val="758713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15615"/>
          </a:xfrm>
        </p:spPr>
        <p:txBody>
          <a:bodyPr/>
          <a:lstStyle/>
          <a:p>
            <a:r>
              <a:rPr lang="cs-CZ" dirty="0"/>
              <a:t>Předvedení </a:t>
            </a:r>
          </a:p>
        </p:txBody>
      </p:sp>
      <p:sp>
        <p:nvSpPr>
          <p:cNvPr id="3" name="Zástupný symbol pro obsah 2"/>
          <p:cNvSpPr>
            <a:spLocks noGrp="1"/>
          </p:cNvSpPr>
          <p:nvPr>
            <p:ph idx="1"/>
          </p:nvPr>
        </p:nvSpPr>
        <p:spPr>
          <a:xfrm>
            <a:off x="982133" y="2060848"/>
            <a:ext cx="7704667" cy="3938968"/>
          </a:xfrm>
        </p:spPr>
        <p:txBody>
          <a:bodyPr/>
          <a:lstStyle/>
          <a:p>
            <a:pPr>
              <a:buFont typeface="Arial" panose="020B0604020202020204" pitchFamily="34" charset="0"/>
              <a:buChar char="•"/>
            </a:pPr>
            <a:r>
              <a:rPr lang="cs-CZ" altLang="cs-CZ" dirty="0"/>
              <a:t>bez omluvy se nedostaví </a:t>
            </a:r>
          </a:p>
          <a:p>
            <a:pPr>
              <a:buFont typeface="Arial" panose="020B0604020202020204" pitchFamily="34" charset="0"/>
              <a:buChar char="•"/>
            </a:pPr>
            <a:r>
              <a:rPr lang="cs-CZ" altLang="cs-CZ" dirty="0"/>
              <a:t> usnesení  - písemné – doručuje se provádějícím orgánům</a:t>
            </a:r>
          </a:p>
          <a:p>
            <a:pPr>
              <a:buFont typeface="Arial" panose="020B0604020202020204" pitchFamily="34" charset="0"/>
              <a:buChar char="•"/>
            </a:pPr>
            <a:r>
              <a:rPr lang="cs-CZ" altLang="cs-CZ" dirty="0"/>
              <a:t> PČR, jiný ozbrojený </a:t>
            </a:r>
            <a:r>
              <a:rPr lang="cs-CZ" altLang="cs-CZ" dirty="0" smtClean="0"/>
              <a:t>sbor</a:t>
            </a:r>
            <a:endParaRPr lang="cs-CZ" altLang="cs-CZ" dirty="0"/>
          </a:p>
        </p:txBody>
      </p:sp>
    </p:spTree>
    <p:extLst>
      <p:ext uri="{BB962C8B-B14F-4D97-AF65-F5344CB8AC3E}">
        <p14:creationId xmlns:p14="http://schemas.microsoft.com/office/powerpoint/2010/main" val="277960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603647"/>
          </a:xfrm>
        </p:spPr>
        <p:txBody>
          <a:bodyPr/>
          <a:lstStyle/>
          <a:p>
            <a:r>
              <a:rPr lang="cs-CZ" dirty="0"/>
              <a:t>Předběžné opatření </a:t>
            </a:r>
          </a:p>
        </p:txBody>
      </p:sp>
      <p:sp>
        <p:nvSpPr>
          <p:cNvPr id="3" name="Zástupný symbol pro obsah 2"/>
          <p:cNvSpPr>
            <a:spLocks noGrp="1"/>
          </p:cNvSpPr>
          <p:nvPr>
            <p:ph idx="1"/>
          </p:nvPr>
        </p:nvSpPr>
        <p:spPr>
          <a:xfrm>
            <a:off x="982133" y="1844824"/>
            <a:ext cx="7704667" cy="4154992"/>
          </a:xfrm>
        </p:spPr>
        <p:txBody>
          <a:bodyPr>
            <a:normAutofit/>
          </a:bodyPr>
          <a:lstStyle/>
          <a:p>
            <a:pPr>
              <a:buFont typeface="Arial" panose="020B0604020202020204" pitchFamily="34" charset="0"/>
              <a:buChar char="•"/>
            </a:pPr>
            <a:r>
              <a:rPr lang="cs-CZ" altLang="cs-CZ" dirty="0"/>
              <a:t>z moci úřední nebo na požádání účastníka </a:t>
            </a:r>
          </a:p>
          <a:p>
            <a:pPr>
              <a:buFont typeface="Arial" panose="020B0604020202020204" pitchFamily="34" charset="0"/>
              <a:buChar char="•"/>
            </a:pPr>
            <a:r>
              <a:rPr lang="cs-CZ" altLang="cs-CZ" dirty="0"/>
              <a:t> před skončením řízení </a:t>
            </a:r>
          </a:p>
          <a:p>
            <a:pPr>
              <a:buFont typeface="Arial" panose="020B0604020202020204" pitchFamily="34" charset="0"/>
              <a:buChar char="•"/>
            </a:pPr>
            <a:r>
              <a:rPr lang="cs-CZ" altLang="cs-CZ" dirty="0" smtClean="0"/>
              <a:t>nutnost </a:t>
            </a:r>
            <a:r>
              <a:rPr lang="cs-CZ" altLang="cs-CZ" dirty="0"/>
              <a:t>zatímně upravit poměry účastníků, nebo je-li obava, že by bylo ohroženo provedení exekuce</a:t>
            </a:r>
          </a:p>
          <a:p>
            <a:pPr>
              <a:buFont typeface="Arial" panose="020B0604020202020204" pitchFamily="34" charset="0"/>
              <a:buChar char="•"/>
            </a:pPr>
            <a:r>
              <a:rPr lang="cs-CZ" altLang="cs-CZ" dirty="0"/>
              <a:t>lze účastníkovi nebo jiné osobě přikázat, aby něco vykonal, něčeho se zdržel nebo něco strpěl, anebo zajistit věc, která může sloužit jako důkazní prostředek, nebo věc, která může být předmětem exekuce.</a:t>
            </a:r>
          </a:p>
          <a:p>
            <a:endParaRPr lang="cs-CZ" dirty="0"/>
          </a:p>
        </p:txBody>
      </p:sp>
    </p:spTree>
    <p:extLst>
      <p:ext uri="{BB962C8B-B14F-4D97-AF65-F5344CB8AC3E}">
        <p14:creationId xmlns:p14="http://schemas.microsoft.com/office/powerpoint/2010/main" val="615572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15615"/>
          </a:xfrm>
        </p:spPr>
        <p:txBody>
          <a:bodyPr/>
          <a:lstStyle/>
          <a:p>
            <a:r>
              <a:rPr lang="cs-CZ" dirty="0" smtClean="0"/>
              <a:t>Předběžné opatření II</a:t>
            </a:r>
            <a:endParaRPr lang="cs-CZ" dirty="0"/>
          </a:p>
        </p:txBody>
      </p:sp>
      <p:sp>
        <p:nvSpPr>
          <p:cNvPr id="3" name="Zástupný symbol pro obsah 2"/>
          <p:cNvSpPr>
            <a:spLocks noGrp="1"/>
          </p:cNvSpPr>
          <p:nvPr>
            <p:ph idx="1"/>
          </p:nvPr>
        </p:nvSpPr>
        <p:spPr>
          <a:xfrm>
            <a:off x="982133" y="1772816"/>
            <a:ext cx="7704667" cy="4227000"/>
          </a:xfrm>
        </p:spPr>
        <p:txBody>
          <a:bodyPr>
            <a:normAutofit fontScale="92500" lnSpcReduction="10000"/>
          </a:bodyPr>
          <a:lstStyle/>
          <a:p>
            <a:r>
              <a:rPr lang="cs-CZ" dirty="0" smtClean="0"/>
              <a:t>Vydává se </a:t>
            </a:r>
            <a:r>
              <a:rPr lang="cs-CZ" b="1" dirty="0" smtClean="0"/>
              <a:t>rozhodnutím</a:t>
            </a:r>
          </a:p>
          <a:p>
            <a:pPr>
              <a:buFont typeface="Arial" panose="020B0604020202020204" pitchFamily="34" charset="0"/>
              <a:buChar char="•"/>
            </a:pPr>
            <a:r>
              <a:rPr lang="cs-CZ" altLang="cs-CZ" dirty="0"/>
              <a:t>Lhůta -  do </a:t>
            </a:r>
            <a:r>
              <a:rPr lang="cs-CZ" altLang="cs-CZ" b="1" dirty="0"/>
              <a:t>10 dnů </a:t>
            </a:r>
            <a:r>
              <a:rPr lang="cs-CZ" altLang="cs-CZ" dirty="0"/>
              <a:t>od žádosti účastníka  </a:t>
            </a:r>
          </a:p>
          <a:p>
            <a:pPr>
              <a:buFont typeface="Arial" panose="020B0604020202020204" pitchFamily="34" charset="0"/>
              <a:buChar char="•"/>
            </a:pPr>
            <a:r>
              <a:rPr lang="cs-CZ" altLang="cs-CZ" dirty="0"/>
              <a:t> Rozhodnutí se oznamuje jen tomu, koho se týká, popřípadě též jinému účastníkovi, který o jeho vydání požádal. </a:t>
            </a:r>
          </a:p>
          <a:p>
            <a:pPr>
              <a:buFont typeface="Arial" panose="020B0604020202020204" pitchFamily="34" charset="0"/>
              <a:buChar char="•"/>
            </a:pPr>
            <a:r>
              <a:rPr lang="cs-CZ" altLang="cs-CZ" dirty="0"/>
              <a:t> Odvolání proti rozhodnutí o nařízení předběžného opatření </a:t>
            </a:r>
            <a:r>
              <a:rPr lang="cs-CZ" altLang="cs-CZ" b="1" dirty="0"/>
              <a:t>nemá odkladný účinek</a:t>
            </a:r>
            <a:r>
              <a:rPr lang="cs-CZ" altLang="cs-CZ" dirty="0"/>
              <a:t>; může je podat pouze účastník, kterému se rozhodnutí oznamuje.</a:t>
            </a:r>
          </a:p>
          <a:p>
            <a:pPr>
              <a:buFont typeface="Arial" panose="020B0604020202020204" pitchFamily="34" charset="0"/>
              <a:buChar char="•"/>
            </a:pPr>
            <a:r>
              <a:rPr lang="cs-CZ" altLang="cs-CZ" dirty="0"/>
              <a:t> Povinnost věc vydat, popř. </a:t>
            </a:r>
            <a:r>
              <a:rPr lang="cs-CZ" altLang="cs-CZ" dirty="0" smtClean="0"/>
              <a:t>odnětí </a:t>
            </a:r>
            <a:r>
              <a:rPr lang="cs-CZ" altLang="cs-CZ" dirty="0"/>
              <a:t>– protokol, potvrzení o odnětí věci</a:t>
            </a:r>
          </a:p>
          <a:p>
            <a:pPr>
              <a:buFont typeface="Arial" panose="020B0604020202020204" pitchFamily="34" charset="0"/>
              <a:buChar char="•"/>
            </a:pPr>
            <a:r>
              <a:rPr lang="cs-CZ" altLang="cs-CZ" dirty="0"/>
              <a:t> </a:t>
            </a:r>
            <a:r>
              <a:rPr lang="cs-CZ" altLang="cs-CZ" b="1" dirty="0"/>
              <a:t>Zrušení</a:t>
            </a:r>
            <a:r>
              <a:rPr lang="cs-CZ" altLang="cs-CZ" dirty="0"/>
              <a:t> rozhodnutím bezodkladně poté, co pomine důvod, pro který bylo nařízeno. </a:t>
            </a:r>
          </a:p>
        </p:txBody>
      </p:sp>
    </p:spTree>
    <p:extLst>
      <p:ext uri="{BB962C8B-B14F-4D97-AF65-F5344CB8AC3E}">
        <p14:creationId xmlns:p14="http://schemas.microsoft.com/office/powerpoint/2010/main" val="2716396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027583"/>
          </a:xfrm>
        </p:spPr>
        <p:txBody>
          <a:bodyPr/>
          <a:lstStyle/>
          <a:p>
            <a:r>
              <a:rPr lang="cs-CZ" dirty="0" smtClean="0"/>
              <a:t>Pořádková pokuta</a:t>
            </a:r>
            <a:endParaRPr lang="cs-CZ" dirty="0"/>
          </a:p>
        </p:txBody>
      </p:sp>
      <p:sp>
        <p:nvSpPr>
          <p:cNvPr id="3" name="Zástupný symbol pro obsah 2"/>
          <p:cNvSpPr>
            <a:spLocks noGrp="1"/>
          </p:cNvSpPr>
          <p:nvPr>
            <p:ph idx="1"/>
          </p:nvPr>
        </p:nvSpPr>
        <p:spPr>
          <a:xfrm>
            <a:off x="982133" y="1772816"/>
            <a:ext cx="7704667" cy="4227000"/>
          </a:xfrm>
        </p:spPr>
        <p:txBody>
          <a:bodyPr>
            <a:normAutofit fontScale="92500" lnSpcReduction="20000"/>
          </a:bodyPr>
          <a:lstStyle/>
          <a:p>
            <a:pPr>
              <a:buFont typeface="Arial" panose="020B0604020202020204" pitchFamily="34" charset="0"/>
              <a:buChar char="•"/>
              <a:defRPr/>
            </a:pPr>
            <a:r>
              <a:rPr lang="cs-CZ" dirty="0"/>
              <a:t>Tomu, kdo v řízení závažně ztěžuje jeho postup tím, že</a:t>
            </a:r>
          </a:p>
          <a:p>
            <a:pPr marL="0" indent="0">
              <a:buFont typeface="Calibri" panose="020F0502020204030204" pitchFamily="34" charset="0"/>
              <a:buNone/>
              <a:defRPr/>
            </a:pPr>
            <a:r>
              <a:rPr lang="cs-CZ" dirty="0"/>
              <a:t>a) se bez náležité omluvy nedostaví na předvolání ke správnímu orgánu,</a:t>
            </a:r>
          </a:p>
          <a:p>
            <a:pPr marL="0" indent="0">
              <a:buFont typeface="Calibri" panose="020F0502020204030204" pitchFamily="34" charset="0"/>
              <a:buNone/>
              <a:defRPr/>
            </a:pPr>
            <a:r>
              <a:rPr lang="cs-CZ" dirty="0"/>
              <a:t>b) navzdory předchozímu napomenutí ruší pořádek, nebo</a:t>
            </a:r>
          </a:p>
          <a:p>
            <a:pPr marL="0" indent="0">
              <a:buFont typeface="Calibri" panose="020F0502020204030204" pitchFamily="34" charset="0"/>
              <a:buNone/>
              <a:defRPr/>
            </a:pPr>
            <a:r>
              <a:rPr lang="cs-CZ" dirty="0"/>
              <a:t>c) neuposlechne pokynu úřední osoby.</a:t>
            </a:r>
          </a:p>
          <a:p>
            <a:pPr>
              <a:buFont typeface="Arial" panose="020B0604020202020204" pitchFamily="34" charset="0"/>
              <a:buChar char="•"/>
              <a:defRPr/>
            </a:pPr>
            <a:r>
              <a:rPr lang="cs-CZ" dirty="0"/>
              <a:t> Tomu, kdo učiní hrubě urážlivé podání.</a:t>
            </a:r>
          </a:p>
          <a:p>
            <a:r>
              <a:rPr lang="cs-CZ" dirty="0" smtClean="0"/>
              <a:t>Ukládána rozhodnutím – může být první úkon v řízení; lze novým rozhodnutím v závislosti na chování osoby prominout/snížit</a:t>
            </a:r>
          </a:p>
          <a:p>
            <a:r>
              <a:rPr lang="cs-CZ" altLang="cs-CZ" dirty="0" smtClean="0"/>
              <a:t>Max. 50.000,- (tak</a:t>
            </a:r>
            <a:r>
              <a:rPr lang="cs-CZ" altLang="cs-CZ" dirty="0"/>
              <a:t>, aby nebyla v hrubém nepoměru k závažnosti následku a k významu předmětu </a:t>
            </a:r>
            <a:r>
              <a:rPr lang="cs-CZ" altLang="cs-CZ" dirty="0" smtClean="0"/>
              <a:t>řízení) – lze i opakovaně</a:t>
            </a:r>
            <a:endParaRPr lang="cs-CZ" dirty="0"/>
          </a:p>
        </p:txBody>
      </p:sp>
    </p:spTree>
    <p:extLst>
      <p:ext uri="{BB962C8B-B14F-4D97-AF65-F5344CB8AC3E}">
        <p14:creationId xmlns:p14="http://schemas.microsoft.com/office/powerpoint/2010/main" val="237325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15615"/>
          </a:xfrm>
        </p:spPr>
        <p:txBody>
          <a:bodyPr/>
          <a:lstStyle/>
          <a:p>
            <a:r>
              <a:rPr lang="cs-CZ" dirty="0"/>
              <a:t>Vykázání z místa konání úkonu </a:t>
            </a:r>
          </a:p>
        </p:txBody>
      </p:sp>
      <p:sp>
        <p:nvSpPr>
          <p:cNvPr id="3" name="Zástupný symbol pro obsah 2"/>
          <p:cNvSpPr>
            <a:spLocks noGrp="1"/>
          </p:cNvSpPr>
          <p:nvPr>
            <p:ph idx="1"/>
          </p:nvPr>
        </p:nvSpPr>
        <p:spPr>
          <a:xfrm>
            <a:off x="982133" y="1916832"/>
            <a:ext cx="7704667" cy="4082984"/>
          </a:xfrm>
        </p:spPr>
        <p:txBody>
          <a:bodyPr>
            <a:normAutofit fontScale="92500"/>
          </a:bodyPr>
          <a:lstStyle/>
          <a:p>
            <a:pPr>
              <a:buFont typeface="Arial" panose="020B0604020202020204" pitchFamily="34" charset="0"/>
              <a:buChar char="•"/>
            </a:pPr>
            <a:r>
              <a:rPr lang="cs-CZ" altLang="cs-CZ" dirty="0"/>
              <a:t>Kdo nepřístojným chováním ruší pořádek při ústním jednání nebo ohledání na místě, popřípadě při jiném úkonu.</a:t>
            </a:r>
          </a:p>
          <a:p>
            <a:pPr>
              <a:buFont typeface="Arial" panose="020B0604020202020204" pitchFamily="34" charset="0"/>
              <a:buChar char="•"/>
            </a:pPr>
            <a:r>
              <a:rPr lang="cs-CZ" altLang="cs-CZ" dirty="0"/>
              <a:t> Usnesení se vyhlašuje ústně. </a:t>
            </a:r>
          </a:p>
          <a:p>
            <a:pPr>
              <a:buFont typeface="Arial" panose="020B0604020202020204" pitchFamily="34" charset="0"/>
              <a:buChar char="•"/>
            </a:pPr>
            <a:r>
              <a:rPr lang="cs-CZ" altLang="cs-CZ" dirty="0"/>
              <a:t> Poučení o následcích neuposlechnutí. </a:t>
            </a:r>
          </a:p>
          <a:p>
            <a:pPr>
              <a:buFont typeface="Arial" panose="020B0604020202020204" pitchFamily="34" charset="0"/>
              <a:buChar char="•"/>
            </a:pPr>
            <a:r>
              <a:rPr lang="cs-CZ" altLang="cs-CZ" dirty="0"/>
              <a:t> Vykázání vynucují tytéž orgány, které provádějí předvedení </a:t>
            </a:r>
            <a:r>
              <a:rPr lang="cs-CZ" altLang="cs-CZ" dirty="0" smtClean="0"/>
              <a:t>– PČR, jiný ozbrojený sbor.</a:t>
            </a:r>
            <a:endParaRPr lang="cs-CZ" altLang="cs-CZ" dirty="0"/>
          </a:p>
          <a:p>
            <a:pPr>
              <a:buFont typeface="Arial" panose="020B0604020202020204" pitchFamily="34" charset="0"/>
              <a:buChar char="•"/>
            </a:pPr>
            <a:r>
              <a:rPr lang="cs-CZ" altLang="cs-CZ" dirty="0"/>
              <a:t> Jestliže úkon není uskutečňován v úředních místnostech správního orgánu, nelze z místa úkonu vykázat osobu, která má vlastnické či užívací právo k prostoru, kde se úkon koná</a:t>
            </a:r>
            <a:r>
              <a:rPr lang="cs-CZ" altLang="cs-CZ" dirty="0" smtClean="0"/>
              <a:t>.</a:t>
            </a:r>
            <a:endParaRPr lang="cs-CZ" altLang="cs-CZ" dirty="0"/>
          </a:p>
        </p:txBody>
      </p:sp>
    </p:spTree>
    <p:extLst>
      <p:ext uri="{BB962C8B-B14F-4D97-AF65-F5344CB8AC3E}">
        <p14:creationId xmlns:p14="http://schemas.microsoft.com/office/powerpoint/2010/main" val="2977033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15615"/>
          </a:xfrm>
        </p:spPr>
        <p:txBody>
          <a:bodyPr/>
          <a:lstStyle/>
          <a:p>
            <a:r>
              <a:rPr lang="cs-CZ" dirty="0" smtClean="0"/>
              <a:t>Zahájení řízení o žádosti</a:t>
            </a:r>
            <a:endParaRPr lang="cs-CZ" dirty="0"/>
          </a:p>
        </p:txBody>
      </p:sp>
      <p:sp>
        <p:nvSpPr>
          <p:cNvPr id="3" name="Zástupný symbol pro obsah 2"/>
          <p:cNvSpPr>
            <a:spLocks noGrp="1"/>
          </p:cNvSpPr>
          <p:nvPr>
            <p:ph idx="1"/>
          </p:nvPr>
        </p:nvSpPr>
        <p:spPr>
          <a:xfrm>
            <a:off x="982133" y="1988840"/>
            <a:ext cx="7704667" cy="4010976"/>
          </a:xfrm>
        </p:spPr>
        <p:txBody>
          <a:bodyPr>
            <a:normAutofit fontScale="92500" lnSpcReduction="10000"/>
          </a:bodyPr>
          <a:lstStyle/>
          <a:p>
            <a:r>
              <a:rPr lang="cs-CZ" altLang="cs-CZ" dirty="0"/>
              <a:t>Řízení o žádosti je zahájeno dnem, kdy žádost nebo jiný návrh, kterým se zahajuje řízení, </a:t>
            </a:r>
            <a:r>
              <a:rPr lang="cs-CZ" altLang="cs-CZ" b="1" dirty="0"/>
              <a:t>došel věcně a místně příslušnému správnímu orgánu</a:t>
            </a:r>
            <a:r>
              <a:rPr lang="cs-CZ" altLang="cs-CZ" dirty="0"/>
              <a:t>.</a:t>
            </a:r>
          </a:p>
          <a:p>
            <a:r>
              <a:rPr lang="cs-CZ" altLang="cs-CZ" dirty="0"/>
              <a:t>Pokud ze zákona nebo z povahy věci vyplývá, že žádost může podat jen více žadatelů společně, není třeba, aby podání byla učiněna současně. </a:t>
            </a:r>
          </a:p>
          <a:p>
            <a:r>
              <a:rPr lang="cs-CZ" altLang="cs-CZ" dirty="0"/>
              <a:t>Pro zahájení řízení je rozhodné, kdy tak učinil </a:t>
            </a:r>
            <a:r>
              <a:rPr lang="cs-CZ" altLang="cs-CZ" b="1" dirty="0"/>
              <a:t>poslední z žadatelů</a:t>
            </a:r>
            <a:r>
              <a:rPr lang="cs-CZ" altLang="cs-CZ" dirty="0"/>
              <a:t>; správní orgán o zahájení řízení ostatní žadatele vyrozumí.</a:t>
            </a:r>
          </a:p>
          <a:p>
            <a:r>
              <a:rPr lang="cs-CZ" dirty="0" smtClean="0"/>
              <a:t>Zjevně právně nepřípustnou žádost  správní orgán usnesením </a:t>
            </a:r>
            <a:r>
              <a:rPr lang="cs-CZ" b="1" dirty="0" smtClean="0"/>
              <a:t>zastaví</a:t>
            </a:r>
            <a:r>
              <a:rPr lang="cs-CZ" dirty="0" smtClean="0"/>
              <a:t> (≠ odložení věci!)</a:t>
            </a:r>
            <a:endParaRPr lang="cs-CZ" dirty="0"/>
          </a:p>
        </p:txBody>
      </p:sp>
    </p:spTree>
    <p:extLst>
      <p:ext uri="{BB962C8B-B14F-4D97-AF65-F5344CB8AC3E}">
        <p14:creationId xmlns:p14="http://schemas.microsoft.com/office/powerpoint/2010/main" val="3158155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15615"/>
          </a:xfrm>
        </p:spPr>
        <p:txBody>
          <a:bodyPr/>
          <a:lstStyle/>
          <a:p>
            <a:r>
              <a:rPr lang="cs-CZ" altLang="cs-CZ" dirty="0">
                <a:solidFill>
                  <a:schemeClr val="tx1">
                    <a:lumMod val="75000"/>
                    <a:lumOff val="25000"/>
                  </a:schemeClr>
                </a:solidFill>
              </a:rPr>
              <a:t>Zahájení řízení z moci úřední</a:t>
            </a:r>
            <a:endParaRPr lang="cs-CZ" dirty="0"/>
          </a:p>
        </p:txBody>
      </p:sp>
      <p:sp>
        <p:nvSpPr>
          <p:cNvPr id="3" name="Zástupný symbol pro obsah 2"/>
          <p:cNvSpPr>
            <a:spLocks noGrp="1"/>
          </p:cNvSpPr>
          <p:nvPr>
            <p:ph idx="1"/>
          </p:nvPr>
        </p:nvSpPr>
        <p:spPr>
          <a:xfrm>
            <a:off x="982133" y="1988840"/>
            <a:ext cx="7704667" cy="4010976"/>
          </a:xfrm>
        </p:spPr>
        <p:txBody>
          <a:bodyPr>
            <a:normAutofit lnSpcReduction="10000"/>
          </a:bodyPr>
          <a:lstStyle/>
          <a:p>
            <a:pPr marL="91440" indent="-91440">
              <a:lnSpc>
                <a:spcPct val="80000"/>
              </a:lnSpc>
              <a:defRPr/>
            </a:pPr>
            <a:r>
              <a:rPr lang="cs-CZ" altLang="cs-CZ" dirty="0">
                <a:solidFill>
                  <a:schemeClr val="tx1">
                    <a:lumMod val="75000"/>
                    <a:lumOff val="25000"/>
                  </a:schemeClr>
                </a:solidFill>
              </a:rPr>
              <a:t>Řízení z moci úřední je zahájeno dnem, kdy správní orgán oznámil zahájení řízení účastníkovi hlavnímu (§ 27 odst. 1) doručením oznámení nebo ústním prohlášením, a není-li správnímu orgánu tento účastník znám, pak kterémukoliv jinému účastníkovi. </a:t>
            </a:r>
          </a:p>
          <a:p>
            <a:pPr marL="91440" indent="-91440">
              <a:lnSpc>
                <a:spcPct val="80000"/>
              </a:lnSpc>
              <a:defRPr/>
            </a:pPr>
            <a:r>
              <a:rPr lang="cs-CZ" altLang="cs-CZ" dirty="0">
                <a:solidFill>
                  <a:schemeClr val="tx1">
                    <a:lumMod val="75000"/>
                    <a:lumOff val="25000"/>
                  </a:schemeClr>
                </a:solidFill>
              </a:rPr>
              <a:t>Oznámení musí obsahovat označení správního orgánu, předmět řízení, jméno, příjmení, funkci nebo služební číslo a podpis oprávněné úřední osoby.</a:t>
            </a:r>
          </a:p>
          <a:p>
            <a:pPr marL="91440" indent="-91440">
              <a:lnSpc>
                <a:spcPct val="80000"/>
              </a:lnSpc>
              <a:defRPr/>
            </a:pPr>
            <a:r>
              <a:rPr lang="cs-CZ" altLang="cs-CZ" dirty="0">
                <a:solidFill>
                  <a:schemeClr val="tx1">
                    <a:lumMod val="75000"/>
                    <a:lumOff val="25000"/>
                  </a:schemeClr>
                </a:solidFill>
              </a:rPr>
              <a:t>Jestliže je v řízení z moci úřední více účastníků uvedených v § 27 odst. 1, má pro zahájení řízení význam oznámení o zahájení řízení </a:t>
            </a:r>
            <a:r>
              <a:rPr lang="cs-CZ" altLang="cs-CZ" b="1" dirty="0">
                <a:solidFill>
                  <a:schemeClr val="tx1">
                    <a:lumMod val="75000"/>
                    <a:lumOff val="25000"/>
                  </a:schemeClr>
                </a:solidFill>
              </a:rPr>
              <a:t>prvnímu z nich</a:t>
            </a:r>
            <a:r>
              <a:rPr lang="cs-CZ" altLang="cs-CZ" dirty="0">
                <a:solidFill>
                  <a:schemeClr val="tx1">
                    <a:lumMod val="75000"/>
                    <a:lumOff val="25000"/>
                  </a:schemeClr>
                </a:solidFill>
              </a:rPr>
              <a:t>. Těm, kterým se nepodařilo zahájení řízení oznámit, ustanoví správní orgán opatrovníka; usnesení o ustanovení opatrovníka se doručuje veřejnou vyhláškou</a:t>
            </a:r>
            <a:r>
              <a:rPr lang="cs-CZ" altLang="cs-CZ" dirty="0" smtClean="0">
                <a:solidFill>
                  <a:schemeClr val="tx1">
                    <a:lumMod val="75000"/>
                    <a:lumOff val="25000"/>
                  </a:schemeClr>
                </a:solidFill>
              </a:rPr>
              <a:t>.</a:t>
            </a:r>
            <a:endParaRPr lang="cs-CZ" altLang="cs-CZ" dirty="0">
              <a:solidFill>
                <a:schemeClr val="tx1">
                  <a:lumMod val="75000"/>
                  <a:lumOff val="25000"/>
                </a:schemeClr>
              </a:solidFill>
            </a:endParaRPr>
          </a:p>
        </p:txBody>
      </p:sp>
    </p:spTree>
    <p:extLst>
      <p:ext uri="{BB962C8B-B14F-4D97-AF65-F5344CB8AC3E}">
        <p14:creationId xmlns:p14="http://schemas.microsoft.com/office/powerpoint/2010/main" val="3263934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243607"/>
          </a:xfrm>
        </p:spPr>
        <p:txBody>
          <a:bodyPr/>
          <a:lstStyle/>
          <a:p>
            <a:r>
              <a:rPr lang="cs-CZ" dirty="0" smtClean="0"/>
              <a:t>Žádost - náležitosti</a:t>
            </a:r>
            <a:endParaRPr lang="cs-CZ" dirty="0"/>
          </a:p>
        </p:txBody>
      </p:sp>
      <p:sp>
        <p:nvSpPr>
          <p:cNvPr id="3" name="Zástupný symbol pro obsah 2"/>
          <p:cNvSpPr>
            <a:spLocks noGrp="1"/>
          </p:cNvSpPr>
          <p:nvPr>
            <p:ph idx="1"/>
          </p:nvPr>
        </p:nvSpPr>
        <p:spPr/>
        <p:txBody>
          <a:bodyPr/>
          <a:lstStyle/>
          <a:p>
            <a:r>
              <a:rPr lang="cs-CZ" dirty="0"/>
              <a:t>o</a:t>
            </a:r>
            <a:r>
              <a:rPr lang="cs-CZ" dirty="0" smtClean="0"/>
              <a:t>becné náležitosti podání podle § 37 odst. 2 SŘ</a:t>
            </a:r>
          </a:p>
          <a:p>
            <a:pPr>
              <a:lnSpc>
                <a:spcPct val="80000"/>
              </a:lnSpc>
            </a:pPr>
            <a:r>
              <a:rPr lang="cs-CZ" altLang="cs-CZ" dirty="0"/>
              <a:t>musí z ní být patrné, co žadatel žádá nebo čeho se domáhá,</a:t>
            </a:r>
          </a:p>
          <a:p>
            <a:pPr>
              <a:lnSpc>
                <a:spcPct val="80000"/>
              </a:lnSpc>
            </a:pPr>
            <a:r>
              <a:rPr lang="cs-CZ" altLang="cs-CZ" dirty="0"/>
              <a:t>žadatel je dále povinen označit další jemu známé účastníky</a:t>
            </a:r>
            <a:r>
              <a:rPr lang="cs-CZ" altLang="cs-CZ" dirty="0" smtClean="0"/>
              <a:t>.</a:t>
            </a:r>
            <a:endParaRPr lang="cs-CZ" altLang="cs-CZ" dirty="0"/>
          </a:p>
        </p:txBody>
      </p:sp>
    </p:spTree>
    <p:extLst>
      <p:ext uri="{BB962C8B-B14F-4D97-AF65-F5344CB8AC3E}">
        <p14:creationId xmlns:p14="http://schemas.microsoft.com/office/powerpoint/2010/main" val="2120781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Žádost - vady</a:t>
            </a:r>
            <a:endParaRPr lang="cs-CZ" dirty="0"/>
          </a:p>
        </p:txBody>
      </p:sp>
      <p:sp>
        <p:nvSpPr>
          <p:cNvPr id="3" name="Zástupný symbol pro obsah 2"/>
          <p:cNvSpPr>
            <a:spLocks noGrp="1"/>
          </p:cNvSpPr>
          <p:nvPr>
            <p:ph idx="1"/>
          </p:nvPr>
        </p:nvSpPr>
        <p:spPr/>
        <p:txBody>
          <a:bodyPr/>
          <a:lstStyle/>
          <a:p>
            <a:r>
              <a:rPr lang="cs-CZ" altLang="cs-CZ" dirty="0"/>
              <a:t>Nemá-li žádost předepsané náležitosti nebo trpí-li jinými vadami, pomůže správní orgán žadateli nedostatky odstranit na místě nebo jej vyzve k jejich odstranění, poskytne mu k tomu přiměřenou lhůtu a poučí jej o následcích neodstranění nedostatků v této lhůtě; současně může řízení </a:t>
            </a:r>
            <a:r>
              <a:rPr lang="cs-CZ" altLang="cs-CZ" dirty="0" smtClean="0"/>
              <a:t>přerušit</a:t>
            </a:r>
          </a:p>
          <a:p>
            <a:r>
              <a:rPr lang="cs-CZ" dirty="0" smtClean="0"/>
              <a:t>Zjevná právní nepřípustnost</a:t>
            </a:r>
          </a:p>
          <a:p>
            <a:r>
              <a:rPr lang="cs-CZ" dirty="0" smtClean="0"/>
              <a:t>Důsledkem neodstranění je zastavení řízení</a:t>
            </a:r>
            <a:endParaRPr lang="cs-CZ" dirty="0"/>
          </a:p>
        </p:txBody>
      </p:sp>
    </p:spTree>
    <p:extLst>
      <p:ext uri="{BB962C8B-B14F-4D97-AF65-F5344CB8AC3E}">
        <p14:creationId xmlns:p14="http://schemas.microsoft.com/office/powerpoint/2010/main" val="1805770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Dispozice se žádostí</a:t>
            </a:r>
            <a:endParaRPr lang="cs-CZ" dirty="0"/>
          </a:p>
        </p:txBody>
      </p:sp>
      <p:sp>
        <p:nvSpPr>
          <p:cNvPr id="3" name="Zástupný symbol pro obsah 2"/>
          <p:cNvSpPr>
            <a:spLocks noGrp="1"/>
          </p:cNvSpPr>
          <p:nvPr>
            <p:ph idx="1"/>
          </p:nvPr>
        </p:nvSpPr>
        <p:spPr/>
        <p:txBody>
          <a:bodyPr/>
          <a:lstStyle/>
          <a:p>
            <a:r>
              <a:rPr lang="cs-CZ" altLang="cs-CZ" dirty="0"/>
              <a:t>Žadatel může zúžit předmět své žádosti nebo vzít žádost zpět; toto právo nelze uplatnit v době od vydání rozhodnutí správního orgánu prvního stupně do zahájení odvolacího řízení.</a:t>
            </a:r>
          </a:p>
          <a:p>
            <a:r>
              <a:rPr lang="cs-CZ" altLang="cs-CZ" dirty="0"/>
              <a:t>I bez souhlasu správního </a:t>
            </a:r>
            <a:r>
              <a:rPr lang="cs-CZ" altLang="cs-CZ" dirty="0" smtClean="0"/>
              <a:t>orgánu</a:t>
            </a:r>
            <a:r>
              <a:rPr lang="cs-CZ" altLang="cs-CZ" dirty="0"/>
              <a:t>.</a:t>
            </a:r>
          </a:p>
          <a:p>
            <a:r>
              <a:rPr lang="cs-CZ" altLang="cs-CZ" dirty="0"/>
              <a:t>POZOR – zpětvzetí žádosti v případě více žadatelů - musí se zpětvzetím souhlasit všichni</a:t>
            </a:r>
            <a:r>
              <a:rPr lang="cs-CZ" altLang="cs-CZ" dirty="0" smtClean="0"/>
              <a:t>.</a:t>
            </a:r>
            <a:endParaRPr lang="cs-CZ" altLang="cs-CZ" dirty="0"/>
          </a:p>
        </p:txBody>
      </p:sp>
    </p:spTree>
    <p:extLst>
      <p:ext uri="{BB962C8B-B14F-4D97-AF65-F5344CB8AC3E}">
        <p14:creationId xmlns:p14="http://schemas.microsoft.com/office/powerpoint/2010/main" val="111171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Překážky řízení</a:t>
            </a:r>
            <a:endParaRPr lang="cs-CZ" dirty="0"/>
          </a:p>
        </p:txBody>
      </p:sp>
      <p:sp>
        <p:nvSpPr>
          <p:cNvPr id="3" name="Zástupný symbol pro obsah 2"/>
          <p:cNvSpPr>
            <a:spLocks noGrp="1"/>
          </p:cNvSpPr>
          <p:nvPr>
            <p:ph idx="1"/>
          </p:nvPr>
        </p:nvSpPr>
        <p:spPr/>
        <p:txBody>
          <a:bodyPr/>
          <a:lstStyle/>
          <a:p>
            <a:r>
              <a:rPr lang="cs-CZ" altLang="cs-CZ" b="1" dirty="0"/>
              <a:t>Litispendence</a:t>
            </a:r>
            <a:r>
              <a:rPr lang="cs-CZ" altLang="cs-CZ" dirty="0"/>
              <a:t> - zahájení řízení u některého správního orgánu brání tomu, aby o téže věci z téhož důvodu bylo zahájeno řízení u jiného správního orgánu</a:t>
            </a:r>
            <a:r>
              <a:rPr lang="cs-CZ" altLang="cs-CZ" dirty="0" smtClean="0"/>
              <a:t>. </a:t>
            </a:r>
            <a:r>
              <a:rPr lang="cs-CZ" altLang="cs-CZ" i="1" dirty="0" smtClean="0"/>
              <a:t>(pokud k tomu dojde, bude zastaveno)</a:t>
            </a:r>
            <a:endParaRPr lang="cs-CZ" altLang="cs-CZ" i="1" dirty="0"/>
          </a:p>
          <a:p>
            <a:r>
              <a:rPr lang="cs-CZ" altLang="cs-CZ" b="1" dirty="0"/>
              <a:t>Rei </a:t>
            </a:r>
            <a:r>
              <a:rPr lang="cs-CZ" altLang="cs-CZ" b="1" dirty="0" err="1" smtClean="0"/>
              <a:t>iudicatae</a:t>
            </a:r>
            <a:r>
              <a:rPr lang="cs-CZ" altLang="cs-CZ" b="1" dirty="0" smtClean="0"/>
              <a:t> </a:t>
            </a:r>
            <a:r>
              <a:rPr lang="cs-CZ" altLang="cs-CZ" dirty="0" smtClean="0"/>
              <a:t>(</a:t>
            </a:r>
            <a:r>
              <a:rPr lang="cs-CZ" altLang="cs-CZ" dirty="0" err="1" smtClean="0"/>
              <a:t>administratae</a:t>
            </a:r>
            <a:r>
              <a:rPr lang="cs-CZ" altLang="cs-CZ" dirty="0" smtClean="0"/>
              <a:t>) </a:t>
            </a:r>
            <a:r>
              <a:rPr lang="cs-CZ" altLang="cs-CZ" dirty="0"/>
              <a:t>- přiznat totéž právo nebo uložit tutéž povinnost lze z téhož důvodu téže osobě pouze </a:t>
            </a:r>
            <a:r>
              <a:rPr lang="cs-CZ" altLang="cs-CZ" dirty="0" smtClean="0"/>
              <a:t>jednou</a:t>
            </a:r>
            <a:endParaRPr lang="cs-CZ" altLang="cs-CZ" dirty="0"/>
          </a:p>
        </p:txBody>
      </p:sp>
    </p:spTree>
    <p:extLst>
      <p:ext uri="{BB962C8B-B14F-4D97-AF65-F5344CB8AC3E}">
        <p14:creationId xmlns:p14="http://schemas.microsoft.com/office/powerpoint/2010/main" val="3985782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955575"/>
          </a:xfrm>
        </p:spPr>
        <p:txBody>
          <a:bodyPr/>
          <a:lstStyle/>
          <a:p>
            <a:r>
              <a:rPr lang="cs-CZ" dirty="0" smtClean="0"/>
              <a:t>Přerušení řízení</a:t>
            </a:r>
            <a:endParaRPr lang="cs-CZ" dirty="0"/>
          </a:p>
        </p:txBody>
      </p:sp>
      <p:sp>
        <p:nvSpPr>
          <p:cNvPr id="3" name="Zástupný symbol pro obsah 2"/>
          <p:cNvSpPr>
            <a:spLocks noGrp="1"/>
          </p:cNvSpPr>
          <p:nvPr>
            <p:ph idx="1"/>
          </p:nvPr>
        </p:nvSpPr>
        <p:spPr>
          <a:xfrm>
            <a:off x="982133" y="1412776"/>
            <a:ext cx="7704667" cy="4896544"/>
          </a:xfrm>
        </p:spPr>
        <p:txBody>
          <a:bodyPr>
            <a:normAutofit fontScale="85000" lnSpcReduction="10000"/>
          </a:bodyPr>
          <a:lstStyle/>
          <a:p>
            <a:r>
              <a:rPr lang="cs-CZ" sz="2000" dirty="0"/>
              <a:t>je na místě v případě překážky dočasně bránící vydání rozhodnutí, a to </a:t>
            </a:r>
            <a:r>
              <a:rPr lang="cs-CZ" sz="2000" u="sng" dirty="0"/>
              <a:t>na dobu nezbytně </a:t>
            </a:r>
            <a:r>
              <a:rPr lang="cs-CZ" sz="2000" u="sng" dirty="0" smtClean="0"/>
              <a:t>nutnou</a:t>
            </a:r>
            <a:r>
              <a:rPr lang="cs-CZ" sz="2000" dirty="0" smtClean="0"/>
              <a:t>, po jejím odpadnutí řízení pokračuje</a:t>
            </a:r>
          </a:p>
          <a:p>
            <a:r>
              <a:rPr lang="cs-CZ" sz="2000" dirty="0"/>
              <a:t>během přerušení neběží lhůta k vydání rozhodnutí, činí se jen úkony k odstranění </a:t>
            </a:r>
            <a:r>
              <a:rPr lang="cs-CZ" sz="2000" dirty="0" smtClean="0"/>
              <a:t>překážky</a:t>
            </a:r>
            <a:endParaRPr lang="cs-CZ" sz="2000" u="sng" dirty="0"/>
          </a:p>
          <a:p>
            <a:r>
              <a:rPr lang="cs-CZ" sz="2000" dirty="0"/>
              <a:t>správní orgán </a:t>
            </a:r>
            <a:r>
              <a:rPr lang="cs-CZ" sz="2000" u="sng" dirty="0"/>
              <a:t>MŮŽE</a:t>
            </a:r>
            <a:r>
              <a:rPr lang="cs-CZ" sz="2000" dirty="0"/>
              <a:t> řízení (</a:t>
            </a:r>
            <a:r>
              <a:rPr lang="cs-CZ" sz="2000" u="sng" dirty="0"/>
              <a:t>usnesením</a:t>
            </a:r>
            <a:r>
              <a:rPr lang="cs-CZ" sz="2000" dirty="0"/>
              <a:t>) </a:t>
            </a:r>
            <a:r>
              <a:rPr lang="cs-CZ" sz="2000" dirty="0" smtClean="0"/>
              <a:t>přerušit (= </a:t>
            </a:r>
            <a:r>
              <a:rPr lang="cs-CZ" sz="2000" b="1" dirty="0" smtClean="0"/>
              <a:t>fakultativní přerušení</a:t>
            </a:r>
            <a:r>
              <a:rPr lang="cs-CZ" sz="2000" dirty="0" smtClean="0"/>
              <a:t>)</a:t>
            </a:r>
            <a:endParaRPr lang="cs-CZ" sz="2000" dirty="0"/>
          </a:p>
          <a:p>
            <a:pPr lvl="1"/>
            <a:r>
              <a:rPr lang="cs-CZ" sz="1800" dirty="0"/>
              <a:t>současně s výzvou k odstranění nedostatků žádosti podle </a:t>
            </a:r>
            <a:r>
              <a:rPr lang="cs-CZ" sz="1800" dirty="0">
                <a:hlinkClick r:id="rId2"/>
              </a:rPr>
              <a:t>§ 45 odst. 2</a:t>
            </a:r>
            <a:endParaRPr lang="cs-CZ" sz="1800" dirty="0"/>
          </a:p>
          <a:p>
            <a:pPr lvl="1"/>
            <a:r>
              <a:rPr lang="cs-CZ" sz="1800" dirty="0"/>
              <a:t>současně s výzvou k zaplacení správního poplatku, který je spojen s určitým úkonem v řízení (vč. určení lhůty k zaplacení)</a:t>
            </a:r>
          </a:p>
          <a:p>
            <a:pPr lvl="1"/>
            <a:r>
              <a:rPr lang="cs-CZ" sz="1800" dirty="0"/>
              <a:t>probíhá-li řízení o předběžné otázce nebo ho lze předpokládat (srov. § 64 odst. 1 písm. c) </a:t>
            </a:r>
            <a:r>
              <a:rPr lang="cs-CZ" sz="1800" dirty="0" smtClean="0"/>
              <a:t>SŘ</a:t>
            </a:r>
            <a:r>
              <a:rPr lang="cs-CZ" sz="1800" dirty="0"/>
              <a:t>)</a:t>
            </a:r>
          </a:p>
          <a:p>
            <a:pPr lvl="1"/>
            <a:r>
              <a:rPr lang="cs-CZ" sz="1800" dirty="0"/>
              <a:t>do doby ustanovení opatrovníka procesně nezpůsobilému účastníkovi</a:t>
            </a:r>
          </a:p>
          <a:p>
            <a:pPr lvl="1"/>
            <a:r>
              <a:rPr lang="cs-CZ" sz="1800" dirty="0"/>
              <a:t>v řízení z moci úřední na požádání účastníka </a:t>
            </a:r>
            <a:r>
              <a:rPr lang="cs-CZ" sz="1800" i="1" dirty="0" smtClean="0"/>
              <a:t>(pokud to není v rozporu s veřejným zájmem, souhlasí s tím hlavní účastníci a jedná se o důležité důvody)</a:t>
            </a:r>
            <a:endParaRPr lang="cs-CZ" sz="1800" i="1" dirty="0"/>
          </a:p>
          <a:p>
            <a:pPr lvl="1"/>
            <a:r>
              <a:rPr lang="cs-CZ" sz="1800" dirty="0"/>
              <a:t>z dalších důvodů stanovených zákonem</a:t>
            </a:r>
          </a:p>
          <a:p>
            <a:r>
              <a:rPr lang="cs-CZ" sz="2000" dirty="0"/>
              <a:t>MUSÍ </a:t>
            </a:r>
            <a:r>
              <a:rPr lang="cs-CZ" sz="2000" dirty="0" smtClean="0"/>
              <a:t>přerušit (= </a:t>
            </a:r>
            <a:r>
              <a:rPr lang="cs-CZ" sz="2000" b="1" dirty="0" smtClean="0"/>
              <a:t>obligatorní přerušení</a:t>
            </a:r>
            <a:r>
              <a:rPr lang="cs-CZ" sz="2000" dirty="0" smtClean="0"/>
              <a:t>) </a:t>
            </a:r>
            <a:r>
              <a:rPr lang="cs-CZ" sz="2000" dirty="0"/>
              <a:t>v řízení o žádosti na požádání </a:t>
            </a:r>
            <a:r>
              <a:rPr lang="cs-CZ" sz="2000" dirty="0" smtClean="0"/>
              <a:t>žadatele</a:t>
            </a:r>
            <a:endParaRPr lang="cs-CZ" sz="2000" dirty="0"/>
          </a:p>
        </p:txBody>
      </p:sp>
    </p:spTree>
    <p:extLst>
      <p:ext uri="{BB962C8B-B14F-4D97-AF65-F5344CB8AC3E}">
        <p14:creationId xmlns:p14="http://schemas.microsoft.com/office/powerpoint/2010/main" val="7227562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Červeno-fialová">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TM03457496[[fn=Paralaxa]]</Template>
  <TotalTime>604</TotalTime>
  <Words>1863</Words>
  <Application>Microsoft Office PowerPoint</Application>
  <PresentationFormat>Předvádění na obrazovce (4:3)</PresentationFormat>
  <Paragraphs>137</Paragraphs>
  <Slides>25</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Arial</vt:lpstr>
      <vt:lpstr>Calibri</vt:lpstr>
      <vt:lpstr>Corbel</vt:lpstr>
      <vt:lpstr>Paralaxa</vt:lpstr>
      <vt:lpstr>Zahájení a průběh správního řízení Podklady pro vydání rozhodnutí Zajištění účelu a průběhu řízení Přerušení a zastavení řízení </vt:lpstr>
      <vt:lpstr>Zahájení</vt:lpstr>
      <vt:lpstr>Zahájení řízení o žádosti</vt:lpstr>
      <vt:lpstr>Zahájení řízení z moci úřední</vt:lpstr>
      <vt:lpstr>Žádost - náležitosti</vt:lpstr>
      <vt:lpstr>Žádost - vady</vt:lpstr>
      <vt:lpstr>Dispozice se žádostí</vt:lpstr>
      <vt:lpstr>Překážky řízení</vt:lpstr>
      <vt:lpstr>Přerušení řízení</vt:lpstr>
      <vt:lpstr>Předběžná otázka</vt:lpstr>
      <vt:lpstr>Zastavení řízení</vt:lpstr>
      <vt:lpstr>Podklady pro vydání rozhodnutí</vt:lpstr>
      <vt:lpstr>Opatřování podkladů</vt:lpstr>
      <vt:lpstr>Provádění důkazů</vt:lpstr>
      <vt:lpstr>Důkaz listinou</vt:lpstr>
      <vt:lpstr>Důkaz ohledáním</vt:lpstr>
      <vt:lpstr>Důkaz svědeckou výpovědí</vt:lpstr>
      <vt:lpstr>Důkaz znaleckým posudkem</vt:lpstr>
      <vt:lpstr>Zajištění účelu a průběhu řízení</vt:lpstr>
      <vt:lpstr>Předvolání </vt:lpstr>
      <vt:lpstr>Předvedení </vt:lpstr>
      <vt:lpstr>Předběžné opatření </vt:lpstr>
      <vt:lpstr>Předběžné opatření II</vt:lpstr>
      <vt:lpstr>Pořádková pokuta</vt:lpstr>
      <vt:lpstr>Vykázání z místa konání úkonu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Možné zásahy veřejného ochránce práv v oblasti veřejné služby</dc:title>
  <dc:creator>ChamrathR</dc:creator>
  <cp:lastModifiedBy>Anna Chamráthová</cp:lastModifiedBy>
  <cp:revision>40</cp:revision>
  <dcterms:created xsi:type="dcterms:W3CDTF">2015-11-18T12:59:23Z</dcterms:created>
  <dcterms:modified xsi:type="dcterms:W3CDTF">2018-12-17T13:55:34Z</dcterms:modified>
</cp:coreProperties>
</file>