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114AE-D287-4DD1-840E-214FA9ABC77A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D7333-A17C-443D-B6FA-785092040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56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8455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31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745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5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72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668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7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840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93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2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6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8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1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99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4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32DBB9-2ACA-4283-B207-9982F7E3105D}" type="datetimeFigureOut">
              <a:rPr lang="cs-CZ" smtClean="0"/>
              <a:t>14.12.2018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02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908720"/>
            <a:ext cx="6840760" cy="2448272"/>
          </a:xfrm>
        </p:spPr>
        <p:txBody>
          <a:bodyPr>
            <a:noAutofit/>
          </a:bodyPr>
          <a:lstStyle/>
          <a:p>
            <a:r>
              <a:rPr lang="cs-CZ" sz="5000" dirty="0" smtClean="0"/>
              <a:t>Správní rozhodnutí</a:t>
            </a:r>
            <a:br>
              <a:rPr lang="cs-CZ" sz="5000" dirty="0" smtClean="0"/>
            </a:br>
            <a:r>
              <a:rPr lang="cs-CZ" sz="5000" dirty="0" smtClean="0"/>
              <a:t>Ochrana před nečinností</a:t>
            </a:r>
            <a:endParaRPr lang="cs-CZ" sz="5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15816" y="5085184"/>
            <a:ext cx="5032138" cy="136453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Anna </a:t>
            </a:r>
            <a:r>
              <a:rPr lang="cs-CZ" sz="2400" dirty="0" err="1" smtClean="0"/>
              <a:t>Chamráthová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cs-CZ" dirty="0" smtClean="0"/>
              <a:t>Poučení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60851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zda </a:t>
            </a:r>
            <a:r>
              <a:rPr lang="cs-CZ" dirty="0"/>
              <a:t>je možné proti rozhodnutí podat </a:t>
            </a:r>
            <a:r>
              <a:rPr lang="cs-CZ" b="1" dirty="0" smtClean="0"/>
              <a:t>odvolání </a:t>
            </a:r>
          </a:p>
          <a:p>
            <a:r>
              <a:rPr lang="cs-CZ" dirty="0" smtClean="0"/>
              <a:t>v </a:t>
            </a:r>
            <a:r>
              <a:rPr lang="cs-CZ" dirty="0"/>
              <a:t>jaké lhůtě je možno tak </a:t>
            </a:r>
            <a:r>
              <a:rPr lang="cs-CZ" dirty="0" smtClean="0"/>
              <a:t>učinit </a:t>
            </a:r>
          </a:p>
          <a:p>
            <a:r>
              <a:rPr lang="cs-CZ" dirty="0" smtClean="0"/>
              <a:t>od </a:t>
            </a:r>
            <a:r>
              <a:rPr lang="cs-CZ" dirty="0"/>
              <a:t>kterého dne se tato lhůta </a:t>
            </a:r>
            <a:r>
              <a:rPr lang="cs-CZ" dirty="0" smtClean="0"/>
              <a:t>počítá </a:t>
            </a:r>
          </a:p>
          <a:p>
            <a:r>
              <a:rPr lang="cs-CZ" dirty="0" smtClean="0"/>
              <a:t>který </a:t>
            </a:r>
            <a:r>
              <a:rPr lang="cs-CZ" dirty="0"/>
              <a:t>správní orgán o odvolání </a:t>
            </a:r>
            <a:r>
              <a:rPr lang="cs-CZ" dirty="0" smtClean="0"/>
              <a:t>rozhoduje </a:t>
            </a:r>
            <a:r>
              <a:rPr lang="cs-CZ" i="1" dirty="0" smtClean="0"/>
              <a:t>(konkrétně)</a:t>
            </a:r>
          </a:p>
          <a:p>
            <a:r>
              <a:rPr lang="cs-CZ" dirty="0" smtClean="0"/>
              <a:t>u </a:t>
            </a:r>
            <a:r>
              <a:rPr lang="cs-CZ" dirty="0"/>
              <a:t>kterého správního orgánu se odvolání </a:t>
            </a:r>
            <a:r>
              <a:rPr lang="cs-CZ" dirty="0" smtClean="0"/>
              <a:t>podává </a:t>
            </a:r>
            <a:r>
              <a:rPr lang="cs-CZ" i="1" dirty="0" smtClean="0"/>
              <a:t>(konkrétně)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i="1" dirty="0" smtClean="0"/>
              <a:t>Pokud </a:t>
            </a:r>
            <a:r>
              <a:rPr lang="cs-CZ" i="1" dirty="0"/>
              <a:t>odvolání nemá odkladný účinek, musí být tato skutečnost v poučení uvedena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Totéž platí i pro </a:t>
            </a:r>
            <a:r>
              <a:rPr lang="cs-CZ" b="1" dirty="0" smtClean="0"/>
              <a:t>rozklad</a:t>
            </a:r>
            <a:r>
              <a:rPr lang="cs-CZ" dirty="0" smtClean="0"/>
              <a:t> = obdoba odvolání v případě, že v prvním stupni rozhoduje ústřední orgán státní správy, takže neexistuje nadřízený správní orgán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545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cs-CZ" dirty="0" smtClean="0"/>
              <a:t>Formy/druhy správního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82453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meritorní</a:t>
            </a:r>
            <a:r>
              <a:rPr lang="cs-CZ" dirty="0" smtClean="0"/>
              <a:t> – ve věci, která je předmět řízení</a:t>
            </a:r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b="1" dirty="0" smtClean="0"/>
              <a:t>procesní</a:t>
            </a:r>
            <a:r>
              <a:rPr lang="cs-CZ" dirty="0" smtClean="0"/>
              <a:t> – upravuje vedení řízení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Mezitimní</a:t>
            </a:r>
            <a:r>
              <a:rPr lang="cs-CZ" dirty="0" smtClean="0"/>
              <a:t> – rozhoduje se o základu věci</a:t>
            </a:r>
          </a:p>
          <a:p>
            <a:r>
              <a:rPr lang="cs-CZ" b="1" dirty="0" smtClean="0"/>
              <a:t>Částečné</a:t>
            </a:r>
            <a:r>
              <a:rPr lang="cs-CZ" dirty="0" smtClean="0"/>
              <a:t> – </a:t>
            </a:r>
            <a:r>
              <a:rPr lang="cs-CZ" dirty="0"/>
              <a:t>správní orgán </a:t>
            </a:r>
            <a:r>
              <a:rPr lang="cs-CZ" dirty="0" smtClean="0"/>
              <a:t>rozhodne </a:t>
            </a:r>
            <a:r>
              <a:rPr lang="cs-CZ" dirty="0"/>
              <a:t>o právních poměrech jen některých účastníků nebo rozhodne jen o některých právech anebo povinnostech, o kterých se v řízení rozhoduje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Jedná se o formy meritorního rozhodnutí, vydávají se, umožňuje-li to povaha věci a je to účelné, jejich vydání se lze domáhat v rámci ochrany před nečinností</a:t>
            </a:r>
            <a:endParaRPr lang="cs-CZ" i="1" dirty="0"/>
          </a:p>
          <a:p>
            <a:endParaRPr lang="cs-CZ" dirty="0" smtClean="0"/>
          </a:p>
          <a:p>
            <a:r>
              <a:rPr lang="cs-CZ" b="1" dirty="0" smtClean="0"/>
              <a:t>Konečné</a:t>
            </a:r>
            <a:r>
              <a:rPr lang="cs-CZ" dirty="0" smtClean="0"/>
              <a:t> – o zbytku věci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3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cs-CZ" dirty="0" smtClean="0"/>
              <a:t>Usnesení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268760"/>
            <a:ext cx="7704667" cy="4731056"/>
          </a:xfrm>
        </p:spPr>
        <p:txBody>
          <a:bodyPr/>
          <a:lstStyle/>
          <a:p>
            <a:r>
              <a:rPr lang="cs-CZ" dirty="0" smtClean="0"/>
              <a:t>„rozhodnutí“ vs. usnesení</a:t>
            </a:r>
          </a:p>
          <a:p>
            <a:r>
              <a:rPr lang="cs-CZ" dirty="0" smtClean="0"/>
              <a:t>V případech, že tak stanoví zákon</a:t>
            </a:r>
          </a:p>
          <a:p>
            <a:r>
              <a:rPr lang="cs-CZ" dirty="0" smtClean="0"/>
              <a:t>Některá se ze zákona pouze </a:t>
            </a:r>
            <a:r>
              <a:rPr lang="cs-CZ" b="1" dirty="0" smtClean="0"/>
              <a:t>poznamenávají do spisu </a:t>
            </a:r>
            <a:r>
              <a:rPr lang="cs-CZ" dirty="0" smtClean="0"/>
              <a:t>– tj. nejsou adresátům oznamována stejně jako „klasické“ rozhodnutí</a:t>
            </a:r>
          </a:p>
          <a:p>
            <a:r>
              <a:rPr lang="cs-CZ" dirty="0" smtClean="0"/>
              <a:t>Odvolání proti nim </a:t>
            </a:r>
            <a:r>
              <a:rPr lang="cs-CZ" b="1" dirty="0" smtClean="0"/>
              <a:t>nemá odkladný účinek</a:t>
            </a:r>
          </a:p>
          <a:p>
            <a:r>
              <a:rPr lang="cs-CZ" dirty="0" smtClean="0"/>
              <a:t>V případě rozhodnutí poznamenaných do spisu se nelze odvolat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708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Zvláštní formy meritorního rozhodnutí</a:t>
            </a:r>
            <a:br>
              <a:rPr lang="cs-CZ" dirty="0" smtClean="0"/>
            </a:br>
            <a:r>
              <a:rPr lang="cs-CZ" dirty="0" smtClean="0"/>
              <a:t>Příkaz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Výsledek zkráceného řízení, kterým se ukládá povinnost v případě, že skutkový stav je považován za dostatečně zjištěný – může být i prvním úkonem v řízení</a:t>
            </a:r>
          </a:p>
          <a:p>
            <a:r>
              <a:rPr lang="cs-CZ" dirty="0" smtClean="0"/>
              <a:t>Jediným podkladem může být protokol o předchozí kontrole</a:t>
            </a:r>
          </a:p>
          <a:p>
            <a:r>
              <a:rPr lang="cs-CZ" dirty="0" smtClean="0"/>
              <a:t>Specifické poučení a možnost obrany – nikoli odvolání, ale </a:t>
            </a:r>
            <a:r>
              <a:rPr lang="cs-CZ" b="1" dirty="0" smtClean="0"/>
              <a:t>ODPOR</a:t>
            </a:r>
            <a:r>
              <a:rPr lang="cs-CZ" dirty="0" smtClean="0"/>
              <a:t> – 8 dní, jeho podáním se příkaz ruší a řízení dále pokračuje</a:t>
            </a:r>
          </a:p>
          <a:p>
            <a:r>
              <a:rPr lang="cs-CZ" b="1" dirty="0"/>
              <a:t>Příkaz na místě </a:t>
            </a:r>
            <a:r>
              <a:rPr lang="cs-CZ" dirty="0"/>
              <a:t>- účastník </a:t>
            </a:r>
            <a:r>
              <a:rPr lang="cs-CZ" dirty="0" smtClean="0"/>
              <a:t>je přítomen </a:t>
            </a:r>
            <a:r>
              <a:rPr lang="cs-CZ" dirty="0"/>
              <a:t>a plně uzná důvody vydání </a:t>
            </a:r>
            <a:r>
              <a:rPr lang="cs-CZ" dirty="0" smtClean="0"/>
              <a:t>příkazu; </a:t>
            </a:r>
            <a:r>
              <a:rPr lang="cs-CZ" dirty="0"/>
              <a:t>povinnost k peněžitému plnění do výše 10 000 Kč nebo povinnost k nepeněžitému plnění, jež účastník může uskutečnit ihned na </a:t>
            </a:r>
            <a:r>
              <a:rPr lang="cs-CZ" dirty="0" smtClean="0"/>
              <a:t>místě; nelze podat odpor</a:t>
            </a:r>
          </a:p>
          <a:p>
            <a:r>
              <a:rPr lang="cs-CZ" b="1" dirty="0" smtClean="0"/>
              <a:t>Odůvodnění</a:t>
            </a:r>
            <a:r>
              <a:rPr lang="cs-CZ" dirty="0" smtClean="0"/>
              <a:t> – fakultativní v případech, že vydání příkazu není první úkon v řízení, v příkazu na místě jej </a:t>
            </a:r>
            <a:r>
              <a:rPr lang="cs-CZ" dirty="0"/>
              <a:t>lze nahradit </a:t>
            </a:r>
            <a:r>
              <a:rPr lang="cs-CZ" dirty="0" smtClean="0"/>
              <a:t>vlastnoručně </a:t>
            </a:r>
            <a:r>
              <a:rPr lang="cs-CZ" dirty="0"/>
              <a:t>podepsaným prohlášením účastníka, že s uložením povinnosti souhlasí</a:t>
            </a:r>
          </a:p>
        </p:txBody>
      </p:sp>
    </p:spTree>
    <p:extLst>
      <p:ext uri="{BB962C8B-B14F-4D97-AF65-F5344CB8AC3E}">
        <p14:creationId xmlns:p14="http://schemas.microsoft.com/office/powerpoint/2010/main" val="4179129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5963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Zvláštní formy meritorního rozhodnutí</a:t>
            </a:r>
            <a:br>
              <a:rPr lang="cs-CZ" dirty="0" smtClean="0"/>
            </a:br>
            <a:r>
              <a:rPr lang="cs-CZ" dirty="0" smtClean="0"/>
              <a:t>Doklad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správní orgán zcela vyhoví žádosti o přiznání práva, jehož existence se osvědčuje zákonem stanoveným dokladem, lze místo písemného vyhotovení rozhodnutí vydat pouze tento doklad</a:t>
            </a:r>
            <a:r>
              <a:rPr lang="cs-CZ" dirty="0" smtClean="0"/>
              <a:t>.</a:t>
            </a:r>
          </a:p>
          <a:p>
            <a:r>
              <a:rPr lang="cs-CZ" dirty="0"/>
              <a:t>Dnem převzetí dokladu účastníkem nabývá rozhodnutí právní moci a právních účinků.</a:t>
            </a:r>
          </a:p>
        </p:txBody>
      </p:sp>
    </p:spTree>
    <p:extLst>
      <p:ext uri="{BB962C8B-B14F-4D97-AF65-F5344CB8AC3E}">
        <p14:creationId xmlns:p14="http://schemas.microsoft.com/office/powerpoint/2010/main" val="3978572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cs-CZ" dirty="0" smtClean="0"/>
              <a:t>Vlastnosti správního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46449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– správní orgán je svým rozhodnutím vázán, jeho změna je možná jen zákonem stanoveným způsobem</a:t>
            </a:r>
          </a:p>
          <a:p>
            <a:r>
              <a:rPr lang="cs-CZ" b="1" dirty="0" smtClean="0"/>
              <a:t>Právní moc </a:t>
            </a:r>
            <a:r>
              <a:rPr lang="cs-CZ" dirty="0" smtClean="0"/>
              <a:t>– rozhodnutí již nelze změnit nebo zrušit řádnými opravnými prostředky, je závazné jak pro účastníky, tak pro všechny správní orgány, v některých případech i pro třetí osoby</a:t>
            </a:r>
          </a:p>
          <a:p>
            <a:r>
              <a:rPr lang="cs-CZ" b="1" dirty="0" smtClean="0"/>
              <a:t>Účinnost</a:t>
            </a:r>
            <a:r>
              <a:rPr lang="cs-CZ" dirty="0" smtClean="0"/>
              <a:t> – vyvolává právní důsledky navenek</a:t>
            </a:r>
          </a:p>
          <a:p>
            <a:r>
              <a:rPr lang="cs-CZ" b="1" dirty="0" smtClean="0"/>
              <a:t>Vykonatelnost</a:t>
            </a:r>
            <a:r>
              <a:rPr lang="cs-CZ" dirty="0" smtClean="0"/>
              <a:t> – uložená povinnost k plnění může být vynucena státní mocí – 2 předpoklady – nelze podat řádný opravný prostředek + uplynula lhůta k plnění</a:t>
            </a:r>
          </a:p>
          <a:p>
            <a:r>
              <a:rPr lang="cs-CZ" b="1" dirty="0" smtClean="0"/>
              <a:t>Předběžná vykonatelnost </a:t>
            </a:r>
            <a:r>
              <a:rPr lang="cs-CZ" dirty="0" smtClean="0"/>
              <a:t>– v případě, kdy je odkladný účinek opravného prostředku vyloučen, nabývá vykonatelnosti uplynutím lhůty k plnění, tj. před nabytím právní moci</a:t>
            </a:r>
          </a:p>
          <a:p>
            <a:endParaRPr lang="cs-CZ" dirty="0"/>
          </a:p>
          <a:p>
            <a:r>
              <a:rPr lang="cs-CZ" i="1" dirty="0" err="1" smtClean="0"/>
              <a:t>Presumce</a:t>
            </a:r>
            <a:r>
              <a:rPr lang="cs-CZ" i="1" dirty="0" smtClean="0"/>
              <a:t> platnosti a správnosti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7649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cs-CZ" dirty="0" smtClean="0"/>
              <a:t>Nicotnost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Výjimka z </a:t>
            </a:r>
            <a:r>
              <a:rPr lang="cs-CZ" dirty="0" err="1" smtClean="0"/>
              <a:t>presumce</a:t>
            </a:r>
            <a:r>
              <a:rPr lang="cs-CZ" dirty="0" smtClean="0"/>
              <a:t> platnosti a správnosti – vůbec se nejedná o správní rozhodnutí</a:t>
            </a:r>
          </a:p>
          <a:p>
            <a:pPr algn="just"/>
            <a:r>
              <a:rPr lang="cs-CZ" b="1" dirty="0" smtClean="0"/>
              <a:t>Důvody:</a:t>
            </a:r>
            <a:endParaRPr lang="cs-CZ" b="1" dirty="0"/>
          </a:p>
          <a:p>
            <a:pPr algn="just">
              <a:buAutoNum type="arabicParenR"/>
            </a:pPr>
            <a:r>
              <a:rPr lang="cs-CZ" b="1" dirty="0"/>
              <a:t>Absolutní věcná nepříslušnost </a:t>
            </a:r>
            <a:r>
              <a:rPr lang="cs-CZ" dirty="0"/>
              <a:t>(nedostatek pravomoci, právního podkladu)</a:t>
            </a:r>
          </a:p>
          <a:p>
            <a:pPr algn="just">
              <a:buAutoNum type="arabicParenR"/>
            </a:pPr>
            <a:r>
              <a:rPr lang="cs-CZ" b="1" dirty="0"/>
              <a:t>Zjevná vnitřní rozpornost</a:t>
            </a:r>
          </a:p>
          <a:p>
            <a:pPr algn="just">
              <a:buAutoNum type="arabicParenR"/>
            </a:pPr>
            <a:r>
              <a:rPr lang="cs-CZ" b="1" dirty="0"/>
              <a:t>Právní či faktická neuskutečnitelnost </a:t>
            </a:r>
            <a:r>
              <a:rPr lang="cs-CZ" dirty="0"/>
              <a:t>(požadavek nemožného nebo protiprávního plnění) </a:t>
            </a:r>
          </a:p>
          <a:p>
            <a:pPr algn="just">
              <a:buAutoNum type="arabicParenR"/>
            </a:pPr>
            <a:r>
              <a:rPr lang="cs-CZ" b="1" dirty="0"/>
              <a:t>Jiné vady</a:t>
            </a:r>
            <a:r>
              <a:rPr lang="cs-CZ" dirty="0"/>
              <a:t>, pro které nemůže být považováno za rozhodnutí</a:t>
            </a:r>
          </a:p>
          <a:p>
            <a:r>
              <a:rPr lang="cs-CZ" dirty="0" smtClean="0"/>
              <a:t>Prohlašuje ji nadřízený správní orgán z moci úřední (proti tomuto rozhodnutí se nelze odvolat)</a:t>
            </a:r>
          </a:p>
          <a:p>
            <a:r>
              <a:rPr lang="cs-CZ" dirty="0" smtClean="0"/>
              <a:t>Vyslovuje ji soud podle soudního řádu správního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493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866960"/>
          </a:xfrm>
        </p:spPr>
        <p:txBody>
          <a:bodyPr/>
          <a:lstStyle/>
          <a:p>
            <a:r>
              <a:rPr lang="cs-CZ" dirty="0" smtClean="0"/>
              <a:t>Zásady rychlosti, právo na projednání věci bez zbytečných průtahů</a:t>
            </a:r>
          </a:p>
          <a:p>
            <a:r>
              <a:rPr lang="cs-CZ" dirty="0" smtClean="0"/>
              <a:t>Je nutné zajistit včasný a řádný výkon veřejné správy</a:t>
            </a:r>
          </a:p>
          <a:p>
            <a:r>
              <a:rPr lang="cs-CZ" dirty="0" smtClean="0"/>
              <a:t>Může být zákonem předvídána – viz fikce doručení, rozhodnutí apod.</a:t>
            </a:r>
          </a:p>
          <a:p>
            <a:r>
              <a:rPr lang="cs-CZ" dirty="0" smtClean="0"/>
              <a:t>V rámci ochrany proti ní zákony obsahují širokou škálu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935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03647"/>
          </a:xfrm>
        </p:spPr>
        <p:txBody>
          <a:bodyPr/>
          <a:lstStyle/>
          <a:p>
            <a:r>
              <a:rPr lang="cs-CZ" dirty="0" smtClean="0"/>
              <a:t>Příklady prostředků ochrany před nečinností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7949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Stanovení fikce</a:t>
            </a:r>
          </a:p>
          <a:p>
            <a:r>
              <a:rPr lang="cs-CZ" b="1" dirty="0" smtClean="0"/>
              <a:t>Stanovení lhůty </a:t>
            </a:r>
            <a:r>
              <a:rPr lang="cs-CZ" dirty="0" smtClean="0"/>
              <a:t>– věci se vyřizují bez zbytečných průtahů </a:t>
            </a:r>
            <a:r>
              <a:rPr lang="cs-CZ" i="1" dirty="0" smtClean="0"/>
              <a:t>(v zákonem stanovení či přiměřené lhůtě)</a:t>
            </a:r>
          </a:p>
          <a:p>
            <a:r>
              <a:rPr lang="cs-CZ" dirty="0" smtClean="0"/>
              <a:t>Prostředky zajišťující účel a průběh řízení</a:t>
            </a:r>
          </a:p>
          <a:p>
            <a:r>
              <a:rPr lang="cs-CZ" dirty="0" smtClean="0"/>
              <a:t>Možnost zkráceného, zjednodušeného postupu (např. příkaz)</a:t>
            </a:r>
          </a:p>
          <a:p>
            <a:r>
              <a:rPr lang="cs-CZ" dirty="0" smtClean="0"/>
              <a:t>Opatření proti nečinnosti dle SŘ</a:t>
            </a:r>
          </a:p>
          <a:p>
            <a:r>
              <a:rPr lang="cs-CZ" dirty="0" smtClean="0"/>
              <a:t>Žaloba na ochranu proti nečinnosti dle SŘS</a:t>
            </a:r>
          </a:p>
          <a:p>
            <a:r>
              <a:rPr lang="cs-CZ" dirty="0" smtClean="0"/>
              <a:t>Stížnosti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93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2" y="332656"/>
            <a:ext cx="7704667" cy="1531639"/>
          </a:xfrm>
        </p:spPr>
        <p:txBody>
          <a:bodyPr/>
          <a:lstStyle/>
          <a:p>
            <a:r>
              <a:rPr lang="cs-CZ" dirty="0"/>
              <a:t>Opatření proti nečinnosti dle 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Činí je nadřízený správní orgán, jakmile se o </a:t>
            </a:r>
            <a:r>
              <a:rPr lang="cs-CZ" dirty="0"/>
              <a:t>nečinnosti dozví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i </a:t>
            </a:r>
            <a:r>
              <a:rPr lang="cs-CZ" dirty="0"/>
              <a:t>tehdy, nezahájí-li příslušný správní orgán řízení ve lhůtě 30 dnů ode dne, kdy se dozvěděl o skutečnostech odůvodňujících zahájení řízení z moci </a:t>
            </a:r>
            <a:r>
              <a:rPr lang="cs-CZ" dirty="0" smtClean="0"/>
              <a:t>úřední</a:t>
            </a:r>
          </a:p>
          <a:p>
            <a:pPr>
              <a:buFontTx/>
              <a:buChar char="-"/>
            </a:pPr>
            <a:r>
              <a:rPr lang="cs-CZ" dirty="0"/>
              <a:t>i v případě, kdy je z okolností zjevné, že věcně a místně příslušný správní orgán nedodrží lhůtu stanovenou pro vydání rozhodnutí o žádosti nebo zahájit řízení z moci úřední anebo v řízení řádně pokračovat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Účastník může žádat po uplynutí lhůt pro vydání rozhodnutí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87623"/>
          </a:xfrm>
        </p:spPr>
        <p:txBody>
          <a:bodyPr/>
          <a:lstStyle/>
          <a:p>
            <a:r>
              <a:rPr lang="cs-CZ" dirty="0" smtClean="0"/>
              <a:t>Správní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/>
          <a:lstStyle/>
          <a:p>
            <a:r>
              <a:rPr lang="cs-CZ" dirty="0" smtClean="0"/>
              <a:t>Výsledek správního řízení </a:t>
            </a:r>
            <a:r>
              <a:rPr lang="cs-CZ" i="1" dirty="0" smtClean="0"/>
              <a:t>(nelze jej ukončit jinak)</a:t>
            </a:r>
          </a:p>
          <a:p>
            <a:r>
              <a:rPr lang="cs-CZ" dirty="0"/>
              <a:t>správní orgán v určité věci zakládá, mění nebo ruší práva anebo povinnosti jmenovitě určené </a:t>
            </a:r>
            <a:r>
              <a:rPr lang="cs-CZ" dirty="0" smtClean="0"/>
              <a:t>osoby </a:t>
            </a:r>
            <a:r>
              <a:rPr lang="cs-CZ" b="1" dirty="0" smtClean="0"/>
              <a:t>- konstitutivní</a:t>
            </a:r>
          </a:p>
          <a:p>
            <a:r>
              <a:rPr lang="cs-CZ" dirty="0" smtClean="0"/>
              <a:t>v </a:t>
            </a:r>
            <a:r>
              <a:rPr lang="cs-CZ" dirty="0"/>
              <a:t>určité věci prohlašuje, že taková osoba práva nebo povinnosti má anebo </a:t>
            </a:r>
            <a:r>
              <a:rPr lang="cs-CZ" dirty="0" smtClean="0"/>
              <a:t>nemá </a:t>
            </a:r>
            <a:r>
              <a:rPr lang="cs-CZ" b="1" dirty="0" smtClean="0"/>
              <a:t>- deklaratorní </a:t>
            </a:r>
          </a:p>
          <a:p>
            <a:r>
              <a:rPr lang="cs-CZ" i="1" dirty="0" smtClean="0"/>
              <a:t>v </a:t>
            </a:r>
            <a:r>
              <a:rPr lang="cs-CZ" i="1" dirty="0"/>
              <a:t>zákonem stanovených případech rozhoduje o procesních otázkách.</a:t>
            </a:r>
          </a:p>
        </p:txBody>
      </p:sp>
    </p:spTree>
    <p:extLst>
      <p:ext uri="{BB962C8B-B14F-4D97-AF65-F5344CB8AC3E}">
        <p14:creationId xmlns:p14="http://schemas.microsoft.com/office/powerpoint/2010/main" val="4009229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§ 80 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980728"/>
            <a:ext cx="7704667" cy="554461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Nadřízený správní orgán </a:t>
            </a:r>
            <a:r>
              <a:rPr lang="cs-CZ" dirty="0" smtClean="0"/>
              <a:t>může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přikázat </a:t>
            </a:r>
            <a:r>
              <a:rPr lang="cs-CZ" dirty="0"/>
              <a:t>nečinnému správnímu orgánu, aby ve stanovené lhůtě učinil potřebná opatření ke zjednání nápravy nebo vydal </a:t>
            </a:r>
            <a:r>
              <a:rPr lang="cs-CZ" dirty="0" smtClean="0"/>
              <a:t>rozhodnutí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usnesením </a:t>
            </a:r>
            <a:r>
              <a:rPr lang="cs-CZ" dirty="0"/>
              <a:t>převzít věc a rozhodnout namísto nečinného správního </a:t>
            </a:r>
            <a:r>
              <a:rPr lang="cs-CZ" dirty="0" smtClean="0"/>
              <a:t>orgánu</a:t>
            </a:r>
            <a:r>
              <a:rPr lang="cs-CZ" dirty="0"/>
              <a:t> </a:t>
            </a:r>
            <a:r>
              <a:rPr lang="cs-CZ" i="1" dirty="0"/>
              <a:t>(nelze použít vůči orgánům územních samosprávných celků při výkonu samostatné </a:t>
            </a:r>
            <a:r>
              <a:rPr lang="cs-CZ" i="1" dirty="0" smtClean="0"/>
              <a:t>působnosti)</a:t>
            </a:r>
            <a:endParaRPr lang="cs-CZ" i="1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usnesením </a:t>
            </a:r>
            <a:r>
              <a:rPr lang="cs-CZ" dirty="0"/>
              <a:t>pověřit jiný správní orgán ve svém správním obvodu vedením </a:t>
            </a:r>
            <a:r>
              <a:rPr lang="cs-CZ" dirty="0" smtClean="0"/>
              <a:t>řízení </a:t>
            </a:r>
            <a:r>
              <a:rPr lang="cs-CZ" i="1" dirty="0"/>
              <a:t>(nelze použít vůči orgánům územních samosprávných celků při výkonu samostatné </a:t>
            </a:r>
            <a:r>
              <a:rPr lang="cs-CZ" i="1" dirty="0" smtClean="0"/>
              <a:t>působnosti) </a:t>
            </a:r>
            <a:endParaRPr lang="cs-CZ" i="1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usnesením </a:t>
            </a:r>
            <a:r>
              <a:rPr lang="cs-CZ" dirty="0"/>
              <a:t>přiměřeně prodloužit zákonnou lhůtu pro vydání rozhodnutí, lze-li důvodně předpokládat, že správní orgán v prodloužené lhůtě vydá rozhodnutí ve věci, a je-li takový postup pro účastníky </a:t>
            </a:r>
            <a:r>
              <a:rPr lang="cs-CZ" dirty="0" smtClean="0"/>
              <a:t>výhodnější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/>
              <a:t>+ 148 odst. </a:t>
            </a:r>
            <a:r>
              <a:rPr lang="cs-CZ" i="1" dirty="0"/>
              <a:t>3 SŘ: </a:t>
            </a:r>
            <a:r>
              <a:rPr lang="cs-CZ" i="1" dirty="0" smtClean="0"/>
              <a:t>Účastník </a:t>
            </a:r>
            <a:r>
              <a:rPr lang="cs-CZ" i="1" dirty="0"/>
              <a:t>se může domáhat vydání mezitímního rozhodnutí nebo rozhodnutí v části věci v rámci ochrany před nečinností správního orgánu (§ 80). Nadřízený správní orgán může přikázat, aby správní orgán vydal mezitímní rozhodnutí nebo rozhodnutí v části věci, popřípadě je sám vydat, a to i současně s jiným opatřením proti nečinnosti.</a:t>
            </a:r>
          </a:p>
        </p:txBody>
      </p:sp>
    </p:spTree>
    <p:extLst>
      <p:ext uri="{BB962C8B-B14F-4D97-AF65-F5344CB8AC3E}">
        <p14:creationId xmlns:p14="http://schemas.microsoft.com/office/powerpoint/2010/main" val="2423271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Žaloba na ochranu proti nečinnosti dle SŘS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988840"/>
            <a:ext cx="7704667" cy="4010976"/>
          </a:xfrm>
        </p:spPr>
        <p:txBody>
          <a:bodyPr/>
          <a:lstStyle/>
          <a:p>
            <a:r>
              <a:rPr lang="cs-CZ" dirty="0" smtClean="0"/>
              <a:t>Byly vyčerpány prostředky ochrany, které stanoví procesní </a:t>
            </a:r>
            <a:r>
              <a:rPr lang="cs-CZ" dirty="0"/>
              <a:t>předpis platný pro řízení u správního </a:t>
            </a:r>
            <a:r>
              <a:rPr lang="cs-CZ" dirty="0" smtClean="0"/>
              <a:t>orgánu</a:t>
            </a:r>
          </a:p>
          <a:p>
            <a:r>
              <a:rPr lang="cs-CZ" dirty="0" smtClean="0"/>
              <a:t>Lze se domáhat pouze toho, aby soud správnímu orgánu </a:t>
            </a:r>
            <a:r>
              <a:rPr lang="cs-CZ" dirty="0"/>
              <a:t>uložil povinnost vydat rozhodnutí ve věci samé nebo </a:t>
            </a:r>
            <a:r>
              <a:rPr lang="cs-CZ" dirty="0" smtClean="0"/>
              <a:t>osvědčení, a to jen v případech, kdy nenastává fikce příslušného právního důsledku</a:t>
            </a:r>
          </a:p>
          <a:p>
            <a:r>
              <a:rPr lang="cs-CZ" dirty="0" smtClean="0"/>
              <a:t>Soud k tomu správnímu orgánu uloží přiměřenou lhůtu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88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59631"/>
          </a:xfrm>
        </p:spPr>
        <p:txBody>
          <a:bodyPr/>
          <a:lstStyle/>
          <a:p>
            <a:r>
              <a:rPr lang="cs-CZ" dirty="0" smtClean="0"/>
              <a:t>Charakteristické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150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Jedná se o </a:t>
            </a:r>
            <a:r>
              <a:rPr lang="cs-CZ" b="1" dirty="0" smtClean="0"/>
              <a:t>správní akt </a:t>
            </a:r>
            <a:r>
              <a:rPr lang="cs-CZ" dirty="0" smtClean="0"/>
              <a:t>= výstup veřejné správy, jímž se projevuje navenek, splňující určité znaky</a:t>
            </a:r>
          </a:p>
          <a:p>
            <a:r>
              <a:rPr lang="cs-CZ" b="1" dirty="0" smtClean="0"/>
              <a:t>Externí</a:t>
            </a:r>
            <a:r>
              <a:rPr lang="cs-CZ" dirty="0" smtClean="0"/>
              <a:t> – směřující VNĚ veřejnou správu, vůči jejím adresátům</a:t>
            </a:r>
          </a:p>
          <a:p>
            <a:r>
              <a:rPr lang="cs-CZ" b="1" dirty="0" smtClean="0"/>
              <a:t>Individuální</a:t>
            </a:r>
            <a:r>
              <a:rPr lang="cs-CZ" dirty="0" smtClean="0"/>
              <a:t> – určuje konkrétní práva a povinnosti konkrétní osoby</a:t>
            </a:r>
          </a:p>
          <a:p>
            <a:r>
              <a:rPr lang="cs-CZ" b="1" dirty="0" smtClean="0"/>
              <a:t>Veřejně mocenský </a:t>
            </a:r>
            <a:r>
              <a:rPr lang="cs-CZ" dirty="0" smtClean="0"/>
              <a:t>(jednostranný)</a:t>
            </a:r>
          </a:p>
          <a:p>
            <a:r>
              <a:rPr lang="cs-CZ" dirty="0" smtClean="0"/>
              <a:t>Vydaný </a:t>
            </a:r>
            <a:r>
              <a:rPr lang="cs-CZ" b="1" dirty="0" smtClean="0"/>
              <a:t>vykonavatelem veřejné správy</a:t>
            </a:r>
          </a:p>
          <a:p>
            <a:r>
              <a:rPr lang="cs-CZ" dirty="0" smtClean="0"/>
              <a:t>Vydaný na </a:t>
            </a:r>
            <a:r>
              <a:rPr lang="cs-CZ" b="1" dirty="0" smtClean="0"/>
              <a:t>základě zákona</a:t>
            </a:r>
          </a:p>
          <a:p>
            <a:r>
              <a:rPr lang="cs-CZ" dirty="0" smtClean="0"/>
              <a:t>Vydaný ve </a:t>
            </a:r>
            <a:r>
              <a:rPr lang="cs-CZ" b="1" dirty="0" smtClean="0"/>
              <a:t>správním řízení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6675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4299008"/>
          </a:xfrm>
        </p:spPr>
        <p:txBody>
          <a:bodyPr>
            <a:normAutofit/>
          </a:bodyPr>
          <a:lstStyle/>
          <a:p>
            <a:r>
              <a:rPr lang="cs-CZ" i="1" dirty="0"/>
              <a:t>kvalifikovaný správní akt, který je </a:t>
            </a:r>
            <a:r>
              <a:rPr lang="cs-CZ" i="1" dirty="0">
                <a:solidFill>
                  <a:srgbClr val="FF0000"/>
                </a:solidFill>
              </a:rPr>
              <a:t>jednostranným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vrchnostenským projevem vůle orgánu veřejné správy</a:t>
            </a:r>
            <a:r>
              <a:rPr lang="cs-CZ" i="1" dirty="0"/>
              <a:t>, směřující vůči </a:t>
            </a:r>
            <a:r>
              <a:rPr lang="cs-CZ" i="1" dirty="0">
                <a:solidFill>
                  <a:srgbClr val="FF0000"/>
                </a:solidFill>
              </a:rPr>
              <a:t>konkrétně označenému adresátovi</a:t>
            </a:r>
            <a:r>
              <a:rPr lang="cs-CZ" i="1" dirty="0"/>
              <a:t>, který se nachází </a:t>
            </a:r>
            <a:r>
              <a:rPr lang="cs-CZ" i="1" dirty="0">
                <a:solidFill>
                  <a:srgbClr val="FF0000"/>
                </a:solidFill>
              </a:rPr>
              <a:t>mimo organizační strukturu</a:t>
            </a:r>
            <a:r>
              <a:rPr lang="cs-CZ" i="1" dirty="0"/>
              <a:t> (vnější charakter), </a:t>
            </a:r>
            <a:r>
              <a:rPr lang="cs-CZ" i="1" dirty="0">
                <a:solidFill>
                  <a:srgbClr val="FF0000"/>
                </a:solidFill>
              </a:rPr>
              <a:t>rozhodující o právních poměrech (právech nebo povinnostech) </a:t>
            </a:r>
            <a:r>
              <a:rPr lang="cs-CZ" i="1" dirty="0"/>
              <a:t>takového adresáta na základě obecně závazných </a:t>
            </a:r>
            <a:r>
              <a:rPr lang="cs-CZ" i="1" dirty="0">
                <a:solidFill>
                  <a:srgbClr val="FF0000"/>
                </a:solidFill>
              </a:rPr>
              <a:t>norem správního práva hmotného</a:t>
            </a:r>
            <a:r>
              <a:rPr lang="cs-CZ" dirty="0"/>
              <a:t>“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Federczyk</a:t>
            </a:r>
            <a:r>
              <a:rPr lang="cs-CZ" dirty="0"/>
              <a:t>, W., a kol. </a:t>
            </a:r>
            <a:r>
              <a:rPr lang="cs-CZ" i="1" dirty="0" err="1"/>
              <a:t>Postępowanie</a:t>
            </a:r>
            <a:r>
              <a:rPr lang="cs-CZ" i="1" dirty="0"/>
              <a:t> </a:t>
            </a:r>
            <a:r>
              <a:rPr lang="cs-CZ" i="1" dirty="0" err="1"/>
              <a:t>administracyjne</a:t>
            </a:r>
            <a:r>
              <a:rPr lang="cs-CZ" dirty="0"/>
              <a:t>. 3. </a:t>
            </a:r>
            <a:r>
              <a:rPr lang="cs-CZ" dirty="0" err="1"/>
              <a:t>wydanie</a:t>
            </a:r>
            <a:r>
              <a:rPr lang="cs-CZ" dirty="0"/>
              <a:t>. </a:t>
            </a:r>
            <a:r>
              <a:rPr lang="cs-CZ" dirty="0" err="1"/>
              <a:t>Warszawa</a:t>
            </a:r>
            <a:r>
              <a:rPr lang="cs-CZ" dirty="0"/>
              <a:t>: C. H. Beck, 2013, s. 157)</a:t>
            </a:r>
          </a:p>
        </p:txBody>
      </p:sp>
    </p:spTree>
    <p:extLst>
      <p:ext uri="{BB962C8B-B14F-4D97-AF65-F5344CB8AC3E}">
        <p14:creationId xmlns:p14="http://schemas.microsoft.com/office/powerpoint/2010/main" val="300007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03647"/>
          </a:xfrm>
        </p:spPr>
        <p:txBody>
          <a:bodyPr/>
          <a:lstStyle/>
          <a:p>
            <a:r>
              <a:rPr lang="cs-CZ" dirty="0" smtClean="0"/>
              <a:t>Základní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794952"/>
          </a:xfrm>
        </p:spPr>
        <p:txBody>
          <a:bodyPr/>
          <a:lstStyle/>
          <a:p>
            <a:r>
              <a:rPr lang="cs-CZ" dirty="0" smtClean="0"/>
              <a:t>Zákonnost</a:t>
            </a:r>
          </a:p>
          <a:p>
            <a:r>
              <a:rPr lang="cs-CZ" dirty="0" smtClean="0"/>
              <a:t>Působnost a pravomoc vydávajícího orgánu</a:t>
            </a:r>
          </a:p>
          <a:p>
            <a:r>
              <a:rPr lang="cs-CZ" dirty="0" smtClean="0"/>
              <a:t>Stav věci, o němž nejsou důvodné požadavky</a:t>
            </a:r>
          </a:p>
          <a:p>
            <a:r>
              <a:rPr lang="cs-CZ" dirty="0" smtClean="0"/>
              <a:t>Obsahové a formální náležitosti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1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cs-CZ" dirty="0" smtClean="0"/>
              <a:t>Formální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4430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označení </a:t>
            </a:r>
            <a:r>
              <a:rPr lang="cs-CZ" dirty="0"/>
              <a:t>"rozhodnutí" nebo jiné označení stanovené </a:t>
            </a:r>
            <a:r>
              <a:rPr lang="cs-CZ" dirty="0" smtClean="0"/>
              <a:t>zákonem </a:t>
            </a:r>
          </a:p>
          <a:p>
            <a:r>
              <a:rPr lang="cs-CZ" dirty="0" smtClean="0"/>
              <a:t>označení </a:t>
            </a:r>
            <a:r>
              <a:rPr lang="cs-CZ" dirty="0"/>
              <a:t>správního orgánu, který rozhodnutí </a:t>
            </a:r>
            <a:r>
              <a:rPr lang="cs-CZ" dirty="0" smtClean="0"/>
              <a:t>vydal </a:t>
            </a:r>
          </a:p>
          <a:p>
            <a:r>
              <a:rPr lang="cs-CZ" dirty="0" smtClean="0"/>
              <a:t>číslo jednací</a:t>
            </a:r>
          </a:p>
          <a:p>
            <a:r>
              <a:rPr lang="cs-CZ" dirty="0" smtClean="0"/>
              <a:t>datum vyhotovení</a:t>
            </a:r>
          </a:p>
          <a:p>
            <a:r>
              <a:rPr lang="cs-CZ" dirty="0" smtClean="0"/>
              <a:t>otisk </a:t>
            </a:r>
            <a:r>
              <a:rPr lang="cs-CZ" dirty="0"/>
              <a:t>úředního </a:t>
            </a:r>
            <a:r>
              <a:rPr lang="cs-CZ" dirty="0" smtClean="0"/>
              <a:t>razítka</a:t>
            </a:r>
          </a:p>
          <a:p>
            <a:r>
              <a:rPr lang="cs-CZ" dirty="0" smtClean="0"/>
              <a:t> </a:t>
            </a:r>
            <a:r>
              <a:rPr lang="cs-CZ" dirty="0"/>
              <a:t>jméno, příjmení, funkci nebo služební číslo a podpis </a:t>
            </a:r>
            <a:r>
              <a:rPr lang="cs-CZ" b="1" dirty="0"/>
              <a:t>oprávněné úřední </a:t>
            </a:r>
            <a:r>
              <a:rPr lang="cs-CZ" b="1" dirty="0" smtClean="0"/>
              <a:t>osoby</a:t>
            </a:r>
            <a:r>
              <a:rPr lang="cs-CZ" dirty="0" smtClean="0"/>
              <a:t> </a:t>
            </a:r>
            <a:r>
              <a:rPr lang="cs-CZ" i="1" dirty="0" smtClean="0"/>
              <a:t>(Podpis </a:t>
            </a:r>
            <a:r>
              <a:rPr lang="cs-CZ" i="1" dirty="0"/>
              <a:t>oprávněné úřední osoby je na stejnopisu možno nahradit doložkou "vlastní rukou" nebo zkratkou "v. r." u příjmení oprávněné úřední osoby a doložkou "Za správnost vyhotovení:" s uvedením jména, příjmení a podpisu úřední osoby, která odpovídá za písemné vyhotovení </a:t>
            </a:r>
            <a:r>
              <a:rPr lang="cs-CZ" i="1" dirty="0" smtClean="0"/>
              <a:t>rozhodnutí.)</a:t>
            </a:r>
            <a:endParaRPr lang="cs-CZ" i="1" dirty="0"/>
          </a:p>
          <a:p>
            <a:r>
              <a:rPr lang="cs-CZ" dirty="0" smtClean="0"/>
              <a:t>jména </a:t>
            </a:r>
            <a:r>
              <a:rPr lang="cs-CZ" dirty="0"/>
              <a:t>a příjmení všech </a:t>
            </a:r>
            <a:r>
              <a:rPr lang="cs-CZ" dirty="0" smtClean="0"/>
              <a:t>účastníků</a:t>
            </a:r>
          </a:p>
          <a:p>
            <a:r>
              <a:rPr lang="cs-CZ" dirty="0" smtClean="0"/>
              <a:t>malý státní znak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3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Obsahové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Výrok/výroková část</a:t>
            </a:r>
          </a:p>
          <a:p>
            <a:r>
              <a:rPr lang="cs-CZ" dirty="0" smtClean="0"/>
              <a:t>Odůvodnění</a:t>
            </a:r>
          </a:p>
          <a:p>
            <a:r>
              <a:rPr lang="cs-CZ" dirty="0" smtClean="0"/>
              <a:t>Poučení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29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cs-CZ" dirty="0" smtClean="0"/>
              <a:t>Výroková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340768"/>
            <a:ext cx="7704667" cy="4659048"/>
          </a:xfrm>
        </p:spPr>
        <p:txBody>
          <a:bodyPr>
            <a:normAutofit/>
          </a:bodyPr>
          <a:lstStyle/>
          <a:p>
            <a:r>
              <a:rPr lang="cs-CZ" dirty="0" smtClean="0"/>
              <a:t>řešení </a:t>
            </a:r>
            <a:r>
              <a:rPr lang="cs-CZ" dirty="0"/>
              <a:t>otázky, která je předmětem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právní </a:t>
            </a:r>
            <a:r>
              <a:rPr lang="cs-CZ" dirty="0"/>
              <a:t>ustanovení, podle nichž bylo </a:t>
            </a:r>
            <a:r>
              <a:rPr lang="cs-CZ" dirty="0" smtClean="0"/>
              <a:t>rozhodováno</a:t>
            </a:r>
          </a:p>
          <a:p>
            <a:r>
              <a:rPr lang="cs-CZ" dirty="0" smtClean="0"/>
              <a:t>identifikace hlavních označení účastníků, </a:t>
            </a:r>
          </a:p>
          <a:p>
            <a:r>
              <a:rPr lang="cs-CZ" dirty="0" smtClean="0"/>
              <a:t>lhůta </a:t>
            </a:r>
            <a:r>
              <a:rPr lang="cs-CZ" dirty="0"/>
              <a:t>ke splnění ukládané povinnosti, popřípadě též jiné údaje potřebné k jejímu řádnému splnění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výrok </a:t>
            </a:r>
            <a:r>
              <a:rPr lang="cs-CZ" dirty="0"/>
              <a:t>o vyloučení odkladného účinku odvolání </a:t>
            </a:r>
            <a:r>
              <a:rPr lang="cs-CZ" dirty="0" smtClean="0"/>
              <a:t>správním orgánem </a:t>
            </a:r>
          </a:p>
          <a:p>
            <a:r>
              <a:rPr lang="cs-CZ" dirty="0" smtClean="0"/>
              <a:t>může </a:t>
            </a:r>
            <a:r>
              <a:rPr lang="cs-CZ" dirty="0"/>
              <a:t>obsahovat jeden nebo více výroků; výrok může obsahovat vedlejší </a:t>
            </a:r>
            <a:r>
              <a:rPr lang="cs-CZ" dirty="0" smtClean="0"/>
              <a:t>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64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cs-CZ" dirty="0" smtClean="0"/>
              <a:t>Odůvodnění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4515032"/>
          </a:xfrm>
        </p:spPr>
        <p:txBody>
          <a:bodyPr>
            <a:normAutofit/>
          </a:bodyPr>
          <a:lstStyle/>
          <a:p>
            <a:r>
              <a:rPr lang="cs-CZ" dirty="0" smtClean="0"/>
              <a:t>důvody </a:t>
            </a:r>
            <a:r>
              <a:rPr lang="cs-CZ" dirty="0"/>
              <a:t>výroku nebo výroků </a:t>
            </a:r>
            <a:r>
              <a:rPr lang="cs-CZ" dirty="0" smtClean="0"/>
              <a:t>rozhodnutí</a:t>
            </a:r>
          </a:p>
          <a:p>
            <a:r>
              <a:rPr lang="cs-CZ" dirty="0" smtClean="0"/>
              <a:t>podklady </a:t>
            </a:r>
            <a:r>
              <a:rPr lang="cs-CZ" dirty="0"/>
              <a:t>pro jeho </a:t>
            </a:r>
            <a:r>
              <a:rPr lang="cs-CZ" dirty="0" smtClean="0"/>
              <a:t>vydání </a:t>
            </a:r>
          </a:p>
          <a:p>
            <a:r>
              <a:rPr lang="cs-CZ" dirty="0" smtClean="0"/>
              <a:t>úvahy</a:t>
            </a:r>
            <a:r>
              <a:rPr lang="cs-CZ" dirty="0"/>
              <a:t>, kterými se správní orgán řídil při jejich hodnocení a při výkladu právních </a:t>
            </a:r>
            <a:r>
              <a:rPr lang="cs-CZ" dirty="0" smtClean="0"/>
              <a:t>předpisů </a:t>
            </a:r>
          </a:p>
          <a:p>
            <a:r>
              <a:rPr lang="cs-CZ" dirty="0" smtClean="0"/>
              <a:t>informace </a:t>
            </a:r>
            <a:r>
              <a:rPr lang="cs-CZ" dirty="0"/>
              <a:t>o tom, jak se správní orgán vypořádal s návrhy a námitkami účastníků a s jejich vyjádřením k podkladům </a:t>
            </a:r>
            <a:r>
              <a:rPr lang="cs-CZ" dirty="0" smtClean="0"/>
              <a:t>rozhodnutí</a:t>
            </a:r>
            <a:endParaRPr lang="cs-CZ" dirty="0"/>
          </a:p>
          <a:p>
            <a:r>
              <a:rPr lang="cs-CZ" i="1" dirty="0" smtClean="0"/>
              <a:t>Odůvodnění </a:t>
            </a:r>
            <a:r>
              <a:rPr lang="cs-CZ" i="1" dirty="0"/>
              <a:t>rozhodnutí není třeba, jestliže správní orgán prvního stupně všem účastníkům v plném rozsahu vyhoví.</a:t>
            </a:r>
          </a:p>
        </p:txBody>
      </p:sp>
    </p:spTree>
    <p:extLst>
      <p:ext uri="{BB962C8B-B14F-4D97-AF65-F5344CB8AC3E}">
        <p14:creationId xmlns:p14="http://schemas.microsoft.com/office/powerpoint/2010/main" val="2844794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714</TotalTime>
  <Words>1402</Words>
  <Application>Microsoft Office PowerPoint</Application>
  <PresentationFormat>Předvádění na obrazovce (4:3)</PresentationFormat>
  <Paragraphs>126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Corbel</vt:lpstr>
      <vt:lpstr>Paralaxa</vt:lpstr>
      <vt:lpstr>Správní rozhodnutí Ochrana před nečinností</vt:lpstr>
      <vt:lpstr>Správní rozhodnutí</vt:lpstr>
      <vt:lpstr>Charakteristické znaky</vt:lpstr>
      <vt:lpstr>Definice</vt:lpstr>
      <vt:lpstr>Základní požadavky</vt:lpstr>
      <vt:lpstr>Formální náležitosti</vt:lpstr>
      <vt:lpstr>Obsahové náležitosti</vt:lpstr>
      <vt:lpstr>Výroková část</vt:lpstr>
      <vt:lpstr>Odůvodnění</vt:lpstr>
      <vt:lpstr>Poučení</vt:lpstr>
      <vt:lpstr>Formy/druhy správního rozhodnutí</vt:lpstr>
      <vt:lpstr>Usnesení</vt:lpstr>
      <vt:lpstr>Zvláštní formy meritorního rozhodnutí Příkaz</vt:lpstr>
      <vt:lpstr>Zvláštní formy meritorního rozhodnutí Doklad</vt:lpstr>
      <vt:lpstr>Vlastnosti správního rozhodnutí</vt:lpstr>
      <vt:lpstr>Nicotnost</vt:lpstr>
      <vt:lpstr>Nečinnost</vt:lpstr>
      <vt:lpstr>Příklady prostředků ochrany před nečinností</vt:lpstr>
      <vt:lpstr>Opatření proti nečinnosti dle SŘ</vt:lpstr>
      <vt:lpstr>§ 80 SŘ</vt:lpstr>
      <vt:lpstr>Žaloba na ochranu proti nečinnosti dle SŘS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Anna Chamráthová</cp:lastModifiedBy>
  <cp:revision>52</cp:revision>
  <dcterms:created xsi:type="dcterms:W3CDTF">2015-11-18T12:59:23Z</dcterms:created>
  <dcterms:modified xsi:type="dcterms:W3CDTF">2018-12-14T12:08:53Z</dcterms:modified>
</cp:coreProperties>
</file>