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380" r:id="rId3"/>
    <p:sldId id="449" r:id="rId4"/>
    <p:sldId id="489" r:id="rId5"/>
    <p:sldId id="495" r:id="rId6"/>
    <p:sldId id="487" r:id="rId7"/>
    <p:sldId id="490" r:id="rId8"/>
    <p:sldId id="488" r:id="rId9"/>
    <p:sldId id="494" r:id="rId10"/>
    <p:sldId id="461" r:id="rId11"/>
    <p:sldId id="557" r:id="rId12"/>
    <p:sldId id="558" r:id="rId13"/>
    <p:sldId id="502" r:id="rId14"/>
    <p:sldId id="503" r:id="rId15"/>
    <p:sldId id="559" r:id="rId16"/>
    <p:sldId id="556" r:id="rId17"/>
    <p:sldId id="536" r:id="rId18"/>
    <p:sldId id="537" r:id="rId19"/>
    <p:sldId id="553" r:id="rId20"/>
    <p:sldId id="538" r:id="rId21"/>
    <p:sldId id="539" r:id="rId22"/>
    <p:sldId id="552" r:id="rId23"/>
    <p:sldId id="551" r:id="rId24"/>
    <p:sldId id="513" r:id="rId25"/>
    <p:sldId id="514" r:id="rId26"/>
    <p:sldId id="554" r:id="rId27"/>
    <p:sldId id="528" r:id="rId28"/>
    <p:sldId id="524" r:id="rId29"/>
    <p:sldId id="305" r:id="rId30"/>
    <p:sldId id="324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8" d="100"/>
          <a:sy n="108" d="100"/>
        </p:scale>
        <p:origin x="180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pp.justice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Reforma trestního řízení  včetně řízení přípravného  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Marek FRYŠTÁK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AF3E1EFD-8E44-4B20-B412-4ED141848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2D3D9017-0956-41A4-8490-C53471E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700213"/>
            <a:ext cx="7772400" cy="4357687"/>
          </a:xfrm>
        </p:spPr>
        <p:txBody>
          <a:bodyPr/>
          <a:lstStyle/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náležitě chránit práva poškozeného (diskuze o soukromé a subsidiární žalobě - </a:t>
            </a:r>
            <a:r>
              <a:rPr lang="cs-CZ" sz="1600" dirty="0"/>
              <a:t>věcný záměr z roku 2008 a Východiska a principy nového trestního řádu z roku 2014  s nimi počítají)   </a:t>
            </a:r>
            <a:endParaRPr lang="cs-CZ" altLang="cs-CZ" sz="1700" dirty="0"/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rozšíření katalogu práv poškozeného – viz. zákon o obětech trestných činů, je katalog dostatečný, není zdlouhavý atd.  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účinně chránit práva nezletilých poškozených a více chránit práva poškozených vybraných trestných činů zvlášť zasahujících do jejich osobnostní integrity, zejména právo na soukromí a bezpečnost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zavést možnost využití majetku, který připadl státu na základě majetkových trestů uložených v trestním řízení, ve prospěch obětí trestných činů</a:t>
            </a:r>
            <a:endParaRPr lang="cs-CZ" alt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EFBBCA-5E49-47FF-89A0-DD87276E06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08A786-B22F-45C4-A92A-86B08439622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3A0EF0-FB7B-48FB-BB81-966124B366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961CE-DAD9-49B1-B056-295077785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Východiska a principy nového trestního řádu  z roku 2016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DC5C31-5A6B-4284-A598-06542D026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předložené materiály se zcela odlišují a popírají Východiska a principy </a:t>
            </a:r>
            <a:r>
              <a:rPr lang="cs-CZ" sz="1600" dirty="0"/>
              <a:t>věcného záměru nového trestního řádu z roku 2008 revidovaného v roce 2010</a:t>
            </a:r>
          </a:p>
          <a:p>
            <a:pPr algn="just">
              <a:defRPr/>
            </a:pPr>
            <a:endParaRPr lang="cs-CZ" sz="1600" dirty="0"/>
          </a:p>
          <a:p>
            <a:pPr lvl="1">
              <a:defRPr/>
            </a:pPr>
            <a:r>
              <a:rPr lang="cs-CZ" sz="1400" dirty="0"/>
              <a:t>upuštění od zavedení odpovědnosti státního zástupce za výsledek trestního řízení </a:t>
            </a:r>
          </a:p>
          <a:p>
            <a:pPr lvl="1">
              <a:defRPr/>
            </a:pPr>
            <a:r>
              <a:rPr lang="cs-CZ" sz="1400" dirty="0"/>
              <a:t>nerozšíření zásady oportunity </a:t>
            </a:r>
          </a:p>
          <a:p>
            <a:pPr lvl="1">
              <a:defRPr/>
            </a:pPr>
            <a:r>
              <a:rPr lang="cs-CZ" sz="1400" dirty="0"/>
              <a:t>vypuštění soukromé a subsidiární žaloby</a:t>
            </a:r>
          </a:p>
          <a:p>
            <a:pPr algn="just">
              <a:buNone/>
              <a:defRPr/>
            </a:pPr>
            <a:endParaRPr lang="cs-CZ" sz="1600" dirty="0"/>
          </a:p>
          <a:p>
            <a:pPr algn="just">
              <a:defRPr/>
            </a:pPr>
            <a:r>
              <a:rPr lang="cs-CZ" sz="1600" dirty="0"/>
              <a:t>stávající revidovaný věcný záměr z roku 2008 již není zcela aktuální a je fakticky nepoužitelný</a:t>
            </a:r>
          </a:p>
          <a:p>
            <a:pPr algn="just"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400" dirty="0"/>
              <a:t>je možné připravovat  novou právní normu bez schváleného věcného záměru </a:t>
            </a:r>
          </a:p>
          <a:p>
            <a:pPr lvl="1" algn="just">
              <a:defRPr/>
            </a:pPr>
            <a:r>
              <a:rPr lang="cs-CZ" sz="1400" dirty="0"/>
              <a:t>je třeba věcný záměr ctít nebo je možné se od něj odůvodněně odchýlit	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17C613-22CE-456C-B5FA-CA55563C42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672BDD-D0D2-469E-B6B2-8CEF1183EE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9502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714B8-6FC4-4A31-ABFE-56AFC7DD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7767DF-2430-4219-AA02-0F783CAD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chceme vůbec nový trestní řád a pokud ano, v jaké podobě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připravujeme rekodifikaci nebo komplexní novelizaci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500" dirty="0"/>
              <a:t>rekodifikace by měla mít nějaký  přínos a přinést koncepčně „něco nového“</a:t>
            </a:r>
          </a:p>
          <a:p>
            <a:pPr lvl="1" algn="just">
              <a:buNone/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rekodifikace nemusí obsahovat nezbytně něco zcela koncepčně nového; než jít cestou rozsáhlé novelizace, je lepší připravit novou kodifikaci; z historie ostatně vyplývá, že ne každá změna musí být významná</a:t>
            </a:r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sz="1500" dirty="0"/>
              <a:t>rekodifikace beze změn je pro aplikační praxi policejního orgánu poměrně nebezpečná myšlenka (ten totiž pravděpodobně „změnu“ hledat bude, což se negativně může odrazit v jeho postupech)</a:t>
            </a:r>
          </a:p>
          <a:p>
            <a:pPr>
              <a:buNone/>
            </a:pPr>
            <a:endParaRPr lang="cs-CZ" altLang="cs-CZ" sz="1700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643583-6862-40E9-9B8D-123C5FD37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16CEA6-62CF-4BA1-A14F-FB1A51E42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1548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E5694-03AE-435A-B443-1414CE6D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Situace v roce 2017/2018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1455CD-374F-44E2-A14F-D33AE2574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činnost </a:t>
            </a:r>
            <a:r>
              <a:rPr lang="cs-CZ" altLang="cs-CZ" sz="1700" dirty="0" err="1"/>
              <a:t>rekodifikační</a:t>
            </a:r>
            <a:r>
              <a:rPr lang="cs-CZ" altLang="cs-CZ" sz="1700" dirty="0"/>
              <a:t> komise  byla  obnovena v průběhu roku 2017, s tím, že do 31. 12. 2017 bylo zpracováno  dokazování, přípravné řízení, řízení před soudem včetně odůvodnění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rozpor ohledně opravných prostředků - soudci NS chtějí do března 2008 zpracovat svůj protinávrh, což bylo akceptováno (nevytvořeno)</a:t>
            </a:r>
          </a:p>
          <a:p>
            <a:pPr algn="just"/>
            <a:endParaRPr lang="cs-CZ" sz="1800" dirty="0"/>
          </a:p>
          <a:p>
            <a:pPr algn="just"/>
            <a:r>
              <a:rPr lang="cs-CZ" sz="1700" dirty="0"/>
              <a:t>potřebujeme vůbec rekodifikaci, nestačila by nám novelizace stávající právní úpravy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připravit prvně nový trestní řád a pak nový zákon o soudech a soudcích a o státním zastupitelství či naopak?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r>
              <a:rPr lang="cs-CZ" sz="1700" dirty="0"/>
              <a:t>poslední pracovní verze dostupná na </a:t>
            </a:r>
            <a:r>
              <a:rPr lang="cs-CZ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http://tpp.justice.cz</a:t>
            </a:r>
            <a:r>
              <a:rPr lang="cs-CZ" sz="1600" dirty="0"/>
              <a:t> </a:t>
            </a:r>
            <a:endParaRPr lang="cs-CZ" sz="1700" dirty="0"/>
          </a:p>
          <a:p>
            <a:pPr algn="just"/>
            <a:endParaRPr lang="cs-CZ" altLang="cs-CZ" sz="17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920FDE-FCCC-4642-BA9B-DF8B0853A4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39CA31-17C7-494C-90FD-D243A569E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8058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7C10F-B768-466E-9225-F0CC968AB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BAFBCF-E6B7-4703-8086-F4ADAA36E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600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b="1" dirty="0">
                <a:solidFill>
                  <a:srgbClr val="00287D"/>
                </a:solidFill>
              </a:rPr>
              <a:t>Reforma přípravného řízení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ED236E-0EE9-415F-8D19-40B3298C05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DB446E-F951-411F-8244-4C333B1947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4836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58198-9236-4FCC-A82C-DCD3F496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Příslušnost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9C685E-230D-40C4-97E4-1A0917AF0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800" dirty="0"/>
              <a:t>primární příslušnost  okresního soudu  jakou soudu prvoinstančního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krajský soud  jako soud </a:t>
            </a:r>
            <a:r>
              <a:rPr lang="cs-CZ" sz="1800" dirty="0" err="1"/>
              <a:t>prvovinstanční</a:t>
            </a:r>
            <a:r>
              <a:rPr lang="cs-CZ" sz="1800" dirty="0"/>
              <a:t> jen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600" dirty="0"/>
              <a:t>taxativně vypočtené TČ - výjimečný trest, právní a skutková složitost, organizovaná zločinecká skupina atd. </a:t>
            </a:r>
          </a:p>
          <a:p>
            <a:pPr algn="just"/>
            <a:endParaRPr lang="cs-CZ" sz="1800" dirty="0"/>
          </a:p>
          <a:p>
            <a:pPr lvl="1" algn="just"/>
            <a:r>
              <a:rPr lang="cs-CZ" sz="1600" dirty="0"/>
              <a:t>úzká specializace soudu - vlastizrada, rozvracení republiky, vyzvědačství, TČ proti míru, válečné TČ, finanční zájmy ES atd.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D385B3E-E1D8-4980-B3BB-B4CDE6F403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1A4971-9F4A-4F5B-AE4C-997A272A6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783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6CF1-646E-4CFA-96EF-FFC29A9E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Oportunní prvky přípravného řízení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64489-E07B-47F9-A01C-5CAF05A44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/>
          </a:p>
          <a:p>
            <a:pPr algn="just"/>
            <a:r>
              <a:rPr lang="cs-CZ" sz="1700" dirty="0"/>
              <a:t>zásada legality zůstane nadále zachována, ale státní zástupce bude mít možnost odložit trestní věc nebo zastavit trestní stíhání</a:t>
            </a:r>
          </a:p>
          <a:p>
            <a:pPr marL="0" indent="0" algn="just">
              <a:buNone/>
            </a:pPr>
            <a:endParaRPr lang="cs-CZ" sz="1800" dirty="0"/>
          </a:p>
          <a:p>
            <a:pPr lvl="1" algn="just"/>
            <a:r>
              <a:rPr lang="cs-CZ" sz="1500" dirty="0"/>
              <a:t>pokud shromážděné důkazy nejsou dostatečným podkladem pro úspěšné zastupování veřejné žaloby v řízení před soudem, aby osoby zbytečně nebyly stavěny před soud, když je zřejmé, že by to vedlo ke zproštění obžaloby </a:t>
            </a:r>
          </a:p>
          <a:p>
            <a:pPr algn="just"/>
            <a:endParaRPr lang="cs-CZ" sz="1500" dirty="0"/>
          </a:p>
          <a:p>
            <a:pPr lvl="1" algn="just"/>
            <a:r>
              <a:rPr lang="cs-CZ" sz="1500" dirty="0"/>
              <a:t>pokud na dalším trestním stíhání není veřejný zájem</a:t>
            </a:r>
          </a:p>
          <a:p>
            <a:pPr algn="just"/>
            <a:endParaRPr lang="cs-CZ" sz="1800" dirty="0"/>
          </a:p>
          <a:p>
            <a:pPr algn="just"/>
            <a:r>
              <a:rPr lang="cs-CZ" sz="1700" dirty="0"/>
              <a:t>u usnesení státního zástupce o odložení věci nebo zastavení trestního stíhání z oportunních důvodů může poškozený po vyčerpání stížnosti požádat nejvyššího státního zástupce o zrušení takového rozhodnutí pro nezákonnost nebo se obrátit na soudce pro přípravné řízení se stejnou žádostí (nahrazuje subsidiární žalobu)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9D55CC-1F7C-44EF-B58C-50334E8FC4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6B7225-D870-479F-AC3B-A77BDEDBD5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2245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C153B2CA-3711-4F72-A56F-0BDFBDADC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Účel přípravného řízení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11551A-53C9-4ACE-BAC6-B27334D18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jen k prověření toho, zda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prvotní informace o tom, že byl spáchán trestný čin, je pravdivá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 vypátrání osoby důvodně podezřelé z takového činu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shromáždění důkazních prostředků použitelných v řízení před soudem k podpoře obžaloby a k tomu, aby státní zástupce mohl unést formální důkazní břemeno</a:t>
            </a:r>
          </a:p>
          <a:p>
            <a:pPr lvl="1" algn="just">
              <a:defRPr/>
            </a:pPr>
            <a:endParaRPr lang="cs-CZ" sz="15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500" dirty="0"/>
              <a:t>dokumentace neodkladných a neopakovatelných úkonů</a:t>
            </a: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700" dirty="0"/>
              <a:t>přípravné řízení by mělo být rychlé a zbytečně nezatěžovat policejní orgány, které by měly trestnou činnost objasňovat a vyšetřovat skutečně v „terénu“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A364C2-30BA-4831-BBD6-4CEA7A2361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FDECF7-6F04-4AD1-BC8B-7F38BF8FF31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B33B48-3401-4517-9180-C3D83EAF72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4C634C99-F71D-48F8-B175-0363CDC1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Superrychlé zkrácené přípravné řízení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DDD4A3-A8B4-479B-85B7-B3EB93372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musí být skončeno podáním obžaloby nejpozději do čtyřiceti osmi hodin od omezení osobní svobody podezřelého nebrání-li tomu závažné důvody, např.  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podezření ze spáchání přečinu nebylo dostatečně prokázáno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není možné obžalobu podat proto, že ve věci bude nezbytně třeba provádět další úkony </a:t>
            </a:r>
            <a:endParaRPr lang="cs-CZ" sz="1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8EB4EF-6CE5-46ED-A08C-69656B2F5D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F2A8884-B34A-4556-BF09-9A4C6D264A1E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B19E45-F161-4643-A230-B808883F29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62A16-5541-4996-B124-EF30F588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Zkrácené (zjednodušené) přípravné řízení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028366-C014-4CAF-8A9B-0049C5177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700" dirty="0"/>
              <a:t>o všech přečinech (úmyslné trestné činy se sazbou do 5 let a všechny nedbalostní trestné činy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lhůta pro skončení do 14 dnů od zahájení trestního stíhání této osoby bez možnosti prodloužení, jinak nastupuje standardní přípravné řízení 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obžaloba podávaná státním zástupcem na základě výsledků vyšetřování přečinu neobsahuje odůvodnění</a:t>
            </a:r>
          </a:p>
          <a:p>
            <a:pPr algn="just"/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126C2A-6AA1-4587-A441-7ED9B501AF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F98B0D-5D75-4E9B-AC78-75734BA68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223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3A5257D-ED4B-445D-AB32-34628D2D9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Situace po roce 1989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31F7B10C-F1E1-4190-B7EE-C5E116403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původní podoba trestního řádu již v nových podmínkách demokratického právního státu a tržního hospodářství nemůže obstát a nastaly podmínky pro odstranění někdy velmi vážných nedostatků v trestně-procesní úpravě</a:t>
            </a:r>
          </a:p>
          <a:p>
            <a:pPr marL="0" indent="0" algn="just">
              <a:buNone/>
            </a:pPr>
            <a:endParaRPr lang="cs-CZ" altLang="cs-CZ" sz="1700" dirty="0"/>
          </a:p>
          <a:p>
            <a:pPr algn="just"/>
            <a:r>
              <a:rPr lang="cs-CZ" altLang="cs-CZ" sz="1700" dirty="0"/>
              <a:t>přistupovalo se k větším či menším novelám trestního řádu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500" dirty="0"/>
              <a:t>chybělo konkrétní koncepční zadání, hlubší teoretický  základ, dostatečná koordinace zákonodárných iniciativ, které vznikaly na různých místech a často byly i co do svých konkrétních legislativních výsledků protichůdné</a:t>
            </a:r>
          </a:p>
          <a:p>
            <a:pPr lvl="1" algn="just"/>
            <a:endParaRPr lang="cs-CZ" altLang="cs-CZ" sz="1500" dirty="0"/>
          </a:p>
          <a:p>
            <a:pPr lvl="1" algn="just">
              <a:defRPr/>
            </a:pPr>
            <a:r>
              <a:rPr lang="cs-CZ" sz="1500" dirty="0"/>
              <a:t>při poměrně častých novelizacích byly např. narušeny vztahy mezi  základními zásadami, včetně zavedení značného množství výjimek z nich, takže oprávněně vzniká otázka, zda určitá zásada trestního řízení upravená v ustanovení § 2 trestního řádu v zákonem předvídané podobě vůbec platí  (</a:t>
            </a:r>
            <a:r>
              <a:rPr lang="cs-CZ" sz="1600" dirty="0"/>
              <a:t>např. legalita versus oportunita, kontinentální versus </a:t>
            </a:r>
            <a:r>
              <a:rPr lang="cs-CZ" sz="1600" dirty="0" err="1"/>
              <a:t>anglo</a:t>
            </a:r>
            <a:r>
              <a:rPr lang="cs-CZ" sz="1600" dirty="0"/>
              <a:t>-americký právní řád)  </a:t>
            </a:r>
          </a:p>
          <a:p>
            <a:pPr lvl="1" algn="just"/>
            <a:endParaRPr lang="cs-CZ" altLang="cs-CZ" sz="1500" dirty="0"/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42418-166E-4C29-9131-43E85334F0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E4A0C2-77C6-4024-B324-69E9BCDE319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D86CAA-6801-4ED9-A855-FD5322BBFA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069142C5-E193-4E78-A0D0-61B6BC581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/>
              <a:t>Zrušení  tzv. rozšířeného přípravného řízení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FDC94D-5D5A-46D1-9A5C-9A54B98BD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rozdíl mezi rozšířeným a standardním vyšetřováním je založen pouze na třech odlišnostech 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lhůty pro skončení rozšířeného vyšetřování  - 6 měsíců  (§ 170/1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)</a:t>
            </a:r>
          </a:p>
          <a:p>
            <a:pPr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změny právní kvalifikace v jeho rámci  - neprodleně vyrozumět  obviněného; neplatí pro obhájce (§ 169/2TrŘ)</a:t>
            </a:r>
          </a:p>
          <a:p>
            <a:pPr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možnosti vyslýchat v něm svědky bez omezení stanoveného v § 164/1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 (§ 169/1TrŘ)</a:t>
            </a:r>
          </a:p>
          <a:p>
            <a:pPr lvl="1" algn="just">
              <a:defRPr/>
            </a:pPr>
            <a:endParaRPr lang="cs-CZ" sz="15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„zneužití“  rozšířeného vyšetřování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algn="just">
              <a:defRPr/>
            </a:pPr>
            <a:r>
              <a:rPr lang="cs-CZ" sz="1700" dirty="0"/>
              <a:t>provádění prověřování je v obou případech stejné</a:t>
            </a:r>
          </a:p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čím bude nahrazeno, pouze jedna forma vyšetřování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EAF661-BB72-4CB7-9E76-D1BF53A1AF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1DF7EE-83D0-42F5-B93A-A0A8A9F0B54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83E3CA-7761-4CD8-8A24-50368AA68B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B506C13C-53F6-4749-A1CB-08933004A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/>
              <a:t>Záznam o zahájení úkonů trestního řízení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05C531-ED67-4D4C-A8CD-D776F3613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záznam přinesl v praxi spíše řadu polemik a nejasností, což je mimo jiné způsobeno i diskutabilní právní úpravou obsaženou v trestním řádu</a:t>
            </a:r>
          </a:p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pozitiva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/>
              <a:t>jednoznačné určení počátku trestního řízení a podání informace o této skutečnosti státnímu zástupci, který poté začne vykonávat dozor</a:t>
            </a: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700" dirty="0"/>
              <a:t>negativa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/>
              <a:t>uvedení právní kvalifikace v záznamu, byť ji § 158/3 TŘ nepožaduje – nezbytné pro určení věcné a místní příslušnosti</a:t>
            </a:r>
          </a:p>
          <a:p>
            <a:pPr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stanovení lhůty pro vyhotovení záznamu od okamžiku zjištění skutečností důvodně nasvědčujících tomu, že byl spáchán trestný čin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AF990B-58E1-49CE-B35D-FB20D90F4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1B8034-4CD3-4BE7-A55E-263080EA2F91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157A58-C067-4F4D-B66B-9CDF74AC9F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C3D01798-01E3-43BC-B694-66005EE9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/>
              <a:t>Zahájení přípravného řízení de lege ferenda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D016BC5C-1FE3-4342-A019-0E8647BF2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zahájení přípravného (trestního) řízení prvním úkonem vykonaným policejním orgánem a vyrozumění státního zástupce o něm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500" dirty="0"/>
              <a:t>co by mělo být obsahem tohoto vyrozumění?</a:t>
            </a:r>
          </a:p>
          <a:p>
            <a:pPr algn="just"/>
            <a:endParaRPr lang="cs-CZ" altLang="cs-CZ" sz="1500" dirty="0"/>
          </a:p>
          <a:p>
            <a:pPr lvl="1" algn="just"/>
            <a:r>
              <a:rPr lang="cs-CZ" altLang="cs-CZ" sz="1500" dirty="0"/>
              <a:t>v jaké lhůtě by mělo být toto vyrozumění učiněno – hodiny či neprodleně?</a:t>
            </a:r>
          </a:p>
          <a:p>
            <a:pPr algn="just"/>
            <a:endParaRPr lang="cs-CZ" altLang="cs-CZ" sz="1500" dirty="0"/>
          </a:p>
          <a:p>
            <a:pPr algn="just"/>
            <a:r>
              <a:rPr lang="cs-CZ" altLang="cs-CZ" sz="1700" dirty="0"/>
              <a:t>obligatorním dozor až od okamžiku zahájení trestního stíhání; v rámci prověřování fakultativní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500" dirty="0"/>
              <a:t>návrat do stavu před 1. 1. 2002</a:t>
            </a:r>
          </a:p>
          <a:p>
            <a:pPr algn="just"/>
            <a:endParaRPr lang="cs-CZ" altLang="cs-CZ" sz="1500" dirty="0"/>
          </a:p>
          <a:p>
            <a:pPr lvl="1" algn="just"/>
            <a:r>
              <a:rPr lang="cs-CZ" altLang="cs-CZ" sz="1500" dirty="0"/>
              <a:t>výkon dozoru u skutkově či právně jednoduchých věcí státní zástupce zbytečně zatěžoval</a:t>
            </a:r>
          </a:p>
          <a:p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27EC2D-C17A-4BD8-94E9-8F9BB419F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F418F6-0FCA-476A-AFB2-104EACB496A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54E1F9-7CF8-44D7-ABC1-E76122BF2C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F06E346-876B-42BD-94D4-560F78D27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Neodkladné a neopakovatelné úkony 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17105A86-5A71-43D7-AB53-F7AD7F632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600" dirty="0"/>
          </a:p>
          <a:p>
            <a:pPr algn="just">
              <a:defRPr/>
            </a:pPr>
            <a:r>
              <a:rPr lang="cs-CZ" sz="1700" dirty="0"/>
              <a:t>odpadá povinnost soudce zúčastnit se tohoto úkonu, tuto povinnost má státní zástupce (vykonává ve věci dozor) </a:t>
            </a:r>
          </a:p>
          <a:p>
            <a:pPr algn="just">
              <a:defRPr/>
            </a:pPr>
            <a:endParaRPr lang="cs-CZ" sz="17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>
                <a:ea typeface="+mn-ea"/>
                <a:cs typeface="+mn-cs"/>
              </a:rPr>
              <a:t>může požádat o účast soudce pro přípravné řízení (</a:t>
            </a:r>
            <a:r>
              <a:rPr lang="cs-CZ" sz="1700" dirty="0"/>
              <a:t>rozhodování o závažných zásazích do základních práv a svobod osob a o přezkum zastavení trestního stíhání z oportunních důvodů)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4DB6B9-84C4-4E94-9631-C02F6CF140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53EE3B-BF0B-4301-8600-E2C2866A431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970486-6426-4240-8414-57C3E073A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B0761D8C-2B48-4D1E-85C0-CED2D538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Úřední záznam jako důkaz </a:t>
            </a: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A8FA881E-E821-41A6-B26E-5E34C039E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773238"/>
            <a:ext cx="7772400" cy="4357687"/>
          </a:xfrm>
        </p:spPr>
        <p:txBody>
          <a:bodyPr/>
          <a:lstStyle/>
          <a:p>
            <a:pPr>
              <a:defRPr/>
            </a:pPr>
            <a:endParaRPr lang="cs-CZ" sz="1700" dirty="0"/>
          </a:p>
          <a:p>
            <a:pPr>
              <a:defRPr/>
            </a:pPr>
            <a:r>
              <a:rPr lang="cs-CZ" sz="1700" dirty="0"/>
              <a:t>do  31. 12. 2001 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úřední záznam (o podání vysvětlení) nelze v řízení před soudem použít jako důkaz </a:t>
            </a:r>
          </a:p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od 1. 1. 2002 </a:t>
            </a:r>
          </a:p>
          <a:p>
            <a:pPr lvl="2" algn="just">
              <a:buFont typeface="Wingdings" panose="05000000000000000000" pitchFamily="2" charset="2"/>
              <a:buNone/>
              <a:defRPr/>
            </a:pPr>
            <a:endParaRPr lang="cs-CZ" sz="1300" dirty="0"/>
          </a:p>
          <a:p>
            <a:pPr lvl="1" algn="just">
              <a:defRPr/>
            </a:pPr>
            <a:r>
              <a:rPr lang="cs-CZ" sz="1500" dirty="0"/>
              <a:t>úřední záznam (o podání vysvětlení) lze ve zjednodušeném řízení před samosoudcem použít jako důkaz </a:t>
            </a:r>
          </a:p>
          <a:p>
            <a:pPr marL="457200" lvl="1" indent="0" algn="just">
              <a:buFont typeface="Wingdings" panose="05000000000000000000" pitchFamily="2" charset="2"/>
              <a:buNone/>
              <a:defRPr/>
            </a:pPr>
            <a:endParaRPr lang="cs-CZ" sz="1500" dirty="0"/>
          </a:p>
          <a:p>
            <a:pPr>
              <a:defRPr/>
            </a:pPr>
            <a:r>
              <a:rPr lang="cs-CZ" sz="1700" dirty="0"/>
              <a:t>od 1. 1. 2012</a:t>
            </a:r>
          </a:p>
          <a:p>
            <a:pPr marL="342900" lvl="1" indent="-342900">
              <a:defRPr/>
            </a:pPr>
            <a:endParaRPr 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sz="1500" dirty="0"/>
              <a:t>úřední záznam (o podání vysvětlení) lze obecně v řízení před soudem použít jako důkaz  (§ 211/6 TŘ)</a:t>
            </a:r>
          </a:p>
          <a:p>
            <a:pPr>
              <a:defRPr/>
            </a:pPr>
            <a:endParaRPr lang="cs-CZ" sz="1500" b="1" dirty="0"/>
          </a:p>
          <a:p>
            <a:pPr>
              <a:defRPr/>
            </a:pPr>
            <a:r>
              <a:rPr lang="cs-CZ" sz="1700" dirty="0"/>
              <a:t>v  obou případech nutný souhlas státního zástupce a obžalovaného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sz="17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F23A3D-A7B3-4AC1-B786-9E315C0093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5F63E7-DB73-4E09-BD30-37A0CCD4CA7E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B933CB-1D98-4960-8F4F-8E042E8FDF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0811B86-AEC8-4D69-A3AB-CA50FD703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F981AB92-9111-4C9B-BFC8-7883F980D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b="1" dirty="0"/>
          </a:p>
          <a:p>
            <a:pPr algn="just"/>
            <a:r>
              <a:rPr lang="cs-CZ" altLang="cs-CZ" sz="1700" dirty="0"/>
              <a:t>podstatné nedostatky stávající právní úpravy  </a:t>
            </a:r>
            <a:endParaRPr lang="cs-CZ" altLang="cs-CZ" sz="15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lvl="1"/>
            <a:r>
              <a:rPr lang="cs-CZ" altLang="cs-CZ" sz="1500" dirty="0"/>
              <a:t>podepisování úředního záznamu, poučení, v jaké osobě jej psát  atd.  </a:t>
            </a:r>
            <a:endParaRPr lang="cs-CZ" altLang="cs-CZ" sz="13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lvl="1"/>
            <a:r>
              <a:rPr lang="cs-CZ" altLang="cs-CZ" sz="1500" dirty="0"/>
              <a:t>odpovědnost za nepravdivé podání vysvětlení  </a:t>
            </a:r>
          </a:p>
          <a:p>
            <a:pPr lvl="2">
              <a:buFont typeface="Wingdings" panose="05000000000000000000" pitchFamily="2" charset="2"/>
              <a:buNone/>
            </a:pPr>
            <a:endParaRPr lang="cs-CZ" altLang="cs-CZ" sz="13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300" dirty="0"/>
              <a:t>trestný čin křivé výpovědi dle § 346/2 </a:t>
            </a:r>
            <a:r>
              <a:rPr lang="cs-CZ" altLang="cs-CZ" sz="1300" dirty="0" err="1"/>
              <a:t>TrŘ</a:t>
            </a:r>
            <a:r>
              <a:rPr lang="cs-CZ" altLang="cs-CZ" sz="1300" dirty="0"/>
              <a:t>  - vztahuje jen na svědka a nikoliv na osobu podávající vysvětlení</a:t>
            </a:r>
          </a:p>
          <a:p>
            <a:pPr lvl="2"/>
            <a:endParaRPr lang="cs-CZ" altLang="cs-CZ" sz="13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300" dirty="0"/>
              <a:t>přestupek křivé obvinění dle § 47a </a:t>
            </a:r>
            <a:r>
              <a:rPr lang="cs-CZ" altLang="cs-CZ" sz="1300" dirty="0" err="1"/>
              <a:t>PřesZ</a:t>
            </a:r>
            <a:r>
              <a:rPr lang="cs-CZ" altLang="cs-CZ" sz="1300" dirty="0"/>
              <a:t> - kdo jako osoba podávající vysvětlení o trestném činu spáchaném jiným před orgánem činným v trestním řízení úmyslně uvede nepravdu o okolnosti, která má podstatný význam pro rozhodnutí nebo takovou okolnost zamlčí</a:t>
            </a:r>
          </a:p>
          <a:p>
            <a:pPr lvl="2">
              <a:buFont typeface="Wingdings" panose="05000000000000000000" pitchFamily="2" charset="2"/>
              <a:buNone/>
            </a:pPr>
            <a:endParaRPr lang="cs-CZ" altLang="cs-CZ" sz="1300" dirty="0"/>
          </a:p>
          <a:p>
            <a:pPr lvl="1"/>
            <a:endParaRPr lang="cs-CZ" altLang="cs-CZ" sz="1500" dirty="0"/>
          </a:p>
          <a:p>
            <a:pPr lvl="2"/>
            <a:endParaRPr lang="cs-CZ" altLang="cs-CZ" sz="1300" dirty="0"/>
          </a:p>
          <a:p>
            <a:pPr lvl="1"/>
            <a:endParaRPr lang="cs-CZ" altLang="cs-CZ" sz="1500" dirty="0"/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D2F890-AD1C-4866-8B83-42B0A14219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34AFD7-D149-487F-813E-49FB9395ED2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F7E501-5542-4445-BC14-8A1DD80E69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8D7C6-1158-4E19-B819-DA2AE725E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D983DE-7841-4BE8-8878-46F1DA51B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opouští se institut úředních záznamů o podání vysvětlení a nahrazuje se záznamem o šetření a protokolem o výslechu osoby</a:t>
            </a:r>
          </a:p>
          <a:p>
            <a:pPr marL="0" indent="0" algn="just">
              <a:buNone/>
            </a:pPr>
            <a:endParaRPr lang="cs-CZ" sz="1800" dirty="0"/>
          </a:p>
          <a:p>
            <a:pPr lvl="1" algn="just"/>
            <a:r>
              <a:rPr lang="cs-CZ" sz="1500" dirty="0"/>
              <a:t>záznam o šetření bude v řízení před soudem použitelný jako listinný důkaz </a:t>
            </a:r>
          </a:p>
          <a:p>
            <a:pPr algn="just"/>
            <a:endParaRPr lang="cs-CZ" sz="1500" dirty="0"/>
          </a:p>
          <a:p>
            <a:pPr lvl="1" algn="just"/>
            <a:r>
              <a:rPr lang="cs-CZ" sz="1500" dirty="0"/>
              <a:t>osoby vyslechnuté do protokolu o výslechu osoby  budou mít právo na právní pomoc a budou poučeny obdobně jako svědek; osoba, která je vyslýchána pro své protiprávní jednání (podezřelý), bude poučena, že nemusí vypovídat, ale pokud bude, může být vše, co řekne, použito proti ní</a:t>
            </a:r>
          </a:p>
          <a:p>
            <a:pPr algn="just"/>
            <a:endParaRPr lang="cs-CZ" sz="1500" dirty="0"/>
          </a:p>
          <a:p>
            <a:pPr lvl="1" algn="just"/>
            <a:r>
              <a:rPr lang="cs-CZ" sz="1500" dirty="0"/>
              <a:t>možnost použití záznamu policejního orgánu o spontánním projevu osoby na místě činu jako listinného důkazu v řízení před soudem; policista, který takový záznam sepsal, by pak měl být k obsahu záznamu vyslechnut, aby byly verifikovány všechny okolnosti</a:t>
            </a:r>
          </a:p>
          <a:p>
            <a:pPr algn="just"/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434152-B547-4B36-BBB2-1F34AE1A4B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56BD69-C3E5-47D5-BCDF-BB5C366768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01925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53963EF1-A33C-4B5E-A7AD-49FCA0C40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Lhůty - § 159/1, § 167/2 a § 170/1 TŘ 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146F40B2-C6B1-446E-835B-773DF6122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u zkráceného přípravného řízení 14 dnů bez možnosti prodloužení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u standardního přípravného řízení 1 měsíc s možností prodloužení dle úvahy státního zástupce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rozšířené přípravné řízení  se ruší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F69F16-7EE0-4FA5-83CE-045C61AFEE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A4F47D-3248-40A4-9885-5B965285401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0E1510-DA46-46D7-8A85-52DA33AE08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E83DC300-B049-4785-9464-190E5FC88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Závěr?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5E32046A-B5DC-44FF-8FB8-F991AEF7B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zachovat tří stávající formy přípravného řízení, protože z pohledu teorie ani praxe důvod k žádné změně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provést změnu právní úpravy tak, jak bylo naznačeno výše 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v trestním řádu výslovně uvést, že těžiště dokazování je v hlavním líčení před soudem, kde je třeba objasnit všechny skutečnosti, které mají význam pro posouzení skutku a rozsahu viny obviněného 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v přípravném řízení by měl být zjištěn skutkový stav věci pouze v rozsahu nezbytném pro podání obžaloby nebo pro jiné rozhodnutí ve věci</a:t>
            </a:r>
          </a:p>
          <a:p>
            <a:pPr algn="just"/>
            <a:endParaRPr lang="cs-CZ" altLang="cs-CZ" sz="1700" dirty="0"/>
          </a:p>
          <a:p>
            <a:pPr algn="just"/>
            <a:endParaRPr lang="cs-CZ" altLang="cs-CZ" sz="1700" dirty="0"/>
          </a:p>
          <a:p>
            <a:pPr algn="just"/>
            <a:endParaRPr lang="cs-CZ" altLang="cs-CZ" sz="17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2739571-CDDA-46E2-8A9E-58CA755B2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4A4B70-8D37-4940-97E1-991F2916D30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2570D9-6238-451D-B3EE-71B269F2BF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6CCE7A6-B6FB-4BF6-B5D1-44BF4FBD7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04010B7-8DFF-460F-8016-42D248922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Děkuji za pozornost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21508" name="Zástupný symbol pro číslo snímku 6">
            <a:extLst>
              <a:ext uri="{FF2B5EF4-FFF2-40B4-BE49-F238E27FC236}">
                <a16:creationId xmlns:a16="http://schemas.microsoft.com/office/drawing/2014/main" id="{40D43EC3-DCCC-4052-A597-F80ED3ADA7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9D4748-4DB9-4A25-A612-B7F78AE710F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B3B0FA-4DB8-4702-99FF-02D631021D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3CA872D0-8D4B-4753-9F35-A44ED5B8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51C18-E5AA-4D33-915F-35AA4D5A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v řadě podstatných i dílčích otázek došlo provedenými novelizacemi  k zásadním změnám (např. mimořádné opravné prostředky, odklony, vznik  Probační a mediační služby, dohoda o vině a trestu), </a:t>
            </a:r>
            <a:r>
              <a:rPr lang="cs-CZ" sz="1700" dirty="0">
                <a:ea typeface="+mn-ea"/>
                <a:cs typeface="+mn-cs"/>
              </a:rPr>
              <a:t>trestní řád tak stále obsahuje instituty, ze kterých může vyplývat určitá poplatnost době vzniku (např. spolupráce se zájmovými sdruženími)</a:t>
            </a:r>
          </a:p>
          <a:p>
            <a:pPr marL="0" indent="0" algn="just">
              <a:buNone/>
              <a:defRPr/>
            </a:pPr>
            <a:endParaRPr lang="cs-CZ" sz="1700" dirty="0"/>
          </a:p>
          <a:p>
            <a:pPr algn="just"/>
            <a:r>
              <a:rPr lang="cs-CZ" altLang="cs-CZ" sz="1700" dirty="0"/>
              <a:t>dojde ke společné rekodifikaci trestního práva hmotného a procesního nebo  tato proběhne odděleně? 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6CF715-B646-4CB2-8866-A13621307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38CC87-838F-4E3F-ABD1-4C1A745C0BC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F1F518-E922-4165-A6DA-2E88906311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ED0E7733-52F4-43E1-9C98-F67ECF444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6F7100CE-8E2D-4E07-BC3E-AD39398AC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doc.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E-mail: </a:t>
            </a:r>
            <a:r>
              <a:rPr lang="cs-CZ" altLang="cs-CZ" b="1">
                <a:hlinkClick r:id="rId2"/>
              </a:rPr>
              <a:t>Marek.Frystak@law.muni.cz</a:t>
            </a:r>
            <a:r>
              <a:rPr lang="cs-CZ" altLang="cs-CZ" b="1"/>
              <a:t> </a:t>
            </a:r>
          </a:p>
          <a:p>
            <a:pPr eaLnBrk="1" hangingPunct="1"/>
            <a:endParaRPr lang="cs-CZ" altLang="cs-CZ"/>
          </a:p>
        </p:txBody>
      </p:sp>
      <p:sp>
        <p:nvSpPr>
          <p:cNvPr id="22532" name="Zástupný symbol pro číslo snímku 6">
            <a:extLst>
              <a:ext uri="{FF2B5EF4-FFF2-40B4-BE49-F238E27FC236}">
                <a16:creationId xmlns:a16="http://schemas.microsoft.com/office/drawing/2014/main" id="{26CB0776-A42A-4CDB-8721-56F40F67D4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8BB4905-B428-4853-A2BC-D457962DDCE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882672-F9F6-4BFC-8C8B-8CDBA2F50F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AA1E32A4-E80F-4B6C-B2C3-B1D9E197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/>
              <a:t>Závěr…???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161EB9E-4178-4EC8-9631-9EBDC072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trestní řízení je stále poměrně komplikované a zdlouhavé 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systém trestní justice není schopen zvládnout některé velmi závažné formy kriminality a potýká se i s kriminalitou běžnou, řada trestných činů zůstává nepotrestána nebo k tomu dojde až se značným zpoždění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příliš vysoké nároky na formální aspekty dokazování, což znemožňuje usvědčit skutečné pachatele trestných činů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účast  obhájce při realizaci většiny procesních úkonů</a:t>
            </a:r>
          </a:p>
          <a:p>
            <a:pPr lvl="1" algn="just"/>
            <a:endParaRPr lang="cs-CZ" altLang="cs-CZ" sz="1600"/>
          </a:p>
          <a:p>
            <a:pPr lvl="1" algn="just"/>
            <a:r>
              <a:rPr lang="cs-CZ" altLang="cs-CZ" sz="1600"/>
              <a:t>státní zástupce  usiluje o provedení všech důkazů ještě před podáním obžaloby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B0F753-4B81-4F5A-B02A-BF5825CDE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44DEDA-E544-4DF4-947D-CE8F7F0EDE7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DAFA12-688A-4DDB-8E6F-058EFD0488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DB3D2B21-8E3A-48A2-9E8E-286B6E6E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6C932739-F156-4D31-806A-D413F9252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/>
          </a:p>
          <a:p>
            <a:pPr algn="just"/>
            <a:endParaRPr lang="cs-CZ" altLang="cs-CZ" sz="1800"/>
          </a:p>
          <a:p>
            <a:pPr algn="just"/>
            <a:r>
              <a:rPr lang="cs-CZ" altLang="cs-CZ" sz="1800"/>
              <a:t>otázka vzájemného vztahu předsoudního stadia a stadia řízení před soudem zůstává do budoucna nadále otevřená a může být ovlivněna hledáním odpovědí na řadu dalších otázek </a:t>
            </a:r>
          </a:p>
          <a:p>
            <a:pPr algn="just"/>
            <a:endParaRPr lang="cs-CZ" altLang="cs-CZ" sz="1800"/>
          </a:p>
          <a:p>
            <a:pPr lvl="1" algn="just"/>
            <a:r>
              <a:rPr lang="cs-CZ" altLang="cs-CZ" sz="1600"/>
              <a:t>např. kdo bude přípravné řízení provádět, kolik jeho forem bude existovat a zejména jak bude vymezen rozsah dokazování, které v něm bude prováděno</a:t>
            </a:r>
          </a:p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366718-7AE4-42C0-8E35-05E5AAB71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66C157-9842-4A2B-AC14-DE442CA1BF5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B8CC58-F390-4F8C-A352-FFDA899C23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1A495706-61C1-4E7A-895A-A48B881CD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Průběh </a:t>
            </a:r>
            <a:r>
              <a:rPr lang="cs-CZ" altLang="cs-CZ" b="1" dirty="0" err="1"/>
              <a:t>rekodifikačních</a:t>
            </a:r>
            <a:r>
              <a:rPr lang="cs-CZ" altLang="cs-CZ" b="1" dirty="0"/>
              <a:t> prací 2008 – 2018  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3DE611EE-9113-4A56-A357-AD5707943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700" dirty="0"/>
              <a:t>schválení věcného záměru nového trestního řádu vládou došlo  20. 8. 2008 a paragrafové znění nového trestního řádu mělo ministerstvo spravedlnosti předložit do 31. 12. 2009  </a:t>
            </a:r>
          </a:p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v roce 2010 došlo k revizi původního věcného záměru z roku 2008 a následně </a:t>
            </a:r>
            <a:r>
              <a:rPr lang="cs-CZ" sz="1700" dirty="0" err="1"/>
              <a:t>rekodifikační</a:t>
            </a:r>
            <a:r>
              <a:rPr lang="cs-CZ" sz="1700" dirty="0"/>
              <a:t> práce zcela ustaly </a:t>
            </a:r>
          </a:p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začátkem roku 2014 došlo k obnovení </a:t>
            </a:r>
            <a:r>
              <a:rPr lang="cs-CZ" sz="1700" dirty="0" err="1"/>
              <a:t>rekodifikačních</a:t>
            </a:r>
            <a:r>
              <a:rPr lang="cs-CZ" sz="1700" dirty="0"/>
              <a:t> prací a v březnu 2014  téhož roku zahájila svoji činnost Komise pro nový trestní řád </a:t>
            </a:r>
          </a:p>
          <a:p>
            <a:pPr marL="0" indent="0" algn="just"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komise je složena z odborníků z praxe, tj. soudců, státních zástupců, advokátů i zástupců ministerstva vnitra a P ČR a současně i z odborníků z akademické sféry</a:t>
            </a:r>
          </a:p>
          <a:p>
            <a:pPr marL="0" indent="0" algn="just">
              <a:buNone/>
              <a:defRPr/>
            </a:pPr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4DE349-1982-4AC5-8640-6D45A66D3D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40C761-4E14-414C-A001-AE09CC1E9E0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01E2F3-B5EB-42AA-AD15-04C1E859F4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ACE003CF-E7DA-46E5-89EC-5F9DE18C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689C66DB-4F8E-405A-8C26-C4901D340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v roce 2014 platí požadavek na předložení návrhu paragrafového znění do konce roku 2017  </a:t>
            </a:r>
          </a:p>
          <a:p>
            <a:pPr marL="0" indent="0" algn="just">
              <a:buNone/>
            </a:pPr>
            <a:endParaRPr lang="cs-CZ" altLang="cs-CZ" sz="1800" dirty="0"/>
          </a:p>
          <a:p>
            <a:pPr algn="just"/>
            <a:r>
              <a:rPr lang="cs-CZ" altLang="cs-CZ" sz="1700" dirty="0"/>
              <a:t>koncem roku 2014 činnost </a:t>
            </a:r>
            <a:r>
              <a:rPr lang="cs-CZ" altLang="cs-CZ" sz="1700" dirty="0" err="1"/>
              <a:t>rekodifikační</a:t>
            </a:r>
            <a:r>
              <a:rPr lang="cs-CZ" altLang="cs-CZ" sz="1700" dirty="0"/>
              <a:t> komise ustala</a:t>
            </a: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F0E7D1-D5C5-45D4-A369-5FECD292B5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5456D5-8B97-4109-AE7A-3FDE7C86872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1128E8-9401-4BE2-A431-8B085533B3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EE142FBD-00A6-40D5-8051-FCA8F474A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Východiska a principy nového trestního řádu z roku 2014  - věčný evergreen … </a:t>
            </a:r>
            <a:endParaRPr lang="cs-CZ" altLang="cs-CZ" sz="2800" b="1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17AAF26A-7DB1-43F8-B45B-16359D36C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 algn="just"/>
            <a:r>
              <a:rPr lang="cs-CZ" altLang="cs-CZ" sz="1700" dirty="0"/>
              <a:t>zrychlit trestní řízení ve všech jeho stadiích tak, aby bylo zajištěno provedení řízení až do vynesení konečného rozhodnutí v co nejkratší době </a:t>
            </a:r>
          </a:p>
          <a:p>
            <a:pPr marL="0" indent="0">
              <a:buNone/>
            </a:pPr>
            <a:endParaRPr lang="cs-CZ" altLang="cs-CZ" sz="1600" dirty="0"/>
          </a:p>
          <a:p>
            <a:pPr algn="just"/>
            <a:r>
              <a:rPr lang="cs-CZ" altLang="cs-CZ" sz="1700" dirty="0"/>
              <a:t>posílit význam stadia řízení před soudem na úkor přípravného řízení s přihlédnutím k požadavku, aby osoba, proti níž se trestní řízení vede, nebyla zjevně nedůvodně stíhána nebo nedůvodně stavěna před soud </a:t>
            </a:r>
          </a:p>
          <a:p>
            <a:endParaRPr lang="cs-CZ" altLang="cs-CZ" sz="1700" dirty="0"/>
          </a:p>
          <a:p>
            <a:pPr algn="just"/>
            <a:r>
              <a:rPr lang="cs-CZ" altLang="cs-CZ" sz="1700" dirty="0"/>
              <a:t>výrazně zvýšit aktivitu procesních stran včetně poškozeného, neboť trestní řízení bude napříště kontradiktorní povahy  </a:t>
            </a:r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soud nesmí být „protihráčem“ obžalovaného, „pomocníkem“ veřejné žaloby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pasivita obhajoby a obžaloby </a:t>
            </a:r>
          </a:p>
          <a:p>
            <a:pPr algn="just"/>
            <a:endParaRPr lang="cs-CZ" altLang="cs-CZ" sz="1600" dirty="0"/>
          </a:p>
          <a:p>
            <a:pPr lvl="1" algn="just"/>
            <a:endParaRPr lang="cs-CZ" altLang="cs-CZ" sz="1500" dirty="0"/>
          </a:p>
          <a:p>
            <a:pPr algn="just"/>
            <a:endParaRPr lang="cs-CZ" altLang="cs-CZ" sz="1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11F80E-7D1F-4F1B-8669-8301F5709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47ACE2-A4D9-4BDE-9525-7543D3CDE6B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32AE07-904D-4A33-A558-F1B664A40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2E9BF523-3E30-4347-BD3F-5C8CA9CC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4774CB13-FA83-4753-978C-CD3C591A0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posílit postavení státního zástupce při výkonu dozoru v přípravném řízení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státní zástupce musí být skutečným pánem trestního řízení a nesmí být zatěžován  zbytečnými administrativními úkony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 </a:t>
            </a:r>
          </a:p>
          <a:p>
            <a:pPr algn="just"/>
            <a:r>
              <a:rPr lang="cs-CZ" altLang="cs-CZ" sz="1700" dirty="0"/>
              <a:t>zavést procesní odpovědnost státního zástupce za neprovedení důkazů v potřebném rozsahu prokazujících vinu obžalovaného v řízení před soudem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nález ÚS </a:t>
            </a:r>
            <a:r>
              <a:rPr lang="cs-CZ" altLang="cs-CZ" sz="1600" dirty="0" err="1"/>
              <a:t>sp</a:t>
            </a:r>
            <a:r>
              <a:rPr lang="cs-CZ" altLang="cs-CZ" sz="1600" dirty="0"/>
              <a:t>. zn. II. ÚS  2014/07 - odsouzení pachatele trestné činnosti je v souladu s čl. 80 Ústavy primárně věcí státního zastupitelství; je to tedy státní zastupitelství, kdo nese odpovědnost za to, aby soudu předložená trestní věc byla podložena procesně použitelnými důkazy potřebnými k rozhodnutí o vině a trestu v souladu s podanou obžalobou; obecné soudy se proto nikdy nesmějí stavět do pozice pomocníka veřejné žaloby usilujícího rovněž o odsouzení </a:t>
            </a:r>
          </a:p>
          <a:p>
            <a:pPr algn="just"/>
            <a:endParaRPr lang="cs-CZ" altLang="cs-CZ" sz="1800" dirty="0"/>
          </a:p>
          <a:p>
            <a:pPr algn="just"/>
            <a:endParaRPr lang="cs-CZ" altLang="cs-CZ" dirty="0"/>
          </a:p>
          <a:p>
            <a:pPr algn="just"/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261F0B-2A86-4AFF-9EB9-B5E08CC10C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9A27D8-1A54-4726-889E-7954E7883A5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97D80F-B56B-4C80-B438-D8A3AD0C75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AKtuální otázky právní vědy 14.12.2018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598</TotalTime>
  <Words>1427</Words>
  <Application>Microsoft Office PowerPoint</Application>
  <PresentationFormat>Předvádění na obrazovce (4:3)</PresentationFormat>
  <Paragraphs>330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Tahoma</vt:lpstr>
      <vt:lpstr>Trebuchet MS</vt:lpstr>
      <vt:lpstr>Wingdings</vt:lpstr>
      <vt:lpstr>Prezentace_MU_CZ</vt:lpstr>
      <vt:lpstr>Reforma trestního řízení  včetně řízení přípravného     Marek FRYŠTÁK </vt:lpstr>
      <vt:lpstr>Situace po roce 1989</vt:lpstr>
      <vt:lpstr>Prezentace aplikace PowerPoint</vt:lpstr>
      <vt:lpstr>Závěr…???</vt:lpstr>
      <vt:lpstr>Prezentace aplikace PowerPoint</vt:lpstr>
      <vt:lpstr>Průběh rekodifikačních prací 2008 – 2018  </vt:lpstr>
      <vt:lpstr>Prezentace aplikace PowerPoint</vt:lpstr>
      <vt:lpstr>Východiska a principy nového trestního řádu z roku 2014  - věčný evergreen … </vt:lpstr>
      <vt:lpstr>Prezentace aplikace PowerPoint</vt:lpstr>
      <vt:lpstr>Prezentace aplikace PowerPoint</vt:lpstr>
      <vt:lpstr>Východiska a principy nového trestního řádu  z roku 2016</vt:lpstr>
      <vt:lpstr>Prezentace aplikace PowerPoint</vt:lpstr>
      <vt:lpstr>Situace v roce 2017/2018</vt:lpstr>
      <vt:lpstr>Prezentace aplikace PowerPoint</vt:lpstr>
      <vt:lpstr>Příslušnost soudu</vt:lpstr>
      <vt:lpstr>Oportunní prvky přípravného řízení </vt:lpstr>
      <vt:lpstr>Účel přípravného řízení </vt:lpstr>
      <vt:lpstr>Superrychlé zkrácené přípravné řízení </vt:lpstr>
      <vt:lpstr>Zkrácené (zjednodušené) přípravné řízení </vt:lpstr>
      <vt:lpstr>Zrušení  tzv. rozšířeného přípravného řízení </vt:lpstr>
      <vt:lpstr>Záznam o zahájení úkonů trestního řízení  </vt:lpstr>
      <vt:lpstr>Zahájení přípravného řízení de lege ferenda</vt:lpstr>
      <vt:lpstr>Neodkladné a neopakovatelné úkony </vt:lpstr>
      <vt:lpstr>Úřední záznam jako důkaz </vt:lpstr>
      <vt:lpstr>Prezentace aplikace PowerPoint</vt:lpstr>
      <vt:lpstr>Prezentace aplikace PowerPoint</vt:lpstr>
      <vt:lpstr>Lhůty - § 159/1, § 167/2 a § 170/1 TŘ </vt:lpstr>
      <vt:lpstr>Závěr?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64</cp:revision>
  <cp:lastPrinted>1601-01-01T00:00:00Z</cp:lastPrinted>
  <dcterms:created xsi:type="dcterms:W3CDTF">2016-07-26T14:03:44Z</dcterms:created>
  <dcterms:modified xsi:type="dcterms:W3CDTF">2018-12-10T16:49:29Z</dcterms:modified>
</cp:coreProperties>
</file>