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86" r:id="rId3"/>
    <p:sldId id="267" r:id="rId4"/>
    <p:sldId id="279" r:id="rId5"/>
    <p:sldId id="278" r:id="rId6"/>
    <p:sldId id="271" r:id="rId7"/>
    <p:sldId id="272" r:id="rId8"/>
    <p:sldId id="273" r:id="rId9"/>
    <p:sldId id="275" r:id="rId10"/>
    <p:sldId id="276" r:id="rId11"/>
    <p:sldId id="274" r:id="rId12"/>
    <p:sldId id="287" r:id="rId13"/>
    <p:sldId id="280" r:id="rId14"/>
    <p:sldId id="282" r:id="rId15"/>
    <p:sldId id="283" r:id="rId16"/>
    <p:sldId id="284" r:id="rId17"/>
    <p:sldId id="281" r:id="rId18"/>
    <p:sldId id="285" r:id="rId19"/>
    <p:sldId id="261" r:id="rId20"/>
  </p:sldIdLst>
  <p:sldSz cx="12192000" cy="6858000"/>
  <p:notesSz cx="9872663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/>
    <p:restoredTop sz="94760"/>
  </p:normalViewPr>
  <p:slideViewPr>
    <p:cSldViewPr snapToGrid="0" snapToObjects="1">
      <p:cViewPr varScale="1">
        <p:scale>
          <a:sx n="104" d="100"/>
          <a:sy n="104" d="100"/>
        </p:scale>
        <p:origin x="-10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278154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2226" y="6513910"/>
            <a:ext cx="4278154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40864" y="475488"/>
            <a:ext cx="9354312" cy="2173224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Peníze a bankovní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/>
          <a:lstStyle/>
          <a:p>
            <a:r>
              <a:rPr lang="cs-CZ" sz="2400" dirty="0" smtClean="0"/>
              <a:t>Národní hospodářství</a:t>
            </a:r>
          </a:p>
          <a:p>
            <a:r>
              <a:rPr lang="cs-CZ" sz="2400" dirty="0" smtClean="0"/>
              <a:t>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5522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Rezervy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dirty="0" smtClean="0"/>
              <a:t>Rovněž forma účetních záznamů (</a:t>
            </a:r>
            <a:r>
              <a:rPr lang="cs-CZ" i="1" dirty="0" smtClean="0"/>
              <a:t>de facto </a:t>
            </a:r>
            <a:r>
              <a:rPr lang="cs-CZ" dirty="0" smtClean="0"/>
              <a:t>také účetní peníze)</a:t>
            </a:r>
          </a:p>
          <a:p>
            <a:endParaRPr lang="cs-CZ" dirty="0"/>
          </a:p>
          <a:p>
            <a:r>
              <a:rPr lang="cs-CZ" dirty="0" smtClean="0"/>
              <a:t>Emitent centrální banka</a:t>
            </a:r>
          </a:p>
          <a:p>
            <a:endParaRPr lang="cs-CZ" dirty="0"/>
          </a:p>
          <a:p>
            <a:r>
              <a:rPr lang="cs-CZ" dirty="0" smtClean="0"/>
              <a:t>Vývoj od povinné úschovy části drahých kovů k současné podobě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872040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„</a:t>
            </a:r>
            <a:r>
              <a:rPr lang="cs-CZ" b="1" dirty="0" err="1" smtClean="0"/>
              <a:t>Kryptoměny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b="1" dirty="0" smtClean="0"/>
              <a:t>Nejedná se o měnu  - není zákonným platidlem</a:t>
            </a:r>
          </a:p>
          <a:p>
            <a:r>
              <a:rPr lang="cs-CZ" dirty="0" smtClean="0"/>
              <a:t>Různé druhy:</a:t>
            </a:r>
          </a:p>
          <a:p>
            <a:r>
              <a:rPr lang="cs-CZ" dirty="0" smtClean="0"/>
              <a:t>Bez emitenta</a:t>
            </a:r>
          </a:p>
          <a:p>
            <a:r>
              <a:rPr lang="cs-CZ" dirty="0" smtClean="0"/>
              <a:t>Emitované </a:t>
            </a:r>
          </a:p>
          <a:p>
            <a:pPr lvl="1"/>
            <a:r>
              <a:rPr lang="cs-CZ" dirty="0" smtClean="0"/>
              <a:t>Emitované soukromou institucí</a:t>
            </a:r>
          </a:p>
          <a:p>
            <a:pPr lvl="1"/>
            <a:r>
              <a:rPr lang="cs-CZ" dirty="0" smtClean="0"/>
              <a:t>Emitované veřejnou institucí</a:t>
            </a:r>
          </a:p>
          <a:p>
            <a:endParaRPr lang="cs-CZ" dirty="0" smtClean="0"/>
          </a:p>
          <a:p>
            <a:r>
              <a:rPr lang="cs-CZ" dirty="0" smtClean="0"/>
              <a:t>Splňují v současné době </a:t>
            </a:r>
            <a:r>
              <a:rPr lang="cs-CZ" dirty="0" err="1" smtClean="0"/>
              <a:t>kryptoměny</a:t>
            </a:r>
            <a:r>
              <a:rPr lang="cs-CZ" dirty="0" smtClean="0"/>
              <a:t> výše vymezené funkce peněz?</a:t>
            </a:r>
          </a:p>
          <a:p>
            <a:r>
              <a:rPr lang="cs-CZ" dirty="0" smtClean="0"/>
              <a:t>Jsou spíše penězi nebo „investičními“ (spekulativními) instrumenty?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Část II – Bankovní soustava (obecně)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Obecně k centrálním bankám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Autofit/>
          </a:bodyPr>
          <a:lstStyle/>
          <a:p>
            <a:r>
              <a:rPr lang="cs-CZ" sz="2800" dirty="0" smtClean="0"/>
              <a:t>Provádění měnové politiky		 (přednáška 1.11.)</a:t>
            </a:r>
          </a:p>
          <a:p>
            <a:r>
              <a:rPr lang="cs-CZ" sz="2800" dirty="0" smtClean="0"/>
              <a:t>Dohledová činnost 					(více ve finančním právu</a:t>
            </a:r>
            <a:r>
              <a:rPr lang="cs-CZ" sz="2800" dirty="0" smtClean="0">
                <a:sym typeface="Wingdings" pitchFamily="2" charset="2"/>
              </a:rPr>
              <a:t>)</a:t>
            </a:r>
          </a:p>
          <a:p>
            <a:endParaRPr lang="cs-CZ" sz="2800" dirty="0" smtClean="0">
              <a:sym typeface="Wingdings" pitchFamily="2" charset="2"/>
            </a:endParaRPr>
          </a:p>
          <a:p>
            <a:r>
              <a:rPr lang="cs-CZ" sz="2800" dirty="0" smtClean="0">
                <a:sym typeface="Wingdings" pitchFamily="2" charset="2"/>
              </a:rPr>
              <a:t>Úst. zák. č. 1/1993 Sb., ústava</a:t>
            </a:r>
          </a:p>
          <a:p>
            <a:r>
              <a:rPr lang="cs-CZ" sz="2800" dirty="0" smtClean="0">
                <a:sym typeface="Wingdings" pitchFamily="2" charset="2"/>
              </a:rPr>
              <a:t>Zák. č.  6/1993 Sb., o ČNB</a:t>
            </a:r>
          </a:p>
          <a:p>
            <a:endParaRPr lang="cs-CZ" sz="2800" dirty="0" smtClean="0">
              <a:sym typeface="Wingdings" pitchFamily="2" charset="2"/>
            </a:endParaRP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ČNB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Autofit/>
          </a:bodyPr>
          <a:lstStyle/>
          <a:p>
            <a:r>
              <a:rPr lang="cs-CZ" sz="2800" dirty="0" smtClean="0">
                <a:sym typeface="Wingdings" pitchFamily="2" charset="2"/>
              </a:rPr>
              <a:t>Centrální banka ČR</a:t>
            </a:r>
          </a:p>
          <a:p>
            <a:r>
              <a:rPr lang="cs-CZ" sz="2800" dirty="0" smtClean="0">
                <a:sym typeface="Wingdings" pitchFamily="2" charset="2"/>
              </a:rPr>
              <a:t>Součást tzv. Evropského systému centrálních bank</a:t>
            </a:r>
          </a:p>
          <a:p>
            <a:r>
              <a:rPr lang="cs-CZ" sz="2800" dirty="0" smtClean="0">
                <a:sym typeface="Wingdings" pitchFamily="2" charset="2"/>
              </a:rPr>
              <a:t>Úkoly v oblasti měnové politiky i dohledu</a:t>
            </a:r>
          </a:p>
          <a:p>
            <a:r>
              <a:rPr lang="cs-CZ" sz="2800" dirty="0" smtClean="0">
                <a:sym typeface="Wingdings" pitchFamily="2" charset="2"/>
              </a:rPr>
              <a:t>Emise bankovek a mincí (a související vztahy)</a:t>
            </a:r>
          </a:p>
          <a:p>
            <a:endParaRPr lang="cs-CZ" sz="2800" dirty="0" smtClean="0">
              <a:sym typeface="Wingdings" pitchFamily="2" charset="2"/>
            </a:endParaRPr>
          </a:p>
          <a:p>
            <a:r>
              <a:rPr lang="cs-CZ" sz="2800" dirty="0" smtClean="0">
                <a:sym typeface="Wingdings" pitchFamily="2" charset="2"/>
              </a:rPr>
              <a:t>Ústředí v Praze, pobočky v Brně, Hradci Králové a Ostravě + dále několik územních pracovišť ústředí</a:t>
            </a:r>
          </a:p>
          <a:p>
            <a:endParaRPr lang="cs-CZ" sz="2800" dirty="0" smtClean="0">
              <a:sym typeface="Wingdings" pitchFamily="2" charset="2"/>
            </a:endParaRPr>
          </a:p>
          <a:p>
            <a:endParaRPr lang="cs-CZ" sz="2800" dirty="0" smtClean="0">
              <a:sym typeface="Wingdings" pitchFamily="2" charset="2"/>
            </a:endParaRP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ČNB – organizační struktura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Autofit/>
          </a:bodyPr>
          <a:lstStyle/>
          <a:p>
            <a:endParaRPr lang="cs-CZ" sz="2800" dirty="0" smtClean="0">
              <a:sym typeface="Wingdings" pitchFamily="2" charset="2"/>
            </a:endParaRPr>
          </a:p>
          <a:p>
            <a:endParaRPr lang="cs-CZ" sz="2800" dirty="0" smtClean="0">
              <a:sym typeface="Wingdings" pitchFamily="2" charset="2"/>
            </a:endParaRP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98" y="1412746"/>
            <a:ext cx="8358254" cy="51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 rot="16200000">
            <a:off x="9866984" y="4714791"/>
            <a:ext cx="3073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ČNB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ČNB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Autofit/>
          </a:bodyPr>
          <a:lstStyle/>
          <a:p>
            <a:r>
              <a:rPr lang="cs-CZ" sz="2800" dirty="0" smtClean="0">
                <a:sym typeface="Wingdings" pitchFamily="2" charset="2"/>
              </a:rPr>
              <a:t>Členové bankovní rady – guvernér, 2 vice guvernéři a členové</a:t>
            </a:r>
          </a:p>
          <a:p>
            <a:r>
              <a:rPr lang="cs-CZ" sz="2800" dirty="0" smtClean="0">
                <a:sym typeface="Wingdings" pitchFamily="2" charset="2"/>
              </a:rPr>
              <a:t>Celkem 7 členů</a:t>
            </a:r>
          </a:p>
          <a:p>
            <a:r>
              <a:rPr lang="cs-CZ" sz="2800" dirty="0" smtClean="0">
                <a:sym typeface="Wingdings" pitchFamily="2" charset="2"/>
              </a:rPr>
              <a:t>Jmenuje a odvolává prezident republiky</a:t>
            </a:r>
          </a:p>
          <a:p>
            <a:r>
              <a:rPr lang="cs-CZ" sz="2800" dirty="0" smtClean="0">
                <a:sym typeface="Wingdings" pitchFamily="2" charset="2"/>
              </a:rPr>
              <a:t>Nikdo nesmí být členem více než dvakrát</a:t>
            </a:r>
          </a:p>
          <a:p>
            <a:r>
              <a:rPr lang="cs-CZ" sz="2800" dirty="0" smtClean="0">
                <a:sym typeface="Wingdings" pitchFamily="2" charset="2"/>
              </a:rPr>
              <a:t>Jmenování vždy na 6 let</a:t>
            </a:r>
          </a:p>
          <a:p>
            <a:endParaRPr lang="cs-CZ" sz="2800" dirty="0" smtClean="0">
              <a:sym typeface="Wingdings" pitchFamily="2" charset="2"/>
            </a:endParaRPr>
          </a:p>
          <a:p>
            <a:r>
              <a:rPr lang="cs-CZ" sz="2800" dirty="0" smtClean="0">
                <a:sym typeface="Wingdings" pitchFamily="2" charset="2"/>
              </a:rPr>
              <a:t>Vydává: vyhlášky, doporučení, opatření obecné povahy, správní rozhodnutí …</a:t>
            </a:r>
          </a:p>
          <a:p>
            <a:r>
              <a:rPr lang="cs-CZ" sz="2800" dirty="0" smtClean="0">
                <a:sym typeface="Wingdings" pitchFamily="2" charset="2"/>
              </a:rPr>
              <a:t>Vede systém mezibankovního vypořádání, atd.</a:t>
            </a:r>
          </a:p>
          <a:p>
            <a:endParaRPr lang="cs-CZ" sz="2800" dirty="0" smtClean="0">
              <a:sym typeface="Wingdings" pitchFamily="2" charset="2"/>
            </a:endParaRP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Shrnutí k obchodním bankám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Autofit/>
          </a:bodyPr>
          <a:lstStyle/>
          <a:p>
            <a:r>
              <a:rPr lang="cs-CZ" sz="2800" dirty="0" smtClean="0"/>
              <a:t>Oprávnění přijímat vklady a poskytovat úvěry</a:t>
            </a:r>
          </a:p>
          <a:p>
            <a:r>
              <a:rPr lang="cs-CZ" sz="2800" dirty="0" smtClean="0"/>
              <a:t>Poskytování dalších bankovních služeb</a:t>
            </a:r>
          </a:p>
          <a:p>
            <a:r>
              <a:rPr lang="cs-CZ" sz="2800" dirty="0" smtClean="0"/>
              <a:t>Např. vedení vlastního platebního systému</a:t>
            </a:r>
          </a:p>
          <a:p>
            <a:endParaRPr lang="cs-CZ" sz="2800" dirty="0" smtClean="0"/>
          </a:p>
          <a:p>
            <a:r>
              <a:rPr lang="cs-CZ" sz="2800" dirty="0" smtClean="0"/>
              <a:t>Zákon č. 21/1992 Sb., o bankách</a:t>
            </a:r>
          </a:p>
          <a:p>
            <a:r>
              <a:rPr lang="cs-CZ" sz="2800" dirty="0" smtClean="0"/>
              <a:t>Zákon č. 87/1995 Sb., o spořitelních a úvěrních družstvech</a:t>
            </a:r>
          </a:p>
          <a:p>
            <a:r>
              <a:rPr lang="cs-CZ" sz="2800" dirty="0" smtClean="0"/>
              <a:t>a mnohé další (zejm. nařízení EU)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Obecně k obchodním bankám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Autofit/>
          </a:bodyPr>
          <a:lstStyle/>
          <a:p>
            <a:r>
              <a:rPr lang="cs-CZ" sz="2800" dirty="0" smtClean="0"/>
              <a:t>Speciální požadavky na vstup do odvětví </a:t>
            </a:r>
          </a:p>
          <a:p>
            <a:pPr lvl="1"/>
            <a:r>
              <a:rPr lang="cs-CZ" dirty="0" smtClean="0"/>
              <a:t>výše a podoba základního kapitálu, požadavky na odbornost, plán, atd. </a:t>
            </a:r>
          </a:p>
          <a:p>
            <a:endParaRPr lang="cs-CZ" sz="2800" dirty="0" smtClean="0"/>
          </a:p>
          <a:p>
            <a:r>
              <a:rPr lang="cs-CZ" sz="2800" dirty="0" smtClean="0"/>
              <a:t>Speciální požadavky k omezení rizik</a:t>
            </a:r>
          </a:p>
          <a:p>
            <a:pPr lvl="1"/>
            <a:r>
              <a:rPr lang="cs-CZ" dirty="0" err="1" smtClean="0"/>
              <a:t>Obezřetnostní</a:t>
            </a:r>
            <a:r>
              <a:rPr lang="cs-CZ" dirty="0" smtClean="0"/>
              <a:t> požadavky  (přiměřenost kapitálu, požadavky na páku a na likviditu, atd.)</a:t>
            </a:r>
          </a:p>
          <a:p>
            <a:endParaRPr lang="cs-CZ" sz="2800" dirty="0" smtClean="0"/>
          </a:p>
          <a:p>
            <a:r>
              <a:rPr lang="cs-CZ" sz="2800" dirty="0" smtClean="0"/>
              <a:t>Pojištění vkladů</a:t>
            </a:r>
          </a:p>
          <a:p>
            <a:r>
              <a:rPr lang="cs-CZ" sz="2800" dirty="0" smtClean="0"/>
              <a:t>Řešení úpadků (a krizových situací) bank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 smtClean="0"/>
              <a:t>Johan.Schweigl@law.muni.cz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xmlns="" val="514847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Část I – Peníze a související vztahy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Peníze – historie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dirty="0" smtClean="0"/>
              <a:t>Penězi může být v obecné rovině vše, co je obecně přijímáno, jako prostředek směny 								(</a:t>
            </a:r>
            <a:r>
              <a:rPr lang="cs-CZ" dirty="0" err="1" smtClean="0"/>
              <a:t>Mishkin</a:t>
            </a:r>
            <a:r>
              <a:rPr lang="cs-CZ" dirty="0" smtClean="0"/>
              <a:t>, 2004)</a:t>
            </a:r>
          </a:p>
          <a:p>
            <a:endParaRPr lang="cs-CZ" dirty="0" smtClean="0"/>
          </a:p>
          <a:p>
            <a:pPr marL="914400" lvl="1" indent="-45720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  <p:pic>
        <p:nvPicPr>
          <p:cNvPr id="5" name="Obrázek 4" descr="06628316_bvwp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2672">
            <a:off x="1249680" y="3320797"/>
            <a:ext cx="2885198" cy="2165604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6208">
            <a:off x="6096000" y="2985185"/>
            <a:ext cx="3349752" cy="29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Peníze – historie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dirty="0" smtClean="0"/>
              <a:t>Čím např. ještě lidé platily?</a:t>
            </a:r>
          </a:p>
          <a:p>
            <a:endParaRPr lang="cs-CZ" dirty="0" smtClean="0"/>
          </a:p>
          <a:p>
            <a:pPr marL="914400" lvl="1" indent="-45720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  <p:pic>
        <p:nvPicPr>
          <p:cNvPr id="7" name="Obrázek 6" descr="history-of-money-stone-1-dbb32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06" y="2331720"/>
            <a:ext cx="5179924" cy="3790188"/>
          </a:xfrm>
          <a:prstGeom prst="rect">
            <a:avLst/>
          </a:prstGeom>
        </p:spPr>
      </p:pic>
      <p:pic>
        <p:nvPicPr>
          <p:cNvPr id="8" name="Obrázek 7" descr="crop-605377-g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482" y="1590230"/>
            <a:ext cx="4069542" cy="1958467"/>
          </a:xfrm>
          <a:prstGeom prst="rect">
            <a:avLst/>
          </a:prstGeom>
        </p:spPr>
      </p:pic>
      <p:pic>
        <p:nvPicPr>
          <p:cNvPr id="9" name="Obrázek 8" descr="g39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482" y="3956912"/>
            <a:ext cx="4069542" cy="21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Peníze – základní funkce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Základní funkce peněz: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 smtClean="0"/>
              <a:t>Prostředek směny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 smtClean="0"/>
              <a:t>Účetní jednotka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 smtClean="0"/>
              <a:t>Uchovatel hodnoty</a:t>
            </a:r>
          </a:p>
          <a:p>
            <a:pPr marL="914400" lvl="1" indent="-45720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Peníze vs. měna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dirty="0" smtClean="0"/>
              <a:t>Měnou „</a:t>
            </a:r>
            <a:r>
              <a:rPr lang="cs-CZ" i="1" dirty="0" smtClean="0"/>
              <a:t> „rozumíme onen druh peněz, který v jednotlivém státě ve smyslu právním za peníze platí</a:t>
            </a:r>
            <a:r>
              <a:rPr lang="cs-CZ" dirty="0" smtClean="0"/>
              <a:t>“									(</a:t>
            </a:r>
            <a:r>
              <a:rPr lang="cs-CZ" dirty="0" err="1" smtClean="0"/>
              <a:t>Bráf</a:t>
            </a:r>
            <a:r>
              <a:rPr lang="cs-CZ" dirty="0" smtClean="0"/>
              <a:t>, 1888)</a:t>
            </a:r>
          </a:p>
          <a:p>
            <a:endParaRPr lang="cs-CZ" dirty="0" smtClean="0"/>
          </a:p>
          <a:p>
            <a:r>
              <a:rPr lang="cs-CZ" dirty="0" smtClean="0"/>
              <a:t>Měna je „</a:t>
            </a:r>
            <a:r>
              <a:rPr lang="cs-CZ" i="1" dirty="0" smtClean="0"/>
              <a:t> druh peněz, který je v daném státě každý povinný přijímat jako platidlo, a který je současně i určitým kriteriálním nástrojem kvantifikace všech jevů a procesů probíhajících v národním hospodářství</a:t>
            </a:r>
            <a:r>
              <a:rPr lang="cs-CZ" dirty="0" smtClean="0"/>
              <a:t>“		(</a:t>
            </a:r>
            <a:r>
              <a:rPr lang="cs-CZ" dirty="0" err="1" smtClean="0"/>
              <a:t>Grůň</a:t>
            </a:r>
            <a:r>
              <a:rPr lang="cs-CZ" dirty="0" smtClean="0"/>
              <a:t>, 1996)</a:t>
            </a:r>
          </a:p>
          <a:p>
            <a:endParaRPr lang="cs-CZ" dirty="0" smtClean="0"/>
          </a:p>
          <a:p>
            <a:r>
              <a:rPr lang="cs-CZ" dirty="0" smtClean="0"/>
              <a:t>Měna jako zákonné platidlo </a:t>
            </a:r>
            <a:r>
              <a:rPr lang="cs-CZ" i="1" dirty="0" smtClean="0"/>
              <a:t>(</a:t>
            </a:r>
            <a:r>
              <a:rPr lang="cs-CZ" i="1" dirty="0" err="1" smtClean="0"/>
              <a:t>legal</a:t>
            </a:r>
            <a:r>
              <a:rPr lang="cs-CZ" i="1" dirty="0" smtClean="0"/>
              <a:t> tender, </a:t>
            </a:r>
            <a:r>
              <a:rPr lang="cs-CZ" i="1" dirty="0" err="1" smtClean="0"/>
              <a:t>gesetzliches</a:t>
            </a:r>
            <a:r>
              <a:rPr lang="cs-CZ" i="1" dirty="0" smtClean="0"/>
              <a:t> </a:t>
            </a:r>
            <a:r>
              <a:rPr lang="cs-CZ" i="1" dirty="0" err="1" smtClean="0"/>
              <a:t>Zahlungsmittel</a:t>
            </a:r>
            <a:r>
              <a:rPr lang="cs-CZ" i="1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Rozlišování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dirty="0" smtClean="0"/>
              <a:t>Rozlišování peněz jako zákonného platidla (měny) dle různých kritérií:</a:t>
            </a:r>
          </a:p>
          <a:p>
            <a:r>
              <a:rPr lang="cs-CZ" dirty="0" smtClean="0"/>
              <a:t>Podoba: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Hotovostní (cash)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Bezhotovostní (účetní, žirové)</a:t>
            </a:r>
          </a:p>
          <a:p>
            <a:endParaRPr lang="cs-CZ" dirty="0" smtClean="0"/>
          </a:p>
          <a:p>
            <a:r>
              <a:rPr lang="cs-CZ" dirty="0" smtClean="0"/>
              <a:t>Emitent: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Peníze vydávané centrální bankou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Peníze vznikající (zejm.) v obchodním bankovnictví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Rozlišování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dirty="0" smtClean="0"/>
              <a:t>Rozlišování peněz dle různých kritérií:</a:t>
            </a:r>
          </a:p>
          <a:p>
            <a:r>
              <a:rPr lang="cs-CZ" dirty="0" smtClean="0"/>
              <a:t>Krytí: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Kryté (zejm. drahým kovem)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Nekryté</a:t>
            </a:r>
          </a:p>
          <a:p>
            <a:endParaRPr lang="cs-CZ" dirty="0" smtClean="0"/>
          </a:p>
          <a:p>
            <a:r>
              <a:rPr lang="cs-CZ" dirty="0" smtClean="0"/>
              <a:t>Vnitřní hodnota: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Plnohodnotné (komoditní)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Neplnohodnotné (</a:t>
            </a:r>
            <a:r>
              <a:rPr lang="cs-CZ" dirty="0" err="1" smtClean="0"/>
              <a:t>fiduciary</a:t>
            </a:r>
            <a:r>
              <a:rPr lang="cs-CZ" dirty="0" smtClean="0"/>
              <a:t> money)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Účetní „depozitní“ peníze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4"/>
            <a:ext cx="10018713" cy="457199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peníze jako účetní zápisy na bankovním účtu (vklady, depozita) </a:t>
            </a:r>
          </a:p>
          <a:p>
            <a:endParaRPr lang="cs-CZ" sz="2800" dirty="0" smtClean="0"/>
          </a:p>
          <a:p>
            <a:r>
              <a:rPr lang="cs-CZ" sz="2800" dirty="0" smtClean="0"/>
              <a:t>„rané soukromé bankovky“ vs. </a:t>
            </a:r>
            <a:r>
              <a:rPr lang="cs-CZ" sz="2800" dirty="0"/>
              <a:t>s</a:t>
            </a:r>
            <a:r>
              <a:rPr lang="cs-CZ" sz="2800" dirty="0" smtClean="0"/>
              <a:t>oučasné účetní peníze</a:t>
            </a:r>
          </a:p>
          <a:p>
            <a:endParaRPr lang="cs-CZ" sz="2800" dirty="0" smtClean="0"/>
          </a:p>
          <a:p>
            <a:r>
              <a:rPr lang="cs-CZ" sz="2800" dirty="0" smtClean="0"/>
              <a:t>spojené s vývojem prvních „moderních“ bankovních domů</a:t>
            </a:r>
          </a:p>
          <a:p>
            <a:endParaRPr lang="cs-CZ" sz="2800" dirty="0" smtClean="0"/>
          </a:p>
          <a:p>
            <a:r>
              <a:rPr lang="cs-CZ" sz="2800" dirty="0" smtClean="0"/>
              <a:t>„runy“ na banku a požadavek minimálních rezerv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1754580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1980</TotalTime>
  <Words>490</Words>
  <Application>Microsoft Office PowerPoint</Application>
  <PresentationFormat>Vlastní</PresentationFormat>
  <Paragraphs>193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Paralaxa</vt:lpstr>
      <vt:lpstr>Peníze a bankovní soustava</vt:lpstr>
      <vt:lpstr>Část I – Peníze a související vztahy</vt:lpstr>
      <vt:lpstr>Peníze – historie</vt:lpstr>
      <vt:lpstr>Peníze – historie</vt:lpstr>
      <vt:lpstr>Peníze – základní funkce</vt:lpstr>
      <vt:lpstr>Peníze vs. měna</vt:lpstr>
      <vt:lpstr>Rozlišování I</vt:lpstr>
      <vt:lpstr>Rozlišování II</vt:lpstr>
      <vt:lpstr>Účetní „depozitní“ peníze</vt:lpstr>
      <vt:lpstr>Rezervy</vt:lpstr>
      <vt:lpstr>„Kryptoměny“</vt:lpstr>
      <vt:lpstr>Část II – Bankovní soustava (obecně)</vt:lpstr>
      <vt:lpstr>Obecně k centrálním bankám</vt:lpstr>
      <vt:lpstr>ČNB </vt:lpstr>
      <vt:lpstr>ČNB – organizační struktura </vt:lpstr>
      <vt:lpstr>ČNB </vt:lpstr>
      <vt:lpstr>Shrnutí k obchodním bankám</vt:lpstr>
      <vt:lpstr>Obecně k obchodním bankám</vt:lpstr>
      <vt:lpstr>Otázky?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schwejo</cp:lastModifiedBy>
  <cp:revision>165</cp:revision>
  <cp:lastPrinted>2018-02-28T12:26:17Z</cp:lastPrinted>
  <dcterms:created xsi:type="dcterms:W3CDTF">2016-10-17T17:38:14Z</dcterms:created>
  <dcterms:modified xsi:type="dcterms:W3CDTF">2018-10-17T15:18:55Z</dcterms:modified>
</cp:coreProperties>
</file>