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4" r:id="rId1"/>
    <p:sldMasterId id="2147484330" r:id="rId2"/>
    <p:sldMasterId id="2147484372" r:id="rId3"/>
    <p:sldMasterId id="2147484489" r:id="rId4"/>
  </p:sldMasterIdLst>
  <p:sldIdLst>
    <p:sldId id="256" r:id="rId5"/>
    <p:sldId id="295" r:id="rId6"/>
    <p:sldId id="306" r:id="rId7"/>
    <p:sldId id="307" r:id="rId8"/>
    <p:sldId id="299" r:id="rId9"/>
    <p:sldId id="257" r:id="rId10"/>
    <p:sldId id="285" r:id="rId11"/>
    <p:sldId id="258" r:id="rId12"/>
    <p:sldId id="264" r:id="rId13"/>
    <p:sldId id="300" r:id="rId14"/>
    <p:sldId id="305" r:id="rId15"/>
    <p:sldId id="302" r:id="rId16"/>
    <p:sldId id="301" r:id="rId17"/>
    <p:sldId id="308" r:id="rId18"/>
    <p:sldId id="309" r:id="rId19"/>
    <p:sldId id="262" r:id="rId20"/>
    <p:sldId id="260" r:id="rId21"/>
    <p:sldId id="259" r:id="rId22"/>
    <p:sldId id="261" r:id="rId23"/>
    <p:sldId id="276" r:id="rId24"/>
    <p:sldId id="281" r:id="rId25"/>
    <p:sldId id="277" r:id="rId26"/>
    <p:sldId id="263" r:id="rId27"/>
    <p:sldId id="274" r:id="rId28"/>
    <p:sldId id="279" r:id="rId29"/>
    <p:sldId id="268" r:id="rId30"/>
    <p:sldId id="304" r:id="rId31"/>
    <p:sldId id="303" r:id="rId32"/>
    <p:sldId id="269" r:id="rId33"/>
    <p:sldId id="275" r:id="rId34"/>
    <p:sldId id="270" r:id="rId35"/>
    <p:sldId id="272" r:id="rId36"/>
    <p:sldId id="282" r:id="rId37"/>
    <p:sldId id="280" r:id="rId38"/>
    <p:sldId id="283" r:id="rId39"/>
    <p:sldId id="28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3592D4-091A-4462-AD86-D02A966C8323}" type="doc">
      <dgm:prSet loTypeId="urn:microsoft.com/office/officeart/2005/8/layout/cycle8" loCatId="cycle" qsTypeId="urn:microsoft.com/office/officeart/2005/8/quickstyle/simple2" qsCatId="simple" csTypeId="urn:microsoft.com/office/officeart/2005/8/colors/accent4_2" csCatId="accent4" phldr="1"/>
      <dgm:spPr/>
    </dgm:pt>
    <dgm:pt modelId="{380019EE-B9A2-476D-B650-63B40536EFD9}">
      <dgm:prSet phldrT="[Text]"/>
      <dgm:spPr/>
      <dgm:t>
        <a:bodyPr/>
        <a:lstStyle/>
        <a:p>
          <a:r>
            <a:rPr lang="cs-CZ" dirty="0"/>
            <a:t>Územní plánování </a:t>
          </a:r>
        </a:p>
      </dgm:t>
    </dgm:pt>
    <dgm:pt modelId="{C33297AC-7DFA-4867-88BF-BDE10EE61FD2}" type="parTrans" cxnId="{DDFB50E5-72DA-4DEF-9898-0B208BD754DB}">
      <dgm:prSet/>
      <dgm:spPr/>
      <dgm:t>
        <a:bodyPr/>
        <a:lstStyle/>
        <a:p>
          <a:endParaRPr lang="cs-CZ"/>
        </a:p>
      </dgm:t>
    </dgm:pt>
    <dgm:pt modelId="{800758B3-9864-4C1D-AD30-666EC0D338FC}" type="sibTrans" cxnId="{DDFB50E5-72DA-4DEF-9898-0B208BD754DB}">
      <dgm:prSet/>
      <dgm:spPr/>
      <dgm:t>
        <a:bodyPr/>
        <a:lstStyle/>
        <a:p>
          <a:endParaRPr lang="cs-CZ"/>
        </a:p>
      </dgm:t>
    </dgm:pt>
    <dgm:pt modelId="{853EACD3-F3E8-4DCC-87A3-9E13CA341641}">
      <dgm:prSet phldrT="[Text]"/>
      <dgm:spPr/>
      <dgm:t>
        <a:bodyPr/>
        <a:lstStyle/>
        <a:p>
          <a:r>
            <a:rPr lang="cs-CZ" dirty="0"/>
            <a:t>Územní rozhodování </a:t>
          </a:r>
        </a:p>
      </dgm:t>
    </dgm:pt>
    <dgm:pt modelId="{3A7A7F31-6B64-4030-8BC3-1D4B9C9F4BB1}" type="parTrans" cxnId="{C829B048-6467-4476-8B0A-571547F6A4CB}">
      <dgm:prSet/>
      <dgm:spPr/>
      <dgm:t>
        <a:bodyPr/>
        <a:lstStyle/>
        <a:p>
          <a:endParaRPr lang="cs-CZ"/>
        </a:p>
      </dgm:t>
    </dgm:pt>
    <dgm:pt modelId="{5D2500C8-0E92-44ED-817A-29681F4074E4}" type="sibTrans" cxnId="{C829B048-6467-4476-8B0A-571547F6A4CB}">
      <dgm:prSet/>
      <dgm:spPr/>
      <dgm:t>
        <a:bodyPr/>
        <a:lstStyle/>
        <a:p>
          <a:endParaRPr lang="cs-CZ"/>
        </a:p>
      </dgm:t>
    </dgm:pt>
    <dgm:pt modelId="{C8479D1F-DFE6-492A-B083-BDA47F5A63A1}">
      <dgm:prSet phldrT="[Text]"/>
      <dgm:spPr/>
      <dgm:t>
        <a:bodyPr/>
        <a:lstStyle/>
        <a:p>
          <a:r>
            <a:rPr lang="cs-CZ" dirty="0"/>
            <a:t>Účelová kategorizace pozemkům</a:t>
          </a:r>
        </a:p>
      </dgm:t>
    </dgm:pt>
    <dgm:pt modelId="{AB19A51A-750D-4230-82D6-E29042644767}" type="parTrans" cxnId="{ED3FB325-83B0-4E71-83CC-0BD9CC074CAF}">
      <dgm:prSet/>
      <dgm:spPr/>
      <dgm:t>
        <a:bodyPr/>
        <a:lstStyle/>
        <a:p>
          <a:endParaRPr lang="cs-CZ"/>
        </a:p>
      </dgm:t>
    </dgm:pt>
    <dgm:pt modelId="{0CB9A68F-23C7-4A0B-9CC8-0076EAEE86C9}" type="sibTrans" cxnId="{ED3FB325-83B0-4E71-83CC-0BD9CC074CAF}">
      <dgm:prSet/>
      <dgm:spPr/>
      <dgm:t>
        <a:bodyPr/>
        <a:lstStyle/>
        <a:p>
          <a:endParaRPr lang="cs-CZ"/>
        </a:p>
      </dgm:t>
    </dgm:pt>
    <dgm:pt modelId="{ADD19C6F-AD08-46F3-A02A-31C4E9FFE80C}">
      <dgm:prSet/>
      <dgm:spPr/>
      <dgm:t>
        <a:bodyPr/>
        <a:lstStyle/>
        <a:p>
          <a:r>
            <a:rPr lang="cs-CZ" dirty="0"/>
            <a:t>Evidence v katastru nemovitostí</a:t>
          </a:r>
        </a:p>
      </dgm:t>
    </dgm:pt>
    <dgm:pt modelId="{C85F9841-B3F8-4CFF-9FF0-90998FADB5D9}" type="parTrans" cxnId="{50AF7340-272D-45A4-BA31-D022EC3E294E}">
      <dgm:prSet/>
      <dgm:spPr/>
      <dgm:t>
        <a:bodyPr/>
        <a:lstStyle/>
        <a:p>
          <a:endParaRPr lang="cs-CZ"/>
        </a:p>
      </dgm:t>
    </dgm:pt>
    <dgm:pt modelId="{3074F2E5-EB56-41F4-919A-892E81C64C0E}" type="sibTrans" cxnId="{50AF7340-272D-45A4-BA31-D022EC3E294E}">
      <dgm:prSet/>
      <dgm:spPr/>
      <dgm:t>
        <a:bodyPr/>
        <a:lstStyle/>
        <a:p>
          <a:endParaRPr lang="cs-CZ"/>
        </a:p>
      </dgm:t>
    </dgm:pt>
    <dgm:pt modelId="{BEC239EC-52D9-4CF7-9046-E5C4301BD7F1}" type="pres">
      <dgm:prSet presAssocID="{003592D4-091A-4462-AD86-D02A966C8323}" presName="compositeShape" presStyleCnt="0">
        <dgm:presLayoutVars>
          <dgm:chMax val="7"/>
          <dgm:dir/>
          <dgm:resizeHandles val="exact"/>
        </dgm:presLayoutVars>
      </dgm:prSet>
      <dgm:spPr/>
    </dgm:pt>
    <dgm:pt modelId="{66C62BB9-3DB3-4F67-9A0A-2D08FF13C6EB}" type="pres">
      <dgm:prSet presAssocID="{003592D4-091A-4462-AD86-D02A966C8323}" presName="wedge1" presStyleLbl="node1" presStyleIdx="0" presStyleCnt="4"/>
      <dgm:spPr/>
      <dgm:t>
        <a:bodyPr/>
        <a:lstStyle/>
        <a:p>
          <a:endParaRPr lang="cs-CZ"/>
        </a:p>
      </dgm:t>
    </dgm:pt>
    <dgm:pt modelId="{54AF7005-5EB8-4C10-B9CD-26AADEE7881B}" type="pres">
      <dgm:prSet presAssocID="{003592D4-091A-4462-AD86-D02A966C8323}" presName="dummy1a" presStyleCnt="0"/>
      <dgm:spPr/>
    </dgm:pt>
    <dgm:pt modelId="{AE2569C1-FFAE-4A11-92A6-B4E6F4FE4B27}" type="pres">
      <dgm:prSet presAssocID="{003592D4-091A-4462-AD86-D02A966C8323}" presName="dummy1b" presStyleCnt="0"/>
      <dgm:spPr/>
    </dgm:pt>
    <dgm:pt modelId="{8217CCA7-3423-4F2B-8ADC-F71B0B2F02B0}" type="pres">
      <dgm:prSet presAssocID="{003592D4-091A-4462-AD86-D02A966C8323}" presName="wedge1Tx" presStyleLbl="node1" presStyleIdx="0" presStyleCnt="4">
        <dgm:presLayoutVars>
          <dgm:chMax val="0"/>
          <dgm:chPref val="0"/>
          <dgm:bulletEnabled val="1"/>
        </dgm:presLayoutVars>
      </dgm:prSet>
      <dgm:spPr/>
      <dgm:t>
        <a:bodyPr/>
        <a:lstStyle/>
        <a:p>
          <a:endParaRPr lang="cs-CZ"/>
        </a:p>
      </dgm:t>
    </dgm:pt>
    <dgm:pt modelId="{B82E88D6-ABD2-49FA-A5F9-26721F9637E7}" type="pres">
      <dgm:prSet presAssocID="{003592D4-091A-4462-AD86-D02A966C8323}" presName="wedge2" presStyleLbl="node1" presStyleIdx="1" presStyleCnt="4"/>
      <dgm:spPr/>
      <dgm:t>
        <a:bodyPr/>
        <a:lstStyle/>
        <a:p>
          <a:endParaRPr lang="cs-CZ"/>
        </a:p>
      </dgm:t>
    </dgm:pt>
    <dgm:pt modelId="{277960EF-ADCB-4052-8B1E-A22D9365F0C0}" type="pres">
      <dgm:prSet presAssocID="{003592D4-091A-4462-AD86-D02A966C8323}" presName="dummy2a" presStyleCnt="0"/>
      <dgm:spPr/>
    </dgm:pt>
    <dgm:pt modelId="{DA7B3E93-2519-4C4F-A988-AA525C638E8D}" type="pres">
      <dgm:prSet presAssocID="{003592D4-091A-4462-AD86-D02A966C8323}" presName="dummy2b" presStyleCnt="0"/>
      <dgm:spPr/>
    </dgm:pt>
    <dgm:pt modelId="{F9B48259-C213-4269-A5C7-08C9A200942F}" type="pres">
      <dgm:prSet presAssocID="{003592D4-091A-4462-AD86-D02A966C8323}" presName="wedge2Tx" presStyleLbl="node1" presStyleIdx="1" presStyleCnt="4">
        <dgm:presLayoutVars>
          <dgm:chMax val="0"/>
          <dgm:chPref val="0"/>
          <dgm:bulletEnabled val="1"/>
        </dgm:presLayoutVars>
      </dgm:prSet>
      <dgm:spPr/>
      <dgm:t>
        <a:bodyPr/>
        <a:lstStyle/>
        <a:p>
          <a:endParaRPr lang="cs-CZ"/>
        </a:p>
      </dgm:t>
    </dgm:pt>
    <dgm:pt modelId="{1DC7D707-D1A6-499C-AF8B-AE61C39B6A1D}" type="pres">
      <dgm:prSet presAssocID="{003592D4-091A-4462-AD86-D02A966C8323}" presName="wedge3" presStyleLbl="node1" presStyleIdx="2" presStyleCnt="4"/>
      <dgm:spPr/>
      <dgm:t>
        <a:bodyPr/>
        <a:lstStyle/>
        <a:p>
          <a:endParaRPr lang="cs-CZ"/>
        </a:p>
      </dgm:t>
    </dgm:pt>
    <dgm:pt modelId="{BFD89C9E-CE37-49B4-B5A8-775690BE06C4}" type="pres">
      <dgm:prSet presAssocID="{003592D4-091A-4462-AD86-D02A966C8323}" presName="dummy3a" presStyleCnt="0"/>
      <dgm:spPr/>
    </dgm:pt>
    <dgm:pt modelId="{4D330E87-8710-45F2-896A-A22B57950ED7}" type="pres">
      <dgm:prSet presAssocID="{003592D4-091A-4462-AD86-D02A966C8323}" presName="dummy3b" presStyleCnt="0"/>
      <dgm:spPr/>
    </dgm:pt>
    <dgm:pt modelId="{87EBF6AE-5694-4FF9-A799-EF816B9916BE}" type="pres">
      <dgm:prSet presAssocID="{003592D4-091A-4462-AD86-D02A966C8323}" presName="wedge3Tx" presStyleLbl="node1" presStyleIdx="2" presStyleCnt="4">
        <dgm:presLayoutVars>
          <dgm:chMax val="0"/>
          <dgm:chPref val="0"/>
          <dgm:bulletEnabled val="1"/>
        </dgm:presLayoutVars>
      </dgm:prSet>
      <dgm:spPr/>
      <dgm:t>
        <a:bodyPr/>
        <a:lstStyle/>
        <a:p>
          <a:endParaRPr lang="cs-CZ"/>
        </a:p>
      </dgm:t>
    </dgm:pt>
    <dgm:pt modelId="{EAD564E4-2EFC-40AC-AF7C-D2EA059C3A3E}" type="pres">
      <dgm:prSet presAssocID="{003592D4-091A-4462-AD86-D02A966C8323}" presName="wedge4" presStyleLbl="node1" presStyleIdx="3" presStyleCnt="4"/>
      <dgm:spPr/>
      <dgm:t>
        <a:bodyPr/>
        <a:lstStyle/>
        <a:p>
          <a:endParaRPr lang="cs-CZ"/>
        </a:p>
      </dgm:t>
    </dgm:pt>
    <dgm:pt modelId="{BE3918DB-5C80-44FE-AABD-01BB8DB24D7A}" type="pres">
      <dgm:prSet presAssocID="{003592D4-091A-4462-AD86-D02A966C8323}" presName="dummy4a" presStyleCnt="0"/>
      <dgm:spPr/>
    </dgm:pt>
    <dgm:pt modelId="{D7A03123-2850-49D0-8D90-5FD809BCFEE4}" type="pres">
      <dgm:prSet presAssocID="{003592D4-091A-4462-AD86-D02A966C8323}" presName="dummy4b" presStyleCnt="0"/>
      <dgm:spPr/>
    </dgm:pt>
    <dgm:pt modelId="{E7D38726-24AA-44E7-A6A3-E5E1D9F8B8A9}" type="pres">
      <dgm:prSet presAssocID="{003592D4-091A-4462-AD86-D02A966C8323}" presName="wedge4Tx" presStyleLbl="node1" presStyleIdx="3" presStyleCnt="4">
        <dgm:presLayoutVars>
          <dgm:chMax val="0"/>
          <dgm:chPref val="0"/>
          <dgm:bulletEnabled val="1"/>
        </dgm:presLayoutVars>
      </dgm:prSet>
      <dgm:spPr/>
      <dgm:t>
        <a:bodyPr/>
        <a:lstStyle/>
        <a:p>
          <a:endParaRPr lang="cs-CZ"/>
        </a:p>
      </dgm:t>
    </dgm:pt>
    <dgm:pt modelId="{2B419318-B41E-4C55-8D66-6B455D7B934C}" type="pres">
      <dgm:prSet presAssocID="{800758B3-9864-4C1D-AD30-666EC0D338FC}" presName="arrowWedge1" presStyleLbl="fgSibTrans2D1" presStyleIdx="0" presStyleCnt="4"/>
      <dgm:spPr/>
    </dgm:pt>
    <dgm:pt modelId="{D205B74D-EA65-4EF3-B463-881360CAE5CB}" type="pres">
      <dgm:prSet presAssocID="{5D2500C8-0E92-44ED-817A-29681F4074E4}" presName="arrowWedge2" presStyleLbl="fgSibTrans2D1" presStyleIdx="1" presStyleCnt="4"/>
      <dgm:spPr/>
    </dgm:pt>
    <dgm:pt modelId="{AA014271-BFD5-4163-9B9F-C948355EC2EF}" type="pres">
      <dgm:prSet presAssocID="{0CB9A68F-23C7-4A0B-9CC8-0076EAEE86C9}" presName="arrowWedge3" presStyleLbl="fgSibTrans2D1" presStyleIdx="2" presStyleCnt="4"/>
      <dgm:spPr/>
    </dgm:pt>
    <dgm:pt modelId="{B58C3F5C-D094-4FBA-9DE4-1AACCCDD1C85}" type="pres">
      <dgm:prSet presAssocID="{3074F2E5-EB56-41F4-919A-892E81C64C0E}" presName="arrowWedge4" presStyleLbl="fgSibTrans2D1" presStyleIdx="3" presStyleCnt="4"/>
      <dgm:spPr/>
    </dgm:pt>
  </dgm:ptLst>
  <dgm:cxnLst>
    <dgm:cxn modelId="{C829B048-6467-4476-8B0A-571547F6A4CB}" srcId="{003592D4-091A-4462-AD86-D02A966C8323}" destId="{853EACD3-F3E8-4DCC-87A3-9E13CA341641}" srcOrd="1" destOrd="0" parTransId="{3A7A7F31-6B64-4030-8BC3-1D4B9C9F4BB1}" sibTransId="{5D2500C8-0E92-44ED-817A-29681F4074E4}"/>
    <dgm:cxn modelId="{4B1A4428-C16F-435B-9683-ED33CD268328}" type="presOf" srcId="{ADD19C6F-AD08-46F3-A02A-31C4E9FFE80C}" destId="{E7D38726-24AA-44E7-A6A3-E5E1D9F8B8A9}" srcOrd="1" destOrd="0" presId="urn:microsoft.com/office/officeart/2005/8/layout/cycle8"/>
    <dgm:cxn modelId="{E68317F7-0A43-4CE9-8C67-249AE18B07CC}" type="presOf" srcId="{853EACD3-F3E8-4DCC-87A3-9E13CA341641}" destId="{B82E88D6-ABD2-49FA-A5F9-26721F9637E7}" srcOrd="0" destOrd="0" presId="urn:microsoft.com/office/officeart/2005/8/layout/cycle8"/>
    <dgm:cxn modelId="{647C566D-9C0A-4260-A050-B38985AA4668}" type="presOf" srcId="{C8479D1F-DFE6-492A-B083-BDA47F5A63A1}" destId="{1DC7D707-D1A6-499C-AF8B-AE61C39B6A1D}" srcOrd="0" destOrd="0" presId="urn:microsoft.com/office/officeart/2005/8/layout/cycle8"/>
    <dgm:cxn modelId="{DDFB50E5-72DA-4DEF-9898-0B208BD754DB}" srcId="{003592D4-091A-4462-AD86-D02A966C8323}" destId="{380019EE-B9A2-476D-B650-63B40536EFD9}" srcOrd="0" destOrd="0" parTransId="{C33297AC-7DFA-4867-88BF-BDE10EE61FD2}" sibTransId="{800758B3-9864-4C1D-AD30-666EC0D338FC}"/>
    <dgm:cxn modelId="{ED3FB325-83B0-4E71-83CC-0BD9CC074CAF}" srcId="{003592D4-091A-4462-AD86-D02A966C8323}" destId="{C8479D1F-DFE6-492A-B083-BDA47F5A63A1}" srcOrd="2" destOrd="0" parTransId="{AB19A51A-750D-4230-82D6-E29042644767}" sibTransId="{0CB9A68F-23C7-4A0B-9CC8-0076EAEE86C9}"/>
    <dgm:cxn modelId="{3087A58C-E88A-42AD-A620-027FF6ACFD7C}" type="presOf" srcId="{380019EE-B9A2-476D-B650-63B40536EFD9}" destId="{66C62BB9-3DB3-4F67-9A0A-2D08FF13C6EB}" srcOrd="0" destOrd="0" presId="urn:microsoft.com/office/officeart/2005/8/layout/cycle8"/>
    <dgm:cxn modelId="{50AF7340-272D-45A4-BA31-D022EC3E294E}" srcId="{003592D4-091A-4462-AD86-D02A966C8323}" destId="{ADD19C6F-AD08-46F3-A02A-31C4E9FFE80C}" srcOrd="3" destOrd="0" parTransId="{C85F9841-B3F8-4CFF-9FF0-90998FADB5D9}" sibTransId="{3074F2E5-EB56-41F4-919A-892E81C64C0E}"/>
    <dgm:cxn modelId="{45F8B415-4512-4E61-A117-567D93F95F72}" type="presOf" srcId="{380019EE-B9A2-476D-B650-63B40536EFD9}" destId="{8217CCA7-3423-4F2B-8ADC-F71B0B2F02B0}" srcOrd="1" destOrd="0" presId="urn:microsoft.com/office/officeart/2005/8/layout/cycle8"/>
    <dgm:cxn modelId="{7DC13361-3349-4735-9AA1-F17A45FCBDB2}" type="presOf" srcId="{853EACD3-F3E8-4DCC-87A3-9E13CA341641}" destId="{F9B48259-C213-4269-A5C7-08C9A200942F}" srcOrd="1" destOrd="0" presId="urn:microsoft.com/office/officeart/2005/8/layout/cycle8"/>
    <dgm:cxn modelId="{F91DAE9D-2162-471D-B36E-698865F8BAA8}" type="presOf" srcId="{003592D4-091A-4462-AD86-D02A966C8323}" destId="{BEC239EC-52D9-4CF7-9046-E5C4301BD7F1}" srcOrd="0" destOrd="0" presId="urn:microsoft.com/office/officeart/2005/8/layout/cycle8"/>
    <dgm:cxn modelId="{6EFCCB44-EF48-4025-A749-FAE62936A40E}" type="presOf" srcId="{ADD19C6F-AD08-46F3-A02A-31C4E9FFE80C}" destId="{EAD564E4-2EFC-40AC-AF7C-D2EA059C3A3E}" srcOrd="0" destOrd="0" presId="urn:microsoft.com/office/officeart/2005/8/layout/cycle8"/>
    <dgm:cxn modelId="{DC0EC8F1-0EBF-4BB6-BF81-0124D61553F2}" type="presOf" srcId="{C8479D1F-DFE6-492A-B083-BDA47F5A63A1}" destId="{87EBF6AE-5694-4FF9-A799-EF816B9916BE}" srcOrd="1" destOrd="0" presId="urn:microsoft.com/office/officeart/2005/8/layout/cycle8"/>
    <dgm:cxn modelId="{22748A1A-7F90-41F1-8636-BAFFB14F78E6}" type="presParOf" srcId="{BEC239EC-52D9-4CF7-9046-E5C4301BD7F1}" destId="{66C62BB9-3DB3-4F67-9A0A-2D08FF13C6EB}" srcOrd="0" destOrd="0" presId="urn:microsoft.com/office/officeart/2005/8/layout/cycle8"/>
    <dgm:cxn modelId="{0804E109-9BA1-41F2-85A7-E290EDCC7F52}" type="presParOf" srcId="{BEC239EC-52D9-4CF7-9046-E5C4301BD7F1}" destId="{54AF7005-5EB8-4C10-B9CD-26AADEE7881B}" srcOrd="1" destOrd="0" presId="urn:microsoft.com/office/officeart/2005/8/layout/cycle8"/>
    <dgm:cxn modelId="{5A052537-29F7-4FF6-9C05-B410260C9337}" type="presParOf" srcId="{BEC239EC-52D9-4CF7-9046-E5C4301BD7F1}" destId="{AE2569C1-FFAE-4A11-92A6-B4E6F4FE4B27}" srcOrd="2" destOrd="0" presId="urn:microsoft.com/office/officeart/2005/8/layout/cycle8"/>
    <dgm:cxn modelId="{1A4AFEB5-BFA5-49AB-A7E4-F87C9BC022F2}" type="presParOf" srcId="{BEC239EC-52D9-4CF7-9046-E5C4301BD7F1}" destId="{8217CCA7-3423-4F2B-8ADC-F71B0B2F02B0}" srcOrd="3" destOrd="0" presId="urn:microsoft.com/office/officeart/2005/8/layout/cycle8"/>
    <dgm:cxn modelId="{660010DE-646B-4222-972C-E17F46809609}" type="presParOf" srcId="{BEC239EC-52D9-4CF7-9046-E5C4301BD7F1}" destId="{B82E88D6-ABD2-49FA-A5F9-26721F9637E7}" srcOrd="4" destOrd="0" presId="urn:microsoft.com/office/officeart/2005/8/layout/cycle8"/>
    <dgm:cxn modelId="{BA183CA8-FB47-4365-9EEE-A01CFFF1CFC8}" type="presParOf" srcId="{BEC239EC-52D9-4CF7-9046-E5C4301BD7F1}" destId="{277960EF-ADCB-4052-8B1E-A22D9365F0C0}" srcOrd="5" destOrd="0" presId="urn:microsoft.com/office/officeart/2005/8/layout/cycle8"/>
    <dgm:cxn modelId="{D9EF06DD-4224-4E8B-A385-67B102B3D484}" type="presParOf" srcId="{BEC239EC-52D9-4CF7-9046-E5C4301BD7F1}" destId="{DA7B3E93-2519-4C4F-A988-AA525C638E8D}" srcOrd="6" destOrd="0" presId="urn:microsoft.com/office/officeart/2005/8/layout/cycle8"/>
    <dgm:cxn modelId="{40F3E8DC-1556-4DFA-8EBB-6637F2F37ABD}" type="presParOf" srcId="{BEC239EC-52D9-4CF7-9046-E5C4301BD7F1}" destId="{F9B48259-C213-4269-A5C7-08C9A200942F}" srcOrd="7" destOrd="0" presId="urn:microsoft.com/office/officeart/2005/8/layout/cycle8"/>
    <dgm:cxn modelId="{672E3D37-F019-45C9-8B7C-E5A14070AB85}" type="presParOf" srcId="{BEC239EC-52D9-4CF7-9046-E5C4301BD7F1}" destId="{1DC7D707-D1A6-499C-AF8B-AE61C39B6A1D}" srcOrd="8" destOrd="0" presId="urn:microsoft.com/office/officeart/2005/8/layout/cycle8"/>
    <dgm:cxn modelId="{5ED5AF82-4AD4-4F82-90FD-FB95DCD63DC3}" type="presParOf" srcId="{BEC239EC-52D9-4CF7-9046-E5C4301BD7F1}" destId="{BFD89C9E-CE37-49B4-B5A8-775690BE06C4}" srcOrd="9" destOrd="0" presId="urn:microsoft.com/office/officeart/2005/8/layout/cycle8"/>
    <dgm:cxn modelId="{C1A45696-CE94-4621-B2B8-A7EC67BBD67C}" type="presParOf" srcId="{BEC239EC-52D9-4CF7-9046-E5C4301BD7F1}" destId="{4D330E87-8710-45F2-896A-A22B57950ED7}" srcOrd="10" destOrd="0" presId="urn:microsoft.com/office/officeart/2005/8/layout/cycle8"/>
    <dgm:cxn modelId="{A0988AFF-0146-46DC-B55E-0E85D7DE327B}" type="presParOf" srcId="{BEC239EC-52D9-4CF7-9046-E5C4301BD7F1}" destId="{87EBF6AE-5694-4FF9-A799-EF816B9916BE}" srcOrd="11" destOrd="0" presId="urn:microsoft.com/office/officeart/2005/8/layout/cycle8"/>
    <dgm:cxn modelId="{C63C29DF-599B-418B-B0BE-513B0D9F690B}" type="presParOf" srcId="{BEC239EC-52D9-4CF7-9046-E5C4301BD7F1}" destId="{EAD564E4-2EFC-40AC-AF7C-D2EA059C3A3E}" srcOrd="12" destOrd="0" presId="urn:microsoft.com/office/officeart/2005/8/layout/cycle8"/>
    <dgm:cxn modelId="{D169BC38-E50F-4715-9F19-E82C46068737}" type="presParOf" srcId="{BEC239EC-52D9-4CF7-9046-E5C4301BD7F1}" destId="{BE3918DB-5C80-44FE-AABD-01BB8DB24D7A}" srcOrd="13" destOrd="0" presId="urn:microsoft.com/office/officeart/2005/8/layout/cycle8"/>
    <dgm:cxn modelId="{4FA5704D-FCB4-46F1-A54F-3D0C07AEC229}" type="presParOf" srcId="{BEC239EC-52D9-4CF7-9046-E5C4301BD7F1}" destId="{D7A03123-2850-49D0-8D90-5FD809BCFEE4}" srcOrd="14" destOrd="0" presId="urn:microsoft.com/office/officeart/2005/8/layout/cycle8"/>
    <dgm:cxn modelId="{2A347D6C-5707-4E5E-8502-EA44EA36017A}" type="presParOf" srcId="{BEC239EC-52D9-4CF7-9046-E5C4301BD7F1}" destId="{E7D38726-24AA-44E7-A6A3-E5E1D9F8B8A9}" srcOrd="15" destOrd="0" presId="urn:microsoft.com/office/officeart/2005/8/layout/cycle8"/>
    <dgm:cxn modelId="{D3CEA64E-9FD2-4676-B661-903C95214772}" type="presParOf" srcId="{BEC239EC-52D9-4CF7-9046-E5C4301BD7F1}" destId="{2B419318-B41E-4C55-8D66-6B455D7B934C}" srcOrd="16" destOrd="0" presId="urn:microsoft.com/office/officeart/2005/8/layout/cycle8"/>
    <dgm:cxn modelId="{F487F8B4-877C-4EE3-98B2-D18D4A081207}" type="presParOf" srcId="{BEC239EC-52D9-4CF7-9046-E5C4301BD7F1}" destId="{D205B74D-EA65-4EF3-B463-881360CAE5CB}" srcOrd="17" destOrd="0" presId="urn:microsoft.com/office/officeart/2005/8/layout/cycle8"/>
    <dgm:cxn modelId="{B3F07F0A-4588-4284-982A-1ABA6AAF96B1}" type="presParOf" srcId="{BEC239EC-52D9-4CF7-9046-E5C4301BD7F1}" destId="{AA014271-BFD5-4163-9B9F-C948355EC2EF}" srcOrd="18" destOrd="0" presId="urn:microsoft.com/office/officeart/2005/8/layout/cycle8"/>
    <dgm:cxn modelId="{0C949A45-EC08-45F0-90FE-CC08EEF3A22C}" type="presParOf" srcId="{BEC239EC-52D9-4CF7-9046-E5C4301BD7F1}" destId="{B58C3F5C-D094-4FBA-9DE4-1AACCCDD1C85}"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62BB9-3DB3-4F67-9A0A-2D08FF13C6EB}">
      <dsp:nvSpPr>
        <dsp:cNvPr id="0" name=""/>
        <dsp:cNvSpPr/>
      </dsp:nvSpPr>
      <dsp:spPr>
        <a:xfrm>
          <a:off x="750938" y="247139"/>
          <a:ext cx="3379622" cy="3379622"/>
        </a:xfrm>
        <a:prstGeom prst="pie">
          <a:avLst>
            <a:gd name="adj1" fmla="val 16200000"/>
            <a:gd name="adj2" fmla="val 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cs-CZ" sz="1800" kern="1200" dirty="0"/>
            <a:t>Územní plánování </a:t>
          </a:r>
        </a:p>
      </dsp:txBody>
      <dsp:txXfrm>
        <a:off x="2544954" y="947606"/>
        <a:ext cx="1247241" cy="925372"/>
      </dsp:txXfrm>
    </dsp:sp>
    <dsp:sp modelId="{B82E88D6-ABD2-49FA-A5F9-26721F9637E7}">
      <dsp:nvSpPr>
        <dsp:cNvPr id="0" name=""/>
        <dsp:cNvSpPr/>
      </dsp:nvSpPr>
      <dsp:spPr>
        <a:xfrm>
          <a:off x="750938" y="360598"/>
          <a:ext cx="3379622" cy="3379622"/>
        </a:xfrm>
        <a:prstGeom prst="pie">
          <a:avLst>
            <a:gd name="adj1" fmla="val 0"/>
            <a:gd name="adj2" fmla="val 54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cs-CZ" sz="1800" kern="1200" dirty="0"/>
            <a:t>Územní rozhodování </a:t>
          </a:r>
        </a:p>
      </dsp:txBody>
      <dsp:txXfrm>
        <a:off x="2544954" y="2114380"/>
        <a:ext cx="1247241" cy="925372"/>
      </dsp:txXfrm>
    </dsp:sp>
    <dsp:sp modelId="{1DC7D707-D1A6-499C-AF8B-AE61C39B6A1D}">
      <dsp:nvSpPr>
        <dsp:cNvPr id="0" name=""/>
        <dsp:cNvSpPr/>
      </dsp:nvSpPr>
      <dsp:spPr>
        <a:xfrm>
          <a:off x="637479" y="360598"/>
          <a:ext cx="3379622" cy="3379622"/>
        </a:xfrm>
        <a:prstGeom prst="pie">
          <a:avLst>
            <a:gd name="adj1" fmla="val 5400000"/>
            <a:gd name="adj2" fmla="val 108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cs-CZ" sz="1800" kern="1200" dirty="0"/>
            <a:t>Účelová kategorizace pozemkům</a:t>
          </a:r>
        </a:p>
      </dsp:txBody>
      <dsp:txXfrm>
        <a:off x="975844" y="2114380"/>
        <a:ext cx="1247241" cy="925372"/>
      </dsp:txXfrm>
    </dsp:sp>
    <dsp:sp modelId="{EAD564E4-2EFC-40AC-AF7C-D2EA059C3A3E}">
      <dsp:nvSpPr>
        <dsp:cNvPr id="0" name=""/>
        <dsp:cNvSpPr/>
      </dsp:nvSpPr>
      <dsp:spPr>
        <a:xfrm>
          <a:off x="637479" y="247139"/>
          <a:ext cx="3379622" cy="3379622"/>
        </a:xfrm>
        <a:prstGeom prst="pie">
          <a:avLst>
            <a:gd name="adj1" fmla="val 108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cs-CZ" sz="1800" kern="1200" dirty="0"/>
            <a:t>Evidence v katastru nemovitostí</a:t>
          </a:r>
        </a:p>
      </dsp:txBody>
      <dsp:txXfrm>
        <a:off x="975844" y="947606"/>
        <a:ext cx="1247241" cy="925372"/>
      </dsp:txXfrm>
    </dsp:sp>
    <dsp:sp modelId="{2B419318-B41E-4C55-8D66-6B455D7B934C}">
      <dsp:nvSpPr>
        <dsp:cNvPr id="0" name=""/>
        <dsp:cNvSpPr/>
      </dsp:nvSpPr>
      <dsp:spPr>
        <a:xfrm>
          <a:off x="541723" y="37924"/>
          <a:ext cx="3798051" cy="3798051"/>
        </a:xfrm>
        <a:prstGeom prst="circularArrow">
          <a:avLst>
            <a:gd name="adj1" fmla="val 5085"/>
            <a:gd name="adj2" fmla="val 327528"/>
            <a:gd name="adj3" fmla="val 21272472"/>
            <a:gd name="adj4" fmla="val 16200000"/>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D205B74D-EA65-4EF3-B463-881360CAE5CB}">
      <dsp:nvSpPr>
        <dsp:cNvPr id="0" name=""/>
        <dsp:cNvSpPr/>
      </dsp:nvSpPr>
      <dsp:spPr>
        <a:xfrm>
          <a:off x="541723" y="151383"/>
          <a:ext cx="3798051" cy="3798051"/>
        </a:xfrm>
        <a:prstGeom prst="circularArrow">
          <a:avLst>
            <a:gd name="adj1" fmla="val 5085"/>
            <a:gd name="adj2" fmla="val 327528"/>
            <a:gd name="adj3" fmla="val 5072472"/>
            <a:gd name="adj4" fmla="val 0"/>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A014271-BFD5-4163-9B9F-C948355EC2EF}">
      <dsp:nvSpPr>
        <dsp:cNvPr id="0" name=""/>
        <dsp:cNvSpPr/>
      </dsp:nvSpPr>
      <dsp:spPr>
        <a:xfrm>
          <a:off x="428265" y="151383"/>
          <a:ext cx="3798051" cy="3798051"/>
        </a:xfrm>
        <a:prstGeom prst="circularArrow">
          <a:avLst>
            <a:gd name="adj1" fmla="val 5085"/>
            <a:gd name="adj2" fmla="val 327528"/>
            <a:gd name="adj3" fmla="val 10472472"/>
            <a:gd name="adj4" fmla="val 5400000"/>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58C3F5C-D094-4FBA-9DE4-1AACCCDD1C85}">
      <dsp:nvSpPr>
        <dsp:cNvPr id="0" name=""/>
        <dsp:cNvSpPr/>
      </dsp:nvSpPr>
      <dsp:spPr>
        <a:xfrm>
          <a:off x="428265" y="37924"/>
          <a:ext cx="3798051" cy="3798051"/>
        </a:xfrm>
        <a:prstGeom prst="circularArrow">
          <a:avLst>
            <a:gd name="adj1" fmla="val 5085"/>
            <a:gd name="adj2" fmla="val 327528"/>
            <a:gd name="adj3" fmla="val 15872472"/>
            <a:gd name="adj4" fmla="val 10800000"/>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9A16B348-F102-4E0D-B2B9-3F5B10C323D4}" type="datetimeFigureOut">
              <a:rPr lang="cs-CZ" smtClean="0"/>
              <a:t>14.11.2018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1A71EE2-F1DD-4756-B3AC-EA0A2C1F4304}" type="slidenum">
              <a:rPr lang="cs-CZ" smtClean="0"/>
              <a:t>‹#›</a:t>
            </a:fld>
            <a:endParaRPr lang="cs-CZ"/>
          </a:p>
        </p:txBody>
      </p:sp>
    </p:spTree>
    <p:extLst>
      <p:ext uri="{BB962C8B-B14F-4D97-AF65-F5344CB8AC3E}">
        <p14:creationId xmlns:p14="http://schemas.microsoft.com/office/powerpoint/2010/main" val="2844318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A16B348-F102-4E0D-B2B9-3F5B10C323D4}" type="datetimeFigureOut">
              <a:rPr lang="cs-CZ" smtClean="0"/>
              <a:t>14.11.2018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1A71EE2-F1DD-4756-B3AC-EA0A2C1F4304}" type="slidenum">
              <a:rPr lang="cs-CZ" smtClean="0"/>
              <a:t>‹#›</a:t>
            </a:fld>
            <a:endParaRPr lang="cs-CZ"/>
          </a:p>
        </p:txBody>
      </p:sp>
    </p:spTree>
    <p:extLst>
      <p:ext uri="{BB962C8B-B14F-4D97-AF65-F5344CB8AC3E}">
        <p14:creationId xmlns:p14="http://schemas.microsoft.com/office/powerpoint/2010/main" val="3200187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9A16B348-F102-4E0D-B2B9-3F5B10C323D4}" type="datetimeFigureOut">
              <a:rPr lang="cs-CZ" smtClean="0"/>
              <a:t>14.11.2018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1A71EE2-F1DD-4756-B3AC-EA0A2C1F4304}" type="slidenum">
              <a:rPr lang="cs-CZ" smtClean="0"/>
              <a:t>‹#›</a:t>
            </a:fld>
            <a:endParaRPr lang="cs-CZ"/>
          </a:p>
        </p:txBody>
      </p:sp>
    </p:spTree>
    <p:extLst>
      <p:ext uri="{BB962C8B-B14F-4D97-AF65-F5344CB8AC3E}">
        <p14:creationId xmlns:p14="http://schemas.microsoft.com/office/powerpoint/2010/main" val="1944658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9A16B348-F102-4E0D-B2B9-3F5B10C323D4}" type="datetimeFigureOut">
              <a:rPr lang="cs-CZ" smtClean="0"/>
              <a:t>14.11.2018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1A71EE2-F1DD-4756-B3AC-EA0A2C1F4304}" type="slidenum">
              <a:rPr lang="cs-CZ" smtClean="0"/>
              <a:t>‹#›</a:t>
            </a:fld>
            <a:endParaRPr lang="cs-CZ"/>
          </a:p>
        </p:txBody>
      </p:sp>
    </p:spTree>
    <p:extLst>
      <p:ext uri="{BB962C8B-B14F-4D97-AF65-F5344CB8AC3E}">
        <p14:creationId xmlns:p14="http://schemas.microsoft.com/office/powerpoint/2010/main" val="3024232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A16B348-F102-4E0D-B2B9-3F5B10C323D4}" type="datetimeFigureOut">
              <a:rPr lang="cs-CZ" smtClean="0"/>
              <a:t>14.11.2018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1A71EE2-F1DD-4756-B3AC-EA0A2C1F4304}" type="slidenum">
              <a:rPr lang="cs-CZ" smtClean="0"/>
              <a:t>‹#›</a:t>
            </a:fld>
            <a:endParaRPr lang="cs-CZ"/>
          </a:p>
        </p:txBody>
      </p:sp>
    </p:spTree>
    <p:extLst>
      <p:ext uri="{BB962C8B-B14F-4D97-AF65-F5344CB8AC3E}">
        <p14:creationId xmlns:p14="http://schemas.microsoft.com/office/powerpoint/2010/main" val="3939228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cs-CZ"/>
              <a:t>Kliknutím lze upravit styl.</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9A16B348-F102-4E0D-B2B9-3F5B10C323D4}" type="datetimeFigureOut">
              <a:rPr lang="cs-CZ" smtClean="0"/>
              <a:t>14.11.2018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1A71EE2-F1DD-4756-B3AC-EA0A2C1F4304}" type="slidenum">
              <a:rPr lang="cs-CZ" smtClean="0"/>
              <a:t>‹#›</a:t>
            </a:fld>
            <a:endParaRPr lang="cs-CZ"/>
          </a:p>
        </p:txBody>
      </p:sp>
    </p:spTree>
    <p:extLst>
      <p:ext uri="{BB962C8B-B14F-4D97-AF65-F5344CB8AC3E}">
        <p14:creationId xmlns:p14="http://schemas.microsoft.com/office/powerpoint/2010/main" val="2375373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A16B348-F102-4E0D-B2B9-3F5B10C323D4}" type="datetimeFigureOut">
              <a:rPr lang="cs-CZ" smtClean="0"/>
              <a:t>14.11.2018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1A71EE2-F1DD-4756-B3AC-EA0A2C1F4304}" type="slidenum">
              <a:rPr lang="cs-CZ" smtClean="0"/>
              <a:t>‹#›</a:t>
            </a:fld>
            <a:endParaRPr lang="cs-CZ"/>
          </a:p>
        </p:txBody>
      </p:sp>
    </p:spTree>
    <p:extLst>
      <p:ext uri="{BB962C8B-B14F-4D97-AF65-F5344CB8AC3E}">
        <p14:creationId xmlns:p14="http://schemas.microsoft.com/office/powerpoint/2010/main" val="222354984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45127" y="2507550"/>
            <a:ext cx="5156200" cy="3680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2507550"/>
            <a:ext cx="5181601" cy="3680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9A16B348-F102-4E0D-B2B9-3F5B10C323D4}" type="datetimeFigureOut">
              <a:rPr lang="cs-CZ" smtClean="0"/>
              <a:t>14.11.2018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41A71EE2-F1DD-4756-B3AC-EA0A2C1F4304}"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234621677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Jenom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A16B348-F102-4E0D-B2B9-3F5B10C323D4}" type="datetimeFigureOut">
              <a:rPr lang="cs-CZ" smtClean="0"/>
              <a:t>14.11.2018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41A71EE2-F1DD-4756-B3AC-EA0A2C1F4304}" type="slidenum">
              <a:rPr lang="cs-CZ" smtClean="0"/>
              <a:t>‹#›</a:t>
            </a:fld>
            <a:endParaRPr lang="cs-CZ"/>
          </a:p>
        </p:txBody>
      </p:sp>
      <p:sp>
        <p:nvSpPr>
          <p:cNvPr id="6" name="Title 5"/>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579095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6B348-F102-4E0D-B2B9-3F5B10C323D4}" type="datetimeFigureOut">
              <a:rPr lang="cs-CZ" smtClean="0"/>
              <a:t>14.11.2018</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41A71EE2-F1DD-4756-B3AC-EA0A2C1F4304}" type="slidenum">
              <a:rPr lang="cs-CZ" smtClean="0"/>
              <a:t>‹#›</a:t>
            </a:fld>
            <a:endParaRPr lang="cs-CZ"/>
          </a:p>
        </p:txBody>
      </p:sp>
    </p:spTree>
    <p:extLst>
      <p:ext uri="{BB962C8B-B14F-4D97-AF65-F5344CB8AC3E}">
        <p14:creationId xmlns:p14="http://schemas.microsoft.com/office/powerpoint/2010/main" val="2730135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cs-CZ"/>
              <a:t>Kliknutím lze upravit styl.</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9A16B348-F102-4E0D-B2B9-3F5B10C323D4}" type="datetimeFigureOut">
              <a:rPr lang="cs-CZ" smtClean="0"/>
              <a:t>14.11.2018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1A71EE2-F1DD-4756-B3AC-EA0A2C1F4304}" type="slidenum">
              <a:rPr lang="cs-CZ" smtClean="0"/>
              <a:t>‹#›</a:t>
            </a:fld>
            <a:endParaRPr lang="cs-CZ"/>
          </a:p>
        </p:txBody>
      </p:sp>
    </p:spTree>
    <p:extLst>
      <p:ext uri="{BB962C8B-B14F-4D97-AF65-F5344CB8AC3E}">
        <p14:creationId xmlns:p14="http://schemas.microsoft.com/office/powerpoint/2010/main" val="149484214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A16B348-F102-4E0D-B2B9-3F5B10C323D4}" type="datetimeFigureOut">
              <a:rPr lang="cs-CZ" smtClean="0"/>
              <a:t>14.11.2018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1A71EE2-F1DD-4756-B3AC-EA0A2C1F4304}" type="slidenum">
              <a:rPr lang="cs-CZ" smtClean="0"/>
              <a:t>‹#›</a:t>
            </a:fld>
            <a:endParaRPr lang="cs-CZ"/>
          </a:p>
        </p:txBody>
      </p:sp>
    </p:spTree>
    <p:extLst>
      <p:ext uri="{BB962C8B-B14F-4D97-AF65-F5344CB8AC3E}">
        <p14:creationId xmlns:p14="http://schemas.microsoft.com/office/powerpoint/2010/main" val="3541632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cs-CZ"/>
              <a:t>Kliknutím lze upravit styl.</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9A16B348-F102-4E0D-B2B9-3F5B10C323D4}" type="datetimeFigureOut">
              <a:rPr lang="cs-CZ" smtClean="0"/>
              <a:t>14.11.2018</a:t>
            </a:fld>
            <a:endParaRPr lang="cs-CZ"/>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A71EE2-F1DD-4756-B3AC-EA0A2C1F4304}" type="slidenum">
              <a:rPr lang="cs-CZ" smtClean="0"/>
              <a:t>‹#›</a:t>
            </a:fld>
            <a:endParaRPr lang="cs-CZ"/>
          </a:p>
        </p:txBody>
      </p:sp>
    </p:spTree>
    <p:extLst>
      <p:ext uri="{BB962C8B-B14F-4D97-AF65-F5344CB8AC3E}">
        <p14:creationId xmlns:p14="http://schemas.microsoft.com/office/powerpoint/2010/main" val="2586845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A16B348-F102-4E0D-B2B9-3F5B10C323D4}" type="datetimeFigureOut">
              <a:rPr lang="cs-CZ" smtClean="0"/>
              <a:t>14.11.2018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1A71EE2-F1DD-4756-B3AC-EA0A2C1F4304}" type="slidenum">
              <a:rPr lang="cs-CZ" smtClean="0"/>
              <a:t>‹#›</a:t>
            </a:fld>
            <a:endParaRPr lang="cs-CZ"/>
          </a:p>
        </p:txBody>
      </p:sp>
    </p:spTree>
    <p:extLst>
      <p:ext uri="{BB962C8B-B14F-4D97-AF65-F5344CB8AC3E}">
        <p14:creationId xmlns:p14="http://schemas.microsoft.com/office/powerpoint/2010/main" val="4096178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9A16B348-F102-4E0D-B2B9-3F5B10C323D4}" type="datetimeFigureOut">
              <a:rPr lang="cs-CZ" smtClean="0"/>
              <a:t>14.11.2018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1A71EE2-F1DD-4756-B3AC-EA0A2C1F4304}" type="slidenum">
              <a:rPr lang="cs-CZ" smtClean="0"/>
              <a:t>‹#›</a:t>
            </a:fld>
            <a:endParaRPr lang="cs-CZ"/>
          </a:p>
        </p:txBody>
      </p:sp>
    </p:spTree>
    <p:extLst>
      <p:ext uri="{BB962C8B-B14F-4D97-AF65-F5344CB8AC3E}">
        <p14:creationId xmlns:p14="http://schemas.microsoft.com/office/powerpoint/2010/main" val="11036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9A16B348-F102-4E0D-B2B9-3F5B10C323D4}" type="datetimeFigureOut">
              <a:rPr lang="cs-CZ" smtClean="0"/>
              <a:t>14.11.2018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1A71EE2-F1DD-4756-B3AC-EA0A2C1F4304}" type="slidenum">
              <a:rPr lang="cs-CZ" smtClean="0"/>
              <a:t>‹#›</a:t>
            </a:fld>
            <a:endParaRPr lang="cs-CZ"/>
          </a:p>
        </p:txBody>
      </p:sp>
    </p:spTree>
    <p:extLst>
      <p:ext uri="{BB962C8B-B14F-4D97-AF65-F5344CB8AC3E}">
        <p14:creationId xmlns:p14="http://schemas.microsoft.com/office/powerpoint/2010/main" val="3373252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A16B348-F102-4E0D-B2B9-3F5B10C323D4}" type="datetimeFigureOut">
              <a:rPr lang="cs-CZ" smtClean="0"/>
              <a:t>14.11.2018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1A71EE2-F1DD-4756-B3AC-EA0A2C1F4304}" type="slidenum">
              <a:rPr lang="cs-CZ" smtClean="0"/>
              <a:t>‹#›</a:t>
            </a:fld>
            <a:endParaRPr lang="cs-CZ"/>
          </a:p>
        </p:txBody>
      </p:sp>
    </p:spTree>
    <p:extLst>
      <p:ext uri="{BB962C8B-B14F-4D97-AF65-F5344CB8AC3E}">
        <p14:creationId xmlns:p14="http://schemas.microsoft.com/office/powerpoint/2010/main" val="1775085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cs-CZ"/>
              <a:t>Kliknutím lze upravit styl.</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9A16B348-F102-4E0D-B2B9-3F5B10C323D4}" type="datetimeFigureOut">
              <a:rPr lang="cs-CZ" smtClean="0"/>
              <a:t>14.11.2018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1A71EE2-F1DD-4756-B3AC-EA0A2C1F4304}" type="slidenum">
              <a:rPr lang="cs-CZ" smtClean="0"/>
              <a:t>‹#›</a:t>
            </a:fld>
            <a:endParaRPr lang="cs-CZ"/>
          </a:p>
        </p:txBody>
      </p:sp>
    </p:spTree>
    <p:extLst>
      <p:ext uri="{BB962C8B-B14F-4D97-AF65-F5344CB8AC3E}">
        <p14:creationId xmlns:p14="http://schemas.microsoft.com/office/powerpoint/2010/main" val="356775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A16B348-F102-4E0D-B2B9-3F5B10C323D4}" type="datetimeFigureOut">
              <a:rPr lang="cs-CZ" smtClean="0"/>
              <a:t>14.11.2018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1A71EE2-F1DD-4756-B3AC-EA0A2C1F4304}" type="slidenum">
              <a:rPr lang="cs-CZ" smtClean="0"/>
              <a:t>‹#›</a:t>
            </a:fld>
            <a:endParaRPr lang="cs-CZ"/>
          </a:p>
        </p:txBody>
      </p:sp>
    </p:spTree>
    <p:extLst>
      <p:ext uri="{BB962C8B-B14F-4D97-AF65-F5344CB8AC3E}">
        <p14:creationId xmlns:p14="http://schemas.microsoft.com/office/powerpoint/2010/main" val="4576953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45127" y="2507550"/>
            <a:ext cx="5156200" cy="3680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2507550"/>
            <a:ext cx="5181601" cy="3680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9A16B348-F102-4E0D-B2B9-3F5B10C323D4}" type="datetimeFigureOut">
              <a:rPr lang="cs-CZ" smtClean="0"/>
              <a:t>14.11.2018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41A71EE2-F1DD-4756-B3AC-EA0A2C1F4304}"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63497111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Jenom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A16B348-F102-4E0D-B2B9-3F5B10C323D4}" type="datetimeFigureOut">
              <a:rPr lang="cs-CZ" smtClean="0"/>
              <a:t>14.11.2018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41A71EE2-F1DD-4756-B3AC-EA0A2C1F4304}" type="slidenum">
              <a:rPr lang="cs-CZ" smtClean="0"/>
              <a:t>‹#›</a:t>
            </a:fld>
            <a:endParaRPr lang="cs-CZ"/>
          </a:p>
        </p:txBody>
      </p:sp>
      <p:sp>
        <p:nvSpPr>
          <p:cNvPr id="6" name="Title 5"/>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17342598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6B348-F102-4E0D-B2B9-3F5B10C323D4}" type="datetimeFigureOut">
              <a:rPr lang="cs-CZ" smtClean="0"/>
              <a:t>14.11.2018</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41A71EE2-F1DD-4756-B3AC-EA0A2C1F4304}" type="slidenum">
              <a:rPr lang="cs-CZ" smtClean="0"/>
              <a:t>‹#›</a:t>
            </a:fld>
            <a:endParaRPr lang="cs-CZ"/>
          </a:p>
        </p:txBody>
      </p:sp>
    </p:spTree>
    <p:extLst>
      <p:ext uri="{BB962C8B-B14F-4D97-AF65-F5344CB8AC3E}">
        <p14:creationId xmlns:p14="http://schemas.microsoft.com/office/powerpoint/2010/main" val="228070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cs-CZ"/>
              <a:t>Kliknutím lze upravit styl.</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9A16B348-F102-4E0D-B2B9-3F5B10C323D4}" type="datetimeFigureOut">
              <a:rPr lang="cs-CZ" smtClean="0"/>
              <a:t>14.11.2018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1A71EE2-F1DD-4756-B3AC-EA0A2C1F4304}" type="slidenum">
              <a:rPr lang="cs-CZ" smtClean="0"/>
              <a:t>‹#›</a:t>
            </a:fld>
            <a:endParaRPr lang="cs-CZ"/>
          </a:p>
        </p:txBody>
      </p:sp>
    </p:spTree>
    <p:extLst>
      <p:ext uri="{BB962C8B-B14F-4D97-AF65-F5344CB8AC3E}">
        <p14:creationId xmlns:p14="http://schemas.microsoft.com/office/powerpoint/2010/main" val="28744198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cs-CZ"/>
              <a:t>Kliknutím lze upravit styl.</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9A16B348-F102-4E0D-B2B9-3F5B10C323D4}" type="datetimeFigureOut">
              <a:rPr lang="cs-CZ" smtClean="0"/>
              <a:t>14.11.2018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1A71EE2-F1DD-4756-B3AC-EA0A2C1F4304}" type="slidenum">
              <a:rPr lang="cs-CZ" smtClean="0"/>
              <a:t>‹#›</a:t>
            </a:fld>
            <a:endParaRPr lang="cs-CZ"/>
          </a:p>
        </p:txBody>
      </p:sp>
    </p:spTree>
    <p:extLst>
      <p:ext uri="{BB962C8B-B14F-4D97-AF65-F5344CB8AC3E}">
        <p14:creationId xmlns:p14="http://schemas.microsoft.com/office/powerpoint/2010/main" val="1309039542"/>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cs-CZ"/>
              <a:t>Kliknutím lze upravit styl.</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9A16B348-F102-4E0D-B2B9-3F5B10C323D4}" type="datetimeFigureOut">
              <a:rPr lang="cs-CZ" smtClean="0"/>
              <a:t>14.11.2018</a:t>
            </a:fld>
            <a:endParaRPr lang="cs-CZ"/>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A71EE2-F1DD-4756-B3AC-EA0A2C1F4304}" type="slidenum">
              <a:rPr lang="cs-CZ" smtClean="0"/>
              <a:t>‹#›</a:t>
            </a:fld>
            <a:endParaRPr lang="cs-CZ"/>
          </a:p>
        </p:txBody>
      </p:sp>
    </p:spTree>
    <p:extLst>
      <p:ext uri="{BB962C8B-B14F-4D97-AF65-F5344CB8AC3E}">
        <p14:creationId xmlns:p14="http://schemas.microsoft.com/office/powerpoint/2010/main" val="11371517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A16B348-F102-4E0D-B2B9-3F5B10C323D4}" type="datetimeFigureOut">
              <a:rPr lang="cs-CZ" smtClean="0"/>
              <a:t>14.11.2018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1A71EE2-F1DD-4756-B3AC-EA0A2C1F4304}" type="slidenum">
              <a:rPr lang="cs-CZ" smtClean="0"/>
              <a:t>‹#›</a:t>
            </a:fld>
            <a:endParaRPr lang="cs-CZ"/>
          </a:p>
        </p:txBody>
      </p:sp>
    </p:spTree>
    <p:extLst>
      <p:ext uri="{BB962C8B-B14F-4D97-AF65-F5344CB8AC3E}">
        <p14:creationId xmlns:p14="http://schemas.microsoft.com/office/powerpoint/2010/main" val="29225752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9A16B348-F102-4E0D-B2B9-3F5B10C323D4}" type="datetimeFigureOut">
              <a:rPr lang="cs-CZ" smtClean="0"/>
              <a:t>14.11.2018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1A71EE2-F1DD-4756-B3AC-EA0A2C1F4304}" type="slidenum">
              <a:rPr lang="cs-CZ" smtClean="0"/>
              <a:t>‹#›</a:t>
            </a:fld>
            <a:endParaRPr lang="cs-CZ"/>
          </a:p>
        </p:txBody>
      </p:sp>
    </p:spTree>
    <p:extLst>
      <p:ext uri="{BB962C8B-B14F-4D97-AF65-F5344CB8AC3E}">
        <p14:creationId xmlns:p14="http://schemas.microsoft.com/office/powerpoint/2010/main" val="3874379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9A16B348-F102-4E0D-B2B9-3F5B10C323D4}" type="datetimeFigureOut">
              <a:rPr lang="cs-CZ" smtClean="0"/>
              <a:t>14.11.2018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1A71EE2-F1DD-4756-B3AC-EA0A2C1F4304}"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1872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A16B348-F102-4E0D-B2B9-3F5B10C323D4}" type="datetimeFigureOut">
              <a:rPr lang="cs-CZ" smtClean="0"/>
              <a:t>14.11.2018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1A71EE2-F1DD-4756-B3AC-EA0A2C1F4304}" type="slidenum">
              <a:rPr lang="cs-CZ" smtClean="0"/>
              <a:t>‹#›</a:t>
            </a:fld>
            <a:endParaRPr lang="cs-CZ"/>
          </a:p>
        </p:txBody>
      </p:sp>
    </p:spTree>
    <p:extLst>
      <p:ext uri="{BB962C8B-B14F-4D97-AF65-F5344CB8AC3E}">
        <p14:creationId xmlns:p14="http://schemas.microsoft.com/office/powerpoint/2010/main" val="24426027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9A16B348-F102-4E0D-B2B9-3F5B10C323D4}" type="datetimeFigureOut">
              <a:rPr lang="cs-CZ" smtClean="0"/>
              <a:t>14.11.2018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1A71EE2-F1DD-4756-B3AC-EA0A2C1F4304}"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7468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A16B348-F102-4E0D-B2B9-3F5B10C323D4}" type="datetimeFigureOut">
              <a:rPr lang="cs-CZ" smtClean="0"/>
              <a:t>14.11.2018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1A71EE2-F1DD-4756-B3AC-EA0A2C1F4304}" type="slidenum">
              <a:rPr lang="cs-CZ" smtClean="0"/>
              <a:t>‹#›</a:t>
            </a:fld>
            <a:endParaRPr lang="cs-CZ"/>
          </a:p>
        </p:txBody>
      </p:sp>
    </p:spTree>
    <p:extLst>
      <p:ext uri="{BB962C8B-B14F-4D97-AF65-F5344CB8AC3E}">
        <p14:creationId xmlns:p14="http://schemas.microsoft.com/office/powerpoint/2010/main" val="16646763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A16B348-F102-4E0D-B2B9-3F5B10C323D4}" type="datetimeFigureOut">
              <a:rPr lang="cs-CZ" smtClean="0"/>
              <a:t>14.11.2018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41A71EE2-F1DD-4756-B3AC-EA0A2C1F4304}" type="slidenum">
              <a:rPr lang="cs-CZ" smtClean="0"/>
              <a:t>‹#›</a:t>
            </a:fld>
            <a:endParaRPr lang="cs-CZ"/>
          </a:p>
        </p:txBody>
      </p:sp>
    </p:spTree>
    <p:extLst>
      <p:ext uri="{BB962C8B-B14F-4D97-AF65-F5344CB8AC3E}">
        <p14:creationId xmlns:p14="http://schemas.microsoft.com/office/powerpoint/2010/main" val="28440718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9A16B348-F102-4E0D-B2B9-3F5B10C323D4}" type="datetimeFigureOut">
              <a:rPr lang="cs-CZ" smtClean="0"/>
              <a:t>14.11.2018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41A71EE2-F1DD-4756-B3AC-EA0A2C1F4304}" type="slidenum">
              <a:rPr lang="cs-CZ" smtClean="0"/>
              <a:t>‹#›</a:t>
            </a:fld>
            <a:endParaRPr lang="cs-CZ"/>
          </a:p>
        </p:txBody>
      </p:sp>
    </p:spTree>
    <p:extLst>
      <p:ext uri="{BB962C8B-B14F-4D97-AF65-F5344CB8AC3E}">
        <p14:creationId xmlns:p14="http://schemas.microsoft.com/office/powerpoint/2010/main" val="296375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A16B348-F102-4E0D-B2B9-3F5B10C323D4}" type="datetimeFigureOut">
              <a:rPr lang="cs-CZ" smtClean="0"/>
              <a:t>14.11.2018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1A71EE2-F1DD-4756-B3AC-EA0A2C1F4304}" type="slidenum">
              <a:rPr lang="cs-CZ" smtClean="0"/>
              <a:t>‹#›</a:t>
            </a:fld>
            <a:endParaRPr lang="cs-CZ"/>
          </a:p>
        </p:txBody>
      </p:sp>
    </p:spTree>
    <p:extLst>
      <p:ext uri="{BB962C8B-B14F-4D97-AF65-F5344CB8AC3E}">
        <p14:creationId xmlns:p14="http://schemas.microsoft.com/office/powerpoint/2010/main" val="157465324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A16B348-F102-4E0D-B2B9-3F5B10C323D4}" type="datetimeFigureOut">
              <a:rPr lang="cs-CZ" smtClean="0"/>
              <a:t>14.11.2018</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41A71EE2-F1DD-4756-B3AC-EA0A2C1F4304}" type="slidenum">
              <a:rPr lang="cs-CZ" smtClean="0"/>
              <a:t>‹#›</a:t>
            </a:fld>
            <a:endParaRPr lang="cs-CZ"/>
          </a:p>
        </p:txBody>
      </p:sp>
    </p:spTree>
    <p:extLst>
      <p:ext uri="{BB962C8B-B14F-4D97-AF65-F5344CB8AC3E}">
        <p14:creationId xmlns:p14="http://schemas.microsoft.com/office/powerpoint/2010/main" val="14645231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A16B348-F102-4E0D-B2B9-3F5B10C323D4}" type="datetimeFigureOut">
              <a:rPr lang="cs-CZ" smtClean="0"/>
              <a:t>14.11.2018</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1A71EE2-F1DD-4756-B3AC-EA0A2C1F4304}" type="slidenum">
              <a:rPr lang="cs-CZ" smtClean="0"/>
              <a:t>‹#›</a:t>
            </a:fld>
            <a:endParaRPr lang="cs-CZ"/>
          </a:p>
        </p:txBody>
      </p:sp>
    </p:spTree>
    <p:extLst>
      <p:ext uri="{BB962C8B-B14F-4D97-AF65-F5344CB8AC3E}">
        <p14:creationId xmlns:p14="http://schemas.microsoft.com/office/powerpoint/2010/main" val="20301622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9A16B348-F102-4E0D-B2B9-3F5B10C323D4}" type="datetimeFigureOut">
              <a:rPr lang="cs-CZ" smtClean="0"/>
              <a:t>14.11.2018</a:t>
            </a:fld>
            <a:endParaRPr lang="cs-CZ"/>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A71EE2-F1DD-4756-B3AC-EA0A2C1F4304}" type="slidenum">
              <a:rPr lang="cs-CZ" smtClean="0"/>
              <a:t>‹#›</a:t>
            </a:fld>
            <a:endParaRPr lang="cs-CZ"/>
          </a:p>
        </p:txBody>
      </p:sp>
    </p:spTree>
    <p:extLst>
      <p:ext uri="{BB962C8B-B14F-4D97-AF65-F5344CB8AC3E}">
        <p14:creationId xmlns:p14="http://schemas.microsoft.com/office/powerpoint/2010/main" val="40368519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A16B348-F102-4E0D-B2B9-3F5B10C323D4}" type="datetimeFigureOut">
              <a:rPr lang="cs-CZ" smtClean="0"/>
              <a:t>14.11.2018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1A71EE2-F1DD-4756-B3AC-EA0A2C1F4304}" type="slidenum">
              <a:rPr lang="cs-CZ" smtClean="0"/>
              <a:t>‹#›</a:t>
            </a:fld>
            <a:endParaRPr lang="cs-CZ"/>
          </a:p>
        </p:txBody>
      </p:sp>
    </p:spTree>
    <p:extLst>
      <p:ext uri="{BB962C8B-B14F-4D97-AF65-F5344CB8AC3E}">
        <p14:creationId xmlns:p14="http://schemas.microsoft.com/office/powerpoint/2010/main" val="2090676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A16B348-F102-4E0D-B2B9-3F5B10C323D4}" type="datetimeFigureOut">
              <a:rPr lang="cs-CZ" smtClean="0"/>
              <a:t>14.11.2018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1A71EE2-F1DD-4756-B3AC-EA0A2C1F4304}" type="slidenum">
              <a:rPr lang="cs-CZ" smtClean="0"/>
              <a:t>‹#›</a:t>
            </a:fld>
            <a:endParaRPr lang="cs-CZ"/>
          </a:p>
        </p:txBody>
      </p:sp>
    </p:spTree>
    <p:extLst>
      <p:ext uri="{BB962C8B-B14F-4D97-AF65-F5344CB8AC3E}">
        <p14:creationId xmlns:p14="http://schemas.microsoft.com/office/powerpoint/2010/main" val="108499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45127" y="2507550"/>
            <a:ext cx="5156200" cy="3680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2507550"/>
            <a:ext cx="5181601" cy="3680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9A16B348-F102-4E0D-B2B9-3F5B10C323D4}" type="datetimeFigureOut">
              <a:rPr lang="cs-CZ" smtClean="0"/>
              <a:t>14.11.2018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41A71EE2-F1DD-4756-B3AC-EA0A2C1F4304}"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302645664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Jenom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A16B348-F102-4E0D-B2B9-3F5B10C323D4}" type="datetimeFigureOut">
              <a:rPr lang="cs-CZ" smtClean="0"/>
              <a:t>14.11.2018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41A71EE2-F1DD-4756-B3AC-EA0A2C1F4304}" type="slidenum">
              <a:rPr lang="cs-CZ" smtClean="0"/>
              <a:t>‹#›</a:t>
            </a:fld>
            <a:endParaRPr lang="cs-CZ"/>
          </a:p>
        </p:txBody>
      </p:sp>
      <p:sp>
        <p:nvSpPr>
          <p:cNvPr id="6" name="Title 5"/>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356680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6B348-F102-4E0D-B2B9-3F5B10C323D4}" type="datetimeFigureOut">
              <a:rPr lang="cs-CZ" smtClean="0"/>
              <a:t>14.11.2018</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41A71EE2-F1DD-4756-B3AC-EA0A2C1F4304}" type="slidenum">
              <a:rPr lang="cs-CZ" smtClean="0"/>
              <a:t>‹#›</a:t>
            </a:fld>
            <a:endParaRPr lang="cs-CZ"/>
          </a:p>
        </p:txBody>
      </p:sp>
    </p:spTree>
    <p:extLst>
      <p:ext uri="{BB962C8B-B14F-4D97-AF65-F5344CB8AC3E}">
        <p14:creationId xmlns:p14="http://schemas.microsoft.com/office/powerpoint/2010/main" val="3170744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cs-CZ"/>
              <a:t>Kliknutím lze upravit styl.</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9A16B348-F102-4E0D-B2B9-3F5B10C323D4}" type="datetimeFigureOut">
              <a:rPr lang="cs-CZ" smtClean="0"/>
              <a:t>14.11.2018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1A71EE2-F1DD-4756-B3AC-EA0A2C1F4304}" type="slidenum">
              <a:rPr lang="cs-CZ" smtClean="0"/>
              <a:t>‹#›</a:t>
            </a:fld>
            <a:endParaRPr lang="cs-CZ"/>
          </a:p>
        </p:txBody>
      </p:sp>
    </p:spTree>
    <p:extLst>
      <p:ext uri="{BB962C8B-B14F-4D97-AF65-F5344CB8AC3E}">
        <p14:creationId xmlns:p14="http://schemas.microsoft.com/office/powerpoint/2010/main" val="27336505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cs-CZ"/>
              <a:t>Kliknutím lze upravit styl.</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9A16B348-F102-4E0D-B2B9-3F5B10C323D4}" type="datetimeFigureOut">
              <a:rPr lang="cs-CZ" smtClean="0"/>
              <a:t>14.11.2018</a:t>
            </a:fld>
            <a:endParaRPr lang="cs-CZ"/>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A71EE2-F1DD-4756-B3AC-EA0A2C1F4304}" type="slidenum">
              <a:rPr lang="cs-CZ" smtClean="0"/>
              <a:t>‹#›</a:t>
            </a:fld>
            <a:endParaRPr lang="cs-CZ"/>
          </a:p>
        </p:txBody>
      </p:sp>
    </p:spTree>
    <p:extLst>
      <p:ext uri="{BB962C8B-B14F-4D97-AF65-F5344CB8AC3E}">
        <p14:creationId xmlns:p14="http://schemas.microsoft.com/office/powerpoint/2010/main" val="1765356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9A16B348-F102-4E0D-B2B9-3F5B10C323D4}" type="datetimeFigureOut">
              <a:rPr lang="cs-CZ" smtClean="0"/>
              <a:t>14.11.2018</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cs-CZ"/>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1A71EE2-F1DD-4756-B3AC-EA0A2C1F4304}" type="slidenum">
              <a:rPr lang="cs-CZ" smtClean="0"/>
              <a:t>‹#›</a:t>
            </a:fld>
            <a:endParaRPr lang="cs-CZ"/>
          </a:p>
        </p:txBody>
      </p:sp>
    </p:spTree>
    <p:extLst>
      <p:ext uri="{BB962C8B-B14F-4D97-AF65-F5344CB8AC3E}">
        <p14:creationId xmlns:p14="http://schemas.microsoft.com/office/powerpoint/2010/main" val="228846352"/>
      </p:ext>
    </p:extLst>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 id="2147484302" r:id="rId8"/>
    <p:sldLayoutId id="2147484303" r:id="rId9"/>
    <p:sldLayoutId id="2147484304" r:id="rId10"/>
    <p:sldLayoutId id="21474843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9A16B348-F102-4E0D-B2B9-3F5B10C323D4}" type="datetimeFigureOut">
              <a:rPr lang="cs-CZ" smtClean="0"/>
              <a:t>14.11.2018</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cs-CZ"/>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1A71EE2-F1DD-4756-B3AC-EA0A2C1F4304}" type="slidenum">
              <a:rPr lang="cs-CZ" smtClean="0"/>
              <a:t>‹#›</a:t>
            </a:fld>
            <a:endParaRPr lang="cs-CZ"/>
          </a:p>
        </p:txBody>
      </p:sp>
    </p:spTree>
    <p:extLst>
      <p:ext uri="{BB962C8B-B14F-4D97-AF65-F5344CB8AC3E}">
        <p14:creationId xmlns:p14="http://schemas.microsoft.com/office/powerpoint/2010/main" val="1625183384"/>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9A16B348-F102-4E0D-B2B9-3F5B10C323D4}" type="datetimeFigureOut">
              <a:rPr lang="cs-CZ" smtClean="0"/>
              <a:t>14.11.2018</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cs-CZ"/>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1A71EE2-F1DD-4756-B3AC-EA0A2C1F4304}" type="slidenum">
              <a:rPr lang="cs-CZ" smtClean="0"/>
              <a:t>‹#›</a:t>
            </a:fld>
            <a:endParaRPr lang="cs-CZ"/>
          </a:p>
        </p:txBody>
      </p:sp>
    </p:spTree>
    <p:extLst>
      <p:ext uri="{BB962C8B-B14F-4D97-AF65-F5344CB8AC3E}">
        <p14:creationId xmlns:p14="http://schemas.microsoft.com/office/powerpoint/2010/main" val="2054945699"/>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A16B348-F102-4E0D-B2B9-3F5B10C323D4}" type="datetimeFigureOut">
              <a:rPr lang="cs-CZ" smtClean="0"/>
              <a:t>14.11.2018</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1A71EE2-F1DD-4756-B3AC-EA0A2C1F4304}"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4062781"/>
      </p:ext>
    </p:extLst>
  </p:cSld>
  <p:clrMap bg1="lt1" tx1="dk1" bg2="lt2" tx2="dk2" accent1="accent1" accent2="accent2" accent3="accent3" accent4="accent4" accent5="accent5" accent6="accent6" hlink="hlink" folHlink="folHlink"/>
  <p:sldLayoutIdLst>
    <p:sldLayoutId id="2147484490" r:id="rId1"/>
    <p:sldLayoutId id="2147484491" r:id="rId2"/>
    <p:sldLayoutId id="2147484492" r:id="rId3"/>
    <p:sldLayoutId id="2147484493" r:id="rId4"/>
    <p:sldLayoutId id="2147484494" r:id="rId5"/>
    <p:sldLayoutId id="2147484495" r:id="rId6"/>
    <p:sldLayoutId id="2147484496" r:id="rId7"/>
    <p:sldLayoutId id="2147484497" r:id="rId8"/>
    <p:sldLayoutId id="2147484498" r:id="rId9"/>
    <p:sldLayoutId id="2147484499" r:id="rId10"/>
    <p:sldLayoutId id="21474845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0.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hyperlink" Target="http://www.uur.cz/default.asp?ID=4758" TargetMode="External"/><Relationship Id="rId2" Type="http://schemas.openxmlformats.org/officeDocument/2006/relationships/hyperlink" Target="https://www.kr-jihomoravsky.cz/archiv/oupsr/zur_jmk_5/WEB_NAVRH/" TargetMode="External"/><Relationship Id="rId1" Type="http://schemas.openxmlformats.org/officeDocument/2006/relationships/slideLayout" Target="../slideLayouts/slideLayout35.xml"/><Relationship Id="rId4" Type="http://schemas.openxmlformats.org/officeDocument/2006/relationships/hyperlink" Target="http://zurka.cz/u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hyperlink" Target="https://www.kr-jihomoravsky.cz/archiv/oupsr/zur_jmk_5/WEB_NAVRH/" TargetMode="External"/><Relationship Id="rId2" Type="http://schemas.openxmlformats.org/officeDocument/2006/relationships/hyperlink" Target="http://portal.uur.cz/" TargetMode="External"/><Relationship Id="rId1" Type="http://schemas.openxmlformats.org/officeDocument/2006/relationships/slideLayout" Target="../slideLayouts/slideLayout38.xml"/><Relationship Id="rId5" Type="http://schemas.openxmlformats.org/officeDocument/2006/relationships/hyperlink" Target="http://www.ochozubrna.cz/regulacni-plan-skalky/ds-1010/archiv=0" TargetMode="External"/><Relationship Id="rId4" Type="http://schemas.openxmlformats.org/officeDocument/2006/relationships/hyperlink" Target="http://www.ochozubrna.cz/uzemni-plan-obce/ds-1008/p1=1119"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www.mmr.cz/getmedia/514b9dcb-4cf3-4ebc-9ef5-c9f5230c089c/2015_VI_26_Brozura_PUR_CR_ve_zneni_Aktualizace_c_1.pdf?ext=.pdf" TargetMode="Externa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hyperlink" Target="http://www.ceskatelevize.cz/ivysilani/10122427178-udalosti-v-regionech-brno/317281381990710-udalosti-v-regionech/obsah/556086-zaloba-na-uzemni-plan" TargetMode="External"/><Relationship Id="rId2" Type="http://schemas.openxmlformats.org/officeDocument/2006/relationships/hyperlink" Target="http://zurka.cz/zur/" TargetMode="External"/><Relationship Id="rId1" Type="http://schemas.openxmlformats.org/officeDocument/2006/relationships/slideLayout" Target="../slideLayouts/slideLayout35.xml"/><Relationship Id="rId5" Type="http://schemas.openxmlformats.org/officeDocument/2006/relationships/hyperlink" Target="http://www.ceskatelevize.cz/ivysilani/10122427178-udalosti-v-regionech-brno/317281381990710-udalosti-v-regionech/obsah/556087-nedoresenym-stavbam-se-venuje-detailni-uzemni-studie" TargetMode="External"/><Relationship Id="rId4" Type="http://schemas.openxmlformats.org/officeDocument/2006/relationships/hyperlink" Target="http://www.nssoud.cz/files/EVIDENCNI_LIST/2017/65A_3_2017_931_20180612110610_prevedeno.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ceskatelevize.cz/ivysilani/10122427178-udalosti-v-regionech-brno/317281381990221-udalosti-v-regionech/obsah/525437-uzemni-plan-brna" TargetMode="External"/><Relationship Id="rId2" Type="http://schemas.openxmlformats.org/officeDocument/2006/relationships/hyperlink" Target="https://maps.cleerio.cz/ochoz-u-brna" TargetMode="Externa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3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hyperlink" Target="http://www.beck-online.cz/bo/document-view.seam?documentId=onrf6mrqga3f6mjygmxhazrtgy" TargetMode="Externa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hyperlink" Target="http://www.ochozubrna.cz/uzemni-plan-obce/ds-1008" TargetMode="External"/><Relationship Id="rId2" Type="http://schemas.openxmlformats.org/officeDocument/2006/relationships/hyperlink" Target="https://nahlizenidokn.cuzk.cz/" TargetMode="External"/><Relationship Id="rId1" Type="http://schemas.openxmlformats.org/officeDocument/2006/relationships/slideLayout" Target="../slideLayouts/slideLayout35.xml"/><Relationship Id="rId4" Type="http://schemas.openxmlformats.org/officeDocument/2006/relationships/hyperlink" Target="https://maps.cleerio.cz/ochoz-u-brna"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hyperlink" Target="http://www.beck-online.cz/bo/document-view.seam?documentId=onrf6mjzhezv6mromnwdgnq" TargetMode="Externa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hyperlink" Target="http://www.ochozubrna.cz/uzemni-plan-obce/ds-1008" TargetMode="External"/><Relationship Id="rId2" Type="http://schemas.openxmlformats.org/officeDocument/2006/relationships/hyperlink" Target="https://nahlizenidokn.cuzk.cz/" TargetMode="External"/><Relationship Id="rId1" Type="http://schemas.openxmlformats.org/officeDocument/2006/relationships/slideLayout" Target="../slideLayouts/slideLayout35.xml"/><Relationship Id="rId4" Type="http://schemas.openxmlformats.org/officeDocument/2006/relationships/hyperlink" Target="https://maps.cleerio.cz/ochoz-u-brn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9.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hyperlink" Target="http://www.ochozubrna.cz/assets/File.ashx?id_org=10943&amp;id_dokumenty=1168" TargetMode="External"/><Relationship Id="rId2" Type="http://schemas.openxmlformats.org/officeDocument/2006/relationships/hyperlink" Target="http://www.ochozubrna.cz/assets/File.ashx?id_org=10943&amp;id_dokumenty=1164" TargetMode="External"/><Relationship Id="rId1" Type="http://schemas.openxmlformats.org/officeDocument/2006/relationships/slideLayout" Target="../slideLayouts/slideLayout37.xml"/><Relationship Id="rId5" Type="http://schemas.openxmlformats.org/officeDocument/2006/relationships/hyperlink" Target="https://maps.cleerio.cz/ochoz-u-brna" TargetMode="External"/><Relationship Id="rId4" Type="http://schemas.openxmlformats.org/officeDocument/2006/relationships/hyperlink" Target="http://www.ochozubrna.cz/vykresy-uzemniho-planu/ds-1009/p1=1119"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dirty="0"/>
              <a:t>Územní plánování. Územní rozhodování.</a:t>
            </a:r>
            <a:br>
              <a:rPr lang="cs-CZ" dirty="0"/>
            </a:br>
            <a:r>
              <a:rPr lang="cs-CZ" dirty="0"/>
              <a:t>Změny druhu pozemku.</a:t>
            </a:r>
          </a:p>
        </p:txBody>
      </p:sp>
      <p:sp>
        <p:nvSpPr>
          <p:cNvPr id="3" name="Podnadpis 2"/>
          <p:cNvSpPr>
            <a:spLocks noGrp="1"/>
          </p:cNvSpPr>
          <p:nvPr>
            <p:ph type="subTitle" idx="1"/>
          </p:nvPr>
        </p:nvSpPr>
        <p:spPr/>
        <p:txBody>
          <a:bodyPr/>
          <a:lstStyle/>
          <a:p>
            <a:pPr algn="r"/>
            <a:r>
              <a:rPr lang="cs-CZ" dirty="0"/>
              <a:t>JUDr. Jana Tkáčiková, Ph.D.</a:t>
            </a:r>
          </a:p>
        </p:txBody>
      </p:sp>
    </p:spTree>
    <p:extLst>
      <p:ext uri="{BB962C8B-B14F-4D97-AF65-F5344CB8AC3E}">
        <p14:creationId xmlns:p14="http://schemas.microsoft.com/office/powerpoint/2010/main" val="67860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Způsob ochrany pozemků</a:t>
            </a:r>
          </a:p>
        </p:txBody>
      </p:sp>
      <p:sp>
        <p:nvSpPr>
          <p:cNvPr id="3" name="Zástupný symbol pro text 2"/>
          <p:cNvSpPr>
            <a:spLocks noGrp="1"/>
          </p:cNvSpPr>
          <p:nvPr>
            <p:ph type="body" idx="1"/>
          </p:nvPr>
        </p:nvSpPr>
        <p:spPr/>
        <p:txBody>
          <a:bodyPr/>
          <a:lstStyle/>
          <a:p>
            <a:r>
              <a:rPr lang="cs-CZ" dirty="0"/>
              <a:t>Zemědělský půdní fond</a:t>
            </a:r>
          </a:p>
        </p:txBody>
      </p:sp>
      <p:sp>
        <p:nvSpPr>
          <p:cNvPr id="4" name="Zástupný symbol pro obsah 3"/>
          <p:cNvSpPr>
            <a:spLocks noGrp="1"/>
          </p:cNvSpPr>
          <p:nvPr>
            <p:ph sz="half" idx="2"/>
          </p:nvPr>
        </p:nvSpPr>
        <p:spPr/>
        <p:txBody>
          <a:bodyPr>
            <a:normAutofit fontScale="92500" lnSpcReduction="20000"/>
          </a:bodyPr>
          <a:lstStyle/>
          <a:p>
            <a:pPr>
              <a:buFont typeface="Wingdings" panose="05000000000000000000" pitchFamily="2" charset="2"/>
              <a:buChar char="q"/>
            </a:pPr>
            <a:r>
              <a:rPr lang="cs-CZ" dirty="0"/>
              <a:t>zemědělská půda</a:t>
            </a:r>
          </a:p>
          <a:p>
            <a:pPr lvl="1">
              <a:buFont typeface="Wingdings" panose="05000000000000000000" pitchFamily="2" charset="2"/>
              <a:buChar char="§"/>
            </a:pPr>
            <a:r>
              <a:rPr lang="cs-CZ" dirty="0"/>
              <a:t>pozemky zemědělsky obhospodařované, to je orná půda, chmelnice, vinice, zahrady, ovocné sady, trvalé travní porosty </a:t>
            </a:r>
          </a:p>
          <a:p>
            <a:pPr lvl="1">
              <a:buFont typeface="Wingdings" panose="05000000000000000000" pitchFamily="2" charset="2"/>
              <a:buChar char="§"/>
            </a:pPr>
            <a:r>
              <a:rPr lang="cs-CZ" dirty="0"/>
              <a:t>půda, která byla a má být nadále zemědělsky obhospodařována, ale dočasně obdělávána není</a:t>
            </a:r>
          </a:p>
          <a:p>
            <a:pPr>
              <a:buFont typeface="Wingdings" panose="05000000000000000000" pitchFamily="2" charset="2"/>
              <a:buChar char="q"/>
            </a:pPr>
            <a:r>
              <a:rPr lang="cs-CZ" dirty="0"/>
              <a:t>rybníky s chovem ryb nebo vodní drůbeže</a:t>
            </a:r>
          </a:p>
          <a:p>
            <a:pPr>
              <a:buFont typeface="Wingdings" panose="05000000000000000000" pitchFamily="2" charset="2"/>
              <a:buChar char="q"/>
            </a:pPr>
            <a:r>
              <a:rPr lang="cs-CZ" dirty="0"/>
              <a:t>nezemědělská půda potřebná k zajišťování zemědělské výroby</a:t>
            </a:r>
          </a:p>
          <a:p>
            <a:pPr lvl="1">
              <a:buFont typeface="Wingdings" panose="05000000000000000000" pitchFamily="2" charset="2"/>
              <a:buChar char="§"/>
            </a:pPr>
            <a:r>
              <a:rPr lang="cs-CZ" dirty="0"/>
              <a:t>polní cesty, pozemky se zařízením důležitým pro polní závlahy, závlahové vodní nádrže, odvodňovací příkopy, hráze sloužící k ochraně před zamokřením nebo zátopou, technická protierozní opatření</a:t>
            </a:r>
          </a:p>
        </p:txBody>
      </p:sp>
      <p:sp>
        <p:nvSpPr>
          <p:cNvPr id="5" name="Zástupný symbol pro text 4"/>
          <p:cNvSpPr>
            <a:spLocks noGrp="1"/>
          </p:cNvSpPr>
          <p:nvPr>
            <p:ph type="body" sz="quarter" idx="3"/>
          </p:nvPr>
        </p:nvSpPr>
        <p:spPr/>
        <p:txBody>
          <a:bodyPr/>
          <a:lstStyle/>
          <a:p>
            <a:r>
              <a:rPr lang="cs-CZ" dirty="0"/>
              <a:t>Pozemky určené k plnění funkcí lesa</a:t>
            </a:r>
          </a:p>
        </p:txBody>
      </p:sp>
      <p:sp>
        <p:nvSpPr>
          <p:cNvPr id="6" name="Zástupný symbol pro obsah 5"/>
          <p:cNvSpPr>
            <a:spLocks noGrp="1"/>
          </p:cNvSpPr>
          <p:nvPr>
            <p:ph sz="quarter" idx="4"/>
          </p:nvPr>
        </p:nvSpPr>
        <p:spPr/>
        <p:txBody>
          <a:bodyPr>
            <a:normAutofit fontScale="77500" lnSpcReduction="20000"/>
          </a:bodyPr>
          <a:lstStyle/>
          <a:p>
            <a:pPr>
              <a:buFont typeface="Wingdings" panose="05000000000000000000" pitchFamily="2" charset="2"/>
              <a:buChar char="q"/>
            </a:pPr>
            <a:r>
              <a:rPr lang="cs-CZ" dirty="0"/>
              <a:t>lesní pozemky</a:t>
            </a:r>
          </a:p>
          <a:p>
            <a:pPr lvl="1">
              <a:buFont typeface="Wingdings" panose="05000000000000000000" pitchFamily="2" charset="2"/>
              <a:buChar char="§"/>
            </a:pPr>
            <a:r>
              <a:rPr lang="cs-CZ" dirty="0"/>
              <a:t>pozemky s lesními porosty,</a:t>
            </a:r>
          </a:p>
          <a:p>
            <a:pPr lvl="1">
              <a:buFont typeface="Wingdings" panose="05000000000000000000" pitchFamily="2" charset="2"/>
              <a:buChar char="§"/>
            </a:pPr>
            <a:r>
              <a:rPr lang="cs-CZ" dirty="0"/>
              <a:t>plochy, na nichž byly lesní porosty odstraněny za účelem obnovy, </a:t>
            </a:r>
          </a:p>
          <a:p>
            <a:pPr lvl="1">
              <a:buFont typeface="Wingdings" panose="05000000000000000000" pitchFamily="2" charset="2"/>
              <a:buChar char="§"/>
            </a:pPr>
            <a:r>
              <a:rPr lang="cs-CZ" dirty="0"/>
              <a:t>lesní průseky a nezpevněné lesní cesty, nejsou-li širší než 4 m,</a:t>
            </a:r>
          </a:p>
          <a:p>
            <a:pPr lvl="1">
              <a:buFont typeface="Wingdings" panose="05000000000000000000" pitchFamily="2" charset="2"/>
              <a:buChar char="§"/>
            </a:pPr>
            <a:r>
              <a:rPr lang="cs-CZ" dirty="0"/>
              <a:t>pozemky, na nichž byly lesní porosty dočasně odstraněny na základě rozhodnutí orgánu státní správy lesů </a:t>
            </a:r>
          </a:p>
          <a:p>
            <a:pPr>
              <a:buFont typeface="Wingdings" panose="05000000000000000000" pitchFamily="2" charset="2"/>
              <a:buChar char="q"/>
            </a:pPr>
            <a:r>
              <a:rPr lang="cs-CZ" dirty="0"/>
              <a:t>jiné pozemky </a:t>
            </a:r>
          </a:p>
          <a:p>
            <a:pPr lvl="1">
              <a:buFont typeface="Wingdings" panose="05000000000000000000" pitchFamily="2" charset="2"/>
              <a:buChar char="§"/>
            </a:pPr>
            <a:r>
              <a:rPr lang="cs-CZ" dirty="0"/>
              <a:t>zpevněné lesní cesty, </a:t>
            </a:r>
          </a:p>
          <a:p>
            <a:pPr lvl="1">
              <a:buFont typeface="Wingdings" panose="05000000000000000000" pitchFamily="2" charset="2"/>
              <a:buChar char="§"/>
            </a:pPr>
            <a:r>
              <a:rPr lang="cs-CZ" dirty="0"/>
              <a:t>drobné vodní plochy, ostatní plochy, </a:t>
            </a:r>
          </a:p>
          <a:p>
            <a:pPr lvl="1">
              <a:buFont typeface="Wingdings" panose="05000000000000000000" pitchFamily="2" charset="2"/>
              <a:buChar char="§"/>
            </a:pPr>
            <a:r>
              <a:rPr lang="cs-CZ" dirty="0"/>
              <a:t>pozemky nad horní hranicí dřevinné vegetace (hole), </a:t>
            </a:r>
          </a:p>
          <a:p>
            <a:pPr lvl="2">
              <a:buFont typeface="Wingdings" panose="05000000000000000000" pitchFamily="2" charset="2"/>
              <a:buChar char="§"/>
            </a:pPr>
            <a:r>
              <a:rPr lang="cs-CZ" dirty="0"/>
              <a:t>s výjimkou pozemků zastavěných a jejich příjezdních komunikací, </a:t>
            </a:r>
          </a:p>
          <a:p>
            <a:pPr lvl="1">
              <a:buFont typeface="Wingdings" panose="05000000000000000000" pitchFamily="2" charset="2"/>
              <a:buChar char="§"/>
            </a:pPr>
            <a:r>
              <a:rPr lang="cs-CZ" dirty="0"/>
              <a:t>lesní pastviny a políčka pro zvěř, </a:t>
            </a:r>
          </a:p>
          <a:p>
            <a:pPr lvl="2">
              <a:buFont typeface="Wingdings" panose="05000000000000000000" pitchFamily="2" charset="2"/>
              <a:buChar char="§"/>
            </a:pPr>
            <a:r>
              <a:rPr lang="cs-CZ" dirty="0"/>
              <a:t>pokud nejsou součástí zemědělského půdního fondu a jestliže s lesem souvisejí nebo slouží lesnímu hospodářství</a:t>
            </a:r>
          </a:p>
        </p:txBody>
      </p:sp>
    </p:spTree>
    <p:extLst>
      <p:ext uri="{BB962C8B-B14F-4D97-AF65-F5344CB8AC3E}">
        <p14:creationId xmlns:p14="http://schemas.microsoft.com/office/powerpoint/2010/main" val="1973196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Způsoby ochrany pozemků</a:t>
            </a:r>
            <a:endParaRPr lang="cs-CZ" dirty="0"/>
          </a:p>
        </p:txBody>
      </p:sp>
      <p:sp>
        <p:nvSpPr>
          <p:cNvPr id="3" name="Zástupný symbol pro text 2"/>
          <p:cNvSpPr>
            <a:spLocks noGrp="1"/>
          </p:cNvSpPr>
          <p:nvPr>
            <p:ph type="body" idx="1"/>
          </p:nvPr>
        </p:nvSpPr>
        <p:spPr/>
        <p:txBody>
          <a:bodyPr/>
          <a:lstStyle/>
          <a:p>
            <a:r>
              <a:rPr lang="cs-CZ" dirty="0" smtClean="0"/>
              <a:t>Ochrana přírody a krajiny</a:t>
            </a:r>
            <a:endParaRPr lang="cs-CZ" dirty="0"/>
          </a:p>
        </p:txBody>
      </p:sp>
      <p:sp>
        <p:nvSpPr>
          <p:cNvPr id="4" name="Zástupný symbol pro obsah 3"/>
          <p:cNvSpPr>
            <a:spLocks noGrp="1"/>
          </p:cNvSpPr>
          <p:nvPr>
            <p:ph sz="half" idx="2"/>
          </p:nvPr>
        </p:nvSpPr>
        <p:spPr/>
        <p:txBody>
          <a:bodyPr/>
          <a:lstStyle/>
          <a:p>
            <a:r>
              <a:rPr lang="cs-CZ" dirty="0" smtClean="0"/>
              <a:t>Zvláště chráněná území</a:t>
            </a:r>
          </a:p>
          <a:p>
            <a:pPr lvl="1"/>
            <a:r>
              <a:rPr lang="cs-CZ" dirty="0" smtClean="0"/>
              <a:t>Ochranná pásma</a:t>
            </a:r>
          </a:p>
          <a:p>
            <a:r>
              <a:rPr lang="cs-CZ" dirty="0" smtClean="0"/>
              <a:t>Evropsky významné lokality</a:t>
            </a:r>
          </a:p>
          <a:p>
            <a:r>
              <a:rPr lang="cs-CZ" dirty="0" smtClean="0"/>
              <a:t>Ptačí oblasti</a:t>
            </a:r>
            <a:endParaRPr lang="cs-CZ" dirty="0"/>
          </a:p>
        </p:txBody>
      </p:sp>
      <p:sp>
        <p:nvSpPr>
          <p:cNvPr id="5" name="Zástupný symbol pro text 4"/>
          <p:cNvSpPr>
            <a:spLocks noGrp="1"/>
          </p:cNvSpPr>
          <p:nvPr>
            <p:ph type="body" sz="quarter" idx="3"/>
          </p:nvPr>
        </p:nvSpPr>
        <p:spPr/>
        <p:txBody>
          <a:bodyPr/>
          <a:lstStyle/>
          <a:p>
            <a:r>
              <a:rPr lang="cs-CZ" dirty="0" smtClean="0"/>
              <a:t>Jiné </a:t>
            </a:r>
            <a:endParaRPr lang="cs-CZ" dirty="0"/>
          </a:p>
        </p:txBody>
      </p:sp>
      <p:sp>
        <p:nvSpPr>
          <p:cNvPr id="6" name="Zástupný symbol pro obsah 5"/>
          <p:cNvSpPr>
            <a:spLocks noGrp="1"/>
          </p:cNvSpPr>
          <p:nvPr>
            <p:ph sz="quarter" idx="4"/>
          </p:nvPr>
        </p:nvSpPr>
        <p:spPr/>
        <p:txBody>
          <a:bodyPr/>
          <a:lstStyle/>
          <a:p>
            <a:r>
              <a:rPr lang="cs-CZ" dirty="0" smtClean="0"/>
              <a:t>Památková ochrana</a:t>
            </a:r>
          </a:p>
          <a:p>
            <a:pPr lvl="1"/>
            <a:r>
              <a:rPr lang="cs-CZ" dirty="0" smtClean="0"/>
              <a:t>Památkové rezervace a zóny</a:t>
            </a:r>
          </a:p>
          <a:p>
            <a:pPr lvl="1"/>
            <a:r>
              <a:rPr lang="cs-CZ" dirty="0" smtClean="0"/>
              <a:t>Nemovité kulturní památky</a:t>
            </a:r>
          </a:p>
          <a:p>
            <a:pPr lvl="2"/>
            <a:r>
              <a:rPr lang="cs-CZ" dirty="0" smtClean="0"/>
              <a:t>Ochranná pásma</a:t>
            </a:r>
          </a:p>
          <a:p>
            <a:r>
              <a:rPr lang="cs-CZ" dirty="0" smtClean="0"/>
              <a:t>Ochrana nerostného bohatství</a:t>
            </a:r>
          </a:p>
          <a:p>
            <a:pPr lvl="1"/>
            <a:r>
              <a:rPr lang="cs-CZ" dirty="0" smtClean="0"/>
              <a:t>CHLÚ</a:t>
            </a:r>
          </a:p>
          <a:p>
            <a:r>
              <a:rPr lang="cs-CZ" dirty="0" smtClean="0"/>
              <a:t>Ochrana vodních zdrojů a děl</a:t>
            </a:r>
          </a:p>
          <a:p>
            <a:pPr lvl="1"/>
            <a:r>
              <a:rPr lang="cs-CZ" dirty="0" smtClean="0"/>
              <a:t>Ochranná pásma</a:t>
            </a:r>
            <a:endParaRPr lang="cs-CZ" dirty="0"/>
          </a:p>
        </p:txBody>
      </p:sp>
    </p:spTree>
    <p:extLst>
      <p:ext uri="{BB962C8B-B14F-4D97-AF65-F5344CB8AC3E}">
        <p14:creationId xmlns:p14="http://schemas.microsoft.com/office/powerpoint/2010/main" val="809923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A220454F-E304-4433-A827-C778C9FABFF4}"/>
              </a:ext>
            </a:extLst>
          </p:cNvPr>
          <p:cNvSpPr>
            <a:spLocks noGrp="1"/>
          </p:cNvSpPr>
          <p:nvPr>
            <p:ph type="title"/>
          </p:nvPr>
        </p:nvSpPr>
        <p:spPr/>
        <p:txBody>
          <a:bodyPr>
            <a:normAutofit/>
          </a:bodyPr>
          <a:lstStyle/>
          <a:p>
            <a:r>
              <a:rPr lang="cs-CZ" dirty="0"/>
              <a:t>Změny účelové kategorizace </a:t>
            </a:r>
            <a:br>
              <a:rPr lang="cs-CZ" dirty="0"/>
            </a:br>
            <a:r>
              <a:rPr lang="cs-CZ" sz="3200" dirty="0"/>
              <a:t>(soulad s požadavky § 76 a 90 </a:t>
            </a:r>
            <a:r>
              <a:rPr lang="cs-CZ" sz="3200" dirty="0" err="1"/>
              <a:t>StZ</a:t>
            </a:r>
            <a:r>
              <a:rPr lang="cs-CZ" sz="3200" dirty="0"/>
              <a:t>)</a:t>
            </a:r>
            <a:endParaRPr lang="cs-CZ" dirty="0"/>
          </a:p>
        </p:txBody>
      </p:sp>
      <p:sp>
        <p:nvSpPr>
          <p:cNvPr id="8" name="Zástupný symbol pro obsah 7">
            <a:extLst>
              <a:ext uri="{FF2B5EF4-FFF2-40B4-BE49-F238E27FC236}">
                <a16:creationId xmlns:a16="http://schemas.microsoft.com/office/drawing/2014/main" id="{A6DCA6AE-AC55-47F5-AB27-530E4B872A97}"/>
              </a:ext>
            </a:extLst>
          </p:cNvPr>
          <p:cNvSpPr>
            <a:spLocks noGrp="1"/>
          </p:cNvSpPr>
          <p:nvPr>
            <p:ph idx="1"/>
          </p:nvPr>
        </p:nvSpPr>
        <p:spPr/>
        <p:txBody>
          <a:bodyPr>
            <a:normAutofit fontScale="70000" lnSpcReduction="20000"/>
          </a:bodyPr>
          <a:lstStyle/>
          <a:p>
            <a:pPr lvl="1"/>
            <a:r>
              <a:rPr lang="cs-CZ" dirty="0"/>
              <a:t>NSS 2 As 241/2014 – 36</a:t>
            </a:r>
          </a:p>
          <a:p>
            <a:r>
              <a:rPr lang="cs-CZ" dirty="0"/>
              <a:t>Stavebník se v přezkumném řízení nemůže zpravidla dovolávat dobré víry (§ 94 odst. 4 správního řádu), realizoval-li záměr bez povolení, případně jej realizoval způsobem výrazně odlišným od schválené projektové dokumentace, anebo sám způsobil, že stavební úřad nemohl řádně splnit svoji zákonnou povinnost posoudit záměr a vydat takové rozhodnutí, které by vycházelo z pravdivého vylíčení rozhodných skutečností. </a:t>
            </a:r>
            <a:endParaRPr lang="cs-CZ" dirty="0" smtClean="0"/>
          </a:p>
          <a:p>
            <a:r>
              <a:rPr lang="cs-CZ" dirty="0" smtClean="0"/>
              <a:t>Vedle </a:t>
            </a:r>
            <a:r>
              <a:rPr lang="cs-CZ" dirty="0"/>
              <a:t>toho nelze přiznat dobrou víru ani takovému jednání stavebníka, které je bezpochyby v příkrém a naprosto zjevném rozporu se základními zásadami územního plánování, ochrany životního prostředí a veřejného zdraví, a to ani tehdy, pokud stavebník neuvede stavební úřad v omyl a stavební úřad povolení k umístění stavby či ke stavbě v rozporu se zákonem vydá. </a:t>
            </a:r>
            <a:endParaRPr lang="cs-CZ" dirty="0" smtClean="0"/>
          </a:p>
          <a:p>
            <a:r>
              <a:rPr lang="cs-CZ" dirty="0" smtClean="0"/>
              <a:t>V </a:t>
            </a:r>
            <a:r>
              <a:rPr lang="cs-CZ" dirty="0"/>
              <a:t>ostatních případech však není možno na stavebníka přenášet povinnosti orgánů státní správy. U stavebníků lze předpokládat přirozenou míru nejistoty ohledně souladu jejich záměrů s podrobnou právní regulací. Posouzení souladu záměru stavebníka se zákonnými požadavky je v první řadě úkolem správních orgánů, které k tomu mají disponovat takovým personálním a odborným zázemím, aby jej zevrubně posoudily a v případě rozporu s právními předpisy patřičně reagovaly.</a:t>
            </a:r>
          </a:p>
        </p:txBody>
      </p:sp>
    </p:spTree>
    <p:extLst>
      <p:ext uri="{BB962C8B-B14F-4D97-AF65-F5344CB8AC3E}">
        <p14:creationId xmlns:p14="http://schemas.microsoft.com/office/powerpoint/2010/main" val="1604363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6" name="Picture 12" descr="http://www.archiweb.cz/Image/zpravy/2007-11/ochoz/25-navrh.jpg">
            <a:extLst>
              <a:ext uri="{FF2B5EF4-FFF2-40B4-BE49-F238E27FC236}">
                <a16:creationId xmlns:a16="http://schemas.microsoft.com/office/drawing/2014/main" id="{D4D9A0A0-77DA-4ACC-AD05-FD73D4E366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315" r="-2" b="14239"/>
          <a:stretch/>
        </p:blipFill>
        <p:spPr bwMode="auto">
          <a:xfrm>
            <a:off x="4493436" y="243"/>
            <a:ext cx="7698564" cy="3346705"/>
          </a:xfrm>
          <a:custGeom>
            <a:avLst/>
            <a:gdLst>
              <a:gd name="connsiteX0" fmla="*/ 1549963 w 7698564"/>
              <a:gd name="connsiteY0" fmla="*/ 0 h 3346705"/>
              <a:gd name="connsiteX1" fmla="*/ 1555540 w 7698564"/>
              <a:gd name="connsiteY1" fmla="*/ 0 h 3346705"/>
              <a:gd name="connsiteX2" fmla="*/ 2621768 w 7698564"/>
              <a:gd name="connsiteY2" fmla="*/ 0 h 3346705"/>
              <a:gd name="connsiteX3" fmla="*/ 6451640 w 7698564"/>
              <a:gd name="connsiteY3" fmla="*/ 0 h 3346705"/>
              <a:gd name="connsiteX4" fmla="*/ 6451640 w 7698564"/>
              <a:gd name="connsiteY4" fmla="*/ 479 h 3346705"/>
              <a:gd name="connsiteX5" fmla="*/ 7698564 w 7698564"/>
              <a:gd name="connsiteY5" fmla="*/ 479 h 3346705"/>
              <a:gd name="connsiteX6" fmla="*/ 7698564 w 7698564"/>
              <a:gd name="connsiteY6" fmla="*/ 3346705 h 3346705"/>
              <a:gd name="connsiteX7" fmla="*/ 0 w 7698564"/>
              <a:gd name="connsiteY7"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descr="I-2_Plochy_USES">
            <a:extLst>
              <a:ext uri="{FF2B5EF4-FFF2-40B4-BE49-F238E27FC236}">
                <a16:creationId xmlns:a16="http://schemas.microsoft.com/office/drawing/2014/main" id="{75F5AF8C-F42F-408B-99A9-4ED04D5492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711" r="-3" b="1846"/>
          <a:stretch/>
        </p:blipFill>
        <p:spPr bwMode="auto">
          <a:xfrm>
            <a:off x="20" y="10"/>
            <a:ext cx="5859777" cy="3346695"/>
          </a:xfrm>
          <a:custGeom>
            <a:avLst/>
            <a:gdLst>
              <a:gd name="connsiteX0" fmla="*/ 0 w 5859797"/>
              <a:gd name="connsiteY0" fmla="*/ 0 h 3346705"/>
              <a:gd name="connsiteX1" fmla="*/ 5859797 w 5859797"/>
              <a:gd name="connsiteY1" fmla="*/ 0 h 3346705"/>
              <a:gd name="connsiteX2" fmla="*/ 4309834 w 5859797"/>
              <a:gd name="connsiteY2" fmla="*/ 3346705 h 3346705"/>
              <a:gd name="connsiteX3" fmla="*/ 4304257 w 5859797"/>
              <a:gd name="connsiteY3" fmla="*/ 3346705 h 3346705"/>
              <a:gd name="connsiteX4" fmla="*/ 3238029 w 5859797"/>
              <a:gd name="connsiteY4" fmla="*/ 3346705 h 3346705"/>
              <a:gd name="connsiteX5" fmla="*/ 0 w 5859797"/>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9797" h="3346705">
                <a:moveTo>
                  <a:pt x="0" y="0"/>
                </a:moveTo>
                <a:lnTo>
                  <a:pt x="5859797" y="0"/>
                </a:lnTo>
                <a:lnTo>
                  <a:pt x="4309834" y="3346705"/>
                </a:lnTo>
                <a:lnTo>
                  <a:pt x="4304257" y="3346705"/>
                </a:lnTo>
                <a:lnTo>
                  <a:pt x="3238029"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VÃ½sledek obrÃ¡zku pro ÃºzemnÃ­ plÃ¡n ochoz">
            <a:extLst>
              <a:ext uri="{FF2B5EF4-FFF2-40B4-BE49-F238E27FC236}">
                <a16:creationId xmlns:a16="http://schemas.microsoft.com/office/drawing/2014/main" id="{BCB1702D-77C3-4ACE-B859-20A85FC1AA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816" r="2" b="15284"/>
          <a:stretch/>
        </p:blipFill>
        <p:spPr bwMode="auto">
          <a:xfrm>
            <a:off x="6350089" y="3511295"/>
            <a:ext cx="5841911" cy="3346705"/>
          </a:xfrm>
          <a:custGeom>
            <a:avLst/>
            <a:gdLst>
              <a:gd name="connsiteX0" fmla="*/ 1549963 w 5841911"/>
              <a:gd name="connsiteY0" fmla="*/ 0 h 3346705"/>
              <a:gd name="connsiteX1" fmla="*/ 1555540 w 5841911"/>
              <a:gd name="connsiteY1" fmla="*/ 0 h 3346705"/>
              <a:gd name="connsiteX2" fmla="*/ 2621768 w 5841911"/>
              <a:gd name="connsiteY2" fmla="*/ 0 h 3346705"/>
              <a:gd name="connsiteX3" fmla="*/ 5841911 w 5841911"/>
              <a:gd name="connsiteY3" fmla="*/ 0 h 3346705"/>
              <a:gd name="connsiteX4" fmla="*/ 5841911 w 5841911"/>
              <a:gd name="connsiteY4" fmla="*/ 3346705 h 3346705"/>
              <a:gd name="connsiteX5" fmla="*/ 0 w 5841911"/>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1911" h="3346705">
                <a:moveTo>
                  <a:pt x="1549963" y="0"/>
                </a:moveTo>
                <a:lnTo>
                  <a:pt x="1555540" y="0"/>
                </a:lnTo>
                <a:lnTo>
                  <a:pt x="2621768" y="0"/>
                </a:lnTo>
                <a:lnTo>
                  <a:pt x="5841911" y="0"/>
                </a:lnTo>
                <a:lnTo>
                  <a:pt x="5841911"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VÃ½sledek obrÃ¡zku pro politika ÃºzemnÃ­ho rozvoje souhrnnÃ© schÃ©ma">
            <a:extLst>
              <a:ext uri="{FF2B5EF4-FFF2-40B4-BE49-F238E27FC236}">
                <a16:creationId xmlns:a16="http://schemas.microsoft.com/office/drawing/2014/main" id="{19F331BD-AAA9-46C8-A2BD-1BFC7C676A6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3197" r="-2" b="11918"/>
          <a:stretch/>
        </p:blipFill>
        <p:spPr bwMode="auto">
          <a:xfrm>
            <a:off x="20" y="3511295"/>
            <a:ext cx="7698544" cy="3346705"/>
          </a:xfrm>
          <a:custGeom>
            <a:avLst/>
            <a:gdLst>
              <a:gd name="connsiteX0" fmla="*/ 0 w 7698564"/>
              <a:gd name="connsiteY0" fmla="*/ 0 h 3346705"/>
              <a:gd name="connsiteX1" fmla="*/ 7698564 w 7698564"/>
              <a:gd name="connsiteY1" fmla="*/ 0 h 3346705"/>
              <a:gd name="connsiteX2" fmla="*/ 6148601 w 7698564"/>
              <a:gd name="connsiteY2" fmla="*/ 3346705 h 3346705"/>
              <a:gd name="connsiteX3" fmla="*/ 6143024 w 7698564"/>
              <a:gd name="connsiteY3" fmla="*/ 3346705 h 3346705"/>
              <a:gd name="connsiteX4" fmla="*/ 5076796 w 7698564"/>
              <a:gd name="connsiteY4" fmla="*/ 3346705 h 3346705"/>
              <a:gd name="connsiteX5" fmla="*/ 1246924 w 7698564"/>
              <a:gd name="connsiteY5" fmla="*/ 3346705 h 3346705"/>
              <a:gd name="connsiteX6" fmla="*/ 1246924 w 7698564"/>
              <a:gd name="connsiteY6" fmla="*/ 3346226 h 3346705"/>
              <a:gd name="connsiteX7" fmla="*/ 0 w 7698564"/>
              <a:gd name="connsiteY7" fmla="*/ 3346226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223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č. 2</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a:t>Jihomoravský kraj schválil v roce 2016 </a:t>
            </a:r>
            <a:r>
              <a:rPr lang="cs-CZ" u="sng" dirty="0">
                <a:hlinkClick r:id="rId2"/>
              </a:rPr>
              <a:t>Zásady územního rozvoje</a:t>
            </a:r>
            <a:r>
              <a:rPr lang="cs-CZ" dirty="0"/>
              <a:t> (dále jen ZÚR), ve kterých mj. zpřesnil plochy a koridory veřejné dopravní infrastruktury na území Jihomoravského kraje. Některé plochy a koridory jsou v ZÚR vymezeny pouze jako územní rezervy.</a:t>
            </a:r>
            <a:endParaRPr lang="cs-CZ" sz="2800" dirty="0"/>
          </a:p>
          <a:p>
            <a:r>
              <a:rPr lang="cs-CZ" dirty="0"/>
              <a:t>Některé dotčené obce se zněním ZÚR nesouhlasí.  Naopak na základě schválených ZÚR začaly již některé dotčené obce připravovat změny svých územních plánů. </a:t>
            </a:r>
            <a:endParaRPr lang="cs-CZ" sz="2800" dirty="0"/>
          </a:p>
          <a:p>
            <a:pPr lvl="0"/>
            <a:r>
              <a:rPr lang="cs-CZ" dirty="0" smtClean="0"/>
              <a:t>1. Seznamte </a:t>
            </a:r>
            <a:r>
              <a:rPr lang="cs-CZ" dirty="0"/>
              <a:t>se s dokumentem </a:t>
            </a:r>
            <a:r>
              <a:rPr lang="cs-CZ" u="sng" dirty="0">
                <a:hlinkClick r:id="rId2"/>
              </a:rPr>
              <a:t>Zásady územního rozvoje Jihomoravského kraje</a:t>
            </a:r>
            <a:r>
              <a:rPr lang="cs-CZ" dirty="0"/>
              <a:t>.</a:t>
            </a:r>
            <a:endParaRPr lang="cs-CZ" sz="2800" dirty="0"/>
          </a:p>
          <a:p>
            <a:pPr lvl="0"/>
            <a:r>
              <a:rPr lang="cs-CZ" dirty="0" smtClean="0"/>
              <a:t>2. Kdo </a:t>
            </a:r>
            <a:r>
              <a:rPr lang="cs-CZ" dirty="0"/>
              <a:t>a v jaké formě schvaluje zásady územního rozvoje a územní plány? </a:t>
            </a:r>
            <a:endParaRPr lang="cs-CZ" sz="2800" dirty="0"/>
          </a:p>
          <a:p>
            <a:pPr lvl="0"/>
            <a:r>
              <a:rPr lang="cs-CZ" dirty="0" smtClean="0"/>
              <a:t>3. Co </a:t>
            </a:r>
            <a:r>
              <a:rPr lang="cs-CZ" dirty="0"/>
              <a:t>je to </a:t>
            </a:r>
            <a:r>
              <a:rPr lang="cs-CZ" u="sng" dirty="0">
                <a:hlinkClick r:id="rId3"/>
              </a:rPr>
              <a:t>Politika územního rozvoje</a:t>
            </a:r>
            <a:r>
              <a:rPr lang="cs-CZ" dirty="0"/>
              <a:t> a jaký je její význam v procesu územního plánování?</a:t>
            </a:r>
            <a:endParaRPr lang="cs-CZ" sz="2800" dirty="0"/>
          </a:p>
          <a:p>
            <a:pPr lvl="0"/>
            <a:r>
              <a:rPr lang="cs-CZ" dirty="0" smtClean="0"/>
              <a:t>4. Jaké </a:t>
            </a:r>
            <a:r>
              <a:rPr lang="cs-CZ" dirty="0"/>
              <a:t>postavení mají obce v procesu pořizování zásad územního rozvoje? Jaké právní prostředky využily obce k obraně proti schváleným zásadám územního rozvoje a z jakých důvodů? Pokuste se zjistit, jak to dopadlo?</a:t>
            </a:r>
            <a:endParaRPr lang="cs-CZ" sz="2800" dirty="0"/>
          </a:p>
          <a:p>
            <a:pPr lvl="0"/>
            <a:r>
              <a:rPr lang="cs-CZ" dirty="0" smtClean="0"/>
              <a:t>5. Charakterizujte </a:t>
            </a:r>
            <a:r>
              <a:rPr lang="cs-CZ" dirty="0"/>
              <a:t>institut územní rezervy. K čemu slouží </a:t>
            </a:r>
            <a:r>
              <a:rPr lang="cs-CZ" u="sng" dirty="0">
                <a:hlinkClick r:id="rId4"/>
              </a:rPr>
              <a:t>územní studie</a:t>
            </a:r>
            <a:r>
              <a:rPr lang="cs-CZ" dirty="0"/>
              <a:t>?</a:t>
            </a:r>
            <a:endParaRPr lang="cs-CZ" sz="2800" dirty="0"/>
          </a:p>
          <a:p>
            <a:pPr lvl="0"/>
            <a:r>
              <a:rPr lang="cs-CZ" dirty="0" smtClean="0"/>
              <a:t>6. Vymezte </a:t>
            </a:r>
            <a:r>
              <a:rPr lang="cs-CZ" dirty="0"/>
              <a:t>vzájemné postavení zásad územního rozvoje a územních plánů. Jak se řeší případný nesoulad „nových“ zásad územního rozvoje a „starých“ územních plánů? Mohou být v územních plánech řešeny i otázky nadmístního významu? Svoji odpověď zdůvodněte</a:t>
            </a:r>
            <a:r>
              <a:rPr lang="cs-CZ" dirty="0" smtClean="0"/>
              <a:t>.</a:t>
            </a:r>
            <a:endParaRPr lang="cs-CZ" sz="2800" dirty="0"/>
          </a:p>
        </p:txBody>
      </p:sp>
    </p:spTree>
    <p:extLst>
      <p:ext uri="{BB962C8B-B14F-4D97-AF65-F5344CB8AC3E}">
        <p14:creationId xmlns:p14="http://schemas.microsoft.com/office/powerpoint/2010/main" val="834416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č. 2 - pokračování</a:t>
            </a:r>
            <a:endParaRPr lang="cs-CZ" dirty="0"/>
          </a:p>
        </p:txBody>
      </p:sp>
      <p:sp>
        <p:nvSpPr>
          <p:cNvPr id="3" name="Zástupný symbol pro obsah 2"/>
          <p:cNvSpPr>
            <a:spLocks noGrp="1"/>
          </p:cNvSpPr>
          <p:nvPr>
            <p:ph idx="1"/>
          </p:nvPr>
        </p:nvSpPr>
        <p:spPr/>
        <p:txBody>
          <a:bodyPr>
            <a:normAutofit fontScale="62500" lnSpcReduction="20000"/>
          </a:bodyPr>
          <a:lstStyle/>
          <a:p>
            <a:r>
              <a:rPr lang="cs-CZ" dirty="0"/>
              <a:t>V obci Neznámá v Jihomoravském kraji probíhá projednávání návrhu územního plánu a je k němu řešena řada výhrad.</a:t>
            </a:r>
            <a:endParaRPr lang="cs-CZ" sz="2800" dirty="0"/>
          </a:p>
          <a:p>
            <a:pPr lvl="1"/>
            <a:r>
              <a:rPr lang="cs-CZ" dirty="0" smtClean="0"/>
              <a:t>Společnost </a:t>
            </a:r>
            <a:r>
              <a:rPr lang="cs-CZ" dirty="0"/>
              <a:t>Beton jako vlastník zemědělského pozemku, který byl ve "starém" územním plánu obce vymezen v rámci plochy "bydlení vesnického typu", požaduje, aby její pozemek nebyl zahrnut zpět do zemědělských ploch, neboť to zmaří záměr výstavby. Upozorňuje, že bude po obci v případě schválení změny požadovat „odškodnění“. Navíc požaduje vypuštění výškové regulace u uvedené plochy, neboť toto lze řešit až v rámci procesu územního rozhodování či při pořizování regulačního plán.</a:t>
            </a:r>
            <a:endParaRPr lang="cs-CZ" sz="2600" dirty="0"/>
          </a:p>
          <a:p>
            <a:pPr lvl="1"/>
            <a:r>
              <a:rPr lang="cs-CZ" dirty="0"/>
              <a:t>Pan Karel nesouhlasí s vymezením územní rezervy pro koridor rychlostní silnice nadmístního významu, neboť zasahuje jeho pozemek a dojde tak k nepřípustnému zásahu do jeho vlastnického práva.</a:t>
            </a:r>
            <a:endParaRPr lang="cs-CZ" sz="2600" dirty="0"/>
          </a:p>
          <a:p>
            <a:pPr lvl="1"/>
            <a:r>
              <a:rPr lang="cs-CZ" dirty="0"/>
              <a:t>Pan Bohatý, který hospodaří na základě </a:t>
            </a:r>
            <a:r>
              <a:rPr lang="cs-CZ" dirty="0" err="1"/>
              <a:t>pachtovní</a:t>
            </a:r>
            <a:r>
              <a:rPr lang="cs-CZ" dirty="0"/>
              <a:t> smlouvy uzavřené na dobu neurčitou na zemědělských pozemcích na severu obce, nesouhlasí s vymezením koridoru pro přeložku silnice II. třídy ani s vymezením územní rezervy pro koridor rychlostní silnice nadmístního významu, neboť zasahuje i pozemky, které má propachtovány a na kterých tak hospodaření v budoucnu nebude možné.</a:t>
            </a:r>
            <a:endParaRPr lang="cs-CZ" sz="2600" dirty="0"/>
          </a:p>
          <a:p>
            <a:pPr lvl="1"/>
            <a:r>
              <a:rPr lang="cs-CZ" dirty="0"/>
              <a:t>Pan Luděk (vlastník pozemku s rodinným domem a zahradou) nesouhlasí, aby pozemek ve vzdálenosti cca 200 m od hranice s jeho pozemkem byl vymezen jako plocha výroba a skladování (původně zemědělská plocha), neboť tím dojde ke snížení pohody jeho bydlení. </a:t>
            </a:r>
            <a:endParaRPr lang="cs-CZ" sz="2600" dirty="0"/>
          </a:p>
          <a:p>
            <a:pPr lvl="1"/>
            <a:r>
              <a:rPr lang="cs-CZ" dirty="0"/>
              <a:t>Spolek "Čistá Neznámá" nesouhlasí s jakýmkoliv vymezováním koridorů pro další dopravní infrastrukturu, neboť dojde k dalšímu nárůstu zatížení území hlukem a imisemi.</a:t>
            </a:r>
            <a:endParaRPr lang="cs-CZ" sz="2600" dirty="0"/>
          </a:p>
          <a:p>
            <a:pPr lvl="0"/>
            <a:r>
              <a:rPr lang="cs-CZ" dirty="0" smtClean="0"/>
              <a:t>1. Vypořádejte </a:t>
            </a:r>
            <a:r>
              <a:rPr lang="cs-CZ" dirty="0"/>
              <a:t>se (i s odkazem na relevantní prameny) s postavením a výhradami výše uvedených osob v procesu pořizování územního plánu. Mimo jiné zodpovězte i tyto otázky:</a:t>
            </a:r>
            <a:endParaRPr lang="cs-CZ" sz="2800" dirty="0"/>
          </a:p>
          <a:p>
            <a:pPr lvl="1"/>
            <a:r>
              <a:rPr lang="cs-CZ" dirty="0"/>
              <a:t>Vymezte pojem „plochy s rozdílným způsobem využití“. </a:t>
            </a:r>
            <a:endParaRPr lang="cs-CZ" sz="2400" dirty="0"/>
          </a:p>
          <a:p>
            <a:pPr lvl="1"/>
            <a:r>
              <a:rPr lang="cs-CZ" dirty="0"/>
              <a:t>Může společnost Beton požadovat po obci „odškodnění“? </a:t>
            </a:r>
            <a:endParaRPr lang="cs-CZ" sz="2400" dirty="0"/>
          </a:p>
          <a:p>
            <a:pPr lvl="1"/>
            <a:r>
              <a:rPr lang="cs-CZ" dirty="0"/>
              <a:t>Může územní rezervou dojít k nepřípustnému zásahu do vlastnického práva pana Karla?</a:t>
            </a:r>
            <a:endParaRPr lang="cs-CZ" sz="2400" dirty="0"/>
          </a:p>
          <a:p>
            <a:pPr lvl="1"/>
            <a:r>
              <a:rPr lang="cs-CZ" dirty="0"/>
              <a:t>Může být v územním plánu řešena výšková regulace zástavby?</a:t>
            </a:r>
            <a:endParaRPr lang="cs-CZ" sz="2400" dirty="0"/>
          </a:p>
          <a:p>
            <a:pPr lvl="0"/>
            <a:r>
              <a:rPr lang="cs-CZ" dirty="0" smtClean="0"/>
              <a:t>2. Může </a:t>
            </a:r>
            <a:r>
              <a:rPr lang="cs-CZ" dirty="0"/>
              <a:t>některá z výše uvedených osob napadnout již schválený územní plán? Může se bránit proti schválenému územnímu plánu i osoba, která byla během řízení o vydání územního plánu pasivní? Své odpovědi zdůvodněte.</a:t>
            </a:r>
            <a:endParaRPr lang="cs-CZ" sz="2800" dirty="0"/>
          </a:p>
          <a:p>
            <a:endParaRPr lang="cs-CZ" dirty="0"/>
          </a:p>
        </p:txBody>
      </p:sp>
    </p:spTree>
    <p:extLst>
      <p:ext uri="{BB962C8B-B14F-4D97-AF65-F5344CB8AC3E}">
        <p14:creationId xmlns:p14="http://schemas.microsoft.com/office/powerpoint/2010/main" val="2508892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Územně plánovací dokumentace</a:t>
            </a:r>
          </a:p>
        </p:txBody>
      </p:sp>
      <p:sp>
        <p:nvSpPr>
          <p:cNvPr id="3" name="Zástupný symbol pro obsah 2"/>
          <p:cNvSpPr>
            <a:spLocks noGrp="1"/>
          </p:cNvSpPr>
          <p:nvPr>
            <p:ph type="body" idx="1"/>
          </p:nvPr>
        </p:nvSpPr>
        <p:spPr/>
        <p:txBody>
          <a:bodyPr>
            <a:normAutofit/>
          </a:bodyPr>
          <a:lstStyle/>
          <a:p>
            <a:r>
              <a:rPr lang="cs-CZ" dirty="0">
                <a:hlinkClick r:id="rId2"/>
              </a:rPr>
              <a:t>Portal.UUR.cz</a:t>
            </a:r>
            <a:endParaRPr lang="cs-CZ" dirty="0"/>
          </a:p>
        </p:txBody>
      </p:sp>
      <p:sp>
        <p:nvSpPr>
          <p:cNvPr id="5" name="Zástupný symbol pro obsah 4"/>
          <p:cNvSpPr>
            <a:spLocks noGrp="1"/>
          </p:cNvSpPr>
          <p:nvPr>
            <p:ph sz="half" idx="2"/>
          </p:nvPr>
        </p:nvSpPr>
        <p:spPr/>
        <p:txBody>
          <a:bodyPr/>
          <a:lstStyle/>
          <a:p>
            <a:r>
              <a:rPr lang="cs-CZ" dirty="0">
                <a:hlinkClick r:id="rId3"/>
              </a:rPr>
              <a:t>Zásady územního rozvoje</a:t>
            </a:r>
            <a:endParaRPr lang="cs-CZ" dirty="0"/>
          </a:p>
          <a:p>
            <a:pPr lvl="1"/>
            <a:r>
              <a:rPr lang="cs-CZ" dirty="0"/>
              <a:t>Povinné </a:t>
            </a:r>
          </a:p>
          <a:p>
            <a:r>
              <a:rPr lang="cs-CZ" dirty="0">
                <a:hlinkClick r:id="rId4"/>
              </a:rPr>
              <a:t>Územní plány</a:t>
            </a:r>
            <a:endParaRPr lang="cs-CZ" dirty="0"/>
          </a:p>
          <a:p>
            <a:pPr lvl="1"/>
            <a:r>
              <a:rPr lang="cs-CZ" dirty="0"/>
              <a:t>Dobrovolné </a:t>
            </a:r>
          </a:p>
          <a:p>
            <a:r>
              <a:rPr lang="cs-CZ" dirty="0"/>
              <a:t>Regulační plány</a:t>
            </a:r>
          </a:p>
          <a:p>
            <a:pPr lvl="1"/>
            <a:r>
              <a:rPr lang="cs-CZ" dirty="0"/>
              <a:t>Na úrovni kraje</a:t>
            </a:r>
          </a:p>
          <a:p>
            <a:pPr lvl="1"/>
            <a:r>
              <a:rPr lang="cs-CZ" dirty="0">
                <a:hlinkClick r:id="rId5"/>
              </a:rPr>
              <a:t>Na úrovni obce</a:t>
            </a:r>
            <a:endParaRPr lang="cs-CZ" dirty="0"/>
          </a:p>
          <a:p>
            <a:pPr marL="0" indent="0">
              <a:buNone/>
            </a:pPr>
            <a:endParaRPr lang="cs-CZ" dirty="0"/>
          </a:p>
        </p:txBody>
      </p:sp>
      <p:sp>
        <p:nvSpPr>
          <p:cNvPr id="6" name="Zástupný symbol pro text 5"/>
          <p:cNvSpPr>
            <a:spLocks noGrp="1"/>
          </p:cNvSpPr>
          <p:nvPr>
            <p:ph type="body" sz="quarter" idx="3"/>
          </p:nvPr>
        </p:nvSpPr>
        <p:spPr/>
        <p:txBody>
          <a:bodyPr/>
          <a:lstStyle/>
          <a:p>
            <a:r>
              <a:rPr lang="cs-CZ" dirty="0"/>
              <a:t>Proces pořizování ZÚR/ÚP</a:t>
            </a:r>
          </a:p>
        </p:txBody>
      </p:sp>
      <p:sp>
        <p:nvSpPr>
          <p:cNvPr id="7" name="Zástupný symbol pro obsah 6"/>
          <p:cNvSpPr>
            <a:spLocks noGrp="1"/>
          </p:cNvSpPr>
          <p:nvPr>
            <p:ph sz="quarter" idx="4"/>
          </p:nvPr>
        </p:nvSpPr>
        <p:spPr>
          <a:xfrm>
            <a:off x="6217920" y="2582334"/>
            <a:ext cx="4937760" cy="3695918"/>
          </a:xfrm>
        </p:spPr>
        <p:txBody>
          <a:bodyPr>
            <a:normAutofit fontScale="85000" lnSpcReduction="20000"/>
          </a:bodyPr>
          <a:lstStyle/>
          <a:p>
            <a:r>
              <a:rPr lang="cs-CZ" dirty="0"/>
              <a:t>Pořízení/rozhodnutí o pořízení</a:t>
            </a:r>
          </a:p>
          <a:p>
            <a:r>
              <a:rPr lang="cs-CZ" dirty="0"/>
              <a:t>Zadání/zpráva o uplatňování/pokyny pro zpracování návrhu</a:t>
            </a:r>
          </a:p>
          <a:p>
            <a:r>
              <a:rPr lang="cs-CZ" dirty="0"/>
              <a:t>Návrh</a:t>
            </a:r>
          </a:p>
          <a:p>
            <a:pPr lvl="1"/>
            <a:r>
              <a:rPr lang="cs-CZ" dirty="0"/>
              <a:t>Vyhodnocení vlivů na udržitelný rozvoj území</a:t>
            </a:r>
          </a:p>
          <a:p>
            <a:pPr lvl="1"/>
            <a:r>
              <a:rPr lang="cs-CZ" dirty="0"/>
              <a:t>Společné jednání</a:t>
            </a:r>
          </a:p>
          <a:p>
            <a:pPr lvl="1"/>
            <a:r>
              <a:rPr lang="cs-CZ" dirty="0"/>
              <a:t>Posouzení  návrhu</a:t>
            </a:r>
          </a:p>
          <a:p>
            <a:r>
              <a:rPr lang="cs-CZ" dirty="0"/>
              <a:t>Řízení o návrhu</a:t>
            </a:r>
          </a:p>
          <a:p>
            <a:pPr lvl="1"/>
            <a:r>
              <a:rPr lang="cs-CZ" dirty="0"/>
              <a:t>Veřejné projednání</a:t>
            </a:r>
          </a:p>
          <a:p>
            <a:r>
              <a:rPr lang="cs-CZ" dirty="0"/>
              <a:t>Přezkum a odůvodnění návrhu</a:t>
            </a:r>
          </a:p>
          <a:p>
            <a:r>
              <a:rPr lang="cs-CZ" dirty="0"/>
              <a:t>Vydání a nabytí účinnosti</a:t>
            </a:r>
          </a:p>
          <a:p>
            <a:r>
              <a:rPr lang="cs-CZ" dirty="0"/>
              <a:t>Zpráva o uplatňování - aktualizace</a:t>
            </a:r>
          </a:p>
        </p:txBody>
      </p:sp>
    </p:spTree>
    <p:extLst>
      <p:ext uri="{BB962C8B-B14F-4D97-AF65-F5344CB8AC3E}">
        <p14:creationId xmlns:p14="http://schemas.microsoft.com/office/powerpoint/2010/main" val="280351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Opatření obecné povahy</a:t>
            </a:r>
          </a:p>
        </p:txBody>
      </p:sp>
      <p:sp>
        <p:nvSpPr>
          <p:cNvPr id="3" name="Zástupný symbol pro obsah 2"/>
          <p:cNvSpPr>
            <a:spLocks noGrp="1"/>
          </p:cNvSpPr>
          <p:nvPr>
            <p:ph idx="1"/>
          </p:nvPr>
        </p:nvSpPr>
        <p:spPr/>
        <p:txBody>
          <a:bodyPr>
            <a:normAutofit/>
          </a:bodyPr>
          <a:lstStyle/>
          <a:p>
            <a:r>
              <a:rPr lang="cs-CZ" dirty="0"/>
              <a:t>Smíšený správní akt (</a:t>
            </a:r>
            <a:r>
              <a:rPr lang="cs-CZ" dirty="0" err="1"/>
              <a:t>Pl</a:t>
            </a:r>
            <a:r>
              <a:rPr lang="cs-CZ" dirty="0"/>
              <a:t>. ÚS 14/07) </a:t>
            </a:r>
          </a:p>
          <a:p>
            <a:pPr lvl="1"/>
            <a:r>
              <a:rPr lang="cs-CZ" dirty="0"/>
              <a:t>Konkrétně určený předmět regulace</a:t>
            </a:r>
          </a:p>
          <a:p>
            <a:pPr lvl="1"/>
            <a:r>
              <a:rPr lang="cs-CZ" dirty="0"/>
              <a:t>Obecně vymezený okruh adresátů </a:t>
            </a:r>
          </a:p>
          <a:p>
            <a:pPr lvl="1"/>
            <a:r>
              <a:rPr lang="cs-CZ" dirty="0"/>
              <a:t>Např. územně plánovací dokumentace</a:t>
            </a:r>
          </a:p>
          <a:p>
            <a:r>
              <a:rPr lang="cs-CZ" dirty="0"/>
              <a:t>K právní povaze </a:t>
            </a:r>
            <a:r>
              <a:rPr lang="cs-CZ" dirty="0">
                <a:hlinkClick r:id="rId2"/>
              </a:rPr>
              <a:t>Politiky územního rozvoje České republiky</a:t>
            </a:r>
            <a:r>
              <a:rPr lang="cs-CZ" dirty="0"/>
              <a:t> (NSS 9 </a:t>
            </a:r>
            <a:r>
              <a:rPr lang="cs-CZ" dirty="0" err="1"/>
              <a:t>Ao</a:t>
            </a:r>
            <a:r>
              <a:rPr lang="cs-CZ" dirty="0"/>
              <a:t> 3/2009-59)</a:t>
            </a:r>
          </a:p>
          <a:p>
            <a:pPr lvl="1"/>
            <a:r>
              <a:rPr lang="cs-CZ" dirty="0"/>
              <a:t>Politika územního rozvoje (§ 31 a násl. stavebního zákona z roku 2006) určuje strategii a základní podmínky pro naplňování úkolů územního plánování v jeho dalších fázích. </a:t>
            </a:r>
          </a:p>
          <a:p>
            <a:pPr lvl="1"/>
            <a:r>
              <a:rPr lang="cs-CZ" dirty="0"/>
              <a:t>Nejde tedy o konkrétní regulaci určitého území s obecně vymezeným okruhem adresátů, ale o koncepční nástroj územního plánování, který stanoví priority územního rozvoje v celorepublikových i mezinárodních souvislostech a který je určen orgánům veřejné správy, nikoli těm, vůči kterým je veřejná správa vykonávána, tj. adresátům jejího veřejnosprávního působení. </a:t>
            </a:r>
          </a:p>
          <a:p>
            <a:pPr lvl="1"/>
            <a:r>
              <a:rPr lang="cs-CZ" dirty="0"/>
              <a:t>Není proto opatřením obecné povahy, proti němuž je určena soudní ochrana dle § 101a s. ř. s., neboť z formálního a zejména z materiálního hlediska nenaplňuje jeho znaky.</a:t>
            </a:r>
          </a:p>
        </p:txBody>
      </p:sp>
    </p:spTree>
    <p:extLst>
      <p:ext uri="{BB962C8B-B14F-4D97-AF65-F5344CB8AC3E}">
        <p14:creationId xmlns:p14="http://schemas.microsoft.com/office/powerpoint/2010/main" val="3371208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Zásady územního rozvoje</a:t>
            </a:r>
          </a:p>
        </p:txBody>
      </p:sp>
      <p:sp>
        <p:nvSpPr>
          <p:cNvPr id="3" name="Zástupný symbol pro obsah 2"/>
          <p:cNvSpPr>
            <a:spLocks noGrp="1"/>
          </p:cNvSpPr>
          <p:nvPr>
            <p:ph idx="1"/>
          </p:nvPr>
        </p:nvSpPr>
        <p:spPr/>
        <p:txBody>
          <a:bodyPr>
            <a:normAutofit lnSpcReduction="10000"/>
          </a:bodyPr>
          <a:lstStyle/>
          <a:p>
            <a:r>
              <a:rPr lang="cs-CZ" dirty="0"/>
              <a:t>Územní plánování</a:t>
            </a:r>
          </a:p>
          <a:p>
            <a:r>
              <a:rPr lang="cs-CZ" dirty="0">
                <a:hlinkClick r:id="rId2"/>
              </a:rPr>
              <a:t>http://zurka.cz/zur/</a:t>
            </a:r>
            <a:endParaRPr lang="cs-CZ" dirty="0"/>
          </a:p>
          <a:p>
            <a:r>
              <a:rPr lang="cs-CZ" dirty="0"/>
              <a:t>Návrh na zrušení zásad územního rozvoje</a:t>
            </a:r>
          </a:p>
          <a:p>
            <a:r>
              <a:rPr lang="cs-CZ" dirty="0">
                <a:hlinkClick r:id="rId3"/>
              </a:rPr>
              <a:t>https://ct24.ceskatelevize.cz/regiony/2346085-jihomoravske-zasady-uzemniho-rozvoje-stale-budi-emoce-kritici-pripravuji-kasacni#live</a:t>
            </a:r>
          </a:p>
          <a:p>
            <a:r>
              <a:rPr lang="cs-CZ" dirty="0">
                <a:hlinkClick r:id="rId4"/>
              </a:rPr>
              <a:t>Rozhodnutí Krajského soudu v Brně čj. 65 A 3/2017 - 931 </a:t>
            </a:r>
            <a:endParaRPr lang="cs-CZ" dirty="0"/>
          </a:p>
          <a:p>
            <a:pPr lvl="1"/>
            <a:r>
              <a:rPr lang="cs-CZ" dirty="0"/>
              <a:t>Kasační stížnost NSS 2 As 122/2018</a:t>
            </a:r>
          </a:p>
          <a:p>
            <a:r>
              <a:rPr lang="cs-CZ" dirty="0"/>
              <a:t>Územní studie</a:t>
            </a:r>
          </a:p>
          <a:p>
            <a:r>
              <a:rPr lang="cs-CZ" dirty="0">
                <a:hlinkClick r:id="rId5"/>
              </a:rPr>
              <a:t>http://www.ceskatelevize.cz/ivysilani/10122427178-udalosti-v-regionech-brno/317281381990710-udalosti-v-regionech/obsah/556087-nedoresenym-stavbam-se-venuje-detailni-uzemni-studie</a:t>
            </a:r>
            <a:endParaRPr lang="cs-CZ" dirty="0"/>
          </a:p>
        </p:txBody>
      </p:sp>
    </p:spTree>
    <p:extLst>
      <p:ext uri="{BB962C8B-B14F-4D97-AF65-F5344CB8AC3E}">
        <p14:creationId xmlns:p14="http://schemas.microsoft.com/office/powerpoint/2010/main" val="774337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hlinkClick r:id="rId2"/>
              </a:rPr>
              <a:t>Územní plán</a:t>
            </a:r>
            <a:endParaRPr lang="cs-CZ" dirty="0"/>
          </a:p>
        </p:txBody>
      </p:sp>
      <p:sp>
        <p:nvSpPr>
          <p:cNvPr id="3" name="Zástupný symbol pro obsah 2"/>
          <p:cNvSpPr>
            <a:spLocks noGrp="1"/>
          </p:cNvSpPr>
          <p:nvPr>
            <p:ph type="body" idx="1"/>
          </p:nvPr>
        </p:nvSpPr>
        <p:spPr/>
        <p:txBody>
          <a:bodyPr>
            <a:normAutofit/>
          </a:bodyPr>
          <a:lstStyle/>
          <a:p>
            <a:r>
              <a:rPr lang="cs-CZ" dirty="0"/>
              <a:t>Zákon č. 183/2006 Sb.</a:t>
            </a:r>
          </a:p>
        </p:txBody>
      </p:sp>
      <p:sp>
        <p:nvSpPr>
          <p:cNvPr id="8" name="Zástupný symbol pro obsah 7"/>
          <p:cNvSpPr>
            <a:spLocks noGrp="1"/>
          </p:cNvSpPr>
          <p:nvPr>
            <p:ph sz="half" idx="2"/>
          </p:nvPr>
        </p:nvSpPr>
        <p:spPr/>
        <p:txBody>
          <a:bodyPr>
            <a:normAutofit fontScale="85000" lnSpcReduction="10000"/>
          </a:bodyPr>
          <a:lstStyle/>
          <a:p>
            <a:r>
              <a:rPr lang="cs-CZ" dirty="0">
                <a:hlinkClick r:id="rId3"/>
              </a:rPr>
              <a:t>http://www.ceskatelevize.cz/ivysilani/10122427178-udalosti-v-regionech-brno/317281381990221-udalosti-v-regionech/obsah/525437-uzemni-plan-brna</a:t>
            </a:r>
            <a:endParaRPr lang="cs-CZ" dirty="0"/>
          </a:p>
          <a:p>
            <a:endParaRPr lang="cs-CZ" dirty="0"/>
          </a:p>
          <a:p>
            <a:r>
              <a:rPr lang="cs-CZ" dirty="0"/>
              <a:t>Zastavěné území (</a:t>
            </a:r>
            <a:r>
              <a:rPr lang="cs-CZ" dirty="0" err="1"/>
              <a:t>intravilán</a:t>
            </a:r>
            <a:r>
              <a:rPr lang="cs-CZ" dirty="0"/>
              <a:t>), tj. území vymezené</a:t>
            </a:r>
          </a:p>
          <a:p>
            <a:pPr lvl="1"/>
            <a:r>
              <a:rPr lang="cs-CZ" dirty="0"/>
              <a:t>územním plánem</a:t>
            </a:r>
          </a:p>
          <a:p>
            <a:pPr lvl="1"/>
            <a:r>
              <a:rPr lang="cs-CZ" dirty="0"/>
              <a:t>postupem podle §§ 59 a 60 </a:t>
            </a:r>
            <a:r>
              <a:rPr lang="cs-CZ" dirty="0" err="1"/>
              <a:t>StZ</a:t>
            </a:r>
            <a:endParaRPr lang="cs-CZ" dirty="0"/>
          </a:p>
          <a:p>
            <a:pPr lvl="1"/>
            <a:r>
              <a:rPr lang="cs-CZ" dirty="0" err="1"/>
              <a:t>NENÍ-li</a:t>
            </a:r>
            <a:r>
              <a:rPr lang="cs-CZ" dirty="0"/>
              <a:t> výše uvedené, pak zastavěná část obce vymezená </a:t>
            </a:r>
            <a:r>
              <a:rPr lang="cs-CZ" u="sng" dirty="0"/>
              <a:t>k 1. září 1966 </a:t>
            </a:r>
            <a:r>
              <a:rPr lang="cs-CZ" dirty="0"/>
              <a:t>a vyznačená v mapách evidence nemovitostí</a:t>
            </a:r>
          </a:p>
          <a:p>
            <a:r>
              <a:rPr lang="cs-CZ" dirty="0"/>
              <a:t>Ochrana nezastavěného území § 18 odst. 5 vs. § 188a</a:t>
            </a:r>
          </a:p>
          <a:p>
            <a:endParaRPr lang="cs-CZ" dirty="0"/>
          </a:p>
        </p:txBody>
      </p:sp>
      <p:sp>
        <p:nvSpPr>
          <p:cNvPr id="9" name="Zástupný symbol pro text 8"/>
          <p:cNvSpPr>
            <a:spLocks noGrp="1"/>
          </p:cNvSpPr>
          <p:nvPr>
            <p:ph type="body" sz="quarter" idx="3"/>
          </p:nvPr>
        </p:nvSpPr>
        <p:spPr/>
        <p:txBody>
          <a:bodyPr/>
          <a:lstStyle/>
          <a:p>
            <a:r>
              <a:rPr lang="cs-CZ" dirty="0"/>
              <a:t>Staré územní plány</a:t>
            </a:r>
          </a:p>
        </p:txBody>
      </p:sp>
      <p:sp>
        <p:nvSpPr>
          <p:cNvPr id="10" name="Zástupný symbol pro obsah 9"/>
          <p:cNvSpPr>
            <a:spLocks noGrp="1"/>
          </p:cNvSpPr>
          <p:nvPr>
            <p:ph sz="quarter" idx="4"/>
          </p:nvPr>
        </p:nvSpPr>
        <p:spPr/>
        <p:txBody>
          <a:bodyPr>
            <a:normAutofit/>
          </a:bodyPr>
          <a:lstStyle/>
          <a:p>
            <a:r>
              <a:rPr lang="cs-CZ" dirty="0"/>
              <a:t>Územně plánovací dokumentace schválená přede dnem 1. července 1992 pozbývá platnosti nejpozději do 3 let ode dne nabytí účinnosti tohoto zákona.</a:t>
            </a:r>
          </a:p>
          <a:p>
            <a:r>
              <a:rPr lang="cs-CZ" dirty="0"/>
              <a:t>Územně plánovací dokumentaci sídelního útvaru nebo zóny, územní plán obce a regulační plán schválené před 1. lednem 2007 lze </a:t>
            </a:r>
            <a:r>
              <a:rPr lang="cs-CZ" u="sng" dirty="0"/>
              <a:t>do 31. prosince 2022 </a:t>
            </a:r>
            <a:r>
              <a:rPr lang="cs-CZ" dirty="0"/>
              <a:t>podle tohoto zákona upravit, v rozsahu provedené úpravy projednat a vydat, jinak pozbývají platnosti.</a:t>
            </a:r>
          </a:p>
          <a:p>
            <a:endParaRPr lang="cs-CZ" dirty="0"/>
          </a:p>
        </p:txBody>
      </p:sp>
    </p:spTree>
    <p:extLst>
      <p:ext uri="{BB962C8B-B14F-4D97-AF65-F5344CB8AC3E}">
        <p14:creationId xmlns:p14="http://schemas.microsoft.com/office/powerpoint/2010/main" val="110998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80" y="286603"/>
            <a:ext cx="10058400" cy="1450757"/>
          </a:xfrm>
        </p:spPr>
        <p:txBody>
          <a:bodyPr>
            <a:normAutofit/>
          </a:bodyPr>
          <a:lstStyle/>
          <a:p>
            <a:r>
              <a:rPr lang="cs-CZ" dirty="0"/>
              <a:t>Využití území</a:t>
            </a:r>
          </a:p>
        </p:txBody>
      </p:sp>
      <p:pic>
        <p:nvPicPr>
          <p:cNvPr id="7" name="Picture 6" descr="VÃ½sledek obrÃ¡zku pro mapa druhy pozemkÅ¯">
            <a:extLst>
              <a:ext uri="{FF2B5EF4-FFF2-40B4-BE49-F238E27FC236}">
                <a16:creationId xmlns:a16="http://schemas.microsoft.com/office/drawing/2014/main" id="{5A473C65-1546-4158-9799-278F7EAE789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236" r="26423"/>
          <a:stretch/>
        </p:blipFill>
        <p:spPr bwMode="auto">
          <a:xfrm>
            <a:off x="1183017" y="1916318"/>
            <a:ext cx="2376058" cy="34710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ruhy pozemkÅ¯">
            <a:extLst>
              <a:ext uri="{FF2B5EF4-FFF2-40B4-BE49-F238E27FC236}">
                <a16:creationId xmlns:a16="http://schemas.microsoft.com/office/drawing/2014/main" id="{B1EABED7-E57B-47F9-B8D6-88EA03D7D91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418" r="31931" b="-2"/>
          <a:stretch/>
        </p:blipFill>
        <p:spPr bwMode="auto">
          <a:xfrm>
            <a:off x="3719942" y="1916318"/>
            <a:ext cx="2376057" cy="34710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Zástupný symbol pro obsah 3"/>
          <p:cNvGraphicFramePr>
            <a:graphicFrameLocks noGrp="1"/>
          </p:cNvGraphicFramePr>
          <p:nvPr>
            <p:ph idx="1"/>
            <p:extLst/>
          </p:nvPr>
        </p:nvGraphicFramePr>
        <p:xfrm>
          <a:off x="6351639" y="1845734"/>
          <a:ext cx="4804041" cy="4023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0248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A80A28-CFE6-4A02-A495-764772494623}"/>
              </a:ext>
            </a:extLst>
          </p:cNvPr>
          <p:cNvSpPr>
            <a:spLocks noGrp="1"/>
          </p:cNvSpPr>
          <p:nvPr>
            <p:ph type="title"/>
          </p:nvPr>
        </p:nvSpPr>
        <p:spPr/>
        <p:txBody>
          <a:bodyPr/>
          <a:lstStyle/>
          <a:p>
            <a:r>
              <a:rPr lang="cs-CZ" dirty="0"/>
              <a:t>PÚR, ZÚR, ÚP a RP – vzájemné vazby</a:t>
            </a:r>
          </a:p>
        </p:txBody>
      </p:sp>
      <p:sp>
        <p:nvSpPr>
          <p:cNvPr id="7" name="Zástupný symbol pro obsah 6">
            <a:extLst>
              <a:ext uri="{FF2B5EF4-FFF2-40B4-BE49-F238E27FC236}">
                <a16:creationId xmlns:a16="http://schemas.microsoft.com/office/drawing/2014/main" id="{1CE1E979-470B-4739-9B9A-E0BFDE4EB165}"/>
              </a:ext>
            </a:extLst>
          </p:cNvPr>
          <p:cNvSpPr>
            <a:spLocks noGrp="1"/>
          </p:cNvSpPr>
          <p:nvPr>
            <p:ph idx="1"/>
          </p:nvPr>
        </p:nvSpPr>
        <p:spPr/>
        <p:txBody>
          <a:bodyPr>
            <a:normAutofit fontScale="92500" lnSpcReduction="20000"/>
          </a:bodyPr>
          <a:lstStyle/>
          <a:p>
            <a:r>
              <a:rPr lang="cs-CZ" u="sng" dirty="0"/>
              <a:t>Princip hierarchie a závaznosti vyšších úrovní nástrojů</a:t>
            </a:r>
          </a:p>
          <a:p>
            <a:r>
              <a:rPr lang="cs-CZ" dirty="0"/>
              <a:t>NSS 6 </a:t>
            </a:r>
            <a:r>
              <a:rPr lang="cs-CZ" dirty="0" err="1"/>
              <a:t>Ao</a:t>
            </a:r>
            <a:r>
              <a:rPr lang="cs-CZ" dirty="0"/>
              <a:t> 6/2010-103</a:t>
            </a:r>
          </a:p>
          <a:p>
            <a:pPr lvl="1"/>
            <a:r>
              <a:rPr lang="cs-CZ" dirty="0"/>
              <a:t>Vzhledem k účelu zásad územního rozvoje (§ 36 stavebního zákona z roku 2006) upřesnit záměry politiky územního rozvoje (§ 31 citovaného zákona) nepostačuje, pokud zásady územního rozvoje politiku územního rozvoje bez její další konkretizace pouze přejímají. Míra konkrétnosti vymezení ploch nadmístního významu a požadavků na jejich využití v zásadách územního rozvoje musí být taková, aby bylo možno zvažovat všechny varianty a alternativy využití těchto ploch nadmístního významu a vyhodnotit splnění požadavku přiměřenosti zvoleného řešení zejména ve vztahu k ochraně životního prostředí a k právům dotčených osob.</a:t>
            </a:r>
          </a:p>
          <a:p>
            <a:pPr lvl="1"/>
            <a:r>
              <a:rPr lang="cs-CZ" dirty="0"/>
              <a:t>Míra podrobnosti, se kterou je vymezována dopravní a technická infrastruktura, se v jednotlivých nástrojích územního plánování liší od míry podrobnosti vymezení ostatních regulovaných prvků. Specifická míra vymezení dopravní a technické infrastruktury se projevuje již na úrovni politiky územního rozvoje, kdy je dopravní a technická infrastruktura vymezena skrze plochy a koridory a tyto záměry jsou tak podrobeny vyšší míře podrobnosti oproti ostatním regulovaným prvkům.</a:t>
            </a:r>
          </a:p>
          <a:p>
            <a:pPr lvl="1"/>
            <a:r>
              <a:rPr lang="cs-CZ" u="sng" dirty="0">
                <a:solidFill>
                  <a:srgbClr val="FF0000"/>
                </a:solidFill>
              </a:rPr>
              <a:t>Šíře plochy či koridoru v územně plánovacích nástrojích by měla být kompromisem mezi požadavkem přesného vymezení, který minimalizuje počet osob potenciálně dotčených na právech, a požadavkem ponechání dostatečného prostoru, který v nižších stupních územně plánovacích nástrojů umožňuje variantní řešení a upřesnění daného záměru.</a:t>
            </a:r>
          </a:p>
        </p:txBody>
      </p:sp>
    </p:spTree>
    <p:extLst>
      <p:ext uri="{BB962C8B-B14F-4D97-AF65-F5344CB8AC3E}">
        <p14:creationId xmlns:p14="http://schemas.microsoft.com/office/powerpoint/2010/main" val="3369075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5BEEC4-CCBD-4901-B34D-A44E5FE210F1}"/>
              </a:ext>
            </a:extLst>
          </p:cNvPr>
          <p:cNvSpPr>
            <a:spLocks noGrp="1"/>
          </p:cNvSpPr>
          <p:nvPr>
            <p:ph type="title"/>
          </p:nvPr>
        </p:nvSpPr>
        <p:spPr/>
        <p:txBody>
          <a:bodyPr/>
          <a:lstStyle/>
          <a:p>
            <a:r>
              <a:rPr lang="cs-CZ" dirty="0"/>
              <a:t>PÚR, ZÚR, ÚP a RP – vzájemné vazby</a:t>
            </a:r>
          </a:p>
        </p:txBody>
      </p:sp>
      <p:sp>
        <p:nvSpPr>
          <p:cNvPr id="3" name="Zástupný symbol pro obsah 2">
            <a:extLst>
              <a:ext uri="{FF2B5EF4-FFF2-40B4-BE49-F238E27FC236}">
                <a16:creationId xmlns:a16="http://schemas.microsoft.com/office/drawing/2014/main" id="{1E1C15DC-2194-4ED5-A680-5EFACE07E1E9}"/>
              </a:ext>
            </a:extLst>
          </p:cNvPr>
          <p:cNvSpPr>
            <a:spLocks noGrp="1"/>
          </p:cNvSpPr>
          <p:nvPr>
            <p:ph idx="1"/>
          </p:nvPr>
        </p:nvSpPr>
        <p:spPr/>
        <p:txBody>
          <a:bodyPr>
            <a:normAutofit fontScale="92500" lnSpcReduction="20000"/>
          </a:bodyPr>
          <a:lstStyle/>
          <a:p>
            <a:r>
              <a:rPr lang="cs-CZ" u="sng" dirty="0"/>
              <a:t>Principy právní jistoty a legitimního očekávání a kontinuita územního plánování</a:t>
            </a:r>
          </a:p>
          <a:p>
            <a:r>
              <a:rPr lang="cs-CZ" dirty="0"/>
              <a:t>KS 30 A 1/2013 - 120</a:t>
            </a:r>
          </a:p>
          <a:p>
            <a:pPr lvl="1"/>
            <a:r>
              <a:rPr lang="cs-CZ" dirty="0"/>
              <a:t>Je-li úkolem územního plánování vytváření předpokladů pro udržitelný rozvoj území, spočívající ve vyváženém vztahu jeho podmínek, pak z principu věci jde o činnost plynulou a kontinuální ve vztahu k dosavadnímu funkčnímu určení území, nikoliv o skokové změny v něm. … Zásadní změny v účelovém určení ploch v území, které přetrhávají jejich dosavadní vývoj, jsou proto možné jen zcela výjimečně, a to v případech, vyskytnou-li se znenadání objektivní skutečnosti, mající fatální vliv na dosavadní příznivé životní prostředí, hospodářský rozvoj či soudržnost společenství obyvatel území. Takové změny musí být v územním plánu náležitým způsobem odůvodněny, jinak je územní plán nepřezkoumatelný.</a:t>
            </a:r>
          </a:p>
          <a:p>
            <a:r>
              <a:rPr lang="cs-CZ" dirty="0"/>
              <a:t>ALE NSS 6 </a:t>
            </a:r>
            <a:r>
              <a:rPr lang="cs-CZ" dirty="0" err="1"/>
              <a:t>Ao</a:t>
            </a:r>
            <a:r>
              <a:rPr lang="cs-CZ" dirty="0"/>
              <a:t> 3/2009 – 76</a:t>
            </a:r>
          </a:p>
          <a:p>
            <a:pPr lvl="1"/>
            <a:r>
              <a:rPr lang="cs-CZ" dirty="0"/>
              <a:t>Charakterizoval územní plánování jako „dlouhodobý proces, v němž se střetávají různé typy zájmů - vyhovění jednomu typu zájmů obvykle povede k poruše ve vztahu k zájmu jinému (či jiného). Jestliže do řešení po určitou dobu předvídaného vstoupí nová skutečnost, která významně modifikuje předpoklady, s nimiž výchozí fáze pořizování územního plánu počítaly, nelze než takovou skutečnost reflektovat. Z existence dřívějšího územního plánu či řešení navrhovaných v ranných fázích územních plánování nelze dovozovat utvoření „závazné správní praxe“ - tím by byla popřena sama podstata územního plánování.“ </a:t>
            </a:r>
            <a:r>
              <a:rPr lang="cs-CZ" u="sng" dirty="0">
                <a:solidFill>
                  <a:srgbClr val="FF0000"/>
                </a:solidFill>
              </a:rPr>
              <a:t>Ani z principu legitimního očekávání proto nelze v procesu územního plánování dovozovat požadavek na zachování </a:t>
            </a:r>
            <a:r>
              <a:rPr lang="cs-CZ" u="sng" dirty="0" err="1">
                <a:solidFill>
                  <a:srgbClr val="FF0000"/>
                </a:solidFill>
              </a:rPr>
              <a:t>statu</a:t>
            </a:r>
            <a:r>
              <a:rPr lang="cs-CZ" u="sng" dirty="0">
                <a:solidFill>
                  <a:srgbClr val="FF0000"/>
                </a:solidFill>
              </a:rPr>
              <a:t> quo.</a:t>
            </a:r>
          </a:p>
        </p:txBody>
      </p:sp>
    </p:spTree>
    <p:extLst>
      <p:ext uri="{BB962C8B-B14F-4D97-AF65-F5344CB8AC3E}">
        <p14:creationId xmlns:p14="http://schemas.microsoft.com/office/powerpoint/2010/main" val="2310423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B4EE12-B738-4983-AA91-B0F35B72EEE2}"/>
              </a:ext>
            </a:extLst>
          </p:cNvPr>
          <p:cNvSpPr>
            <a:spLocks noGrp="1"/>
          </p:cNvSpPr>
          <p:nvPr>
            <p:ph type="title"/>
          </p:nvPr>
        </p:nvSpPr>
        <p:spPr/>
        <p:txBody>
          <a:bodyPr/>
          <a:lstStyle/>
          <a:p>
            <a:r>
              <a:rPr lang="cs-CZ" dirty="0"/>
              <a:t>Princip flexibility</a:t>
            </a:r>
          </a:p>
        </p:txBody>
      </p:sp>
      <p:sp>
        <p:nvSpPr>
          <p:cNvPr id="3" name="Zástupný symbol pro obsah 2">
            <a:extLst>
              <a:ext uri="{FF2B5EF4-FFF2-40B4-BE49-F238E27FC236}">
                <a16:creationId xmlns:a16="http://schemas.microsoft.com/office/drawing/2014/main" id="{AC8CDC4C-0C1C-4FC2-A72E-E0B318D2E586}"/>
              </a:ext>
            </a:extLst>
          </p:cNvPr>
          <p:cNvSpPr>
            <a:spLocks noGrp="1"/>
          </p:cNvSpPr>
          <p:nvPr>
            <p:ph idx="1"/>
          </p:nvPr>
        </p:nvSpPr>
        <p:spPr/>
        <p:txBody>
          <a:bodyPr>
            <a:normAutofit/>
          </a:bodyPr>
          <a:lstStyle/>
          <a:p>
            <a:r>
              <a:rPr lang="cs-CZ" dirty="0"/>
              <a:t>NSS 4 As 88/2016-35</a:t>
            </a:r>
          </a:p>
          <a:p>
            <a:pPr lvl="1"/>
            <a:r>
              <a:rPr lang="cs-CZ" dirty="0"/>
              <a:t>Pořízení a vydání jednotlivých aktů územně plánovací dokumentace je jednak dlouhodobý proces, zpravidla trvající více let, jednak záměry územního plánování nejsou statické a podléhají změnám. Územní plány jsou tak pravidelně vyhodnocovány a měněny, a stejně tak podléhají pravidelné revizi a aktualizaci i zásady územního rozvoje a politika územního rozvoje. Právní předpisy s touto dynamikou počítají a pracují s ní. </a:t>
            </a:r>
          </a:p>
          <a:p>
            <a:pPr lvl="1"/>
            <a:r>
              <a:rPr lang="cs-CZ" dirty="0"/>
              <a:t>Podle § 54 odst. 5 stavebního zákona z roku 2006 tak platí, že „[o]</a:t>
            </a:r>
            <a:r>
              <a:rPr lang="cs-CZ" dirty="0" err="1"/>
              <a:t>bec</a:t>
            </a:r>
            <a:r>
              <a:rPr lang="cs-CZ" dirty="0"/>
              <a:t> je povinna uvést do souladu územní plán s územně plánovací dokumentací následně vydanou krajem a následně schválenou politikou územního rozvoje. Do té doby nelze rozhodovat podle částí územního plánu, které jsou v rozporu s územně plánovací dokumentací následně vydanou krajem nebo s politikou územního rozvoje.“ Lze tedy konstatovat, že samotný stavební zákon z roku 2006 počítá s tím, že územní plán může obsahovat určité řešení záležitostí nadmístního významu, které se může následně dostat do rozporu s vymezením těchto záležitostí republikového významu obsaženým v později vydané politice územního rozvoje nebo s vymezením záležitostí nadmístního významu (včetně záležitostí republikového významu) v následně vydaných zásadách územního rozvoje, popř. v jejich aktualizaci. </a:t>
            </a:r>
          </a:p>
        </p:txBody>
      </p:sp>
    </p:spTree>
    <p:extLst>
      <p:ext uri="{BB962C8B-B14F-4D97-AF65-F5344CB8AC3E}">
        <p14:creationId xmlns:p14="http://schemas.microsoft.com/office/powerpoint/2010/main" val="2445510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Subjekty v procesu pořizování ÚP</a:t>
            </a:r>
          </a:p>
        </p:txBody>
      </p:sp>
      <p:sp>
        <p:nvSpPr>
          <p:cNvPr id="7" name="Zástupný symbol pro obsah 6"/>
          <p:cNvSpPr>
            <a:spLocks noGrp="1"/>
          </p:cNvSpPr>
          <p:nvPr>
            <p:ph sz="half" idx="1"/>
          </p:nvPr>
        </p:nvSpPr>
        <p:spPr/>
        <p:txBody>
          <a:bodyPr>
            <a:normAutofit/>
          </a:bodyPr>
          <a:lstStyle/>
          <a:p>
            <a:r>
              <a:rPr lang="cs-CZ" dirty="0"/>
              <a:t>Pořizovatel </a:t>
            </a:r>
          </a:p>
          <a:p>
            <a:pPr lvl="1"/>
            <a:r>
              <a:rPr lang="cs-CZ" dirty="0"/>
              <a:t>Újezdní úřad</a:t>
            </a:r>
          </a:p>
          <a:p>
            <a:pPr lvl="1"/>
            <a:r>
              <a:rPr lang="cs-CZ" dirty="0"/>
              <a:t>Obecní úřad obce s rozšířenou působností (úřad územního plánování)</a:t>
            </a:r>
          </a:p>
          <a:p>
            <a:pPr lvl="2"/>
            <a:r>
              <a:rPr lang="cs-CZ" dirty="0"/>
              <a:t>Obecní úřad, který zajistí splnění kvalifikačních požadavků pro výkon územně plánovací činnosti</a:t>
            </a:r>
          </a:p>
          <a:p>
            <a:r>
              <a:rPr lang="cs-CZ" dirty="0"/>
              <a:t>Projektant</a:t>
            </a:r>
          </a:p>
          <a:p>
            <a:r>
              <a:rPr lang="cs-CZ" dirty="0"/>
              <a:t>Schvalovatel</a:t>
            </a:r>
          </a:p>
          <a:p>
            <a:pPr lvl="1"/>
            <a:r>
              <a:rPr lang="cs-CZ" dirty="0"/>
              <a:t>Zastupitelstvo obce</a:t>
            </a:r>
          </a:p>
          <a:p>
            <a:pPr lvl="1"/>
            <a:r>
              <a:rPr lang="cs-CZ" dirty="0"/>
              <a:t>Ministerstvo obrany</a:t>
            </a:r>
          </a:p>
          <a:p>
            <a:endParaRPr lang="cs-CZ" dirty="0"/>
          </a:p>
          <a:p>
            <a:endParaRPr lang="cs-CZ" dirty="0"/>
          </a:p>
        </p:txBody>
      </p:sp>
      <p:sp>
        <p:nvSpPr>
          <p:cNvPr id="11" name="Zástupný symbol pro obsah 10"/>
          <p:cNvSpPr>
            <a:spLocks noGrp="1"/>
          </p:cNvSpPr>
          <p:nvPr>
            <p:ph sz="half" idx="2"/>
          </p:nvPr>
        </p:nvSpPr>
        <p:spPr/>
        <p:txBody>
          <a:bodyPr>
            <a:normAutofit/>
          </a:bodyPr>
          <a:lstStyle/>
          <a:p>
            <a:r>
              <a:rPr lang="cs-CZ" dirty="0"/>
              <a:t>Dotčené orgány „STANOVISKA“</a:t>
            </a:r>
          </a:p>
          <a:p>
            <a:r>
              <a:rPr lang="cs-CZ" dirty="0"/>
              <a:t>Dotčené subjekty „NÁMITKY“</a:t>
            </a:r>
          </a:p>
          <a:p>
            <a:pPr lvl="1"/>
            <a:r>
              <a:rPr lang="cs-CZ" dirty="0"/>
              <a:t>Oprávněný investor (§ 23a </a:t>
            </a:r>
            <a:r>
              <a:rPr lang="cs-CZ" dirty="0" err="1"/>
              <a:t>StZ</a:t>
            </a:r>
            <a:r>
              <a:rPr lang="cs-CZ" dirty="0"/>
              <a:t>)</a:t>
            </a:r>
          </a:p>
          <a:p>
            <a:pPr lvl="1"/>
            <a:r>
              <a:rPr lang="cs-CZ" dirty="0"/>
              <a:t>Zástupce veřejnosti (§ 23 </a:t>
            </a:r>
            <a:r>
              <a:rPr lang="cs-CZ" dirty="0" err="1"/>
              <a:t>StZ</a:t>
            </a:r>
            <a:r>
              <a:rPr lang="cs-CZ" dirty="0"/>
              <a:t>)</a:t>
            </a:r>
          </a:p>
          <a:p>
            <a:pPr lvl="1"/>
            <a:r>
              <a:rPr lang="cs-CZ" dirty="0"/>
              <a:t>Vlastníci pozemků a staveb (§ 52 odst. 2 </a:t>
            </a:r>
            <a:r>
              <a:rPr lang="cs-CZ" dirty="0" err="1"/>
              <a:t>StZ</a:t>
            </a:r>
            <a:r>
              <a:rPr lang="cs-CZ" dirty="0"/>
              <a:t>)</a:t>
            </a:r>
          </a:p>
          <a:p>
            <a:r>
              <a:rPr lang="cs-CZ" dirty="0"/>
              <a:t>Každý „PŘIPOMÍNKY“</a:t>
            </a:r>
          </a:p>
          <a:p>
            <a:pPr lvl="1"/>
            <a:r>
              <a:rPr lang="cs-CZ" dirty="0"/>
              <a:t>Veřejnost</a:t>
            </a:r>
          </a:p>
          <a:p>
            <a:pPr lvl="1"/>
            <a:r>
              <a:rPr lang="cs-CZ" dirty="0"/>
              <a:t>Sousední obce</a:t>
            </a:r>
          </a:p>
        </p:txBody>
      </p:sp>
    </p:spTree>
    <p:extLst>
      <p:ext uri="{BB962C8B-B14F-4D97-AF65-F5344CB8AC3E}">
        <p14:creationId xmlns:p14="http://schemas.microsoft.com/office/powerpoint/2010/main" val="1374478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0F7717-32DB-4F7B-8B79-E4008B508B78}"/>
              </a:ext>
            </a:extLst>
          </p:cNvPr>
          <p:cNvSpPr>
            <a:spLocks noGrp="1"/>
          </p:cNvSpPr>
          <p:nvPr>
            <p:ph type="title"/>
          </p:nvPr>
        </p:nvSpPr>
        <p:spPr/>
        <p:txBody>
          <a:bodyPr/>
          <a:lstStyle/>
          <a:p>
            <a:r>
              <a:rPr lang="cs-CZ" dirty="0"/>
              <a:t>Námitky vs. připomínky</a:t>
            </a:r>
          </a:p>
        </p:txBody>
      </p:sp>
      <p:sp>
        <p:nvSpPr>
          <p:cNvPr id="5" name="Zástupný symbol pro obsah 4">
            <a:extLst>
              <a:ext uri="{FF2B5EF4-FFF2-40B4-BE49-F238E27FC236}">
                <a16:creationId xmlns:a16="http://schemas.microsoft.com/office/drawing/2014/main" id="{6E710B0F-B377-427A-B037-2E775D97FE5D}"/>
              </a:ext>
            </a:extLst>
          </p:cNvPr>
          <p:cNvSpPr>
            <a:spLocks noGrp="1"/>
          </p:cNvSpPr>
          <p:nvPr>
            <p:ph idx="1"/>
          </p:nvPr>
        </p:nvSpPr>
        <p:spPr/>
        <p:txBody>
          <a:bodyPr>
            <a:normAutofit fontScale="92500" lnSpcReduction="10000"/>
          </a:bodyPr>
          <a:lstStyle/>
          <a:p>
            <a:r>
              <a:rPr lang="cs-CZ" dirty="0"/>
              <a:t>NSS 2 </a:t>
            </a:r>
            <a:r>
              <a:rPr lang="cs-CZ" dirty="0" err="1"/>
              <a:t>Ao</a:t>
            </a:r>
            <a:r>
              <a:rPr lang="cs-CZ" dirty="0"/>
              <a:t> 2/2007-73</a:t>
            </a:r>
          </a:p>
          <a:p>
            <a:pPr lvl="1"/>
            <a:r>
              <a:rPr lang="cs-CZ" dirty="0"/>
              <a:t>Úprava obsažená v § 52 odst. 2 a 3 rozlišuje dva různé prostředky, kterými lze proti návrhu územního plánu brojit: námitky a připomínky. </a:t>
            </a:r>
          </a:p>
          <a:p>
            <a:pPr lvl="1"/>
            <a:r>
              <a:rPr lang="cs-CZ" dirty="0"/>
              <a:t>Zatímco </a:t>
            </a:r>
            <a:r>
              <a:rPr lang="cs-CZ" u="sng" dirty="0">
                <a:solidFill>
                  <a:srgbClr val="FF0000"/>
                </a:solidFill>
              </a:rPr>
              <a:t>námitky </a:t>
            </a:r>
            <a:r>
              <a:rPr lang="cs-CZ" dirty="0"/>
              <a:t>může vznést pouze taxativně vymezený subjekt, který musí být tímto návrhem dotčen, uplatnit </a:t>
            </a:r>
            <a:r>
              <a:rPr lang="cs-CZ" u="sng" dirty="0">
                <a:solidFill>
                  <a:srgbClr val="FF0000"/>
                </a:solidFill>
              </a:rPr>
              <a:t>připomínky</a:t>
            </a:r>
            <a:r>
              <a:rPr lang="cs-CZ" dirty="0"/>
              <a:t> může každý. </a:t>
            </a:r>
          </a:p>
          <a:p>
            <a:pPr lvl="1"/>
            <a:r>
              <a:rPr lang="cs-CZ" dirty="0"/>
              <a:t>Pojem </a:t>
            </a:r>
            <a:r>
              <a:rPr lang="cs-CZ" u="sng" dirty="0">
                <a:solidFill>
                  <a:srgbClr val="FF0000"/>
                </a:solidFill>
              </a:rPr>
              <a:t>,dotčenost</a:t>
            </a:r>
            <a:r>
              <a:rPr lang="cs-CZ" dirty="0"/>
              <a:t>' (§ 52 odst. 2) je však nutno vykládat šířeji nežli jen tak, že může být naplněn pouze u vlastníků pozemků či staveb, na které přímo dopadá změna územního plánu. </a:t>
            </a:r>
          </a:p>
          <a:p>
            <a:pPr lvl="1"/>
            <a:r>
              <a:rPr lang="cs-CZ" u="sng" dirty="0">
                <a:solidFill>
                  <a:srgbClr val="FF0000"/>
                </a:solidFill>
              </a:rPr>
              <a:t>,Mezující soused' </a:t>
            </a:r>
            <a:r>
              <a:rPr lang="cs-CZ" dirty="0"/>
              <a:t>má právo uplatnit námitky vždy; ,nemezující soused' výjimečně, a to v závislosti na okolnostech konkrétní věci.</a:t>
            </a:r>
          </a:p>
          <a:p>
            <a:r>
              <a:rPr lang="cs-CZ" dirty="0"/>
              <a:t>NSS 2 </a:t>
            </a:r>
            <a:r>
              <a:rPr lang="cs-CZ" dirty="0" err="1"/>
              <a:t>Ao</a:t>
            </a:r>
            <a:r>
              <a:rPr lang="cs-CZ" dirty="0"/>
              <a:t> 1/2008-51</a:t>
            </a:r>
          </a:p>
          <a:p>
            <a:pPr lvl="1"/>
            <a:r>
              <a:rPr lang="cs-CZ" u="sng" dirty="0">
                <a:solidFill>
                  <a:srgbClr val="FF0000"/>
                </a:solidFill>
              </a:rPr>
              <a:t>Rozhodujícím kritériem</a:t>
            </a:r>
            <a:r>
              <a:rPr lang="cs-CZ" dirty="0"/>
              <a:t>, dle kterého je podání obsahující výhrady proti návrhu opatření obecné povahy kvalifikováno jako připomínka či námitka (§ 172 odst. 5 správního řádu), není kvalita či obsahové náležitosti tohoto podání, nýbrž </a:t>
            </a:r>
            <a:r>
              <a:rPr lang="cs-CZ" u="sng" dirty="0">
                <a:solidFill>
                  <a:srgbClr val="FF0000"/>
                </a:solidFill>
              </a:rPr>
              <a:t>to, kdo výhrady vznesl</a:t>
            </a:r>
            <a:r>
              <a:rPr lang="cs-CZ" dirty="0"/>
              <a:t>. Pokud jsou tedy výhrady proti územnímu plánu vzneseny vlastníkem nemovitostí dotčených návrhem…, popřípadě též zástupcem veřejnosti (§ 52 odst. 2 stavebního zákona z roku 2006), musí k nim být bez dalšího přistoupeno jako k námitkám.</a:t>
            </a:r>
          </a:p>
        </p:txBody>
      </p:sp>
    </p:spTree>
    <p:extLst>
      <p:ext uri="{BB962C8B-B14F-4D97-AF65-F5344CB8AC3E}">
        <p14:creationId xmlns:p14="http://schemas.microsoft.com/office/powerpoint/2010/main" val="2070816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B0A628-2367-43DD-BA68-C9206C5191D3}"/>
              </a:ext>
            </a:extLst>
          </p:cNvPr>
          <p:cNvSpPr>
            <a:spLocks noGrp="1"/>
          </p:cNvSpPr>
          <p:nvPr>
            <p:ph type="title"/>
          </p:nvPr>
        </p:nvSpPr>
        <p:spPr/>
        <p:txBody>
          <a:bodyPr/>
          <a:lstStyle/>
          <a:p>
            <a:r>
              <a:rPr lang="cs-CZ" dirty="0"/>
              <a:t>NSS 8 </a:t>
            </a:r>
            <a:r>
              <a:rPr lang="cs-CZ" dirty="0" err="1"/>
              <a:t>Ao</a:t>
            </a:r>
            <a:r>
              <a:rPr lang="cs-CZ" dirty="0"/>
              <a:t> 2/2010-644 – zásah do práv</a:t>
            </a:r>
          </a:p>
        </p:txBody>
      </p:sp>
      <p:sp>
        <p:nvSpPr>
          <p:cNvPr id="3" name="Zástupný symbol pro obsah 2">
            <a:extLst>
              <a:ext uri="{FF2B5EF4-FFF2-40B4-BE49-F238E27FC236}">
                <a16:creationId xmlns:a16="http://schemas.microsoft.com/office/drawing/2014/main" id="{A954AEF2-C31A-4F1D-99DC-3B76B5E704FB}"/>
              </a:ext>
            </a:extLst>
          </p:cNvPr>
          <p:cNvSpPr>
            <a:spLocks noGrp="1"/>
          </p:cNvSpPr>
          <p:nvPr>
            <p:ph idx="1"/>
          </p:nvPr>
        </p:nvSpPr>
        <p:spPr/>
        <p:txBody>
          <a:bodyPr>
            <a:normAutofit fontScale="85000" lnSpcReduction="10000"/>
          </a:bodyPr>
          <a:lstStyle/>
          <a:p>
            <a:r>
              <a:rPr lang="cs-CZ" dirty="0"/>
              <a:t>Zásady územního rozvoje představují v množině opatření obecné povahy, vydávaných podle stavebního zákona, akt relativně abstraktního charakteru. Míra možného dotčení na právech je proto obecně nižší než v případě např. územního či regulačního plánu. </a:t>
            </a:r>
          </a:p>
          <a:p>
            <a:r>
              <a:rPr lang="cs-CZ" dirty="0"/>
              <a:t>V linii politika územního rozvoje, zásady územního rozvoje, územní plán (příp. regulační plán) a rozhodnutí o umístění stavby představují právě zásady první fázi, kdy se mohou dotčené osoby domáhat ochrany svých práv. </a:t>
            </a:r>
          </a:p>
          <a:p>
            <a:r>
              <a:rPr lang="cs-CZ" u="sng" dirty="0">
                <a:solidFill>
                  <a:srgbClr val="FF0000"/>
                </a:solidFill>
              </a:rPr>
              <a:t>Politika územního rozvoje se navíc vyznačuje podstatnou mírou neurčitosti. Oproti tomu zásady územního rozvoje mohou znamenat zásadní zásah do práv dotčených osob, protože vlastní umístění liniové stavby, respektující zásady územního rozvoje, nemůže v navazujících řízeních doznat významnějších změn. Míra dotčení se bude samozřejmě vždy lišit podle míry obecnosti zásad. </a:t>
            </a:r>
          </a:p>
          <a:p>
            <a:r>
              <a:rPr lang="cs-CZ" dirty="0"/>
              <a:t>Tvrzení, že míra obecnosti zásad územního rozvoje vylučuje konkrétní zásah do práv dotčených osob, je nepřijatelné. V každém konkrétním případě přezkumu zásad územního rozvoje je nutné zkoumat reálnou míru dotčení práv adresátů tohoto aktu a vážit, zda lze tato práva efektivně ochránit v navazujících řízeních. Stavebním zákonem regulovaný princip koncentrace námitek a připomínek dotčených osob spolu s tendencí posouvat ochranu práv dotčených osob do dalších řízení nesmí vést ke kvalifikovanému obcházení cíle zákonné úpravy, totiž ochrany dotčených osob v procesu územního plánování a rozhodování.</a:t>
            </a:r>
          </a:p>
        </p:txBody>
      </p:sp>
    </p:spTree>
    <p:extLst>
      <p:ext uri="{BB962C8B-B14F-4D97-AF65-F5344CB8AC3E}">
        <p14:creationId xmlns:p14="http://schemas.microsoft.com/office/powerpoint/2010/main" val="1265238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Náhrady za omezení vlastnického práva </a:t>
            </a:r>
          </a:p>
        </p:txBody>
      </p:sp>
      <p:sp>
        <p:nvSpPr>
          <p:cNvPr id="3" name="Zástupný symbol pro text 2"/>
          <p:cNvSpPr>
            <a:spLocks noGrp="1"/>
          </p:cNvSpPr>
          <p:nvPr>
            <p:ph type="body" idx="1"/>
          </p:nvPr>
        </p:nvSpPr>
        <p:spPr/>
        <p:txBody>
          <a:bodyPr>
            <a:normAutofit/>
          </a:bodyPr>
          <a:lstStyle/>
          <a:p>
            <a:r>
              <a:rPr lang="cs-CZ" dirty="0"/>
              <a:t>Náhrady za změny v území dle § 102 STZ</a:t>
            </a:r>
          </a:p>
        </p:txBody>
      </p:sp>
      <p:sp>
        <p:nvSpPr>
          <p:cNvPr id="4" name="Zástupný symbol pro obsah 3"/>
          <p:cNvSpPr>
            <a:spLocks noGrp="1"/>
          </p:cNvSpPr>
          <p:nvPr>
            <p:ph sz="half" idx="2"/>
          </p:nvPr>
        </p:nvSpPr>
        <p:spPr/>
        <p:txBody>
          <a:bodyPr>
            <a:normAutofit/>
          </a:bodyPr>
          <a:lstStyle/>
          <a:p>
            <a:r>
              <a:rPr lang="cs-CZ" dirty="0"/>
              <a:t>3 typy</a:t>
            </a:r>
          </a:p>
          <a:p>
            <a:pPr lvl="1"/>
            <a:r>
              <a:rPr lang="cs-CZ" dirty="0"/>
              <a:t>Stavební uzávěra</a:t>
            </a:r>
          </a:p>
          <a:p>
            <a:pPr lvl="1"/>
            <a:r>
              <a:rPr lang="cs-CZ" dirty="0"/>
              <a:t>Zrušení zastavitelnosti</a:t>
            </a:r>
          </a:p>
          <a:p>
            <a:pPr lvl="2"/>
            <a:r>
              <a:rPr lang="cs-CZ" dirty="0"/>
              <a:t>Změna územního nebo regulačního plánu </a:t>
            </a:r>
          </a:p>
          <a:p>
            <a:pPr lvl="4"/>
            <a:r>
              <a:rPr lang="cs-CZ" dirty="0"/>
              <a:t>!?Otázka aplikovatelnosti na ÚPD podle z. č. 50/1976 Sb.!?</a:t>
            </a:r>
          </a:p>
          <a:p>
            <a:pPr lvl="3"/>
            <a:r>
              <a:rPr lang="cs-CZ" dirty="0"/>
              <a:t>Náhrada za zmařenou investici</a:t>
            </a:r>
          </a:p>
          <a:p>
            <a:pPr lvl="3"/>
            <a:r>
              <a:rPr lang="cs-CZ" dirty="0"/>
              <a:t>Prekluzivní lhůta 5 let (účinné od 1. 1. 2013)</a:t>
            </a:r>
          </a:p>
          <a:p>
            <a:pPr lvl="1"/>
            <a:r>
              <a:rPr lang="cs-CZ" dirty="0"/>
              <a:t>Zrušení územního rozhodnutí</a:t>
            </a:r>
          </a:p>
          <a:p>
            <a:pPr lvl="1"/>
            <a:endParaRPr lang="cs-CZ" dirty="0"/>
          </a:p>
          <a:p>
            <a:pPr lvl="1"/>
            <a:endParaRPr lang="cs-CZ" dirty="0"/>
          </a:p>
        </p:txBody>
      </p:sp>
      <p:sp>
        <p:nvSpPr>
          <p:cNvPr id="5" name="Zástupný symbol pro text 4"/>
          <p:cNvSpPr>
            <a:spLocks noGrp="1"/>
          </p:cNvSpPr>
          <p:nvPr>
            <p:ph type="body" sz="quarter" idx="3"/>
          </p:nvPr>
        </p:nvSpPr>
        <p:spPr/>
        <p:txBody>
          <a:bodyPr>
            <a:normAutofit/>
          </a:bodyPr>
          <a:lstStyle/>
          <a:p>
            <a:r>
              <a:rPr lang="cs-CZ" dirty="0"/>
              <a:t>Další náhrady dle čl. 11 odst. 4 Listiny</a:t>
            </a:r>
          </a:p>
        </p:txBody>
      </p:sp>
      <p:sp>
        <p:nvSpPr>
          <p:cNvPr id="6" name="Zástupný symbol pro obsah 5"/>
          <p:cNvSpPr>
            <a:spLocks noGrp="1"/>
          </p:cNvSpPr>
          <p:nvPr>
            <p:ph sz="quarter" idx="4"/>
          </p:nvPr>
        </p:nvSpPr>
        <p:spPr/>
        <p:txBody>
          <a:bodyPr>
            <a:normAutofit fontScale="85000" lnSpcReduction="20000"/>
          </a:bodyPr>
          <a:lstStyle/>
          <a:p>
            <a:r>
              <a:rPr lang="cs-CZ" dirty="0"/>
              <a:t>Za předpokladu dodržení zásady subsidiarity a minimalizace zásahu může územním plánem (jeho změnou) dojít k omezením vlastníka nebo jiného nositele věcných práv k pozemkům či stavbám v území regulovaném tímto plánem, nepřesáhnou-li spravedlivou míru; taková omezení nevyžadují souhlasu dotyčného vlastníka a tento je povinen strpět je bez náhrady.</a:t>
            </a:r>
          </a:p>
          <a:p>
            <a:r>
              <a:rPr lang="cs-CZ" dirty="0"/>
              <a:t>Shledá-li soud v přezkoumávaném územním plánu dodržení těchto zásad, není důvodem ke zrušení územního plánu ani to, že omezení vlastníka nebo jiného nositele věcných práv přesáhlo spravedlivou míru; případnou náhradu za ně nelze poskytnout v rámci procesu tvorby územního plánu (jeho změny).</a:t>
            </a:r>
          </a:p>
          <a:p>
            <a:pPr lvl="1"/>
            <a:r>
              <a:rPr lang="cs-CZ" dirty="0"/>
              <a:t>NSS 1 </a:t>
            </a:r>
            <a:r>
              <a:rPr lang="cs-CZ" dirty="0" err="1"/>
              <a:t>Ao</a:t>
            </a:r>
            <a:r>
              <a:rPr lang="cs-CZ" dirty="0"/>
              <a:t> 1/2009 - 120</a:t>
            </a:r>
          </a:p>
          <a:p>
            <a:endParaRPr lang="cs-CZ" dirty="0"/>
          </a:p>
        </p:txBody>
      </p:sp>
    </p:spTree>
    <p:extLst>
      <p:ext uri="{BB962C8B-B14F-4D97-AF65-F5344CB8AC3E}">
        <p14:creationId xmlns:p14="http://schemas.microsoft.com/office/powerpoint/2010/main" val="2795270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13A8C32D-9FFB-4AD5-B7B9-248222E35AEE}"/>
              </a:ext>
            </a:extLst>
          </p:cNvPr>
          <p:cNvSpPr>
            <a:spLocks noGrp="1"/>
          </p:cNvSpPr>
          <p:nvPr>
            <p:ph type="title"/>
          </p:nvPr>
        </p:nvSpPr>
        <p:spPr/>
        <p:txBody>
          <a:bodyPr/>
          <a:lstStyle/>
          <a:p>
            <a:r>
              <a:rPr lang="cs-CZ" dirty="0" smtClean="0"/>
              <a:t>Výšková regulace</a:t>
            </a:r>
            <a:endParaRPr lang="cs-CZ" dirty="0"/>
          </a:p>
        </p:txBody>
      </p:sp>
      <p:sp>
        <p:nvSpPr>
          <p:cNvPr id="8" name="Zástupný symbol pro obsah 7">
            <a:extLst>
              <a:ext uri="{FF2B5EF4-FFF2-40B4-BE49-F238E27FC236}">
                <a16:creationId xmlns:a16="http://schemas.microsoft.com/office/drawing/2014/main" id="{04383459-6FC8-41E5-8B6F-19744DEB29EF}"/>
              </a:ext>
            </a:extLst>
          </p:cNvPr>
          <p:cNvSpPr>
            <a:spLocks noGrp="1"/>
          </p:cNvSpPr>
          <p:nvPr>
            <p:ph idx="1"/>
          </p:nvPr>
        </p:nvSpPr>
        <p:spPr/>
        <p:txBody>
          <a:bodyPr>
            <a:normAutofit fontScale="92500" lnSpcReduction="20000"/>
          </a:bodyPr>
          <a:lstStyle/>
          <a:p>
            <a:pPr lvl="1"/>
            <a:r>
              <a:rPr lang="cs-CZ" dirty="0"/>
              <a:t>KS 63 A 6/2012-227</a:t>
            </a:r>
          </a:p>
          <a:p>
            <a:r>
              <a:rPr lang="cs-CZ" dirty="0"/>
              <a:t>Stanovení výškové regulace formou určení nepřekročitelné výškové hladiny v dané ploše je přípustné již na úrovni územního plánu.</a:t>
            </a:r>
          </a:p>
          <a:p>
            <a:pPr lvl="1"/>
            <a:r>
              <a:rPr lang="cs-CZ" dirty="0"/>
              <a:t>NS 8 As 2/2016 - 56</a:t>
            </a:r>
          </a:p>
          <a:p>
            <a:r>
              <a:rPr lang="cs-CZ" dirty="0"/>
              <a:t>Výšková regulace zástavby je součástí textové části územního plánu, představuje jeden z možných způsobů regulace prostorového uspořádání území řešeného územním plánem a jednu ze základních podmínek ochrany krajinného rázu. [srov. část I. odst. 1 písm. f) přílohy č. 7 vyhlášky č. 500/2006 Sb.].</a:t>
            </a:r>
          </a:p>
          <a:p>
            <a:r>
              <a:rPr lang="cs-CZ" dirty="0"/>
              <a:t>Potřeba chránit kvalitu bydlení a napravit tvrzené nedostatky územního plánu představuje obecné důvody výškové regulace zástavby v průmyslové zóně, ale sama o sobě neimplikuje konkrétní hodnotu maximálně přípustné výšky zástavby. Zdůvodnění přijaté výškové regulace se odvíjí od povahy a účelu tohoto regulativu a nelze jej učinit bez odborné urbanistické úvahy založené na komplexní analýze charakteru řešeného území a jeho udržitelného rozvoje. Taková úvaha je nezbytná nejen s ohledem na požadavek komplexního odůvodnění přijatého řešení [srov. část II., odst. 1 písm. c) přílohy č. 7 vyhlášky 500/2006 Sb.], ale též s ohledem na nutnost respektovat vlastnická práva vlastníků dotčených nemovitostí a ústavní limity jejich omezení</a:t>
            </a:r>
          </a:p>
          <a:p>
            <a:endParaRPr lang="cs-CZ" dirty="0"/>
          </a:p>
        </p:txBody>
      </p:sp>
    </p:spTree>
    <p:extLst>
      <p:ext uri="{BB962C8B-B14F-4D97-AF65-F5344CB8AC3E}">
        <p14:creationId xmlns:p14="http://schemas.microsoft.com/office/powerpoint/2010/main" val="82118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ED81A201-29AB-434A-BCBD-35E4A0D9D22F}"/>
              </a:ext>
            </a:extLst>
          </p:cNvPr>
          <p:cNvSpPr>
            <a:spLocks noGrp="1"/>
          </p:cNvSpPr>
          <p:nvPr>
            <p:ph type="title"/>
          </p:nvPr>
        </p:nvSpPr>
        <p:spPr/>
        <p:txBody>
          <a:bodyPr/>
          <a:lstStyle/>
          <a:p>
            <a:r>
              <a:rPr lang="cs-CZ" dirty="0"/>
              <a:t>Územní rezerva dle I.ÚS 2152/15</a:t>
            </a:r>
          </a:p>
        </p:txBody>
      </p:sp>
      <p:sp>
        <p:nvSpPr>
          <p:cNvPr id="8" name="Zástupný symbol pro obsah 7">
            <a:extLst>
              <a:ext uri="{FF2B5EF4-FFF2-40B4-BE49-F238E27FC236}">
                <a16:creationId xmlns:a16="http://schemas.microsoft.com/office/drawing/2014/main" id="{0BDF6D4E-3553-4416-B1AF-70C0DB6CC872}"/>
              </a:ext>
            </a:extLst>
          </p:cNvPr>
          <p:cNvSpPr>
            <a:spLocks noGrp="1"/>
          </p:cNvSpPr>
          <p:nvPr>
            <p:ph idx="1"/>
          </p:nvPr>
        </p:nvSpPr>
        <p:spPr/>
        <p:txBody>
          <a:bodyPr>
            <a:normAutofit fontScale="92500" lnSpcReduction="20000"/>
          </a:bodyPr>
          <a:lstStyle/>
          <a:p>
            <a:r>
              <a:rPr lang="cs-CZ" dirty="0"/>
              <a:t>V obecné rovině představuje územní rezerva ze své podstaty dočasné a relativně šetrné omezení vlastnického práva, neboť zakazuje pouze ty změny v území, které by mohly stanovené využití podstatně ztížit nebo znemožnit (§ 36 odst. 1 stavebního zákona). </a:t>
            </a:r>
          </a:p>
          <a:p>
            <a:r>
              <a:rPr lang="cs-CZ" dirty="0"/>
              <a:t>Ústavní soud nevylučuje, že mohou nastat situace, kdy by i územní rezerva mohla excesivně zasáhnout do práv vlastníka příslušného pozemku.</a:t>
            </a:r>
          </a:p>
          <a:p>
            <a:r>
              <a:rPr lang="cs-CZ" dirty="0"/>
              <a:t>V případě územní rezervy není jednoznačným pravidlem, že by její vymezení v územním plánu znamenalo zákaz jakékoli stavební činnosti či automatický a trvalý pokles ceny pozemků. Navíc předmětné pozemky náleží do zemědělského půdního fondu a s vymezením zastavitelných ploch v dané lokalitě se vůbec nepočítá. V posuzovaném případě stěžovatel ani netvrdí, že měl či má záměr na nich provést konkrétní stavbu (omezení tak zůstává čistě hypotetické). Zásadní skutečností zůstává, že předmětné pozemky jsou stěžovatelem užívány k zemědělské činnosti a toto jejich stávající využití není vymezením rezervy nikterak dotčeno. Stěžovatel tedy může využívat tyto pozemky stejně jako dosud. </a:t>
            </a:r>
          </a:p>
          <a:p>
            <a:r>
              <a:rPr lang="cs-CZ" dirty="0"/>
              <a:t>S ohledem na uvedené nelze vymezení územní rezervy hodnotit jako rozsáhlý a podstatný zásah do vlastnického práva, jak činí stěžovatel.</a:t>
            </a:r>
          </a:p>
        </p:txBody>
      </p:sp>
    </p:spTree>
    <p:extLst>
      <p:ext uri="{BB962C8B-B14F-4D97-AF65-F5344CB8AC3E}">
        <p14:creationId xmlns:p14="http://schemas.microsoft.com/office/powerpoint/2010/main" val="1155656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Územní </a:t>
            </a:r>
            <a:r>
              <a:rPr lang="cs-CZ" dirty="0" smtClean="0"/>
              <a:t>rezerva - pokračování</a:t>
            </a:r>
            <a:endParaRPr lang="cs-CZ" dirty="0"/>
          </a:p>
        </p:txBody>
      </p:sp>
      <p:sp>
        <p:nvSpPr>
          <p:cNvPr id="7" name="Zástupný symbol pro obsah 6"/>
          <p:cNvSpPr>
            <a:spLocks noGrp="1"/>
          </p:cNvSpPr>
          <p:nvPr>
            <p:ph idx="1"/>
          </p:nvPr>
        </p:nvSpPr>
        <p:spPr/>
        <p:txBody>
          <a:bodyPr>
            <a:normAutofit/>
          </a:bodyPr>
          <a:lstStyle/>
          <a:p>
            <a:r>
              <a:rPr lang="cs-CZ" sz="1400" dirty="0"/>
              <a:t>NS 22 </a:t>
            </a:r>
            <a:r>
              <a:rPr lang="cs-CZ" sz="1400" dirty="0" err="1"/>
              <a:t>Cdo</a:t>
            </a:r>
            <a:r>
              <a:rPr lang="cs-CZ" sz="1400" dirty="0"/>
              <a:t> 4304/2015 </a:t>
            </a:r>
            <a:endParaRPr lang="cs-CZ" sz="1400" b="1" dirty="0"/>
          </a:p>
          <a:p>
            <a:pPr lvl="1"/>
            <a:r>
              <a:rPr lang="cs-CZ" sz="1200" dirty="0"/>
              <a:t>Za omezení vlastnického práva k pozemku způsobené jeho zahrnutím do územní rezervy (</a:t>
            </a:r>
            <a:r>
              <a:rPr lang="cs-CZ" sz="1200" dirty="0">
                <a:hlinkClick r:id="rId2"/>
              </a:rPr>
              <a:t>§ 36</a:t>
            </a:r>
            <a:r>
              <a:rPr lang="cs-CZ" sz="1200" dirty="0"/>
              <a:t> odst. 1 </a:t>
            </a:r>
            <a:r>
              <a:rPr lang="cs-CZ" sz="1200" dirty="0" err="1"/>
              <a:t>StavZ</a:t>
            </a:r>
            <a:r>
              <a:rPr lang="cs-CZ" sz="1200" dirty="0"/>
              <a:t>) se neposkytuje náhrada.</a:t>
            </a:r>
          </a:p>
          <a:p>
            <a:pPr lvl="1"/>
            <a:r>
              <a:rPr lang="cs-CZ" sz="1200" dirty="0"/>
              <a:t>V daném případě územní rezervy se nejedná o natolik intenzivní omezení vlastnického práva, aby bylo možné je podřadit pod čl. 11 odst. 4 Listiny základních práv a svobod. Územní rezerva představuje pouze dočasné opatření, které může trvat jen po dobu nezbytnou pro prověření možnosti využití území pro stanovený záměr. Neomezuje vlastníky dotčených nemovitostí zcela, pouze se dotýká možnosti realizovat záměry, které by mohly znemožnit či podstatně ztížit budoucí využití území.</a:t>
            </a:r>
          </a:p>
          <a:p>
            <a:r>
              <a:rPr lang="cs-CZ" dirty="0"/>
              <a:t>III.ÚS 950/17</a:t>
            </a:r>
          </a:p>
          <a:p>
            <a:pPr lvl="1"/>
            <a:r>
              <a:rPr lang="cs-CZ" dirty="0"/>
              <a:t>Opatření obecné povahy vymezující územní rezervu může představovat omezení vlastnického práva, za nějž náleží náhrada podle čl. 11 odst. 4 Listiny základních práv a svobod. Při posuzování, zda má být náhrada poskytnuta, je však třeba vždy posoudit okolnosti konkrétního případu a zabývat se rozsahem omezení, které územní rezerva pro konkrétního vlastníka představuje, jakož i délkou trvání tohoto omezení. Paušální vyloučení možnosti poskytnutí náhrady, aniž jsou konkrétní okolnosti případu a důvody zřízení územní rezervy posouzeny, představuje porušení práva na soudní ochranu podle čl. 36 odst. 1 Listiny základních práv a svobod.</a:t>
            </a:r>
          </a:p>
        </p:txBody>
      </p:sp>
      <p:sp>
        <p:nvSpPr>
          <p:cNvPr id="8" name="Blesk 7">
            <a:extLst>
              <a:ext uri="{FF2B5EF4-FFF2-40B4-BE49-F238E27FC236}">
                <a16:creationId xmlns:a16="http://schemas.microsoft.com/office/drawing/2014/main" id="{0C576099-A3BA-47CB-9BB3-CFB95190841C}"/>
              </a:ext>
            </a:extLst>
          </p:cNvPr>
          <p:cNvSpPr/>
          <p:nvPr/>
        </p:nvSpPr>
        <p:spPr>
          <a:xfrm>
            <a:off x="4324350" y="1845734"/>
            <a:ext cx="2038350" cy="1057275"/>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525407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č. 1</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a:t>Pan Kutil vlastní zemědělský pozemek (trvalý travní porost) a lesní pozemek</a:t>
            </a:r>
            <a:r>
              <a:rPr lang="cs-CZ" dirty="0" smtClean="0"/>
              <a:t>.</a:t>
            </a:r>
            <a:endParaRPr lang="cs-CZ" sz="2800" dirty="0"/>
          </a:p>
          <a:p>
            <a:pPr lvl="0"/>
            <a:r>
              <a:rPr lang="cs-CZ" dirty="0" smtClean="0"/>
              <a:t>1. Popište </a:t>
            </a:r>
            <a:r>
              <a:rPr lang="cs-CZ" dirty="0"/>
              <a:t>mechanismus změny účelového určení pozemku, pokud bude chtít pan Kutil</a:t>
            </a:r>
            <a:endParaRPr lang="cs-CZ" sz="2800" dirty="0"/>
          </a:p>
          <a:p>
            <a:pPr lvl="1"/>
            <a:r>
              <a:rPr lang="cs-CZ" dirty="0"/>
              <a:t>zemědělský pozemek rozorat a využít pro pěstování kukuřice.</a:t>
            </a:r>
            <a:endParaRPr lang="cs-CZ" sz="2400" dirty="0"/>
          </a:p>
          <a:p>
            <a:pPr lvl="1"/>
            <a:r>
              <a:rPr lang="cs-CZ" dirty="0"/>
              <a:t>zemědělský pozemek zalesnit.</a:t>
            </a:r>
            <a:endParaRPr lang="cs-CZ" sz="2400" dirty="0"/>
          </a:p>
          <a:p>
            <a:pPr lvl="1"/>
            <a:r>
              <a:rPr lang="cs-CZ" dirty="0"/>
              <a:t>lesní pozemek využít pro stavbu rekreační chaty.</a:t>
            </a:r>
            <a:endParaRPr lang="cs-CZ" sz="2400" dirty="0"/>
          </a:p>
          <a:p>
            <a:pPr lvl="0"/>
            <a:r>
              <a:rPr lang="cs-CZ" dirty="0" smtClean="0"/>
              <a:t>2. Jaký </a:t>
            </a:r>
            <a:r>
              <a:rPr lang="cs-CZ" dirty="0"/>
              <a:t>význam má pro zodpovězení otázky č. 1 údaj o výměře dotčeného pozemku?</a:t>
            </a:r>
            <a:endParaRPr lang="cs-CZ" sz="2800" dirty="0"/>
          </a:p>
          <a:p>
            <a:pPr lvl="0"/>
            <a:r>
              <a:rPr lang="cs-CZ" dirty="0" smtClean="0"/>
              <a:t>3. Jak </a:t>
            </a:r>
            <a:r>
              <a:rPr lang="cs-CZ" dirty="0"/>
              <a:t>a kdy se promítne změna účelového určení pozemku v katastru nemovitostí? </a:t>
            </a:r>
            <a:endParaRPr lang="cs-CZ" sz="2800" dirty="0"/>
          </a:p>
          <a:p>
            <a:r>
              <a:rPr lang="cs-CZ" dirty="0"/>
              <a:t> </a:t>
            </a:r>
            <a:endParaRPr lang="cs-CZ" sz="2800" dirty="0"/>
          </a:p>
          <a:p>
            <a:r>
              <a:rPr lang="cs-CZ" dirty="0"/>
              <a:t>Pan Kutil vlastní také pozemky v katastrálním území obce Ochoz u Brna, konkrétně p. č. 502 a 1663/26. Rád by jeden z pozemků využil ke stavbě rodinného domu.</a:t>
            </a:r>
            <a:endParaRPr lang="cs-CZ" sz="2800" dirty="0"/>
          </a:p>
          <a:p>
            <a:pPr lvl="0"/>
            <a:r>
              <a:rPr lang="cs-CZ" dirty="0"/>
              <a:t>Analyzujte předmětnou situaci s ohledem na realizovatelnost záměru. Využijte informace z </a:t>
            </a:r>
            <a:r>
              <a:rPr lang="cs-CZ" u="sng" dirty="0">
                <a:hlinkClick r:id="rId2"/>
              </a:rPr>
              <a:t>katastru nemovitostí</a:t>
            </a:r>
            <a:r>
              <a:rPr lang="cs-CZ" dirty="0"/>
              <a:t> a z platného </a:t>
            </a:r>
            <a:r>
              <a:rPr lang="cs-CZ" u="sng" dirty="0">
                <a:hlinkClick r:id="rId3"/>
              </a:rPr>
              <a:t>územního plánu obce</a:t>
            </a:r>
            <a:r>
              <a:rPr lang="cs-CZ" dirty="0"/>
              <a:t> .</a:t>
            </a:r>
            <a:endParaRPr lang="cs-CZ" sz="2800" dirty="0"/>
          </a:p>
          <a:p>
            <a:r>
              <a:rPr lang="cs-CZ" u="sng" dirty="0">
                <a:hlinkClick r:id="rId4"/>
              </a:rPr>
              <a:t>https://maps.cleerio.cz/ochoz-u-brna</a:t>
            </a:r>
            <a:r>
              <a:rPr lang="cs-CZ" dirty="0"/>
              <a:t> </a:t>
            </a:r>
          </a:p>
          <a:p>
            <a:endParaRPr lang="cs-CZ" dirty="0"/>
          </a:p>
        </p:txBody>
      </p:sp>
    </p:spTree>
    <p:extLst>
      <p:ext uri="{BB962C8B-B14F-4D97-AF65-F5344CB8AC3E}">
        <p14:creationId xmlns:p14="http://schemas.microsoft.com/office/powerpoint/2010/main" val="3893987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995E6B-BF26-431F-AA0F-75811695CB04}"/>
              </a:ext>
            </a:extLst>
          </p:cNvPr>
          <p:cNvSpPr>
            <a:spLocks noGrp="1"/>
          </p:cNvSpPr>
          <p:nvPr>
            <p:ph type="title"/>
          </p:nvPr>
        </p:nvSpPr>
        <p:spPr/>
        <p:txBody>
          <a:bodyPr/>
          <a:lstStyle/>
          <a:p>
            <a:r>
              <a:rPr lang="cs-CZ" dirty="0"/>
              <a:t>Aktivní legitimace k podání návrhu </a:t>
            </a:r>
            <a:br>
              <a:rPr lang="cs-CZ" dirty="0"/>
            </a:br>
            <a:r>
              <a:rPr lang="cs-CZ" dirty="0"/>
              <a:t>dle § 101a odst. 1 SŘS</a:t>
            </a:r>
          </a:p>
        </p:txBody>
      </p:sp>
      <p:sp>
        <p:nvSpPr>
          <p:cNvPr id="3" name="Zástupný symbol pro obsah 2">
            <a:extLst>
              <a:ext uri="{FF2B5EF4-FFF2-40B4-BE49-F238E27FC236}">
                <a16:creationId xmlns:a16="http://schemas.microsoft.com/office/drawing/2014/main" id="{D8CB46B3-0C45-4D37-99C2-D4C09BBFE6B5}"/>
              </a:ext>
            </a:extLst>
          </p:cNvPr>
          <p:cNvSpPr>
            <a:spLocks noGrp="1"/>
          </p:cNvSpPr>
          <p:nvPr>
            <p:ph idx="1"/>
          </p:nvPr>
        </p:nvSpPr>
        <p:spPr/>
        <p:txBody>
          <a:bodyPr>
            <a:normAutofit fontScale="92500" lnSpcReduction="20000"/>
          </a:bodyPr>
          <a:lstStyle/>
          <a:p>
            <a:r>
              <a:rPr lang="cs-CZ" sz="2800" dirty="0"/>
              <a:t>- návrh na zrušení opatření obecné povahy nebo jeho částí je oprávněn podat ten, kdo tvrdí, že byl na svých právech opatřením obecné povahy, vydaným správním orgánem, zkrácen -</a:t>
            </a:r>
          </a:p>
          <a:p>
            <a:r>
              <a:rPr lang="cs-CZ" dirty="0"/>
              <a:t>Územním plánem mohou být dotčeny tři kategorie osob (NSS 8 </a:t>
            </a:r>
            <a:r>
              <a:rPr lang="cs-CZ" dirty="0" err="1"/>
              <a:t>Ao</a:t>
            </a:r>
            <a:r>
              <a:rPr lang="cs-CZ" dirty="0"/>
              <a:t> 1/2010 – 89)</a:t>
            </a:r>
          </a:p>
          <a:p>
            <a:pPr lvl="1"/>
            <a:r>
              <a:rPr lang="cs-CZ" u="sng" dirty="0">
                <a:solidFill>
                  <a:srgbClr val="FF0000"/>
                </a:solidFill>
              </a:rPr>
              <a:t>osoba, která má přímý a nezprostředkovaný vztah k nějaké části území, které je (územním plánem) regulováno</a:t>
            </a:r>
            <a:r>
              <a:rPr lang="cs-CZ" dirty="0"/>
              <a:t>, tedy vlastník (spoluvlastník) pozemku nebo jiné nemovité věci (případně jiných majetkových hodnot majících povahu obdobnou nemovitým věcem - tedy bytů a nebytových prostor) a oprávněný z věcného práva k takovýmto věcem (majetkovým hodnotám), nikoli však nájemce; </a:t>
            </a:r>
          </a:p>
          <a:p>
            <a:pPr lvl="1"/>
            <a:r>
              <a:rPr lang="cs-CZ" dirty="0"/>
              <a:t>v některých </a:t>
            </a:r>
            <a:r>
              <a:rPr lang="cs-CZ" u="sng" dirty="0">
                <a:solidFill>
                  <a:srgbClr val="FF0000"/>
                </a:solidFill>
              </a:rPr>
              <a:t>případech i navrhovatel, který, tvrdí, že jeho vlastnické nebo jiné věcné právo k nemovitosti nacházející se mimo regulované území </a:t>
            </a:r>
            <a:r>
              <a:rPr lang="cs-CZ" dirty="0"/>
              <a:t>by bylo přímo dotčeno určitou aktivitou, jejíž provozování na území regulovaném územním plánem tento plán připouští (typicky vlastník sousedního pozemku, u něhož se mohou významně projevit vlivy činnosti z regulovaného území - exhalace, hluk, zápach apod. - nebo které povedou k významnému snížení hodnoty jeho majetku (blíže také ÚS </a:t>
            </a:r>
            <a:r>
              <a:rPr lang="cs-CZ" dirty="0" err="1"/>
              <a:t>Pl</a:t>
            </a:r>
            <a:r>
              <a:rPr lang="cs-CZ" dirty="0"/>
              <a:t>. 19/99); </a:t>
            </a:r>
          </a:p>
          <a:p>
            <a:pPr lvl="1"/>
            <a:r>
              <a:rPr lang="cs-CZ" dirty="0"/>
              <a:t>osoby z řad tzv. </a:t>
            </a:r>
            <a:r>
              <a:rPr lang="cs-CZ" u="sng" dirty="0">
                <a:solidFill>
                  <a:srgbClr val="FF0000"/>
                </a:solidFill>
              </a:rPr>
              <a:t>"dotčené veřejnosti„ </a:t>
            </a:r>
            <a:r>
              <a:rPr lang="cs-CZ" dirty="0"/>
              <a:t>(čl. 9 odst. 2 a 3 </a:t>
            </a:r>
            <a:r>
              <a:rPr lang="cs-CZ" dirty="0" err="1"/>
              <a:t>Aarhuské</a:t>
            </a:r>
            <a:r>
              <a:rPr lang="cs-CZ" dirty="0"/>
              <a:t> úmluvy)…, kdy navrhovatel namítá porušení procedurálních pravidel, které mohlo vést k nezákonnosti opatření obecné povahy, a které zároveň mohlo způsobit, že se tato nezákonnost dotkla právní sféry navrhovatele. </a:t>
            </a:r>
          </a:p>
        </p:txBody>
      </p:sp>
    </p:spTree>
    <p:extLst>
      <p:ext uri="{BB962C8B-B14F-4D97-AF65-F5344CB8AC3E}">
        <p14:creationId xmlns:p14="http://schemas.microsoft.com/office/powerpoint/2010/main" val="675714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Nájemce/pachtýř – aktivní (ne)legitimace</a:t>
            </a:r>
          </a:p>
        </p:txBody>
      </p:sp>
      <p:sp>
        <p:nvSpPr>
          <p:cNvPr id="4" name="Zástupný symbol pro obsah 3"/>
          <p:cNvSpPr>
            <a:spLocks noGrp="1"/>
          </p:cNvSpPr>
          <p:nvPr>
            <p:ph idx="1"/>
          </p:nvPr>
        </p:nvSpPr>
        <p:spPr/>
        <p:txBody>
          <a:bodyPr>
            <a:normAutofit/>
          </a:bodyPr>
          <a:lstStyle/>
          <a:p>
            <a:r>
              <a:rPr lang="cs-CZ" dirty="0"/>
              <a:t>NSS 1 </a:t>
            </a:r>
            <a:r>
              <a:rPr lang="cs-CZ" dirty="0" err="1"/>
              <a:t>Ao</a:t>
            </a:r>
            <a:r>
              <a:rPr lang="cs-CZ" dirty="0"/>
              <a:t> 1/2009-120</a:t>
            </a:r>
          </a:p>
          <a:p>
            <a:pPr lvl="1"/>
            <a:r>
              <a:rPr lang="cs-CZ" u="sng" dirty="0">
                <a:solidFill>
                  <a:srgbClr val="FF0000"/>
                </a:solidFill>
              </a:rPr>
              <a:t>Nájemce nemovitosti na území regulovaném územním plánem není aktivně procesně legitimován</a:t>
            </a:r>
            <a:r>
              <a:rPr lang="cs-CZ" dirty="0"/>
              <a:t> k návrhu podle § 101a a násl. s. ř. s. na zrušení tohoto územního plánu nebo jeho části.</a:t>
            </a:r>
          </a:p>
          <a:p>
            <a:pPr lvl="1"/>
            <a:r>
              <a:rPr lang="cs-CZ" dirty="0"/>
              <a:t>Nebude jím však osoba, jejíž právo k dispozici věcí nemá povahu práva absolutního, nýbrž toliko relativního (zejména jím tedy nebude nájemce, podnájemce, vypůjčitel apod.), neboť tato osoba má toliko právo požadovat na tom, kdo jí věc přenechal k užívání, aby jí zajistil nerušené užívání věci v souladu s uzavřenou smlouvou. </a:t>
            </a:r>
          </a:p>
          <a:p>
            <a:pPr lvl="1"/>
            <a:r>
              <a:rPr lang="cs-CZ" dirty="0"/>
              <a:t>Nájemce, podnájemce či vypůjčitel však nemohou být v případě územního plánu na svých právech dotčeni způsobem, jaký má mysli § 101a odst. 1 s. ř. s., neboť jejich práva se nevztahují k území (resp. jeho části), nýbrž k tomu, kdo jim užívání části území umožnil na základě příslušné smlouvy zakládající jejich relativní práva. Uvedené osoby tedy musí své ekonomické či jiné oprávněné zájmy prosazovat zprostředkovaně prostřednictvím těch, kdo jim užívání věcí dotčených územním plánem umožnili.</a:t>
            </a:r>
          </a:p>
          <a:p>
            <a:endParaRPr lang="cs-CZ" dirty="0"/>
          </a:p>
        </p:txBody>
      </p:sp>
    </p:spTree>
    <p:extLst>
      <p:ext uri="{BB962C8B-B14F-4D97-AF65-F5344CB8AC3E}">
        <p14:creationId xmlns:p14="http://schemas.microsoft.com/office/powerpoint/2010/main" val="2530323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27743B9B-0265-44EE-945C-28B6DED688B5}"/>
              </a:ext>
            </a:extLst>
          </p:cNvPr>
          <p:cNvSpPr>
            <a:spLocks noGrp="1"/>
          </p:cNvSpPr>
          <p:nvPr>
            <p:ph type="title"/>
          </p:nvPr>
        </p:nvSpPr>
        <p:spPr/>
        <p:txBody>
          <a:bodyPr/>
          <a:lstStyle/>
          <a:p>
            <a:r>
              <a:rPr lang="cs-CZ" dirty="0"/>
              <a:t>Zástupce veřejnosti – aktivní legitimace</a:t>
            </a:r>
          </a:p>
        </p:txBody>
      </p:sp>
      <p:sp>
        <p:nvSpPr>
          <p:cNvPr id="8" name="Zástupný symbol pro obsah 7">
            <a:extLst>
              <a:ext uri="{FF2B5EF4-FFF2-40B4-BE49-F238E27FC236}">
                <a16:creationId xmlns:a16="http://schemas.microsoft.com/office/drawing/2014/main" id="{6794955E-8A88-4423-A2BF-366DCAAC0113}"/>
              </a:ext>
            </a:extLst>
          </p:cNvPr>
          <p:cNvSpPr>
            <a:spLocks noGrp="1"/>
          </p:cNvSpPr>
          <p:nvPr>
            <p:ph idx="1"/>
          </p:nvPr>
        </p:nvSpPr>
        <p:spPr/>
        <p:txBody>
          <a:bodyPr/>
          <a:lstStyle/>
          <a:p>
            <a:r>
              <a:rPr lang="cs-CZ" dirty="0"/>
              <a:t>Posun v judikatuře (IV.ÚS 3572/14, I.ÚS 59/14 a NSS 4 As 217/2015-182)</a:t>
            </a:r>
          </a:p>
          <a:p>
            <a:pPr lvl="1"/>
            <a:r>
              <a:rPr lang="cs-CZ" dirty="0"/>
              <a:t>Toto „zkrácení na právech“ nelze v neprospěch spolkových subjektů založených za účelem ochrany přírody a krajiny v podstatě civilisticky redukovat jen na případný zásah do práv vlastníků nemovitostí ležících v dosahu regulace územního plánu. Práva komunity mohou být dotčena šířeji: vady územního plánu jsou v negativním smyslu způsobilé dotknout se oprávněných zájmů občanů žijících na příslušném území, mohou významně ztížit naplnění koncepce územním plánem zamýšlené, a ohrozit tak jeho společenskou funkci. Pro tento případ je žádoucí, aby prostor k soudní ochraně dostali nejen jednotlivci samotní, ale za určitých okolností (vztah k danému území aj.) též právní subjekty, do nichž se sdružují. Opačný výklad je v rozporu s </a:t>
            </a:r>
            <a:r>
              <a:rPr lang="cs-CZ" dirty="0">
                <a:hlinkClick r:id="rId2"/>
              </a:rPr>
              <a:t>čl. 36</a:t>
            </a:r>
            <a:r>
              <a:rPr lang="cs-CZ" dirty="0"/>
              <a:t> odst. 1 LPS.</a:t>
            </a:r>
          </a:p>
          <a:p>
            <a:pPr lvl="1"/>
            <a:r>
              <a:rPr lang="cs-CZ" u="sng" dirty="0">
                <a:solidFill>
                  <a:srgbClr val="FF0000"/>
                </a:solidFill>
              </a:rPr>
              <a:t>Zástupce veřejnosti podle § 23 stavebního zákona z roku 2006 je oprávněn podat návrh na zrušení opatření obecné povahy nebo jeho části dle § 101a odst. 1 a násl. s. ř. s.</a:t>
            </a:r>
          </a:p>
          <a:p>
            <a:endParaRPr lang="cs-CZ" dirty="0"/>
          </a:p>
        </p:txBody>
      </p:sp>
    </p:spTree>
    <p:extLst>
      <p:ext uri="{BB962C8B-B14F-4D97-AF65-F5344CB8AC3E}">
        <p14:creationId xmlns:p14="http://schemas.microsoft.com/office/powerpoint/2010/main" val="849252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A5D1D0-52E7-4AF7-A405-2567ECD669B8}"/>
              </a:ext>
            </a:extLst>
          </p:cNvPr>
          <p:cNvSpPr>
            <a:spLocks noGrp="1"/>
          </p:cNvSpPr>
          <p:nvPr>
            <p:ph type="title"/>
          </p:nvPr>
        </p:nvSpPr>
        <p:spPr/>
        <p:txBody>
          <a:bodyPr/>
          <a:lstStyle/>
          <a:p>
            <a:r>
              <a:rPr lang="cs-CZ" dirty="0"/>
              <a:t>Aktivní legitimace pasivního navrhovatele</a:t>
            </a:r>
          </a:p>
        </p:txBody>
      </p:sp>
      <p:sp>
        <p:nvSpPr>
          <p:cNvPr id="3" name="Zástupný symbol pro obsah 2">
            <a:extLst>
              <a:ext uri="{FF2B5EF4-FFF2-40B4-BE49-F238E27FC236}">
                <a16:creationId xmlns:a16="http://schemas.microsoft.com/office/drawing/2014/main" id="{62A270EC-729F-4B2F-93A2-975253D6D3D3}"/>
              </a:ext>
            </a:extLst>
          </p:cNvPr>
          <p:cNvSpPr>
            <a:spLocks noGrp="1"/>
          </p:cNvSpPr>
          <p:nvPr>
            <p:ph idx="1"/>
          </p:nvPr>
        </p:nvSpPr>
        <p:spPr/>
        <p:txBody>
          <a:bodyPr>
            <a:normAutofit lnSpcReduction="10000"/>
          </a:bodyPr>
          <a:lstStyle/>
          <a:p>
            <a:pPr marL="0" indent="0">
              <a:buNone/>
            </a:pPr>
            <a:r>
              <a:rPr lang="cs-CZ" dirty="0"/>
              <a:t>NSS 1 </a:t>
            </a:r>
            <a:r>
              <a:rPr lang="cs-CZ" dirty="0" err="1"/>
              <a:t>Ao</a:t>
            </a:r>
            <a:r>
              <a:rPr lang="cs-CZ" dirty="0"/>
              <a:t> 2/2010 - 116</a:t>
            </a:r>
          </a:p>
          <a:p>
            <a:pPr marL="578358" lvl="1" indent="-285750">
              <a:buFont typeface="Arial" panose="020B0604020202020204" pitchFamily="34" charset="0"/>
              <a:buChar char="•"/>
            </a:pPr>
            <a:r>
              <a:rPr lang="cs-CZ" dirty="0"/>
              <a:t>Skutečnost, že navrhovatel v řízení o návrhu na zrušení opatření obecné povahy nebo jeho části (§ 101a a násl. </a:t>
            </a:r>
            <a:r>
              <a:rPr lang="cs-CZ" dirty="0" err="1"/>
              <a:t>s.ř.s</a:t>
            </a:r>
            <a:r>
              <a:rPr lang="cs-CZ" dirty="0"/>
              <a:t>.) neuplatnil námitky či připomínky ve fázích přípravy opatření obecné povahy, jej nezbavuje práva tokový návrh podat. Návrh proto nemůže soud pro nedostatek aktivity navrhovatele v předcházejících fázích správního řízení odmítnout pro nedostatek procesní legitimace.</a:t>
            </a:r>
          </a:p>
          <a:p>
            <a:pPr marL="578358" lvl="1" indent="-285750">
              <a:buFont typeface="Arial" panose="020B0604020202020204" pitchFamily="34" charset="0"/>
              <a:buChar char="•"/>
            </a:pPr>
            <a:r>
              <a:rPr lang="cs-CZ" dirty="0"/>
              <a:t>Procesní pasivita navrhovatele ve fázích správního řízení předcházejícího přijetí opatření obecné povahy může být způsobena faktory subjektivními i objektivními. Její význam pro úspěšnost žaloby posoudí soud (§ 101a a násl. </a:t>
            </a:r>
            <a:r>
              <a:rPr lang="cs-CZ" dirty="0" err="1"/>
              <a:t>s.ř.s</a:t>
            </a:r>
            <a:r>
              <a:rPr lang="cs-CZ" dirty="0"/>
              <a:t>.) s přihlédnutím ke všem individuálním okolnostem případu, a to při zkoumání procesního postupu správního orgánu, při hodnocení případného rozporu opatření obecné povahy s právními předpisy, jakož i při hodnocení přiměřenosti zásahu do práv a povinností navrhovatele. Přitom je povinen vzít v úvahu práva a povinnosti těch, jimž by zrušení opatření obecné povahy podle návrhu způsobilo újmu na jejich vlastních právech.</a:t>
            </a:r>
          </a:p>
          <a:p>
            <a:pPr marL="578358" lvl="1" indent="-285750">
              <a:buFont typeface="Arial" panose="020B0604020202020204" pitchFamily="34" charset="0"/>
              <a:buChar char="•"/>
            </a:pPr>
            <a:r>
              <a:rPr lang="cs-CZ" dirty="0"/>
              <a:t>Návrhu na zrušení opatření obecné povahy (§ 101a a násl. </a:t>
            </a:r>
            <a:r>
              <a:rPr lang="cs-CZ" dirty="0" err="1"/>
              <a:t>s.ř.s</a:t>
            </a:r>
            <a:r>
              <a:rPr lang="cs-CZ" dirty="0"/>
              <a:t>.) nelze vyhovět, bude-li prokázáno, že opatření obecné povahy navrhovatele na jeho právech nezkrátilo, nejde-li o návrh podaný zvlášť oprávněným subjektem k ochraně </a:t>
            </a:r>
            <a:r>
              <a:rPr lang="cs-CZ" dirty="0" err="1"/>
              <a:t>veřejnéh</a:t>
            </a:r>
            <a:r>
              <a:rPr lang="cs-CZ" dirty="0"/>
              <a:t> zájmu.</a:t>
            </a:r>
          </a:p>
        </p:txBody>
      </p:sp>
    </p:spTree>
    <p:extLst>
      <p:ext uri="{BB962C8B-B14F-4D97-AF65-F5344CB8AC3E}">
        <p14:creationId xmlns:p14="http://schemas.microsoft.com/office/powerpoint/2010/main" val="4230515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A87521-F915-4A48-88D1-9A20046CAACC}"/>
              </a:ext>
            </a:extLst>
          </p:cNvPr>
          <p:cNvSpPr>
            <a:spLocks noGrp="1"/>
          </p:cNvSpPr>
          <p:nvPr>
            <p:ph type="title"/>
          </p:nvPr>
        </p:nvSpPr>
        <p:spPr/>
        <p:txBody>
          <a:bodyPr/>
          <a:lstStyle/>
          <a:p>
            <a:r>
              <a:rPr lang="cs-CZ" dirty="0"/>
              <a:t>NSS 7 As 57/2007-98</a:t>
            </a:r>
          </a:p>
        </p:txBody>
      </p:sp>
      <p:sp>
        <p:nvSpPr>
          <p:cNvPr id="3" name="Zástupný symbol pro obsah 2">
            <a:extLst>
              <a:ext uri="{FF2B5EF4-FFF2-40B4-BE49-F238E27FC236}">
                <a16:creationId xmlns:a16="http://schemas.microsoft.com/office/drawing/2014/main" id="{37E7275D-539B-49C2-889B-8CC4EB831FB2}"/>
              </a:ext>
            </a:extLst>
          </p:cNvPr>
          <p:cNvSpPr>
            <a:spLocks noGrp="1"/>
          </p:cNvSpPr>
          <p:nvPr>
            <p:ph idx="1"/>
          </p:nvPr>
        </p:nvSpPr>
        <p:spPr/>
        <p:txBody>
          <a:bodyPr/>
          <a:lstStyle/>
          <a:p>
            <a:r>
              <a:rPr lang="cs-CZ" dirty="0"/>
              <a:t>Právě pořizování územně plánovací dokumentace je počátečním stadiem rozhodování, kdy jsou ještě možnosti výběru a alternativ otevřeny a kdy účast veřejnosti může být účinná. Proces schvalování změny územního plánu proto stěžovatelka mohla napadat právě v tomto stadiu územního plánování, a nikoliv až v řízení územním. </a:t>
            </a:r>
          </a:p>
          <a:p>
            <a:r>
              <a:rPr lang="cs-CZ" u="sng" dirty="0">
                <a:solidFill>
                  <a:srgbClr val="FF0000"/>
                </a:solidFill>
              </a:rPr>
              <a:t>V rámci územního řízení již není možné účinně se vyjádřit k otázce, zda bude určitá stavba realizována či nikoliv. V této fázi již otázka nezní ,zda` ale ,jak`.</a:t>
            </a:r>
            <a:r>
              <a:rPr lang="cs-CZ" dirty="0"/>
              <a:t> Účinná právní ochrana se proto musí soustředit na okamžik, kdy je o dané věci skutečně rozhodováno. Není proto ani přípustné dodatečné zpochybňování schválené územně plánovací dokumentace, resp. územního plánu nebo změny těchto materiálů, v navazujícím územním řízení nebo dokonce v rámci soudního přezkoumání územního rozhodnutí, kterým je rozhodnutí o umístění stavby. Není tedy ani možné, aby stěžovatelka, která nevznesla včas námitky proti změně územního plánu, toto své opomenutí ,napravovala` tím, že formálně brojí proti rozhodnutí o umístění stavby, a ve skutečnosti napadá územně plánovací dokumentaci.“</a:t>
            </a:r>
          </a:p>
        </p:txBody>
      </p:sp>
    </p:spTree>
    <p:extLst>
      <p:ext uri="{BB962C8B-B14F-4D97-AF65-F5344CB8AC3E}">
        <p14:creationId xmlns:p14="http://schemas.microsoft.com/office/powerpoint/2010/main" val="3320923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DD8D68-9637-4624-B9E0-9164594530B1}"/>
              </a:ext>
            </a:extLst>
          </p:cNvPr>
          <p:cNvSpPr>
            <a:spLocks noGrp="1"/>
          </p:cNvSpPr>
          <p:nvPr>
            <p:ph type="title"/>
          </p:nvPr>
        </p:nvSpPr>
        <p:spPr/>
        <p:txBody>
          <a:bodyPr/>
          <a:lstStyle/>
          <a:p>
            <a:r>
              <a:rPr lang="cs-CZ" dirty="0"/>
              <a:t>Lhůty pro soudní přezkum ÚPD</a:t>
            </a:r>
          </a:p>
        </p:txBody>
      </p:sp>
      <p:sp>
        <p:nvSpPr>
          <p:cNvPr id="3" name="Zástupný symbol pro obsah 2">
            <a:extLst>
              <a:ext uri="{FF2B5EF4-FFF2-40B4-BE49-F238E27FC236}">
                <a16:creationId xmlns:a16="http://schemas.microsoft.com/office/drawing/2014/main" id="{409AAAFB-6540-46A2-951D-485C8712D189}"/>
              </a:ext>
            </a:extLst>
          </p:cNvPr>
          <p:cNvSpPr>
            <a:spLocks noGrp="1"/>
          </p:cNvSpPr>
          <p:nvPr>
            <p:ph idx="1"/>
          </p:nvPr>
        </p:nvSpPr>
        <p:spPr/>
        <p:txBody>
          <a:bodyPr>
            <a:normAutofit fontScale="92500" lnSpcReduction="10000"/>
          </a:bodyPr>
          <a:lstStyle/>
          <a:p>
            <a:r>
              <a:rPr lang="cs-CZ" dirty="0"/>
              <a:t>POZOR!!! Novela č. 225/2017 Sb., účinná od 1. 1. 2018</a:t>
            </a:r>
          </a:p>
          <a:p>
            <a:pPr lvl="1"/>
            <a:r>
              <a:rPr lang="cs-CZ" u="sng" dirty="0">
                <a:solidFill>
                  <a:srgbClr val="FF0000"/>
                </a:solidFill>
              </a:rPr>
              <a:t>Návrh (na zrušení OOP) lze podat do 1 roku ode dne, kdy návrhem napadené opatření obecné povahy nabylo účinnosti. Zmeškání lhůty pro podání návrhu nelze prominout, a to ani ve vazbě na navazující správní rozhodnutí, opatření nebo jiný úkon nahrazující rozhodnutí.</a:t>
            </a:r>
          </a:p>
          <a:p>
            <a:r>
              <a:rPr lang="cs-CZ" dirty="0"/>
              <a:t>NSS 5 As 194/2014-36, použitelné do 31.12.2017</a:t>
            </a:r>
          </a:p>
          <a:p>
            <a:pPr lvl="1"/>
            <a:r>
              <a:rPr lang="cs-CZ" dirty="0"/>
              <a:t>Soudní řád správní rozlišuje dva typy návrhu na zrušení opatření obecné povahy nebo jeho části. </a:t>
            </a:r>
          </a:p>
          <a:p>
            <a:pPr lvl="1"/>
            <a:r>
              <a:rPr lang="cs-CZ" dirty="0"/>
              <a:t>Prvním typem návrhu je návrh na soudní přezkum opatření obecné povahy „abstraktní“, který může podat každý, kdo tvrdí, že byl na svých právech opatřením obecné povahy zkrácen, a to ve lhůtě stanovené v § 101b odst. 1 s. ř. s. </a:t>
            </a:r>
          </a:p>
          <a:p>
            <a:pPr lvl="1"/>
            <a:r>
              <a:rPr lang="cs-CZ" dirty="0"/>
              <a:t>Druhým typem je návrh na „incidenční“ přezkum opatření obecné povahy dle § 101a odst. 1 věty druhé s. ř. s., který je oprávněn podat jen ten, kdo je současně oprávněn podat ve správním soudnictví žalobu nebo jiný návrh ve věci, ve které bylo opatření obecné povahy užito; tento návrh je třeba podat společně se žalobou proti rozhodnutí, nečinnosti nebo zásahu, tj. ve lhůtě pro společně podávanou žalobu, a to bez ohledu na lhůtu uvedenou v § 101b odst. 1 s. ř. s.</a:t>
            </a:r>
          </a:p>
          <a:p>
            <a:pPr lvl="2"/>
            <a:r>
              <a:rPr lang="cs-CZ" dirty="0"/>
              <a:t>v situacích, v nichž na základě takového opatření bylo vydáno rozhodnutí nebo jiný úkon správního orgánu zasahující do práv dotčených osob</a:t>
            </a:r>
          </a:p>
          <a:p>
            <a:endParaRPr lang="cs-CZ" dirty="0"/>
          </a:p>
        </p:txBody>
      </p:sp>
    </p:spTree>
    <p:extLst>
      <p:ext uri="{BB962C8B-B14F-4D97-AF65-F5344CB8AC3E}">
        <p14:creationId xmlns:p14="http://schemas.microsoft.com/office/powerpoint/2010/main" val="1118377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E1E9E8-0FBD-47F8-AD2A-79246BEF09FC}"/>
              </a:ext>
            </a:extLst>
          </p:cNvPr>
          <p:cNvSpPr>
            <a:spLocks noGrp="1"/>
          </p:cNvSpPr>
          <p:nvPr>
            <p:ph type="title"/>
          </p:nvPr>
        </p:nvSpPr>
        <p:spPr/>
        <p:txBody>
          <a:bodyPr/>
          <a:lstStyle/>
          <a:p>
            <a:r>
              <a:rPr lang="cs-CZ" dirty="0"/>
              <a:t>Algoritmus soudního přezkumu ÚPD</a:t>
            </a:r>
          </a:p>
        </p:txBody>
      </p:sp>
      <p:sp>
        <p:nvSpPr>
          <p:cNvPr id="3" name="Zástupný symbol pro obsah 2">
            <a:extLst>
              <a:ext uri="{FF2B5EF4-FFF2-40B4-BE49-F238E27FC236}">
                <a16:creationId xmlns:a16="http://schemas.microsoft.com/office/drawing/2014/main" id="{DF3599C5-F6FC-4796-8CBC-FAFBA3D78ECF}"/>
              </a:ext>
            </a:extLst>
          </p:cNvPr>
          <p:cNvSpPr>
            <a:spLocks noGrp="1"/>
          </p:cNvSpPr>
          <p:nvPr>
            <p:ph idx="1"/>
          </p:nvPr>
        </p:nvSpPr>
        <p:spPr/>
        <p:txBody>
          <a:bodyPr/>
          <a:lstStyle/>
          <a:p>
            <a:r>
              <a:rPr lang="cs-CZ" dirty="0"/>
              <a:t>NSS 1 </a:t>
            </a:r>
            <a:r>
              <a:rPr lang="cs-CZ" dirty="0" err="1"/>
              <a:t>Ao</a:t>
            </a:r>
            <a:r>
              <a:rPr lang="cs-CZ" dirty="0"/>
              <a:t> 1/2005-98</a:t>
            </a:r>
          </a:p>
          <a:p>
            <a:r>
              <a:rPr lang="cs-CZ" dirty="0"/>
              <a:t>Algoritmus soudního přezkumu opatření obecné povahy (§ 101d odst. 1 a 2 s. ř. s.) spočívá v pěti krocích; </a:t>
            </a:r>
          </a:p>
          <a:p>
            <a:pPr lvl="1"/>
            <a:r>
              <a:rPr lang="cs-CZ" dirty="0"/>
              <a:t>za prvé, v přezkumu pravomoci správního orgánu vydat opatření obecné povahy; </a:t>
            </a:r>
          </a:p>
          <a:p>
            <a:pPr lvl="1"/>
            <a:r>
              <a:rPr lang="cs-CZ" dirty="0"/>
              <a:t>za druhé, v přezkumu otázky, zda správní orgán při vydávání opatření obecné povahy nepřekročil meze zákonem vymezené působnosti (jednání ultra </a:t>
            </a:r>
            <a:r>
              <a:rPr lang="cs-CZ" dirty="0" err="1"/>
              <a:t>vires</a:t>
            </a:r>
            <a:r>
              <a:rPr lang="cs-CZ" dirty="0"/>
              <a:t>); </a:t>
            </a:r>
          </a:p>
          <a:p>
            <a:pPr lvl="1"/>
            <a:r>
              <a:rPr lang="cs-CZ" dirty="0"/>
              <a:t>za třetí, v přezkumu otázky, zda opatření obecné povahy bylo vydáno zákonem stanoveným postupem;</a:t>
            </a:r>
          </a:p>
          <a:p>
            <a:pPr lvl="1"/>
            <a:r>
              <a:rPr lang="cs-CZ" dirty="0"/>
              <a:t>za čtvrté, v přezkumu obsahu opatření obecné povahy z hlediska rozporu opatření obecné povahy (nebo jeho části) se zákonem (materiální kritérium); </a:t>
            </a:r>
          </a:p>
          <a:p>
            <a:pPr lvl="1"/>
            <a:r>
              <a:rPr lang="cs-CZ" dirty="0"/>
              <a:t>za páté, v přezkumu obsahu vydaného opatření obecné povahy z hlediska jeho proporcionality.</a:t>
            </a:r>
          </a:p>
        </p:txBody>
      </p:sp>
    </p:spTree>
    <p:extLst>
      <p:ext uri="{BB962C8B-B14F-4D97-AF65-F5344CB8AC3E}">
        <p14:creationId xmlns:p14="http://schemas.microsoft.com/office/powerpoint/2010/main" val="693729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č. 1 - pokračování</a:t>
            </a:r>
            <a:endParaRPr lang="cs-CZ" dirty="0"/>
          </a:p>
        </p:txBody>
      </p:sp>
      <p:sp>
        <p:nvSpPr>
          <p:cNvPr id="3" name="Zástupný symbol pro obsah 2"/>
          <p:cNvSpPr>
            <a:spLocks noGrp="1"/>
          </p:cNvSpPr>
          <p:nvPr>
            <p:ph idx="1"/>
          </p:nvPr>
        </p:nvSpPr>
        <p:spPr/>
        <p:txBody>
          <a:bodyPr/>
          <a:lstStyle/>
          <a:p>
            <a:r>
              <a:rPr lang="cs-CZ" dirty="0"/>
              <a:t>Pan Kutil vlastní také pozemky v katastrálním území obce Ochoz u Brna, konkrétně p. č. 502 a 1663/26. Rád by jeden z pozemků využil ke stavbě rodinného domu.</a:t>
            </a:r>
            <a:endParaRPr lang="cs-CZ" sz="2800" dirty="0"/>
          </a:p>
          <a:p>
            <a:pPr lvl="0"/>
            <a:r>
              <a:rPr lang="cs-CZ" dirty="0"/>
              <a:t>Analyzujte předmětnou situaci s ohledem na realizovatelnost záměru. Využijte informace z </a:t>
            </a:r>
            <a:r>
              <a:rPr lang="cs-CZ" u="sng" dirty="0">
                <a:hlinkClick r:id="rId2"/>
              </a:rPr>
              <a:t>katastru nemovitostí</a:t>
            </a:r>
            <a:r>
              <a:rPr lang="cs-CZ" dirty="0"/>
              <a:t> a z platného </a:t>
            </a:r>
            <a:r>
              <a:rPr lang="cs-CZ" u="sng" dirty="0">
                <a:hlinkClick r:id="rId3"/>
              </a:rPr>
              <a:t>územního plánu obce</a:t>
            </a:r>
            <a:r>
              <a:rPr lang="cs-CZ" dirty="0"/>
              <a:t> .</a:t>
            </a:r>
            <a:endParaRPr lang="cs-CZ" sz="2800" dirty="0"/>
          </a:p>
          <a:p>
            <a:r>
              <a:rPr lang="cs-CZ" u="sng" dirty="0">
                <a:hlinkClick r:id="rId4"/>
              </a:rPr>
              <a:t>https://maps.cleerio.cz/ochoz-u-brna</a:t>
            </a:r>
            <a:r>
              <a:rPr lang="cs-CZ" dirty="0"/>
              <a:t> </a:t>
            </a:r>
          </a:p>
        </p:txBody>
      </p:sp>
    </p:spTree>
    <p:extLst>
      <p:ext uri="{BB962C8B-B14F-4D97-AF65-F5344CB8AC3E}">
        <p14:creationId xmlns:p14="http://schemas.microsoft.com/office/powerpoint/2010/main" val="2739557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a:extLst>
              <a:ext uri="{FF2B5EF4-FFF2-40B4-BE49-F238E27FC236}">
                <a16:creationId xmlns:a16="http://schemas.microsoft.com/office/drawing/2014/main" id="{0A9144A9-A565-478C-A3B6-2C56FABCBFAF}"/>
              </a:ext>
            </a:extLst>
          </p:cNvPr>
          <p:cNvSpPr>
            <a:spLocks noGrp="1"/>
          </p:cNvSpPr>
          <p:nvPr>
            <p:ph type="title"/>
          </p:nvPr>
        </p:nvSpPr>
        <p:spPr/>
        <p:txBody>
          <a:bodyPr vert="horz" lIns="91440" tIns="45720" rIns="91440" bIns="45720" rtlCol="0" anchor="b">
            <a:normAutofit/>
          </a:bodyPr>
          <a:lstStyle/>
          <a:p>
            <a:r>
              <a:rPr lang="cs-CZ" sz="3600" dirty="0">
                <a:solidFill>
                  <a:schemeClr val="tx1"/>
                </a:solidFill>
              </a:rPr>
              <a:t>Využití území</a:t>
            </a:r>
            <a:endParaRPr lang="en-US" sz="3600" dirty="0">
              <a:solidFill>
                <a:schemeClr val="tx1"/>
              </a:solidFill>
            </a:endParaRPr>
          </a:p>
        </p:txBody>
      </p:sp>
      <p:pic>
        <p:nvPicPr>
          <p:cNvPr id="2069" name="Picture 6" descr="VÃ½sledek obrÃ¡zku pro stavebnÃ­ pozemek brno venkov">
            <a:extLst>
              <a:ext uri="{FF2B5EF4-FFF2-40B4-BE49-F238E27FC236}">
                <a16:creationId xmlns:a16="http://schemas.microsoft.com/office/drawing/2014/main" id="{B7802C50-A678-4189-B6D2-2A57A7A9D5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607" r="14424" b="-1"/>
          <a:stretch/>
        </p:blipFill>
        <p:spPr bwMode="auto">
          <a:xfrm>
            <a:off x="263675" y="2446537"/>
            <a:ext cx="2753496" cy="327964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064" name="Picture 16" descr="DvÄ spoleÄnosti skupujÃ­ domy v HornÃ­m JiÅetÃ­nÄ a ÄernicÃ­ch">
            <a:extLst>
              <a:ext uri="{FF2B5EF4-FFF2-40B4-BE49-F238E27FC236}">
                <a16:creationId xmlns:a16="http://schemas.microsoft.com/office/drawing/2014/main" id="{FDB4EE9B-8908-4714-B975-C36E13AAE1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903" r="30988" b="-1"/>
          <a:stretch/>
        </p:blipFill>
        <p:spPr bwMode="auto">
          <a:xfrm>
            <a:off x="3204811" y="2446537"/>
            <a:ext cx="2746641" cy="327964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066" name="Picture 18" descr="VÃ½sledek obrÃ¡zku pro obec lom hnÄdÃ© uhlÃ­">
            <a:extLst>
              <a:ext uri="{FF2B5EF4-FFF2-40B4-BE49-F238E27FC236}">
                <a16:creationId xmlns:a16="http://schemas.microsoft.com/office/drawing/2014/main" id="{91144DAB-A031-43A5-A846-082EFB45485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354" r="15834" b="-1"/>
          <a:stretch/>
        </p:blipFill>
        <p:spPr bwMode="auto">
          <a:xfrm>
            <a:off x="9073373" y="2446537"/>
            <a:ext cx="2746641" cy="327964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068" name="Picture 20" descr="VÃ½sledek obrÃ¡zku pro obec lom hnÄdÃ© uhlÃ­">
            <a:extLst>
              <a:ext uri="{FF2B5EF4-FFF2-40B4-BE49-F238E27FC236}">
                <a16:creationId xmlns:a16="http://schemas.microsoft.com/office/drawing/2014/main" id="{8006FF94-47A6-4A20-86A9-A20162D61F1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770" r="40327" b="-3"/>
          <a:stretch/>
        </p:blipFill>
        <p:spPr bwMode="auto">
          <a:xfrm>
            <a:off x="6139092" y="2446537"/>
            <a:ext cx="2746641" cy="327964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458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400" dirty="0"/>
              <a:t>Druhy pozemků vs. Funkční využití území</a:t>
            </a:r>
          </a:p>
        </p:txBody>
      </p:sp>
      <p:sp>
        <p:nvSpPr>
          <p:cNvPr id="6" name="Zástupný symbol pro text 5"/>
          <p:cNvSpPr>
            <a:spLocks noGrp="1"/>
          </p:cNvSpPr>
          <p:nvPr>
            <p:ph sz="half" idx="1"/>
          </p:nvPr>
        </p:nvSpPr>
        <p:spPr>
          <a:xfrm>
            <a:off x="1097279" y="1845734"/>
            <a:ext cx="4937760" cy="4229944"/>
          </a:xfrm>
        </p:spPr>
        <p:txBody>
          <a:bodyPr>
            <a:normAutofit fontScale="70000" lnSpcReduction="20000"/>
          </a:bodyPr>
          <a:lstStyle/>
          <a:p>
            <a:r>
              <a:rPr lang="cs-CZ" dirty="0"/>
              <a:t>Zemědělské</a:t>
            </a:r>
          </a:p>
          <a:p>
            <a:pPr lvl="1"/>
            <a:r>
              <a:rPr lang="cs-CZ" dirty="0"/>
              <a:t>Orná půda</a:t>
            </a:r>
          </a:p>
          <a:p>
            <a:pPr lvl="1"/>
            <a:r>
              <a:rPr lang="cs-CZ" dirty="0"/>
              <a:t>Vinice </a:t>
            </a:r>
          </a:p>
          <a:p>
            <a:pPr lvl="1"/>
            <a:r>
              <a:rPr lang="cs-CZ" dirty="0"/>
              <a:t>Chmelnice </a:t>
            </a:r>
          </a:p>
          <a:p>
            <a:pPr lvl="1"/>
            <a:r>
              <a:rPr lang="cs-CZ" dirty="0"/>
              <a:t>Zahrady </a:t>
            </a:r>
          </a:p>
          <a:p>
            <a:pPr lvl="1"/>
            <a:r>
              <a:rPr lang="cs-CZ" dirty="0"/>
              <a:t>Ovocné sady</a:t>
            </a:r>
          </a:p>
          <a:p>
            <a:pPr lvl="1"/>
            <a:r>
              <a:rPr lang="cs-CZ" dirty="0"/>
              <a:t>Trvalé travní porosty	</a:t>
            </a:r>
          </a:p>
          <a:p>
            <a:r>
              <a:rPr lang="cs-CZ" dirty="0"/>
              <a:t>Nezemědělské</a:t>
            </a:r>
          </a:p>
          <a:p>
            <a:pPr lvl="1"/>
            <a:r>
              <a:rPr lang="cs-CZ" dirty="0"/>
              <a:t>Lesní pozemky</a:t>
            </a:r>
          </a:p>
          <a:p>
            <a:pPr lvl="1"/>
            <a:r>
              <a:rPr lang="cs-CZ" dirty="0"/>
              <a:t>Vodní plochy</a:t>
            </a:r>
          </a:p>
          <a:p>
            <a:pPr lvl="1"/>
            <a:r>
              <a:rPr lang="cs-CZ" dirty="0"/>
              <a:t>Zastavěné plochy a nádvoří</a:t>
            </a:r>
          </a:p>
          <a:p>
            <a:pPr lvl="1"/>
            <a:r>
              <a:rPr lang="cs-CZ" dirty="0"/>
              <a:t>Ostatní plochy</a:t>
            </a:r>
          </a:p>
          <a:p>
            <a:r>
              <a:rPr lang="cs-CZ" dirty="0"/>
              <a:t>Katastrální vyhláška č. 357/2013 Sb. </a:t>
            </a:r>
          </a:p>
          <a:p>
            <a:endParaRPr lang="cs-CZ" dirty="0"/>
          </a:p>
        </p:txBody>
      </p:sp>
      <p:sp>
        <p:nvSpPr>
          <p:cNvPr id="5" name="Zástupný symbol pro obsah 4"/>
          <p:cNvSpPr>
            <a:spLocks noGrp="1"/>
          </p:cNvSpPr>
          <p:nvPr>
            <p:ph sz="half" idx="2"/>
          </p:nvPr>
        </p:nvSpPr>
        <p:spPr>
          <a:xfrm>
            <a:off x="6217920" y="1845734"/>
            <a:ext cx="4937760" cy="4229945"/>
          </a:xfrm>
        </p:spPr>
        <p:txBody>
          <a:bodyPr>
            <a:normAutofit fontScale="70000" lnSpcReduction="20000"/>
          </a:bodyPr>
          <a:lstStyle/>
          <a:p>
            <a:r>
              <a:rPr lang="cs-CZ" dirty="0"/>
              <a:t>Plochy s rozdílným způsobem využití</a:t>
            </a:r>
          </a:p>
          <a:p>
            <a:pPr lvl="1"/>
            <a:r>
              <a:rPr lang="cs-CZ" dirty="0"/>
              <a:t>Plochy bydlení</a:t>
            </a:r>
          </a:p>
          <a:p>
            <a:pPr lvl="1"/>
            <a:r>
              <a:rPr lang="cs-CZ" dirty="0"/>
              <a:t>Plochy rekreace</a:t>
            </a:r>
          </a:p>
          <a:p>
            <a:pPr lvl="1"/>
            <a:r>
              <a:rPr lang="cs-CZ" dirty="0"/>
              <a:t>Plochy občanského vybavení</a:t>
            </a:r>
          </a:p>
          <a:p>
            <a:pPr lvl="1"/>
            <a:r>
              <a:rPr lang="cs-CZ" dirty="0"/>
              <a:t>Plochy veřejných prostranství</a:t>
            </a:r>
          </a:p>
          <a:p>
            <a:pPr lvl="1"/>
            <a:r>
              <a:rPr lang="cs-CZ" dirty="0"/>
              <a:t>Plochy smíšené obytné</a:t>
            </a:r>
          </a:p>
          <a:p>
            <a:pPr lvl="1"/>
            <a:r>
              <a:rPr lang="cs-CZ" dirty="0"/>
              <a:t>Plochy dopravní infrastruktury</a:t>
            </a:r>
          </a:p>
          <a:p>
            <a:pPr lvl="1"/>
            <a:r>
              <a:rPr lang="cs-CZ" dirty="0"/>
              <a:t>Plochy technické infrastruktury</a:t>
            </a:r>
          </a:p>
          <a:p>
            <a:pPr lvl="1"/>
            <a:r>
              <a:rPr lang="cs-CZ" dirty="0"/>
              <a:t>Plochy výroby a skladování</a:t>
            </a:r>
          </a:p>
          <a:p>
            <a:pPr lvl="1"/>
            <a:r>
              <a:rPr lang="cs-CZ" dirty="0"/>
              <a:t>Plochy smíšené výrobní</a:t>
            </a:r>
          </a:p>
          <a:p>
            <a:pPr lvl="1"/>
            <a:r>
              <a:rPr lang="cs-CZ" dirty="0"/>
              <a:t>Plochy vodní a vodohospodářské</a:t>
            </a:r>
          </a:p>
          <a:p>
            <a:pPr lvl="1"/>
            <a:r>
              <a:rPr lang="cs-CZ" dirty="0"/>
              <a:t>Plochy zemědělské</a:t>
            </a:r>
          </a:p>
          <a:p>
            <a:pPr lvl="1"/>
            <a:r>
              <a:rPr lang="cs-CZ" dirty="0"/>
              <a:t>Plochy lesní</a:t>
            </a:r>
          </a:p>
          <a:p>
            <a:pPr lvl="1"/>
            <a:r>
              <a:rPr lang="cs-CZ" dirty="0"/>
              <a:t>Plochy přírodní</a:t>
            </a:r>
          </a:p>
          <a:p>
            <a:pPr lvl="1"/>
            <a:r>
              <a:rPr lang="cs-CZ" dirty="0"/>
              <a:t>Plochy smíšené nezastavěného území</a:t>
            </a:r>
          </a:p>
          <a:p>
            <a:pPr lvl="1"/>
            <a:r>
              <a:rPr lang="cs-CZ" dirty="0"/>
              <a:t>Plochy těžby nerostů</a:t>
            </a:r>
          </a:p>
          <a:p>
            <a:pPr lvl="1"/>
            <a:r>
              <a:rPr lang="cs-CZ" dirty="0"/>
              <a:t>Plochy specifické</a:t>
            </a:r>
          </a:p>
          <a:p>
            <a:r>
              <a:rPr lang="cs-CZ" dirty="0"/>
              <a:t>Vyhláška č. 501/2006 Sb., o obecných požadavcích na využívání území</a:t>
            </a:r>
          </a:p>
        </p:txBody>
      </p:sp>
    </p:spTree>
    <p:extLst>
      <p:ext uri="{BB962C8B-B14F-4D97-AF65-F5344CB8AC3E}">
        <p14:creationId xmlns:p14="http://schemas.microsoft.com/office/powerpoint/2010/main" val="372812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Funkční využití území</a:t>
            </a:r>
          </a:p>
        </p:txBody>
      </p:sp>
      <p:sp>
        <p:nvSpPr>
          <p:cNvPr id="3" name="Zástupný symbol pro obsah 2"/>
          <p:cNvSpPr>
            <a:spLocks noGrp="1"/>
          </p:cNvSpPr>
          <p:nvPr>
            <p:ph sz="half" idx="1"/>
          </p:nvPr>
        </p:nvSpPr>
        <p:spPr/>
        <p:txBody>
          <a:bodyPr/>
          <a:lstStyle/>
          <a:p>
            <a:r>
              <a:rPr lang="cs-CZ" dirty="0"/>
              <a:t>Obsah územního plánu</a:t>
            </a:r>
          </a:p>
          <a:p>
            <a:pPr lvl="1"/>
            <a:r>
              <a:rPr lang="cs-CZ" dirty="0">
                <a:hlinkClick r:id="rId2"/>
              </a:rPr>
              <a:t>Textová část</a:t>
            </a:r>
            <a:r>
              <a:rPr lang="cs-CZ" dirty="0"/>
              <a:t> </a:t>
            </a:r>
          </a:p>
          <a:p>
            <a:pPr lvl="1"/>
            <a:r>
              <a:rPr lang="cs-CZ" dirty="0">
                <a:hlinkClick r:id="rId3"/>
              </a:rPr>
              <a:t>Odůvodnění</a:t>
            </a:r>
            <a:r>
              <a:rPr lang="cs-CZ" dirty="0"/>
              <a:t> </a:t>
            </a:r>
          </a:p>
          <a:p>
            <a:pPr lvl="1"/>
            <a:r>
              <a:rPr lang="cs-CZ" dirty="0">
                <a:hlinkClick r:id="rId4"/>
              </a:rPr>
              <a:t>Výkresy územního plánu</a:t>
            </a:r>
            <a:endParaRPr lang="cs-CZ" dirty="0"/>
          </a:p>
          <a:p>
            <a:pPr lvl="2"/>
            <a:r>
              <a:rPr lang="cs-CZ" dirty="0"/>
              <a:t>Pro textovou část</a:t>
            </a:r>
          </a:p>
          <a:p>
            <a:pPr lvl="2"/>
            <a:r>
              <a:rPr lang="cs-CZ" dirty="0"/>
              <a:t>Pro odůvodnění</a:t>
            </a:r>
          </a:p>
          <a:p>
            <a:pPr lvl="3"/>
            <a:r>
              <a:rPr lang="cs-CZ" dirty="0"/>
              <a:t>Blíže viz příloha 7 vyhlášky č. 500/2006 Sb.</a:t>
            </a:r>
          </a:p>
          <a:p>
            <a:r>
              <a:rPr lang="cs-CZ" dirty="0">
                <a:hlinkClick r:id="rId5"/>
              </a:rPr>
              <a:t>Mapový portál Ochoz u Brna</a:t>
            </a:r>
            <a:endParaRPr lang="cs-CZ" dirty="0"/>
          </a:p>
          <a:p>
            <a:pPr lvl="1"/>
            <a:endParaRPr lang="cs-CZ" dirty="0"/>
          </a:p>
        </p:txBody>
      </p:sp>
      <p:sp>
        <p:nvSpPr>
          <p:cNvPr id="5" name="Zástupný symbol pro obsah 4"/>
          <p:cNvSpPr>
            <a:spLocks noGrp="1"/>
          </p:cNvSpPr>
          <p:nvPr>
            <p:ph sz="half" idx="2"/>
          </p:nvPr>
        </p:nvSpPr>
        <p:spPr/>
        <p:txBody>
          <a:bodyPr/>
          <a:lstStyle/>
          <a:p>
            <a:r>
              <a:rPr lang="cs-CZ" dirty="0"/>
              <a:t>Plochy s rozdílným způsobem využití</a:t>
            </a:r>
          </a:p>
          <a:p>
            <a:pPr lvl="1"/>
            <a:r>
              <a:rPr lang="cs-CZ" dirty="0"/>
              <a:t>ke stanovení územních podmínek, zejména pro vzájemně se doplňující, podmiňující nebo nekolidující činnosti, pro další členění ploch na pozemky a pro stanovení ochrany veřejných zájmů v těchto plochách</a:t>
            </a:r>
          </a:p>
          <a:p>
            <a:pPr lvl="2"/>
            <a:r>
              <a:rPr lang="cs-CZ" dirty="0"/>
              <a:t>Přípustné využití</a:t>
            </a:r>
          </a:p>
          <a:p>
            <a:pPr lvl="2"/>
            <a:r>
              <a:rPr lang="cs-CZ" dirty="0"/>
              <a:t>Podmíněně přípustné využití</a:t>
            </a:r>
          </a:p>
          <a:p>
            <a:pPr lvl="2"/>
            <a:r>
              <a:rPr lang="cs-CZ" dirty="0"/>
              <a:t>Nepřípustné využití</a:t>
            </a:r>
          </a:p>
        </p:txBody>
      </p:sp>
    </p:spTree>
    <p:extLst>
      <p:ext uri="{BB962C8B-B14F-4D97-AF65-F5344CB8AC3E}">
        <p14:creationId xmlns:p14="http://schemas.microsoft.com/office/powerpoint/2010/main" val="3868140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normAutofit/>
          </a:bodyPr>
          <a:lstStyle/>
          <a:p>
            <a:r>
              <a:rPr lang="cs-CZ" dirty="0"/>
              <a:t>NSS 2 As 86/2010-76</a:t>
            </a:r>
          </a:p>
        </p:txBody>
      </p:sp>
      <p:sp>
        <p:nvSpPr>
          <p:cNvPr id="8" name="Zástupný symbol pro obsah 7"/>
          <p:cNvSpPr>
            <a:spLocks noGrp="1"/>
          </p:cNvSpPr>
          <p:nvPr>
            <p:ph idx="1"/>
          </p:nvPr>
        </p:nvSpPr>
        <p:spPr/>
        <p:txBody>
          <a:bodyPr>
            <a:normAutofit fontScale="92500" lnSpcReduction="10000"/>
          </a:bodyPr>
          <a:lstStyle/>
          <a:p>
            <a:r>
              <a:rPr lang="cs-CZ" dirty="0"/>
              <a:t>V rámci předmětu úpravy stavebního zákona lze nalézt tři rozdílné postupy při rozhodování v území, povolování staveb a jejich změn, terénních úprav a zařízení, užívání a odstraňování staveb: </a:t>
            </a:r>
          </a:p>
          <a:p>
            <a:pPr marL="457200" indent="-457200">
              <a:buFont typeface="+mj-lt"/>
              <a:buAutoNum type="arabicPeriod"/>
            </a:pPr>
            <a:r>
              <a:rPr lang="cs-CZ" dirty="0"/>
              <a:t>… nejsou ze zákona na žadatele kladeny žádné požadavky, a stavebním zákonem taxativně vymezenou množinu záměrů tak lze umístit a realizovat bez součinnosti se správním orgánem - stavebním úřadem.</a:t>
            </a:r>
          </a:p>
          <a:p>
            <a:pPr lvl="3">
              <a:buFont typeface="Courier New" panose="02070309020205020404" pitchFamily="49" charset="0"/>
              <a:buChar char="o"/>
            </a:pPr>
            <a:r>
              <a:rPr lang="cs-CZ" dirty="0"/>
              <a:t>např. § 79 odst. 3 </a:t>
            </a:r>
            <a:r>
              <a:rPr lang="cs-CZ" dirty="0" err="1"/>
              <a:t>StZ</a:t>
            </a:r>
            <a:r>
              <a:rPr lang="cs-CZ" dirty="0"/>
              <a:t>- stavby nevyžadující rozhodnutí o umístění ani územní souhlas, § 103 </a:t>
            </a:r>
            <a:r>
              <a:rPr lang="cs-CZ" dirty="0" err="1"/>
              <a:t>StZ</a:t>
            </a:r>
            <a:r>
              <a:rPr lang="cs-CZ" dirty="0"/>
              <a:t> -stavby, terénní úpravy, zařízení a udržovací práce nevyžadující stavební povolení ani ohlášení. </a:t>
            </a:r>
          </a:p>
          <a:p>
            <a:pPr marL="457200" indent="-457200">
              <a:buFont typeface="+mj-lt"/>
              <a:buAutoNum type="arabicPeriod"/>
            </a:pPr>
            <a:r>
              <a:rPr lang="cs-CZ" dirty="0"/>
              <a:t>… stavební zákon umožňuje vydat ze strany stavebního úřadu tzv. souhlasy, které jsou jinými úkony podle části čtvrté správního řádu. Tyto souhlasy nejsou rozhodnutími ve smyslu § 65 s. ř. s.; soudní ochrana práv třetích osob je zaručena žalobou na ochranu před nezákonným zásahem, pokynem nebo donucením správního orgánu dle § 82 s. ř. s.</a:t>
            </a:r>
          </a:p>
          <a:p>
            <a:pPr lvl="3">
              <a:buFont typeface="Courier New" panose="02070309020205020404" pitchFamily="49" charset="0"/>
              <a:buChar char="o"/>
            </a:pPr>
            <a:r>
              <a:rPr lang="cs-CZ" dirty="0"/>
              <a:t>např. územní souhlas, souhlas s ohlášením stavby, kolaudační souhlas, souhlas se změnou užívání stavby atd. </a:t>
            </a:r>
          </a:p>
          <a:p>
            <a:pPr marL="457200" indent="-457200">
              <a:buFont typeface="+mj-lt"/>
              <a:buAutoNum type="arabicPeriod"/>
            </a:pPr>
            <a:r>
              <a:rPr lang="cs-CZ" dirty="0"/>
              <a:t>… se stavební úřad řídí druhou a třetí částí správního řádu a výsledkem tohoto řízení je bezpochyby správní rozhodnutí ve smyslu § 9 a § 67 správního řádu i § 65 s. ř. s.</a:t>
            </a:r>
          </a:p>
        </p:txBody>
      </p:sp>
    </p:spTree>
    <p:extLst>
      <p:ext uri="{BB962C8B-B14F-4D97-AF65-F5344CB8AC3E}">
        <p14:creationId xmlns:p14="http://schemas.microsoft.com/office/powerpoint/2010/main" val="2926963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a:t>Změny účelové kategorizace</a:t>
            </a:r>
          </a:p>
        </p:txBody>
      </p:sp>
      <p:sp>
        <p:nvSpPr>
          <p:cNvPr id="9" name="Zástupný symbol pro text 8"/>
          <p:cNvSpPr>
            <a:spLocks noGrp="1"/>
          </p:cNvSpPr>
          <p:nvPr>
            <p:ph type="body" idx="1"/>
          </p:nvPr>
        </p:nvSpPr>
        <p:spPr/>
        <p:txBody>
          <a:bodyPr/>
          <a:lstStyle/>
          <a:p>
            <a:r>
              <a:rPr lang="cs-CZ" dirty="0"/>
              <a:t>Základní mechanismus</a:t>
            </a:r>
          </a:p>
        </p:txBody>
      </p:sp>
      <p:sp>
        <p:nvSpPr>
          <p:cNvPr id="10" name="Zástupný symbol pro obsah 9"/>
          <p:cNvSpPr>
            <a:spLocks noGrp="1"/>
          </p:cNvSpPr>
          <p:nvPr>
            <p:ph sz="half" idx="2"/>
          </p:nvPr>
        </p:nvSpPr>
        <p:spPr/>
        <p:txBody>
          <a:bodyPr>
            <a:normAutofit fontScale="92500" lnSpcReduction="10000"/>
          </a:bodyPr>
          <a:lstStyle/>
          <a:p>
            <a:r>
              <a:rPr lang="cs-CZ" dirty="0"/>
              <a:t>Územní rozhodnutí</a:t>
            </a:r>
          </a:p>
          <a:p>
            <a:pPr lvl="1"/>
            <a:r>
              <a:rPr lang="cs-CZ" dirty="0"/>
              <a:t>O umístění stavby </a:t>
            </a:r>
          </a:p>
          <a:p>
            <a:pPr lvl="1"/>
            <a:r>
              <a:rPr lang="cs-CZ" dirty="0"/>
              <a:t>O změně využití území</a:t>
            </a:r>
          </a:p>
          <a:p>
            <a:r>
              <a:rPr lang="cs-CZ" dirty="0"/>
              <a:t>Územní souhlas</a:t>
            </a:r>
          </a:p>
          <a:p>
            <a:r>
              <a:rPr lang="cs-CZ" dirty="0"/>
              <a:t>Alternativy k ÚR a ÚS</a:t>
            </a:r>
          </a:p>
          <a:p>
            <a:pPr lvl="1"/>
            <a:r>
              <a:rPr lang="cs-CZ" dirty="0"/>
              <a:t>Veřejnoprávní smlouva</a:t>
            </a:r>
          </a:p>
          <a:p>
            <a:pPr lvl="1"/>
            <a:r>
              <a:rPr lang="cs-CZ" dirty="0"/>
              <a:t>Regulační plán</a:t>
            </a:r>
          </a:p>
          <a:p>
            <a:pPr lvl="1"/>
            <a:r>
              <a:rPr lang="cs-CZ" dirty="0"/>
              <a:t>Společné </a:t>
            </a:r>
            <a:r>
              <a:rPr lang="cs-CZ" dirty="0" smtClean="0"/>
              <a:t>povolení/společný souhlas</a:t>
            </a:r>
            <a:endParaRPr lang="cs-CZ" dirty="0"/>
          </a:p>
          <a:p>
            <a:pPr lvl="1"/>
            <a:r>
              <a:rPr lang="cs-CZ" dirty="0"/>
              <a:t>Rozhodnutí o schválení návrhu pozemkových úprav</a:t>
            </a:r>
          </a:p>
          <a:p>
            <a:pPr lvl="1"/>
            <a:r>
              <a:rPr lang="cs-CZ" dirty="0"/>
              <a:t>Rozhodnutí o stanovení dobývacího prostoru</a:t>
            </a:r>
          </a:p>
          <a:p>
            <a:pPr lvl="1"/>
            <a:endParaRPr lang="cs-CZ" dirty="0"/>
          </a:p>
        </p:txBody>
      </p:sp>
      <p:sp>
        <p:nvSpPr>
          <p:cNvPr id="11" name="Zástupný symbol pro text 10"/>
          <p:cNvSpPr>
            <a:spLocks noGrp="1"/>
          </p:cNvSpPr>
          <p:nvPr>
            <p:ph type="body" sz="quarter" idx="3"/>
          </p:nvPr>
        </p:nvSpPr>
        <p:spPr/>
        <p:txBody>
          <a:bodyPr/>
          <a:lstStyle/>
          <a:p>
            <a:r>
              <a:rPr lang="cs-CZ" dirty="0"/>
              <a:t>Specifické postupy</a:t>
            </a:r>
          </a:p>
        </p:txBody>
      </p:sp>
      <p:sp>
        <p:nvSpPr>
          <p:cNvPr id="12" name="Zástupný symbol pro obsah 11"/>
          <p:cNvSpPr>
            <a:spLocks noGrp="1"/>
          </p:cNvSpPr>
          <p:nvPr>
            <p:ph sz="quarter" idx="4"/>
          </p:nvPr>
        </p:nvSpPr>
        <p:spPr/>
        <p:txBody>
          <a:bodyPr>
            <a:normAutofit fontScale="85000" lnSpcReduction="20000"/>
          </a:bodyPr>
          <a:lstStyle/>
          <a:p>
            <a:r>
              <a:rPr lang="cs-CZ" dirty="0"/>
              <a:t>Zákon o ochraně ZPF</a:t>
            </a:r>
          </a:p>
          <a:p>
            <a:pPr lvl="1"/>
            <a:r>
              <a:rPr lang="cs-CZ" dirty="0"/>
              <a:t>Souhlas se změnou TTP na ornou půdu (§ 2)</a:t>
            </a:r>
          </a:p>
          <a:p>
            <a:pPr lvl="1"/>
            <a:r>
              <a:rPr lang="cs-CZ" dirty="0"/>
              <a:t>Souhlas s odnětím ze ZPF (§ 9)</a:t>
            </a:r>
          </a:p>
          <a:p>
            <a:pPr lvl="1"/>
            <a:r>
              <a:rPr lang="cs-CZ" dirty="0"/>
              <a:t>Rozhodnutí o změně druhu pozemku jako nápravné opatření (§ 3c)</a:t>
            </a:r>
          </a:p>
          <a:p>
            <a:r>
              <a:rPr lang="cs-CZ" dirty="0"/>
              <a:t>Lesní zákon</a:t>
            </a:r>
          </a:p>
          <a:p>
            <a:pPr lvl="1"/>
            <a:r>
              <a:rPr lang="cs-CZ" dirty="0"/>
              <a:t>Souhlas o dotčení zájmů (§ 14 odst. 2)</a:t>
            </a:r>
          </a:p>
          <a:p>
            <a:pPr lvl="1"/>
            <a:r>
              <a:rPr lang="cs-CZ" dirty="0"/>
              <a:t>Rozhodnutí o odnětí nebo omezení využívání PUPFL (§ 16)</a:t>
            </a:r>
          </a:p>
          <a:p>
            <a:pPr lvl="1"/>
            <a:r>
              <a:rPr lang="cs-CZ" dirty="0"/>
              <a:t>Rozhodnutí o prohlášení za PUPFL (§ 3 odst. 4)</a:t>
            </a:r>
          </a:p>
          <a:p>
            <a:r>
              <a:rPr lang="cs-CZ" dirty="0"/>
              <a:t>Zákon o ochraně přírody a krajiny</a:t>
            </a:r>
          </a:p>
          <a:p>
            <a:r>
              <a:rPr lang="cs-CZ" dirty="0"/>
              <a:t>Vodní zákon</a:t>
            </a:r>
          </a:p>
          <a:p>
            <a:r>
              <a:rPr lang="cs-CZ" dirty="0"/>
              <a:t>Zákon o památkové </a:t>
            </a:r>
            <a:r>
              <a:rPr lang="cs-CZ" dirty="0" smtClean="0"/>
              <a:t>péči</a:t>
            </a:r>
            <a:endParaRPr lang="cs-CZ" dirty="0"/>
          </a:p>
          <a:p>
            <a:endParaRPr lang="cs-CZ" dirty="0"/>
          </a:p>
        </p:txBody>
      </p:sp>
    </p:spTree>
    <p:extLst>
      <p:ext uri="{BB962C8B-B14F-4D97-AF65-F5344CB8AC3E}">
        <p14:creationId xmlns:p14="http://schemas.microsoft.com/office/powerpoint/2010/main" val="1988632020"/>
      </p:ext>
    </p:extLst>
  </p:cSld>
  <p:clrMapOvr>
    <a:masterClrMapping/>
  </p:clrMapOvr>
</p:sld>
</file>

<file path=ppt/theme/theme1.xml><?xml version="1.0" encoding="utf-8"?>
<a:theme xmlns:a="http://schemas.openxmlformats.org/drawingml/2006/main" name="HDOfficeLightV0">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Retrospektiva">
  <a:themeElements>
    <a:clrScheme name="Retrospek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TM02900722[[fn=Zasedací místnost Ion]]</Template>
  <TotalTime>1014</TotalTime>
  <Words>4430</Words>
  <Application>Microsoft Office PowerPoint</Application>
  <PresentationFormat>Širokoúhlá obrazovka</PresentationFormat>
  <Paragraphs>331</Paragraphs>
  <Slides>36</Slides>
  <Notes>0</Notes>
  <HiddenSlides>0</HiddenSlides>
  <MMClips>0</MMClips>
  <ScaleCrop>false</ScaleCrop>
  <HeadingPairs>
    <vt:vector size="6" baseType="variant">
      <vt:variant>
        <vt:lpstr>Použitá písma</vt:lpstr>
      </vt:variant>
      <vt:variant>
        <vt:i4>6</vt:i4>
      </vt:variant>
      <vt:variant>
        <vt:lpstr>Motiv</vt:lpstr>
      </vt:variant>
      <vt:variant>
        <vt:i4>4</vt:i4>
      </vt:variant>
      <vt:variant>
        <vt:lpstr>Nadpisy snímků</vt:lpstr>
      </vt:variant>
      <vt:variant>
        <vt:i4>36</vt:i4>
      </vt:variant>
    </vt:vector>
  </HeadingPairs>
  <TitlesOfParts>
    <vt:vector size="46" baseType="lpstr">
      <vt:lpstr>Arial</vt:lpstr>
      <vt:lpstr>Calibri</vt:lpstr>
      <vt:lpstr>Calibri Light</vt:lpstr>
      <vt:lpstr>Courier New</vt:lpstr>
      <vt:lpstr>Wingdings</vt:lpstr>
      <vt:lpstr>Wingdings 2</vt:lpstr>
      <vt:lpstr>HDOfficeLightV0</vt:lpstr>
      <vt:lpstr>1_HDOfficeLightV0</vt:lpstr>
      <vt:lpstr>2_HDOfficeLightV0</vt:lpstr>
      <vt:lpstr>Retrospektiva</vt:lpstr>
      <vt:lpstr>Územní plánování. Územní rozhodování. Změny druhu pozemku.</vt:lpstr>
      <vt:lpstr>Využití území</vt:lpstr>
      <vt:lpstr>Příklad č. 1</vt:lpstr>
      <vt:lpstr>Příklad č. 1 - pokračování</vt:lpstr>
      <vt:lpstr>Využití území</vt:lpstr>
      <vt:lpstr>Druhy pozemků vs. Funkční využití území</vt:lpstr>
      <vt:lpstr>Funkční využití území</vt:lpstr>
      <vt:lpstr>NSS 2 As 86/2010-76</vt:lpstr>
      <vt:lpstr>Změny účelové kategorizace</vt:lpstr>
      <vt:lpstr>Způsob ochrany pozemků</vt:lpstr>
      <vt:lpstr>Způsoby ochrany pozemků</vt:lpstr>
      <vt:lpstr>Změny účelové kategorizace  (soulad s požadavky § 76 a 90 StZ)</vt:lpstr>
      <vt:lpstr>Prezentace aplikace PowerPoint</vt:lpstr>
      <vt:lpstr>Příklad č. 2</vt:lpstr>
      <vt:lpstr>Příklad č. 2 - pokračování</vt:lpstr>
      <vt:lpstr>Územně plánovací dokumentace</vt:lpstr>
      <vt:lpstr>Opatření obecné povahy</vt:lpstr>
      <vt:lpstr>Zásady územního rozvoje</vt:lpstr>
      <vt:lpstr>Územní plán</vt:lpstr>
      <vt:lpstr>PÚR, ZÚR, ÚP a RP – vzájemné vazby</vt:lpstr>
      <vt:lpstr>PÚR, ZÚR, ÚP a RP – vzájemné vazby</vt:lpstr>
      <vt:lpstr>Princip flexibility</vt:lpstr>
      <vt:lpstr>Subjekty v procesu pořizování ÚP</vt:lpstr>
      <vt:lpstr>Námitky vs. připomínky</vt:lpstr>
      <vt:lpstr>NSS 8 Ao 2/2010-644 – zásah do práv</vt:lpstr>
      <vt:lpstr>Náhrady za omezení vlastnického práva </vt:lpstr>
      <vt:lpstr>Výšková regulace</vt:lpstr>
      <vt:lpstr>Územní rezerva dle I.ÚS 2152/15</vt:lpstr>
      <vt:lpstr>Územní rezerva - pokračování</vt:lpstr>
      <vt:lpstr>Aktivní legitimace k podání návrhu  dle § 101a odst. 1 SŘS</vt:lpstr>
      <vt:lpstr>Nájemce/pachtýř – aktivní (ne)legitimace</vt:lpstr>
      <vt:lpstr>Zástupce veřejnosti – aktivní legitimace</vt:lpstr>
      <vt:lpstr>Aktivní legitimace pasivního navrhovatele</vt:lpstr>
      <vt:lpstr>NSS 7 As 57/2007-98</vt:lpstr>
      <vt:lpstr>Lhůty pro soudní přezkum ÚPD</vt:lpstr>
      <vt:lpstr>Algoritmus soudního přezkumu ÚPD</vt:lpstr>
    </vt:vector>
  </TitlesOfParts>
  <Company>PrF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Územní plánování. Územní rozhodování. Změny druhu pozemku.</dc:title>
  <dc:creator>Jana Tkáčiková</dc:creator>
  <cp:lastModifiedBy>Jana Tkáčiková</cp:lastModifiedBy>
  <cp:revision>88</cp:revision>
  <dcterms:created xsi:type="dcterms:W3CDTF">2017-10-10T12:43:43Z</dcterms:created>
  <dcterms:modified xsi:type="dcterms:W3CDTF">2018-11-14T06:36:51Z</dcterms:modified>
</cp:coreProperties>
</file>