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92" r:id="rId17"/>
    <p:sldId id="274" r:id="rId18"/>
    <p:sldId id="301" r:id="rId19"/>
    <p:sldId id="293" r:id="rId20"/>
    <p:sldId id="294" r:id="rId21"/>
    <p:sldId id="295" r:id="rId22"/>
    <p:sldId id="296" r:id="rId23"/>
    <p:sldId id="298" r:id="rId24"/>
    <p:sldId id="299" r:id="rId25"/>
    <p:sldId id="300" r:id="rId26"/>
    <p:sldId id="278" r:id="rId27"/>
    <p:sldId id="282" r:id="rId2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55486"/>
            <a:ext cx="7518400" cy="4992913"/>
          </a:xfrm>
        </p:spPr>
        <p:txBody>
          <a:bodyPr/>
          <a:lstStyle/>
          <a:p>
            <a:pPr algn="ctr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Správně právní odpovědnost.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trestání.</a:t>
            </a:r>
            <a:b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altLang="cs-C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Správní právo II </a:t>
            </a:r>
            <a:br>
              <a:rPr lang="cs-CZ" altLang="cs-C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dirty="0" smtClean="0">
                <a:solidFill>
                  <a:schemeClr val="tx2"/>
                </a:solidFill>
              </a:rPr>
              <a:t>11. přednáška 3. 12. 2018</a:t>
            </a:r>
            <a:br>
              <a:rPr lang="cs-CZ" altLang="cs-CZ" sz="2800" dirty="0" smtClean="0">
                <a:solidFill>
                  <a:schemeClr val="tx2"/>
                </a:solidFill>
              </a:rPr>
            </a:br>
            <a:r>
              <a:rPr lang="cs-CZ" altLang="cs-CZ" sz="2800" dirty="0" smtClean="0">
                <a:solidFill>
                  <a:schemeClr val="tx2"/>
                </a:solidFill>
              </a:rPr>
              <a:t/>
            </a:r>
            <a:br>
              <a:rPr lang="cs-CZ" altLang="cs-CZ" sz="2800" dirty="0" smtClean="0">
                <a:solidFill>
                  <a:schemeClr val="tx2"/>
                </a:solidFill>
              </a:rPr>
            </a:br>
            <a:r>
              <a:rPr lang="cs-CZ" altLang="cs-CZ" sz="2800" dirty="0" smtClean="0">
                <a:solidFill>
                  <a:schemeClr val="tx2"/>
                </a:solidFill>
              </a:rPr>
              <a:t>JUDr. Lukáš Potěšil, Ph.D.</a:t>
            </a:r>
            <a:endParaRPr lang="cs-CZ" altLang="cs-CZ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b="1" dirty="0" smtClean="0"/>
              <a:t>Subjektivní </a:t>
            </a:r>
            <a:r>
              <a:rPr lang="cs-CZ" b="1" dirty="0"/>
              <a:t>odpovědnost: </a:t>
            </a:r>
            <a:r>
              <a:rPr lang="cs-CZ" dirty="0"/>
              <a:t>odpovědnost za </a:t>
            </a:r>
            <a:r>
              <a:rPr lang="cs-CZ" dirty="0">
                <a:solidFill>
                  <a:srgbClr val="FF3300"/>
                </a:solidFill>
              </a:rPr>
              <a:t>zavinění</a:t>
            </a:r>
            <a:r>
              <a:rPr lang="cs-CZ" dirty="0"/>
              <a:t> (vnitřní psychický stav jednajícího subjektu k jednání a jeho následku), zkoumá se u </a:t>
            </a:r>
            <a:r>
              <a:rPr lang="cs-CZ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§ </a:t>
            </a:r>
            <a:r>
              <a:rPr lang="cs-CZ" dirty="0" smtClean="0">
                <a:solidFill>
                  <a:srgbClr val="FF3300"/>
                </a:solidFill>
              </a:rPr>
              <a:t>15 </a:t>
            </a:r>
            <a:r>
              <a:rPr lang="cs-CZ" dirty="0">
                <a:solidFill>
                  <a:srgbClr val="FF3300"/>
                </a:solidFill>
              </a:rPr>
              <a:t>zákona o přestupcích - definice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/>
              <a:t>(přestupky jsou založeny na nedbalosti, úmysl je výjimečný), konkrétní forma zavinění má vliv na druh a výměru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786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424940"/>
            <a:ext cx="8082321" cy="470757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Druh právní odpovědnosti, odvětvová odpovědnost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  <a:endParaRPr lang="cs-CZ" sz="2000" dirty="0" smtClean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Správně</a:t>
            </a:r>
            <a:r>
              <a:rPr lang="cs-CZ" sz="2000" dirty="0" smtClean="0"/>
              <a:t> </a:t>
            </a:r>
            <a:r>
              <a:rPr lang="cs-CZ" sz="2000" dirty="0"/>
              <a:t>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Základem </a:t>
            </a:r>
            <a:r>
              <a:rPr lang="cs-CZ" sz="2000" dirty="0"/>
              <a:t>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Retrospektivní pojetí odpovědnosti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80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800" u="sng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(využívají jiná odvětví, než SP – FP, PŽP, </a:t>
            </a:r>
            <a:r>
              <a:rPr lang="cs-CZ" sz="1800" dirty="0" err="1"/>
              <a:t>SocZab</a:t>
            </a:r>
            <a:r>
              <a:rPr lang="cs-CZ" sz="1800" dirty="0"/>
              <a:t>)* </a:t>
            </a:r>
            <a:r>
              <a:rPr lang="cs-CZ" sz="1800" b="1" dirty="0"/>
              <a:t>odpovědnost za porušení norem správního práva</a:t>
            </a:r>
            <a:r>
              <a:rPr lang="cs-CZ" sz="1800" dirty="0"/>
              <a:t> (jinými odvětvími – TP, OP)</a:t>
            </a:r>
            <a:endParaRPr lang="cs-CZ" sz="1800" dirty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/>
              <a:t>upravuje správně právní odpovědnost;</a:t>
            </a:r>
            <a:r>
              <a:rPr lang="cs-CZ" sz="1800" dirty="0"/>
              <a:t> stanovuje </a:t>
            </a:r>
            <a:r>
              <a:rPr lang="cs-CZ" sz="1800" b="1" dirty="0"/>
              <a:t>následky (tj. odpovědnost)</a:t>
            </a:r>
            <a:r>
              <a:rPr lang="cs-CZ" sz="1800" dirty="0"/>
              <a:t> za porušení právních norem (</a:t>
            </a:r>
            <a:r>
              <a:rPr lang="cs-CZ" sz="1800" b="1" dirty="0"/>
              <a:t>správní delikt</a:t>
            </a:r>
            <a:r>
              <a:rPr lang="cs-CZ" sz="1800" dirty="0"/>
              <a:t>) v oblasti veřejné správy; je realizováno tzv. </a:t>
            </a:r>
            <a:r>
              <a:rPr lang="cs-CZ" sz="1800" b="1" dirty="0"/>
              <a:t>správními orgány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správně právní odpovědnost je odpovědností za </a:t>
            </a:r>
            <a:r>
              <a:rPr lang="cs-CZ" sz="1800" b="1" u="sng" dirty="0">
                <a:solidFill>
                  <a:srgbClr val="FF0000"/>
                </a:solidFill>
              </a:rPr>
              <a:t>SPRÁVNÍ DELIKTY </a:t>
            </a:r>
            <a:r>
              <a:rPr lang="cs-CZ" sz="1800" u="sng" dirty="0"/>
              <a:t>(předpokladem je správní delikt)</a:t>
            </a:r>
            <a:r>
              <a:rPr lang="cs-CZ" sz="1800" dirty="0"/>
              <a:t>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oprávnění veřejné správy (správních orgánů) trestat – </a:t>
            </a:r>
            <a:r>
              <a:rPr lang="cs-CZ" sz="1800" b="1" dirty="0"/>
              <a:t>odrazem</a:t>
            </a:r>
            <a:r>
              <a:rPr lang="cs-CZ" sz="1800" dirty="0"/>
              <a:t> je </a:t>
            </a:r>
            <a:r>
              <a:rPr lang="cs-CZ" sz="18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Systém správních deliktů a správního trestání (viz dále)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090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Správní </a:t>
            </a:r>
            <a:r>
              <a:rPr lang="cs-CZ" dirty="0"/>
              <a:t>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16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Znaky </a:t>
            </a:r>
            <a:r>
              <a:rPr lang="cs-CZ" dirty="0"/>
              <a:t>správního deliktu: </a:t>
            </a:r>
            <a:r>
              <a:rPr lang="cs-CZ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Protiprávní jednání (stav) jehož znaky jsou uvedeny v zákoně, hrozba sankce, veřejná správa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2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SPRÁVNÍ DELIKT (do 30. 6. 2017):</a:t>
            </a:r>
            <a:endParaRPr lang="cs-CZ" sz="2800" dirty="0">
              <a:solidFill>
                <a:srgbClr val="FF3300"/>
              </a:solidFill>
            </a:endParaRP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Přestupky (pojmenované a výslovně označené) </a:t>
            </a:r>
            <a:r>
              <a:rPr lang="cs-CZ" sz="2800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14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Správně právní odpovědnost – systém od 1. 7. 2017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61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/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577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sp</a:t>
            </a:r>
            <a:r>
              <a:rPr lang="cs-CZ" altLang="cs-CZ" dirty="0" smtClean="0"/>
              <a:t>. zn.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Analogie správních deliktů vůči 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8831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Ponechány </a:t>
            </a:r>
            <a:r>
              <a:rPr lang="cs-CZ" altLang="cs-CZ" b="1" dirty="0" smtClean="0"/>
              <a:t>mimo dopad z. č. 250/2016 Sb. </a:t>
            </a:r>
            <a:r>
              <a:rPr lang="cs-CZ" altLang="cs-CZ" dirty="0" smtClean="0"/>
              <a:t>(§ 112/1 a důvodová zpráva) – analogická aplikace nové právní úpravy? – není vyloučeno</a:t>
            </a:r>
          </a:p>
          <a:p>
            <a:pPr algn="just"/>
            <a:r>
              <a:rPr lang="cs-CZ" altLang="cs-CZ" dirty="0" smtClean="0"/>
              <a:t>Součást </a:t>
            </a:r>
            <a:r>
              <a:rPr lang="cs-CZ" altLang="cs-CZ" b="1" dirty="0" smtClean="0"/>
              <a:t>tzv. jiných správních deliktů</a:t>
            </a:r>
          </a:p>
          <a:p>
            <a:pPr algn="just"/>
            <a:r>
              <a:rPr lang="cs-CZ" altLang="cs-CZ" b="1" dirty="0" smtClean="0"/>
              <a:t>Hmotněprávní úprava: </a:t>
            </a:r>
            <a:r>
              <a:rPr lang="cs-CZ" altLang="cs-CZ" dirty="0" smtClean="0"/>
              <a:t>zvláštní zákon (+vnitřní předpisy, služební předpisy)</a:t>
            </a:r>
          </a:p>
          <a:p>
            <a:pPr algn="just"/>
            <a:r>
              <a:rPr lang="cs-CZ" altLang="cs-CZ" b="1" dirty="0" smtClean="0"/>
              <a:t>Procesní úprava: </a:t>
            </a:r>
            <a:r>
              <a:rPr lang="cs-CZ" altLang="cs-CZ" dirty="0" smtClean="0"/>
              <a:t>zvláštní zákon a správní řád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42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1111025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Obsah přednášky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b="1" dirty="0"/>
              <a:t>Správně právní odpovědnost</a:t>
            </a:r>
            <a:r>
              <a:rPr lang="cs-CZ" dirty="0"/>
              <a:t>. Pojem a podstata správně právní odpovědnosti. Systém správně právní odpovědnosti. Diferenciace druhů správních deliktů - stručná charakteristika.</a:t>
            </a:r>
          </a:p>
          <a:p>
            <a:pPr algn="just"/>
            <a:r>
              <a:rPr lang="cs-CZ" b="1" dirty="0"/>
              <a:t>Správní trestání</a:t>
            </a:r>
            <a:r>
              <a:rPr lang="cs-CZ" dirty="0"/>
              <a:t> – pojem, podstata a zásady.</a:t>
            </a:r>
            <a:endParaRPr lang="cs-CZ" b="1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</a:t>
            </a:r>
            <a:r>
              <a:rPr lang="cs-CZ" altLang="cs-CZ" dirty="0" smtClean="0"/>
              <a:t>(kárné, kázeňské) delikty</a:t>
            </a:r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</a:t>
            </a:r>
            <a:r>
              <a:rPr lang="cs-CZ" altLang="cs-CZ" dirty="0" smtClean="0"/>
              <a:t>která </a:t>
            </a:r>
            <a:r>
              <a:rPr lang="cs-CZ" altLang="cs-CZ" dirty="0"/>
              <a:t>je součástí organizačního uskupení (člen, </a:t>
            </a:r>
            <a:r>
              <a:rPr lang="cs-CZ" altLang="cs-CZ" dirty="0" smtClean="0"/>
              <a:t>příslušník, státní zaměstnanec, student VŠ, …), </a:t>
            </a:r>
            <a:r>
              <a:rPr lang="cs-CZ" altLang="cs-CZ" dirty="0"/>
              <a:t>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</a:t>
            </a:r>
            <a:r>
              <a:rPr lang="cs-CZ" altLang="cs-CZ" b="1" dirty="0" smtClean="0">
                <a:solidFill>
                  <a:srgbClr val="FF3300"/>
                </a:solidFill>
              </a:rPr>
              <a:t>předpisů</a:t>
            </a: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9425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Advokáti </a:t>
            </a:r>
            <a:r>
              <a:rPr lang="cs-CZ" altLang="cs-CZ" sz="1800" dirty="0" smtClean="0"/>
              <a:t>(č. 85/1996 Sb., postup podle TŘ), </a:t>
            </a:r>
            <a:r>
              <a:rPr lang="cs-CZ" altLang="cs-CZ" sz="1800" b="1" dirty="0" smtClean="0"/>
              <a:t>notáři</a:t>
            </a:r>
            <a:r>
              <a:rPr lang="cs-CZ" altLang="cs-CZ" sz="1800" dirty="0" smtClean="0"/>
              <a:t> (x soudní exekutoři – NSS)</a:t>
            </a:r>
          </a:p>
          <a:p>
            <a:pPr algn="just"/>
            <a:r>
              <a:rPr lang="cs-CZ" altLang="cs-CZ" sz="1800" b="1" dirty="0" smtClean="0"/>
              <a:t>Lékaři, lékárníci, stomatologové, veterinární lékaři</a:t>
            </a:r>
          </a:p>
          <a:p>
            <a:pPr algn="just"/>
            <a:r>
              <a:rPr lang="cs-CZ" altLang="cs-CZ" sz="1800" b="1" dirty="0" smtClean="0"/>
              <a:t>Daňoví poradci, auditoři, patentoví zástupci</a:t>
            </a:r>
            <a:r>
              <a:rPr lang="cs-CZ" altLang="cs-CZ" sz="1800" dirty="0" smtClean="0"/>
              <a:t>, …</a:t>
            </a:r>
          </a:p>
          <a:p>
            <a:pPr algn="just"/>
            <a:r>
              <a:rPr lang="cs-CZ" altLang="cs-CZ" sz="1800" b="1" dirty="0" smtClean="0"/>
              <a:t>Studenti VŠ</a:t>
            </a:r>
          </a:p>
          <a:p>
            <a:pPr algn="just"/>
            <a:r>
              <a:rPr lang="cs-CZ" altLang="cs-CZ" sz="1800" b="1" dirty="0" smtClean="0"/>
              <a:t>Vojáci z povolání </a:t>
            </a:r>
            <a:r>
              <a:rPr lang="cs-CZ" altLang="cs-CZ" sz="1800" dirty="0" smtClean="0"/>
              <a:t>(221/1999 Sb.)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 smtClean="0"/>
              <a:t>Příslušníci bezpečnostních sborů </a:t>
            </a:r>
            <a:r>
              <a:rPr lang="cs-CZ" altLang="cs-CZ" sz="1800" dirty="0" smtClean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„jednání </a:t>
            </a:r>
            <a:r>
              <a:rPr lang="cs-CZ" altLang="cs-CZ" sz="1800" b="1" dirty="0">
                <a:solidFill>
                  <a:srgbClr val="FF0000"/>
                </a:solidFill>
              </a:rPr>
              <a:t>mající znaky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přestupku“ </a:t>
            </a:r>
            <a:r>
              <a:rPr lang="cs-CZ" altLang="cs-CZ" sz="1800" b="1" dirty="0">
                <a:solidFill>
                  <a:srgbClr val="FF0000"/>
                </a:solidFill>
              </a:rPr>
              <a:t>(osobní výluka z dopadu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přestupků, ale …)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/>
              <a:t>Státní úředníci </a:t>
            </a:r>
            <a:r>
              <a:rPr lang="cs-CZ" altLang="cs-CZ" sz="1800" dirty="0" smtClean="0"/>
              <a:t>v režimu tzv. státní služby (234/2014 Sb.)</a:t>
            </a:r>
            <a:endParaRPr lang="cs-CZ" altLang="cs-CZ" sz="1800" dirty="0"/>
          </a:p>
          <a:p>
            <a:pPr algn="just"/>
            <a:endParaRPr lang="cs-CZ" altLang="cs-CZ" sz="1800" dirty="0" smtClean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 smtClean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1800" dirty="0">
              <a:solidFill>
                <a:srgbClr val="FF3300"/>
              </a:solidFill>
            </a:endParaRP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335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3869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1215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 smtClean="0"/>
              <a:t>(NSS,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8 As 16/2012, č. 2890/2013 Sb. NSS, „</a:t>
            </a:r>
            <a:r>
              <a:rPr lang="cs-CZ" sz="1800" i="1" dirty="0" smtClean="0"/>
              <a:t>pro </a:t>
            </a:r>
            <a:r>
              <a:rPr lang="cs-CZ" sz="1800" i="1" dirty="0"/>
              <a:t>uložení pořádkové pokuty podle § 62 odst. 2 správního řádu </a:t>
            </a:r>
            <a:r>
              <a:rPr lang="cs-CZ" sz="1800" i="1" dirty="0" smtClean="0"/>
              <a:t> </a:t>
            </a:r>
            <a:r>
              <a:rPr lang="cs-CZ" sz="1800" i="1" dirty="0"/>
              <a:t>není třeba, aby byl hrubě urážlivým podáním současně též závažně ztížen postup v řízení podle prvního odstavce tohoto </a:t>
            </a:r>
            <a:r>
              <a:rPr lang="cs-CZ" sz="1800" i="1" dirty="0" smtClean="0"/>
              <a:t>ustanovení</a:t>
            </a:r>
            <a:r>
              <a:rPr lang="cs-CZ" sz="1800" dirty="0" smtClean="0"/>
              <a:t>“)</a:t>
            </a:r>
            <a:endParaRPr lang="cs-CZ" sz="1800" dirty="0"/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</a:t>
            </a:r>
            <a:r>
              <a:rPr lang="cs-CZ" sz="1800" dirty="0" smtClean="0"/>
              <a:t>přestupkem; )</a:t>
            </a:r>
            <a:endParaRPr lang="cs-CZ" sz="1800" dirty="0"/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6500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</a:t>
            </a:r>
            <a:r>
              <a:rPr lang="cs-CZ" altLang="cs-CZ" dirty="0" smtClean="0"/>
              <a:t>odchylky)  x </a:t>
            </a:r>
            <a:r>
              <a:rPr lang="cs-CZ" altLang="cs-CZ" b="1" dirty="0" smtClean="0"/>
              <a:t>vnitřní procesní předpisy „disciplinární řády“ </a:t>
            </a:r>
            <a:r>
              <a:rPr lang="cs-CZ" altLang="cs-CZ" dirty="0" smtClean="0"/>
              <a:t>vydané na základě zákonného zmocnění</a:t>
            </a:r>
            <a:endParaRPr lang="cs-CZ" altLang="cs-CZ" dirty="0"/>
          </a:p>
          <a:p>
            <a:pPr algn="just"/>
            <a:r>
              <a:rPr lang="cs-CZ" altLang="cs-CZ" i="1" dirty="0" smtClean="0"/>
              <a:t>ex </a:t>
            </a:r>
            <a:r>
              <a:rPr lang="cs-CZ" altLang="cs-CZ" i="1" dirty="0"/>
              <a:t>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</a:t>
            </a:r>
            <a:r>
              <a:rPr lang="cs-CZ" altLang="cs-CZ" b="1" dirty="0" smtClean="0"/>
              <a:t>sankce</a:t>
            </a:r>
            <a:endParaRPr lang="cs-CZ" altLang="cs-CZ" b="1" i="1" dirty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112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0282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Zásady správního trestání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Zákonnost</a:t>
            </a:r>
            <a:r>
              <a:rPr lang="cs-CZ" altLang="cs-CZ" sz="1800" dirty="0" smtClean="0"/>
              <a:t>, retroaktivita ve prospěch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Proporcionalita</a:t>
            </a:r>
            <a:r>
              <a:rPr lang="cs-CZ" altLang="cs-CZ" sz="1800" dirty="0" smtClean="0"/>
              <a:t> – majetkové poměry, likvidační pokuty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Správní uvážení </a:t>
            </a:r>
            <a:r>
              <a:rPr lang="cs-CZ" altLang="cs-CZ" sz="1800" dirty="0" smtClean="0"/>
              <a:t>(výběr druhu sankce, výběr výměry sankce, upustit od potrestání)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Subsidiarita postihu </a:t>
            </a:r>
            <a:r>
              <a:rPr lang="cs-CZ" altLang="cs-CZ" sz="1800" dirty="0" smtClean="0"/>
              <a:t>(nelze jinak)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Legitimní očekávání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Spravedlivý proces </a:t>
            </a:r>
            <a:r>
              <a:rPr lang="cs-CZ" altLang="cs-CZ" sz="1800" dirty="0" smtClean="0"/>
              <a:t>- § 36 </a:t>
            </a:r>
            <a:r>
              <a:rPr lang="cs-CZ" altLang="cs-CZ" sz="1800" dirty="0" err="1" smtClean="0"/>
              <a:t>SpŘ</a:t>
            </a:r>
            <a:r>
              <a:rPr lang="cs-CZ" altLang="cs-CZ" sz="1800" dirty="0" smtClean="0"/>
              <a:t>, řádné odůvodnění, přezkoumatelnost, výklad neurčitých právních pojmů, 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dirty="0" smtClean="0"/>
              <a:t> – lhůty (k zahájení, k pravomocnému uložení sankce), prekluze – zánik odpovědnosti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dirty="0" smtClean="0">
                <a:solidFill>
                  <a:srgbClr val="FF0000"/>
                </a:solidFill>
              </a:rPr>
              <a:t>Ne bis in idem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dirty="0" smtClean="0">
                <a:solidFill>
                  <a:srgbClr val="FF0000"/>
                </a:solidFill>
              </a:rPr>
              <a:t>Reformace in </a:t>
            </a:r>
            <a:r>
              <a:rPr lang="cs-CZ" altLang="cs-CZ" sz="1800" i="1" dirty="0" err="1" smtClean="0">
                <a:solidFill>
                  <a:srgbClr val="FF0000"/>
                </a:solidFill>
              </a:rPr>
              <a:t>peius</a:t>
            </a:r>
            <a:r>
              <a:rPr lang="cs-CZ" altLang="cs-CZ" sz="1800" i="1" dirty="0" smtClean="0">
                <a:solidFill>
                  <a:srgbClr val="FF0000"/>
                </a:solidFill>
              </a:rPr>
              <a:t> </a:t>
            </a:r>
            <a:r>
              <a:rPr lang="cs-CZ" altLang="cs-CZ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Není koncentrace řízení</a:t>
            </a:r>
            <a:endParaRPr lang="cs-CZ" altLang="cs-CZ" sz="1800" dirty="0" smtClean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cs-CZ" altLang="cs-CZ" sz="1800" dirty="0" smtClean="0"/>
          </a:p>
          <a:p>
            <a:pPr algn="just"/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4650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91710"/>
            <a:ext cx="8086635" cy="783089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prostředí veřejné správy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342571"/>
            <a:ext cx="8082321" cy="4789942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dirty="0" smtClean="0"/>
              <a:t>Správní </a:t>
            </a:r>
            <a:r>
              <a:rPr lang="cs-CZ" sz="1800" b="1" dirty="0"/>
              <a:t>právo </a:t>
            </a:r>
            <a:r>
              <a:rPr lang="cs-CZ" sz="1800" dirty="0"/>
              <a:t>– soubor právních norem, který upravuje organizaci a činnost </a:t>
            </a:r>
            <a:r>
              <a:rPr lang="cs-CZ" sz="1800" dirty="0">
                <a:solidFill>
                  <a:srgbClr val="CC0000"/>
                </a:solidFill>
              </a:rPr>
              <a:t>veřejné </a:t>
            </a:r>
            <a:r>
              <a:rPr lang="cs-CZ" sz="1800" dirty="0" smtClean="0">
                <a:solidFill>
                  <a:srgbClr val="CC0000"/>
                </a:solidFill>
              </a:rPr>
              <a:t>správy; </a:t>
            </a:r>
            <a:r>
              <a:rPr lang="cs-CZ" sz="1800" dirty="0" smtClean="0"/>
              <a:t>předmětem </a:t>
            </a:r>
            <a:r>
              <a:rPr lang="cs-CZ" sz="1800" dirty="0"/>
              <a:t>úpravy správního práva je </a:t>
            </a:r>
            <a:r>
              <a:rPr lang="cs-CZ" sz="1800" dirty="0">
                <a:solidFill>
                  <a:srgbClr val="CC0000"/>
                </a:solidFill>
              </a:rPr>
              <a:t>veřejná správa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Umožňuje výkon veřejné správy a současně představuje i ochranný </a:t>
            </a:r>
            <a:r>
              <a:rPr lang="cs-CZ" sz="1800" dirty="0" smtClean="0"/>
              <a:t>prvek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FF3300"/>
                </a:solidFill>
              </a:rPr>
              <a:t>SP organizační</a:t>
            </a:r>
            <a:r>
              <a:rPr lang="cs-CZ" sz="1800" dirty="0"/>
              <a:t> („</a:t>
            </a:r>
            <a:r>
              <a:rPr lang="cs-CZ" sz="1800" i="1" dirty="0"/>
              <a:t>KDO</a:t>
            </a:r>
            <a:r>
              <a:rPr lang="cs-CZ" sz="18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FF3300"/>
                </a:solidFill>
              </a:rPr>
              <a:t>SP hmotné</a:t>
            </a:r>
            <a:r>
              <a:rPr lang="cs-CZ" sz="1800" dirty="0"/>
              <a:t> („</a:t>
            </a:r>
            <a:r>
              <a:rPr lang="cs-CZ" sz="1800" i="1" dirty="0"/>
              <a:t>CO</a:t>
            </a:r>
            <a:r>
              <a:rPr lang="cs-CZ" sz="1800" dirty="0"/>
              <a:t>“) – normy upravující </a:t>
            </a:r>
            <a:r>
              <a:rPr lang="cs-CZ" sz="1800" dirty="0" err="1"/>
              <a:t>P+Po</a:t>
            </a:r>
            <a:r>
              <a:rPr lang="cs-CZ" sz="1800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FF3300"/>
                </a:solidFill>
              </a:rPr>
              <a:t>SP procesní</a:t>
            </a:r>
            <a:r>
              <a:rPr lang="cs-CZ" sz="1800" dirty="0"/>
              <a:t> („</a:t>
            </a:r>
            <a:r>
              <a:rPr lang="cs-CZ" sz="1800" i="1" dirty="0"/>
              <a:t>JAK</a:t>
            </a:r>
            <a:r>
              <a:rPr lang="cs-CZ" sz="18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>
                <a:solidFill>
                  <a:srgbClr val="FF3300"/>
                </a:solidFill>
              </a:rPr>
              <a:t>SP trestní</a:t>
            </a:r>
            <a:r>
              <a:rPr lang="cs-CZ" sz="1800" dirty="0"/>
              <a:t> – stanovuje následky za porušení právních norem, </a:t>
            </a:r>
            <a:r>
              <a:rPr lang="cs-CZ" sz="1800" b="1" dirty="0"/>
              <a:t>správně právní odpovědnost</a:t>
            </a:r>
            <a:r>
              <a:rPr lang="cs-CZ" sz="1800" dirty="0"/>
              <a:t>, oprávnění veřejné správy trestat – </a:t>
            </a:r>
            <a:r>
              <a:rPr lang="cs-CZ" sz="1800" b="1" dirty="0"/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cs-CZ" sz="1800" dirty="0"/>
          </a:p>
          <a:p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8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0200"/>
            <a:ext cx="8082321" cy="453231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 smtClean="0"/>
              <a:t>Uplatnění </a:t>
            </a:r>
            <a:r>
              <a:rPr lang="cs-CZ" sz="2000" i="1" dirty="0"/>
              <a:t>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Aktivní </a:t>
            </a:r>
            <a:r>
              <a:rPr lang="cs-CZ" sz="2000" dirty="0"/>
              <a:t>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36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94971"/>
            <a:ext cx="8082321" cy="4637542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 smtClean="0"/>
              <a:t>Funkce</a:t>
            </a:r>
            <a:r>
              <a:rPr lang="cs-CZ" dirty="0" smtClean="0"/>
              <a:t>: </a:t>
            </a:r>
            <a:r>
              <a:rPr lang="cs-CZ" dirty="0"/>
              <a:t>reparační, satisfakční, </a:t>
            </a:r>
            <a:r>
              <a:rPr lang="cs-CZ" dirty="0" err="1"/>
              <a:t>retributivní</a:t>
            </a:r>
            <a:r>
              <a:rPr lang="cs-CZ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Městského soudu v Praze ze dne 16. 11. 2004, č.j. 10 Ca 250/2003 - 48, publikovaný pod č. 560/2005 Sb. NSS „</a:t>
            </a:r>
            <a:r>
              <a:rPr lang="cs-CZ" i="1" dirty="0">
                <a:solidFill>
                  <a:srgbClr val="FF3300"/>
                </a:solidFill>
              </a:rPr>
              <a:t>preventivní</a:t>
            </a:r>
            <a:r>
              <a:rPr lang="cs-CZ" i="1" dirty="0"/>
              <a:t> úloha postihu nespočívá jen v účinku vůči žalobci. Postih musí mít sílu </a:t>
            </a:r>
            <a:r>
              <a:rPr lang="cs-CZ" i="1" dirty="0">
                <a:solidFill>
                  <a:srgbClr val="FF3300"/>
                </a:solidFill>
              </a:rPr>
              <a:t>odradit </a:t>
            </a:r>
            <a:r>
              <a:rPr lang="cs-CZ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i="1" dirty="0">
                <a:solidFill>
                  <a:srgbClr val="FF3300"/>
                </a:solidFill>
              </a:rPr>
              <a:t>znatelný</a:t>
            </a:r>
            <a:r>
              <a:rPr lang="cs-CZ" i="1" dirty="0"/>
              <a:t> v majetkové sféře delikventa, tedy být nikoli pro něho zanedbatelný, a nutně tak musí v sobě obsahovat i </a:t>
            </a:r>
            <a:r>
              <a:rPr lang="cs-CZ" i="1" dirty="0">
                <a:solidFill>
                  <a:srgbClr val="FF3300"/>
                </a:solidFill>
              </a:rPr>
              <a:t>represivní složku</a:t>
            </a:r>
            <a:r>
              <a:rPr lang="cs-CZ" i="1" dirty="0"/>
              <a:t>. V opačném případě by totiž postih delikventa smysl postrádal</a:t>
            </a:r>
            <a:r>
              <a:rPr lang="cs-CZ" dirty="0"/>
              <a:t>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347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i="1" dirty="0">
                <a:solidFill>
                  <a:srgbClr val="000000"/>
                </a:solidFill>
              </a:rPr>
              <a:t>Pokuta může být </a:t>
            </a:r>
            <a:r>
              <a:rPr lang="cs-CZ" altLang="cs-CZ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– </a:t>
            </a:r>
            <a:r>
              <a:rPr lang="cs-CZ" altLang="cs-CZ" dirty="0">
                <a:solidFill>
                  <a:srgbClr val="000000"/>
                </a:solidFill>
              </a:rPr>
              <a:t>je možné využívat rozpětí a správní uvážení</a:t>
            </a:r>
            <a:endParaRPr lang="cs-CZ" altLang="cs-CZ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058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OBJEKT</a:t>
            </a:r>
            <a:r>
              <a:rPr lang="cs-CZ" dirty="0" smtClean="0"/>
              <a:t> </a:t>
            </a:r>
            <a:r>
              <a:rPr lang="cs-CZ" dirty="0"/>
              <a:t>– chráněný zájem, hodnota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OBJEKTIVNÍ STRÁNKA </a:t>
            </a:r>
            <a:r>
              <a:rPr lang="cs-CZ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SUBJEKT</a:t>
            </a:r>
            <a:r>
              <a:rPr lang="cs-CZ" dirty="0"/>
              <a:t> – pachatel, deliktní způsobilost, FO a PO, přeměny, </a:t>
            </a:r>
            <a:endParaRPr lang="cs-CZ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3300"/>
                </a:solidFill>
              </a:rPr>
              <a:t>SUBJEKTIVNÍ </a:t>
            </a:r>
            <a:r>
              <a:rPr lang="cs-CZ" b="1" dirty="0">
                <a:solidFill>
                  <a:srgbClr val="FF3300"/>
                </a:solidFill>
              </a:rPr>
              <a:t>STRÁNKA</a:t>
            </a:r>
            <a:r>
              <a:rPr lang="cs-CZ" b="1" dirty="0"/>
              <a:t> </a:t>
            </a:r>
            <a:r>
              <a:rPr lang="cs-CZ" dirty="0"/>
              <a:t>– zavinění, fakultativní složka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1476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b="1" dirty="0" smtClean="0"/>
              <a:t>Objektivní </a:t>
            </a:r>
            <a:r>
              <a:rPr lang="cs-CZ" b="1" dirty="0"/>
              <a:t>odpovědnost: </a:t>
            </a:r>
            <a:r>
              <a:rPr lang="cs-CZ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dirty="0"/>
              <a:t>Objektivní odpovědnost </a:t>
            </a:r>
            <a:r>
              <a:rPr lang="cs-CZ" dirty="0">
                <a:solidFill>
                  <a:srgbClr val="FF3300"/>
                </a:solidFill>
              </a:rPr>
              <a:t>absolutní</a:t>
            </a:r>
            <a:r>
              <a:rPr lang="cs-CZ" dirty="0"/>
              <a:t>: nelze se jí zprostit </a:t>
            </a:r>
            <a:endParaRPr lang="cs-CZ" dirty="0" smtClean="0"/>
          </a:p>
          <a:p>
            <a:pPr algn="just">
              <a:lnSpc>
                <a:spcPct val="90000"/>
              </a:lnSpc>
              <a:defRPr/>
            </a:pPr>
            <a:r>
              <a:rPr lang="cs-CZ" dirty="0" smtClean="0">
                <a:solidFill>
                  <a:srgbClr val="FF3300"/>
                </a:solidFill>
              </a:rPr>
              <a:t>Liberační </a:t>
            </a:r>
            <a:r>
              <a:rPr lang="cs-CZ" dirty="0">
                <a:solidFill>
                  <a:srgbClr val="FF3300"/>
                </a:solidFill>
              </a:rPr>
              <a:t>důvody</a:t>
            </a:r>
            <a:r>
              <a:rPr lang="cs-CZ" dirty="0"/>
              <a:t>: umožňuji zprostit se objektivní odpovědnosti („</a:t>
            </a:r>
            <a:r>
              <a:rPr lang="cs-CZ" i="1" dirty="0"/>
              <a:t>pachatel vynaložil veškeré úsilí, které po něm lze </a:t>
            </a:r>
            <a:r>
              <a:rPr lang="cs-CZ" i="1" dirty="0" smtClean="0"/>
              <a:t>vyžadovat</a:t>
            </a:r>
            <a:r>
              <a:rPr lang="cs-CZ" dirty="0"/>
              <a:t>“) – není odpovědnost </a:t>
            </a:r>
            <a:endParaRPr lang="cs-CZ" dirty="0" smtClean="0"/>
          </a:p>
          <a:p>
            <a:pPr algn="just">
              <a:lnSpc>
                <a:spcPct val="90000"/>
              </a:lnSpc>
              <a:defRPr/>
            </a:pPr>
            <a:r>
              <a:rPr lang="cs-CZ" dirty="0" smtClean="0"/>
              <a:t>x </a:t>
            </a:r>
            <a:r>
              <a:rPr lang="cs-CZ" dirty="0">
                <a:solidFill>
                  <a:srgbClr val="FF0000"/>
                </a:solidFill>
              </a:rPr>
              <a:t>Upuštění/snížení sankce </a:t>
            </a:r>
            <a:r>
              <a:rPr lang="cs-CZ" dirty="0"/>
              <a:t>– je odpovědnost, ale následky minimalizovány či zcela odstraněny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104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NSS, </a:t>
            </a:r>
            <a:r>
              <a:rPr lang="cs-CZ" altLang="cs-CZ" dirty="0" err="1"/>
              <a:t>sp</a:t>
            </a:r>
            <a:r>
              <a:rPr lang="cs-CZ" altLang="cs-CZ" dirty="0"/>
              <a:t>. zn. 1 As 188/2012, č. 2872/2013 Sb. NSS, </a:t>
            </a:r>
            <a:r>
              <a:rPr lang="cs-CZ" altLang="cs-CZ" i="1" dirty="0"/>
              <a:t>„Dysfunkce ve fungování orgánů veřejné moci může s ohledem na individuální okolnosti případu představovat </a:t>
            </a:r>
            <a:r>
              <a:rPr lang="cs-CZ" altLang="cs-CZ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i="1" dirty="0"/>
              <a:t>v oblasti </a:t>
            </a:r>
            <a:r>
              <a:rPr lang="cs-CZ" altLang="cs-CZ" i="1" dirty="0" err="1"/>
              <a:t>správněprávní</a:t>
            </a:r>
            <a:r>
              <a:rPr lang="cs-CZ" altLang="cs-CZ" i="1" dirty="0"/>
              <a:t> odpovědnosti, pokud se takové selhání podstatnou měrou podílelo na vzniku formálně protiprávního jednání jednotlivce nebo protiprávního stavu.“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72607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673</TotalTime>
  <Words>2103</Words>
  <Application>Microsoft Office PowerPoint</Application>
  <PresentationFormat>Předvádění na obrazovce (4:3)</PresentationFormat>
  <Paragraphs>206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Správně právní odpovědnost. Správní trestání.  MP719Z Správní právo II   11. přednáška 3. 12. 2018  JUDr. Lukáš Potěšil, Ph.D.</vt:lpstr>
      <vt:lpstr>Obsah přednášky</vt:lpstr>
      <vt:lpstr>Právní prostředí veřejné správy </vt:lpstr>
      <vt:lpstr>Právní odpovědnost </vt:lpstr>
      <vt:lpstr>Správně právní odpovědnost </vt:lpstr>
      <vt:lpstr>Správně právní odpovědnost</vt:lpstr>
      <vt:lpstr>Správně právní odpovědnost </vt:lpstr>
      <vt:lpstr>Správně právní odpovědnost </vt:lpstr>
      <vt:lpstr>Správně právní odpovědnost</vt:lpstr>
      <vt:lpstr>Správně právní odpovědnost </vt:lpstr>
      <vt:lpstr>Správně právní odpovědnost </vt:lpstr>
      <vt:lpstr>Pojmy</vt:lpstr>
      <vt:lpstr>Správní delikt  </vt:lpstr>
      <vt:lpstr>Správní delikt  </vt:lpstr>
      <vt:lpstr>Správně právní odpovědnost </vt:lpstr>
      <vt:lpstr>Správně právní odpovědnost – systém od 1. 7. 2017</vt:lpstr>
      <vt:lpstr>Vztah druhů správních deliktů</vt:lpstr>
      <vt:lpstr>Vztah správních deliktů a trestných činů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Správní trestání</vt:lpstr>
      <vt:lpstr>Zásady správního trestání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Úprava procesních pojmů a institutů.  Postup před zahájením řízení   MP701Zk Správní právo procesní   3. přednáška 10. 10. 2016 JUDr. Lukáš Potěšil, Ph.D.</dc:title>
  <dc:creator>Lukas Potesil</dc:creator>
  <cp:lastModifiedBy>Lukas Potesil</cp:lastModifiedBy>
  <cp:revision>138</cp:revision>
  <cp:lastPrinted>2018-11-30T10:06:11Z</cp:lastPrinted>
  <dcterms:created xsi:type="dcterms:W3CDTF">2016-10-10T06:11:29Z</dcterms:created>
  <dcterms:modified xsi:type="dcterms:W3CDTF">2018-11-30T10:06:28Z</dcterms:modified>
</cp:coreProperties>
</file>