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29"/>
  </p:notesMasterIdLst>
  <p:handoutMasterIdLst>
    <p:handoutMasterId r:id="rId30"/>
  </p:handoutMasterIdLst>
  <p:sldIdLst>
    <p:sldId id="256" r:id="rId2"/>
    <p:sldId id="257" r:id="rId3"/>
    <p:sldId id="259" r:id="rId4"/>
    <p:sldId id="261" r:id="rId5"/>
    <p:sldId id="262" r:id="rId6"/>
    <p:sldId id="263" r:id="rId7"/>
    <p:sldId id="264" r:id="rId8"/>
    <p:sldId id="265" r:id="rId9"/>
    <p:sldId id="266" r:id="rId10"/>
    <p:sldId id="268" r:id="rId11"/>
    <p:sldId id="269" r:id="rId12"/>
    <p:sldId id="270" r:id="rId13"/>
    <p:sldId id="271" r:id="rId14"/>
    <p:sldId id="272" r:id="rId15"/>
    <p:sldId id="273" r:id="rId16"/>
    <p:sldId id="292" r:id="rId17"/>
    <p:sldId id="274" r:id="rId18"/>
    <p:sldId id="301" r:id="rId19"/>
    <p:sldId id="293" r:id="rId20"/>
    <p:sldId id="294" r:id="rId21"/>
    <p:sldId id="295" r:id="rId22"/>
    <p:sldId id="296" r:id="rId23"/>
    <p:sldId id="298" r:id="rId24"/>
    <p:sldId id="299" r:id="rId25"/>
    <p:sldId id="300" r:id="rId26"/>
    <p:sldId id="278" r:id="rId27"/>
    <p:sldId id="282" r:id="rId28"/>
  </p:sldIdLst>
  <p:sldSz cx="9144000" cy="6858000" type="screen4x3"/>
  <p:notesSz cx="6797675" cy="99266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>
          <p15:clr>
            <a:srgbClr val="A4A3A4"/>
          </p15:clr>
        </p15:guide>
        <p15:guide id="2" orient="horz" pos="1272">
          <p15:clr>
            <a:srgbClr val="A4A3A4"/>
          </p15:clr>
        </p15:guide>
        <p15:guide id="3" orient="horz" pos="715">
          <p15:clr>
            <a:srgbClr val="A4A3A4"/>
          </p15:clr>
        </p15:guide>
        <p15:guide id="4" orient="horz" pos="3861">
          <p15:clr>
            <a:srgbClr val="A4A3A4"/>
          </p15:clr>
        </p15:guide>
        <p15:guide id="5" orient="horz" pos="3944">
          <p15:clr>
            <a:srgbClr val="A4A3A4"/>
          </p15:clr>
        </p15:guide>
        <p15:guide id="6" pos="321">
          <p15:clr>
            <a:srgbClr val="A4A3A4"/>
          </p15:clr>
        </p15:guide>
        <p15:guide id="7" pos="5418">
          <p15:clr>
            <a:srgbClr val="A4A3A4"/>
          </p15:clr>
        </p15:guide>
        <p15:guide id="8" pos="682">
          <p15:clr>
            <a:srgbClr val="A4A3A4"/>
          </p15:clr>
        </p15:guide>
        <p15:guide id="9" pos="2766">
          <p15:clr>
            <a:srgbClr val="A4A3A4"/>
          </p15:clr>
        </p15:guide>
        <p15:guide id="10" pos="297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11" autoAdjust="0"/>
  </p:normalViewPr>
  <p:slideViewPr>
    <p:cSldViewPr snapToGrid="0">
      <p:cViewPr varScale="1">
        <p:scale>
          <a:sx n="132" d="100"/>
          <a:sy n="132" d="100"/>
        </p:scale>
        <p:origin x="876" y="132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321"/>
        <p:guide pos="5418"/>
        <p:guide pos="682"/>
        <p:guide pos="2766"/>
        <p:guide pos="2976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2016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0306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2016" y="9430306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443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768" y="4715153"/>
            <a:ext cx="5438140" cy="4466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583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443" y="9428583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4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1082675" y="2565401"/>
            <a:ext cx="7518400" cy="2663825"/>
          </a:xfrm>
        </p:spPr>
        <p:txBody>
          <a:bodyPr tIns="0" bIns="0" anchor="ctr"/>
          <a:lstStyle>
            <a:lvl1pPr>
              <a:defRPr sz="3200"/>
            </a:lvl1pPr>
          </a:lstStyle>
          <a:p>
            <a:pPr lvl="0"/>
            <a:r>
              <a:rPr lang="cs-CZ" altLang="cs-CZ" noProof="0" smtClean="0"/>
              <a:t>Kliknutím lze upravit styl.</a:t>
            </a:r>
            <a:endParaRPr lang="cs-CZ" altLang="cs-CZ" noProof="0" dirty="0" smtClean="0"/>
          </a:p>
        </p:txBody>
      </p:sp>
      <p:sp>
        <p:nvSpPr>
          <p:cNvPr id="7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8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84174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FD44865-E482-4274-BA0A-6D969A5DE30D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3906166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97689" y="1125539"/>
            <a:ext cx="1703387" cy="500697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09588" y="1125539"/>
            <a:ext cx="6037861" cy="500697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7153075-B133-4825-BEAD-9495BA665D34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527274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buClr>
                <a:srgbClr val="00287D"/>
              </a:buClr>
              <a:buSzPct val="100000"/>
              <a:buFont typeface="Wingdings" panose="05000000000000000000" pitchFamily="2" charset="2"/>
              <a:buChar char="§"/>
              <a:defRPr/>
            </a:lvl1pPr>
            <a:lvl2pPr marL="742950" indent="-285750">
              <a:buClr>
                <a:srgbClr val="00287D"/>
              </a:buClr>
              <a:buFont typeface="Wingdings" panose="05000000000000000000" pitchFamily="2" charset="2"/>
              <a:buChar char="§"/>
              <a:defRPr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6860472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4406901"/>
            <a:ext cx="8091487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09589" y="2906713"/>
            <a:ext cx="8091487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7F5D36C-8A95-44A1-B2E3-4B4CEE4AA93A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5636450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09588" y="2019301"/>
            <a:ext cx="3876944" cy="41105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724131" y="2019301"/>
            <a:ext cx="3876944" cy="41105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1152B74-69A5-4C0F-AF65-094CC50B2C3C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2400454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1134533"/>
            <a:ext cx="8091487" cy="643467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12369" y="2019300"/>
            <a:ext cx="387865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09588" y="2915728"/>
            <a:ext cx="3874282" cy="321043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723119" y="2019300"/>
            <a:ext cx="387795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722963" y="2938734"/>
            <a:ext cx="3878113" cy="319113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595CD6F-6F72-494C-9F75-EA7F2E402090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5253173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27DA5A4-BFC5-452F-9F43-ADC3A6F1509E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5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9588" y="2019300"/>
            <a:ext cx="8091487" cy="41068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37100029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954064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8" y="1134534"/>
            <a:ext cx="8091487" cy="643465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1" y="2019300"/>
            <a:ext cx="5026025" cy="410686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9588" y="2019300"/>
            <a:ext cx="2746884" cy="41068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A562BE3-FB3A-4F01-A26A-8D36CDF01ADA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315454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5087507"/>
            <a:ext cx="5486400" cy="566739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1134533"/>
            <a:ext cx="5486400" cy="387454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654246"/>
            <a:ext cx="5486400" cy="47562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268BFBB-FD49-4E22-AEFE-2646EB3E88CA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6953200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1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509589" y="1125539"/>
            <a:ext cx="8086635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dirty="0" smtClean="0"/>
              <a:t>Klepnutím lze upravit styl předlohy nadpisů.</a:t>
            </a:r>
          </a:p>
        </p:txBody>
      </p:sp>
      <p:sp>
        <p:nvSpPr>
          <p:cNvPr id="64522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9589" y="2017713"/>
            <a:ext cx="8082321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dirty="0" smtClean="0"/>
              <a:t>Klepnutím lze upravit styly předlohy textu.</a:t>
            </a:r>
          </a:p>
          <a:p>
            <a:pPr lvl="1"/>
            <a:r>
              <a:rPr lang="cs-CZ" altLang="cs-CZ" dirty="0" smtClean="0"/>
              <a:t>Druhá úroveň</a:t>
            </a:r>
          </a:p>
        </p:txBody>
      </p:sp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  <a:latin typeface="+mj-lt"/>
              </a:defRPr>
            </a:lvl1pPr>
          </a:lstStyle>
          <a:p>
            <a:r>
              <a:rPr lang="cs-CZ" altLang="cs-CZ" dirty="0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84174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00287D"/>
        </a:buClr>
        <a:buSzPct val="100000"/>
        <a:buFont typeface="Wingdings" pitchFamily="2" charset="2"/>
        <a:buChar char="§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00287D"/>
        </a:buClr>
        <a:buSzPct val="80000"/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4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5"/>
          <p:cNvSpPr>
            <a:spLocks noGrp="1" noChangeArrowheads="1"/>
          </p:cNvSpPr>
          <p:nvPr>
            <p:ph type="ftr" sz="quarter" idx="3"/>
          </p:nvPr>
        </p:nvSpPr>
        <p:spPr>
          <a:xfrm>
            <a:off x="414068" y="6248400"/>
            <a:ext cx="6314536" cy="457200"/>
          </a:xfrm>
        </p:spPr>
        <p:txBody>
          <a:bodyPr/>
          <a:lstStyle/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4" name="Rectangle 1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858000" y="6248400"/>
            <a:ext cx="1833113" cy="457200"/>
          </a:xfrm>
        </p:spPr>
        <p:txBody>
          <a:bodyPr/>
          <a:lstStyle/>
          <a:p>
            <a:fld id="{EA4ADC9B-C3B1-4CB1-8B0D-14D528DA44A1}" type="slidenum">
              <a:rPr lang="cs-CZ" altLang="cs-CZ"/>
              <a:pPr/>
              <a:t>1</a:t>
            </a:fld>
            <a:endParaRPr lang="cs-CZ" altLang="cs-CZ" dirty="0"/>
          </a:p>
        </p:txBody>
      </p:sp>
      <p:sp>
        <p:nvSpPr>
          <p:cNvPr id="9523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082675" y="1255486"/>
            <a:ext cx="7518400" cy="4992913"/>
          </a:xfrm>
        </p:spPr>
        <p:txBody>
          <a:bodyPr/>
          <a:lstStyle/>
          <a:p>
            <a:pPr algn="ctr"/>
            <a:r>
              <a:rPr lang="cs-CZ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Správně právní odpovědnost. </a:t>
            </a:r>
            <a:r>
              <a:rPr lang="cs-CZ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Správní trestání.</a:t>
            </a:r>
            <a:br>
              <a:rPr lang="cs-CZ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altLang="cs-CZ" sz="28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MP719Z Správní právo II </a:t>
            </a:r>
            <a:br>
              <a:rPr lang="cs-CZ" altLang="cs-CZ" sz="28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cs-CZ" altLang="cs-CZ" sz="28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cs-CZ" altLang="cs-CZ" sz="28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cs-CZ" altLang="cs-CZ" sz="2800" dirty="0" smtClean="0">
                <a:solidFill>
                  <a:schemeClr val="tx2"/>
                </a:solidFill>
              </a:rPr>
              <a:t>11. přednáška 3. 12. 2018</a:t>
            </a:r>
            <a:br>
              <a:rPr lang="cs-CZ" altLang="cs-CZ" sz="2800" dirty="0" smtClean="0">
                <a:solidFill>
                  <a:schemeClr val="tx2"/>
                </a:solidFill>
              </a:rPr>
            </a:br>
            <a:r>
              <a:rPr lang="cs-CZ" altLang="cs-CZ" sz="2800" dirty="0" smtClean="0">
                <a:solidFill>
                  <a:schemeClr val="tx2"/>
                </a:solidFill>
              </a:rPr>
              <a:t/>
            </a:r>
            <a:br>
              <a:rPr lang="cs-CZ" altLang="cs-CZ" sz="2800" dirty="0" smtClean="0">
                <a:solidFill>
                  <a:schemeClr val="tx2"/>
                </a:solidFill>
              </a:rPr>
            </a:br>
            <a:r>
              <a:rPr lang="cs-CZ" altLang="cs-CZ" sz="2800" dirty="0" smtClean="0">
                <a:solidFill>
                  <a:schemeClr val="tx2"/>
                </a:solidFill>
              </a:rPr>
              <a:t>JUDr. Lukáš Potěšil, Ph.D.</a:t>
            </a:r>
            <a:endParaRPr lang="cs-CZ" altLang="cs-CZ" sz="2800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Správně právní odpovědnost</a:t>
            </a:r>
            <a:br>
              <a:rPr lang="cs-CZ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09600" indent="-609600" algn="just">
              <a:lnSpc>
                <a:spcPct val="90000"/>
              </a:lnSpc>
              <a:buNone/>
              <a:defRPr/>
            </a:pPr>
            <a:r>
              <a:rPr lang="cs-CZ" b="1" dirty="0" smtClean="0"/>
              <a:t>Subjektivní </a:t>
            </a:r>
            <a:r>
              <a:rPr lang="cs-CZ" b="1" dirty="0"/>
              <a:t>odpovědnost: </a:t>
            </a:r>
            <a:r>
              <a:rPr lang="cs-CZ" dirty="0"/>
              <a:t>odpovědnost za </a:t>
            </a:r>
            <a:r>
              <a:rPr lang="cs-CZ" dirty="0">
                <a:solidFill>
                  <a:srgbClr val="FF3300"/>
                </a:solidFill>
              </a:rPr>
              <a:t>zavinění</a:t>
            </a:r>
            <a:r>
              <a:rPr lang="cs-CZ" dirty="0"/>
              <a:t> (vnitřní psychický stav jednajícího subjektu k jednání a jeho následku), zkoumá se u </a:t>
            </a:r>
            <a:r>
              <a:rPr lang="cs-CZ" dirty="0">
                <a:solidFill>
                  <a:srgbClr val="FF3300"/>
                </a:solidFill>
              </a:rPr>
              <a:t>fyzických osob</a:t>
            </a:r>
          </a:p>
          <a:p>
            <a:pPr marL="609600" indent="-609600" algn="just">
              <a:lnSpc>
                <a:spcPct val="90000"/>
              </a:lnSpc>
              <a:buNone/>
              <a:defRPr/>
            </a:pPr>
            <a:r>
              <a:rPr lang="cs-CZ" dirty="0">
                <a:solidFill>
                  <a:srgbClr val="FF3300"/>
                </a:solidFill>
              </a:rPr>
              <a:t>§ </a:t>
            </a:r>
            <a:r>
              <a:rPr lang="cs-CZ" dirty="0" smtClean="0">
                <a:solidFill>
                  <a:srgbClr val="FF3300"/>
                </a:solidFill>
              </a:rPr>
              <a:t>15 </a:t>
            </a:r>
            <a:r>
              <a:rPr lang="cs-CZ" dirty="0">
                <a:solidFill>
                  <a:srgbClr val="FF3300"/>
                </a:solidFill>
              </a:rPr>
              <a:t>zákona o přestupcích - definice</a:t>
            </a:r>
          </a:p>
          <a:p>
            <a:pPr marL="609600" indent="-609600" algn="just">
              <a:lnSpc>
                <a:spcPct val="90000"/>
              </a:lnSpc>
              <a:buFontTx/>
              <a:buAutoNum type="arabicPeriod"/>
              <a:defRPr/>
            </a:pPr>
            <a:r>
              <a:rPr lang="cs-CZ" b="1" dirty="0"/>
              <a:t>Úmysl – přímý a nepřímý</a:t>
            </a:r>
          </a:p>
          <a:p>
            <a:pPr marL="609600" indent="-609600" algn="just">
              <a:lnSpc>
                <a:spcPct val="90000"/>
              </a:lnSpc>
              <a:buFontTx/>
              <a:buAutoNum type="arabicPeriod"/>
              <a:defRPr/>
            </a:pPr>
            <a:r>
              <a:rPr lang="cs-CZ" b="1" dirty="0"/>
              <a:t>Nedbalost – vědomá a nevědomá</a:t>
            </a:r>
          </a:p>
          <a:p>
            <a:pPr marL="609600" indent="-609600" algn="just">
              <a:lnSpc>
                <a:spcPct val="90000"/>
              </a:lnSpc>
              <a:buNone/>
              <a:defRPr/>
            </a:pPr>
            <a:r>
              <a:rPr lang="cs-CZ" dirty="0"/>
              <a:t>(přestupky jsou založeny na nedbalosti, úmysl je výjimečný), konkrétní forma zavinění má vliv na druh a výměru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1978648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Správně právní odpovědnost</a:t>
            </a:r>
            <a:br>
              <a:rPr lang="cs-CZ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09589" y="1424940"/>
            <a:ext cx="8082321" cy="4707573"/>
          </a:xfrm>
        </p:spPr>
        <p:txBody>
          <a:bodyPr/>
          <a:lstStyle/>
          <a:p>
            <a:pPr marL="457200" indent="-457200" algn="just">
              <a:buFont typeface="Arial" pitchFamily="34" charset="0"/>
              <a:buChar char="•"/>
              <a:defRPr/>
            </a:pPr>
            <a:r>
              <a:rPr lang="cs-CZ" sz="2000" dirty="0"/>
              <a:t>Druh právní odpovědnosti, odvětvová odpovědnost</a:t>
            </a:r>
          </a:p>
          <a:p>
            <a:pPr marL="457200" indent="-457200" algn="just">
              <a:buFont typeface="Arial" pitchFamily="34" charset="0"/>
              <a:buChar char="•"/>
              <a:defRPr/>
            </a:pPr>
            <a:r>
              <a:rPr lang="cs-CZ" sz="2000" dirty="0"/>
              <a:t>Je realizována </a:t>
            </a:r>
            <a:r>
              <a:rPr lang="cs-CZ" sz="2000" dirty="0">
                <a:solidFill>
                  <a:srgbClr val="FF3300"/>
                </a:solidFill>
              </a:rPr>
              <a:t>správními orgány</a:t>
            </a:r>
            <a:r>
              <a:rPr lang="cs-CZ" sz="2000" dirty="0"/>
              <a:t> a aplikována na </a:t>
            </a:r>
            <a:r>
              <a:rPr lang="cs-CZ" sz="2000" dirty="0">
                <a:solidFill>
                  <a:srgbClr val="FF3300"/>
                </a:solidFill>
              </a:rPr>
              <a:t>podmínky a potřeby veřejné správy </a:t>
            </a:r>
            <a:endParaRPr lang="cs-CZ" sz="2000" dirty="0" smtClean="0">
              <a:solidFill>
                <a:srgbClr val="FF3300"/>
              </a:solidFill>
            </a:endParaRPr>
          </a:p>
          <a:p>
            <a:pPr marL="457200" indent="-457200" algn="just">
              <a:buFont typeface="Arial" pitchFamily="34" charset="0"/>
              <a:buChar char="•"/>
              <a:defRPr/>
            </a:pPr>
            <a:r>
              <a:rPr lang="cs-CZ" sz="2000" dirty="0" smtClean="0">
                <a:solidFill>
                  <a:srgbClr val="FF3300"/>
                </a:solidFill>
              </a:rPr>
              <a:t>Správně</a:t>
            </a:r>
            <a:r>
              <a:rPr lang="cs-CZ" sz="2000" dirty="0" smtClean="0"/>
              <a:t> </a:t>
            </a:r>
            <a:r>
              <a:rPr lang="cs-CZ" sz="2000" dirty="0"/>
              <a:t>právní odpovědnost * odpovědnost za porušení norem </a:t>
            </a:r>
            <a:r>
              <a:rPr lang="cs-CZ" sz="2000" dirty="0">
                <a:solidFill>
                  <a:srgbClr val="FF3300"/>
                </a:solidFill>
              </a:rPr>
              <a:t>správního práva</a:t>
            </a:r>
          </a:p>
          <a:p>
            <a:pPr marL="457200" indent="-457200" algn="just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cs-CZ" sz="2000" dirty="0" smtClean="0"/>
              <a:t>Základem </a:t>
            </a:r>
            <a:r>
              <a:rPr lang="cs-CZ" sz="2000" dirty="0"/>
              <a:t>(předpokladem) je </a:t>
            </a:r>
            <a:r>
              <a:rPr lang="cs-CZ" sz="2000" dirty="0">
                <a:solidFill>
                  <a:srgbClr val="FF3300"/>
                </a:solidFill>
              </a:rPr>
              <a:t>správní delikt</a:t>
            </a:r>
            <a:r>
              <a:rPr lang="cs-CZ" sz="2000" dirty="0"/>
              <a:t> („</a:t>
            </a:r>
            <a:r>
              <a:rPr lang="cs-CZ" sz="2000" i="1" dirty="0"/>
              <a:t>protiprávní jednání odpovědné fyzické nebo právnické osoby, jehož znaky jsou uvedeny v zákoně, které je postižitelné správním orgánem v rámci výkonu veřejné správy</a:t>
            </a:r>
            <a:r>
              <a:rPr lang="cs-CZ" sz="2000" dirty="0"/>
              <a:t>“) </a:t>
            </a:r>
          </a:p>
          <a:p>
            <a:pPr marL="457200" indent="-457200" algn="just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cs-CZ" sz="2000" dirty="0"/>
              <a:t>správně právní odpovědnost je odpovědností za </a:t>
            </a:r>
            <a:r>
              <a:rPr lang="cs-CZ" sz="2000" dirty="0">
                <a:solidFill>
                  <a:srgbClr val="FF3300"/>
                </a:solidFill>
              </a:rPr>
              <a:t>správní delikty</a:t>
            </a:r>
          </a:p>
          <a:p>
            <a:pPr marL="457200" indent="-457200" algn="just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cs-CZ" sz="2000" dirty="0"/>
              <a:t>Retrospektivní pojetí odpovědnosti</a:t>
            </a:r>
          </a:p>
          <a:p>
            <a:endParaRPr lang="cs-CZ" dirty="0"/>
          </a:p>
        </p:txBody>
      </p:sp>
      <p:sp>
        <p:nvSpPr>
          <p:cNvPr id="3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4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E028F59-B1F6-4801-94DB-4C8B6157CAC0}" type="slidenum">
              <a:rPr lang="cs-CZ" altLang="cs-CZ"/>
              <a:pPr/>
              <a:t>11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368021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Pojmy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 algn="just">
              <a:buFont typeface="Arial" pitchFamily="34" charset="0"/>
              <a:buChar char="•"/>
              <a:defRPr/>
            </a:pPr>
            <a:r>
              <a:rPr lang="cs-CZ" sz="1800" b="1" u="sng" dirty="0">
                <a:solidFill>
                  <a:srgbClr val="FF0000"/>
                </a:solidFill>
              </a:rPr>
              <a:t>Správně právní odpovědnost</a:t>
            </a:r>
            <a:r>
              <a:rPr lang="cs-CZ" sz="1800" u="sng" dirty="0">
                <a:solidFill>
                  <a:srgbClr val="FF0000"/>
                </a:solidFill>
              </a:rPr>
              <a:t> </a:t>
            </a:r>
            <a:r>
              <a:rPr lang="cs-CZ" sz="1800" dirty="0"/>
              <a:t>(využívají jiná odvětví, než SP – FP, PŽP, </a:t>
            </a:r>
            <a:r>
              <a:rPr lang="cs-CZ" sz="1800" dirty="0" err="1"/>
              <a:t>SocZab</a:t>
            </a:r>
            <a:r>
              <a:rPr lang="cs-CZ" sz="1800" dirty="0"/>
              <a:t>)* </a:t>
            </a:r>
            <a:r>
              <a:rPr lang="cs-CZ" sz="1800" b="1" dirty="0"/>
              <a:t>odpovědnost za porušení norem správního práva</a:t>
            </a:r>
            <a:r>
              <a:rPr lang="cs-CZ" sz="1800" dirty="0"/>
              <a:t> (jinými odvětvími – TP, OP)</a:t>
            </a:r>
            <a:endParaRPr lang="cs-CZ" sz="1800" dirty="0">
              <a:solidFill>
                <a:srgbClr val="FF3300"/>
              </a:solidFill>
            </a:endParaRPr>
          </a:p>
          <a:p>
            <a:pPr marL="457200" indent="-457200" algn="just">
              <a:buFont typeface="Arial" pitchFamily="34" charset="0"/>
              <a:buChar char="•"/>
              <a:defRPr/>
            </a:pPr>
            <a:r>
              <a:rPr lang="cs-CZ" sz="1800" b="1" u="sng" dirty="0">
                <a:solidFill>
                  <a:srgbClr val="FF3300"/>
                </a:solidFill>
              </a:rPr>
              <a:t>SP trestní (soubor norem)</a:t>
            </a:r>
            <a:r>
              <a:rPr lang="cs-CZ" sz="1800" b="1" dirty="0">
                <a:solidFill>
                  <a:srgbClr val="FF0000"/>
                </a:solidFill>
              </a:rPr>
              <a:t> </a:t>
            </a:r>
            <a:r>
              <a:rPr lang="cs-CZ" sz="1800" b="1" dirty="0"/>
              <a:t>upravuje správně právní odpovědnost;</a:t>
            </a:r>
            <a:r>
              <a:rPr lang="cs-CZ" sz="1800" dirty="0"/>
              <a:t> stanovuje </a:t>
            </a:r>
            <a:r>
              <a:rPr lang="cs-CZ" sz="1800" b="1" dirty="0"/>
              <a:t>následky (tj. odpovědnost)</a:t>
            </a:r>
            <a:r>
              <a:rPr lang="cs-CZ" sz="1800" dirty="0"/>
              <a:t> za porušení právních norem (</a:t>
            </a:r>
            <a:r>
              <a:rPr lang="cs-CZ" sz="1800" b="1" dirty="0"/>
              <a:t>správní delikt</a:t>
            </a:r>
            <a:r>
              <a:rPr lang="cs-CZ" sz="1800" dirty="0"/>
              <a:t>) v oblasti veřejné správy; je realizováno tzv. </a:t>
            </a:r>
            <a:r>
              <a:rPr lang="cs-CZ" sz="1800" b="1" dirty="0"/>
              <a:t>správními orgány </a:t>
            </a:r>
          </a:p>
          <a:p>
            <a:pPr marL="457200" indent="-457200" algn="just">
              <a:buFont typeface="Arial" pitchFamily="34" charset="0"/>
              <a:buChar char="•"/>
              <a:defRPr/>
            </a:pPr>
            <a:r>
              <a:rPr lang="cs-CZ" sz="1800" dirty="0"/>
              <a:t>správně právní odpovědnost je odpovědností za </a:t>
            </a:r>
            <a:r>
              <a:rPr lang="cs-CZ" sz="1800" b="1" u="sng" dirty="0">
                <a:solidFill>
                  <a:srgbClr val="FF0000"/>
                </a:solidFill>
              </a:rPr>
              <a:t>SPRÁVNÍ DELIKTY </a:t>
            </a:r>
            <a:r>
              <a:rPr lang="cs-CZ" sz="1800" u="sng" dirty="0"/>
              <a:t>(předpokladem je správní delikt)</a:t>
            </a:r>
            <a:r>
              <a:rPr lang="cs-CZ" sz="1800" dirty="0"/>
              <a:t>, </a:t>
            </a:r>
          </a:p>
          <a:p>
            <a:pPr marL="457200" indent="-457200" algn="just">
              <a:buFont typeface="Arial" pitchFamily="34" charset="0"/>
              <a:buChar char="•"/>
              <a:defRPr/>
            </a:pPr>
            <a:r>
              <a:rPr lang="cs-CZ" sz="1800" dirty="0"/>
              <a:t>oprávnění veřejné správy (správních orgánů) trestat – </a:t>
            </a:r>
            <a:r>
              <a:rPr lang="cs-CZ" sz="1800" b="1" dirty="0"/>
              <a:t>odrazem</a:t>
            </a:r>
            <a:r>
              <a:rPr lang="cs-CZ" sz="1800" dirty="0"/>
              <a:t> je </a:t>
            </a:r>
            <a:r>
              <a:rPr lang="cs-CZ" sz="1800" b="1" u="sng" dirty="0">
                <a:solidFill>
                  <a:srgbClr val="FF0000"/>
                </a:solidFill>
              </a:rPr>
              <a:t>SPRÁVNÍ TRESTÁNÍ</a:t>
            </a:r>
          </a:p>
          <a:p>
            <a:pPr marL="457200" indent="-457200" algn="just">
              <a:buFont typeface="Arial" pitchFamily="34" charset="0"/>
              <a:buChar char="•"/>
              <a:defRPr/>
            </a:pPr>
            <a:r>
              <a:rPr lang="cs-CZ" sz="1800" dirty="0"/>
              <a:t>Systém správních deliktů a správního trestání (viz dále)</a:t>
            </a:r>
          </a:p>
          <a:p>
            <a:endParaRPr lang="cs-CZ" sz="18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44090940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Správní delikt </a:t>
            </a:r>
            <a:br>
              <a:rPr lang="cs-CZ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80000"/>
              </a:lnSpc>
              <a:buFont typeface="Arial" pitchFamily="34" charset="0"/>
              <a:buChar char="•"/>
              <a:defRPr/>
            </a:pPr>
            <a:r>
              <a:rPr lang="cs-CZ" dirty="0" smtClean="0"/>
              <a:t>Správní </a:t>
            </a:r>
            <a:r>
              <a:rPr lang="cs-CZ" dirty="0"/>
              <a:t>delikt není obecně v právní úpravě </a:t>
            </a:r>
            <a:r>
              <a:rPr lang="cs-CZ" dirty="0">
                <a:solidFill>
                  <a:srgbClr val="FF3300"/>
                </a:solidFill>
              </a:rPr>
              <a:t>vymezen</a:t>
            </a:r>
            <a:r>
              <a:rPr lang="cs-CZ" dirty="0"/>
              <a:t>, ta s ním nicméně počítá</a:t>
            </a:r>
          </a:p>
          <a:p>
            <a:pPr algn="just">
              <a:lnSpc>
                <a:spcPct val="80000"/>
              </a:lnSpc>
              <a:buFont typeface="Arial" pitchFamily="34" charset="0"/>
              <a:buChar char="•"/>
              <a:defRPr/>
            </a:pPr>
            <a:r>
              <a:rPr lang="cs-CZ" dirty="0"/>
              <a:t>§ 41 s. ř. s. „</a:t>
            </a:r>
            <a:r>
              <a:rPr lang="cs-CZ" i="1" dirty="0"/>
              <a:t>Stanoví-li zvláštní zákon ve věcech přestupků, kárných nebo disciplinárních nebo jiných správních deliktů (dále jen "správní delikt")</a:t>
            </a:r>
            <a:r>
              <a:rPr lang="cs-CZ" dirty="0"/>
              <a:t> …“ – v textu právní úpravy </a:t>
            </a:r>
            <a:r>
              <a:rPr lang="cs-CZ" dirty="0">
                <a:solidFill>
                  <a:srgbClr val="FF3300"/>
                </a:solidFill>
              </a:rPr>
              <a:t>naznačeno členění správních deliktů</a:t>
            </a:r>
          </a:p>
          <a:p>
            <a:pPr algn="just">
              <a:lnSpc>
                <a:spcPct val="80000"/>
              </a:lnSpc>
              <a:buFont typeface="Arial" pitchFamily="34" charset="0"/>
              <a:buChar char="•"/>
              <a:defRPr/>
            </a:pPr>
            <a:r>
              <a:rPr lang="cs-CZ" dirty="0"/>
              <a:t>§ 65 odst. 3 s. ř. s. „</a:t>
            </a:r>
            <a:r>
              <a:rPr lang="cs-CZ" i="1" dirty="0"/>
              <a:t>rozhodl-li správní orgán o uložení trestu za správní delikt, může se ten, jemuž byl takový trest uložen, žalobou domáhat též upuštění od něj nebo jeho snížení v mezích zákonem dovolených</a:t>
            </a:r>
            <a:r>
              <a:rPr lang="cs-CZ" dirty="0"/>
              <a:t>.“ 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0716974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Správní delikt </a:t>
            </a:r>
            <a:br>
              <a:rPr lang="cs-CZ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Arial" pitchFamily="34" charset="0"/>
              <a:buChar char="•"/>
              <a:defRPr/>
            </a:pPr>
            <a:r>
              <a:rPr lang="cs-CZ" dirty="0" smtClean="0"/>
              <a:t>Znaky </a:t>
            </a:r>
            <a:r>
              <a:rPr lang="cs-CZ" dirty="0"/>
              <a:t>správního deliktu: </a:t>
            </a:r>
            <a:r>
              <a:rPr lang="cs-CZ" dirty="0">
                <a:solidFill>
                  <a:srgbClr val="FF3300"/>
                </a:solidFill>
              </a:rPr>
              <a:t>protiprávnost, jednání, škodlivost, trestnost, odpovědná osoba, zavinění, znaky deliktu</a:t>
            </a:r>
          </a:p>
          <a:p>
            <a:pPr algn="just">
              <a:buFont typeface="Arial" pitchFamily="34" charset="0"/>
              <a:buChar char="•"/>
              <a:defRPr/>
            </a:pPr>
            <a:r>
              <a:rPr lang="cs-CZ" dirty="0"/>
              <a:t>Protiprávní jednání (stav) jehož znaky jsou uvedeny v zákoně, hrozba sankce, veřejná správa</a:t>
            </a:r>
          </a:p>
          <a:p>
            <a:pPr algn="just">
              <a:buFont typeface="Arial" pitchFamily="34" charset="0"/>
              <a:buChar char="•"/>
              <a:defRPr/>
            </a:pPr>
            <a:r>
              <a:rPr lang="cs-CZ" dirty="0"/>
              <a:t>Znaky správního deliktu:</a:t>
            </a:r>
          </a:p>
          <a:p>
            <a:pPr lvl="1" algn="just">
              <a:defRPr/>
            </a:pPr>
            <a:r>
              <a:rPr lang="cs-CZ" b="1" dirty="0">
                <a:solidFill>
                  <a:srgbClr val="FF3300"/>
                </a:solidFill>
              </a:rPr>
              <a:t>Objekt</a:t>
            </a:r>
          </a:p>
          <a:p>
            <a:pPr lvl="1" algn="just">
              <a:defRPr/>
            </a:pPr>
            <a:r>
              <a:rPr lang="cs-CZ" b="1" dirty="0">
                <a:solidFill>
                  <a:srgbClr val="FF3300"/>
                </a:solidFill>
              </a:rPr>
              <a:t>Objektivní stránka</a:t>
            </a:r>
          </a:p>
          <a:p>
            <a:pPr lvl="1" algn="just">
              <a:defRPr/>
            </a:pPr>
            <a:r>
              <a:rPr lang="cs-CZ" b="1" dirty="0">
                <a:solidFill>
                  <a:srgbClr val="FF3300"/>
                </a:solidFill>
              </a:rPr>
              <a:t>Subjekt </a:t>
            </a:r>
            <a:r>
              <a:rPr lang="cs-CZ" dirty="0"/>
              <a:t>(přechod/převod odpovědnosti)</a:t>
            </a:r>
          </a:p>
          <a:p>
            <a:pPr lvl="1" algn="just">
              <a:defRPr/>
            </a:pPr>
            <a:r>
              <a:rPr lang="cs-CZ" b="1" dirty="0">
                <a:solidFill>
                  <a:srgbClr val="FF3300"/>
                </a:solidFill>
              </a:rPr>
              <a:t>Subjektivní stránka </a:t>
            </a:r>
            <a:r>
              <a:rPr lang="cs-CZ" dirty="0"/>
              <a:t>(u FO)</a:t>
            </a:r>
            <a:endParaRPr lang="cs-CZ" b="1" dirty="0">
              <a:solidFill>
                <a:srgbClr val="FF3300"/>
              </a:solidFill>
            </a:endParaRPr>
          </a:p>
          <a:p>
            <a:endParaRPr lang="cs-CZ" dirty="0"/>
          </a:p>
        </p:txBody>
      </p:sp>
      <p:sp>
        <p:nvSpPr>
          <p:cNvPr id="3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4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E028F59-B1F6-4801-94DB-4C8B6157CAC0}" type="slidenum">
              <a:rPr lang="cs-CZ" altLang="cs-CZ"/>
              <a:pPr/>
              <a:t>14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978262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Správně právní odpovědnost</a:t>
            </a:r>
            <a:br>
              <a:rPr lang="cs-CZ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09600" indent="-609600" algn="just">
              <a:buNone/>
              <a:defRPr/>
            </a:pPr>
            <a:r>
              <a:rPr lang="cs-CZ" sz="2800" dirty="0" smtClean="0">
                <a:solidFill>
                  <a:srgbClr val="FF3300"/>
                </a:solidFill>
              </a:rPr>
              <a:t>SPRÁVNÍ DELIKT (do 30. 6. 2017):</a:t>
            </a:r>
            <a:endParaRPr lang="cs-CZ" sz="2800" dirty="0">
              <a:solidFill>
                <a:srgbClr val="FF3300"/>
              </a:solidFill>
            </a:endParaRPr>
          </a:p>
          <a:p>
            <a:pPr marL="609600" indent="-609600" algn="just">
              <a:buFontTx/>
              <a:buAutoNum type="arabicPeriod"/>
              <a:defRPr/>
            </a:pPr>
            <a:r>
              <a:rPr lang="cs-CZ" sz="2800" dirty="0"/>
              <a:t>Přestupky (pojmenované a výslovně označené) </a:t>
            </a:r>
            <a:r>
              <a:rPr lang="cs-CZ" sz="2800" dirty="0">
                <a:solidFill>
                  <a:srgbClr val="92D050"/>
                </a:solidFill>
              </a:rPr>
              <a:t>§ 2 zákona č. 200/1990 Sb. </a:t>
            </a:r>
          </a:p>
          <a:p>
            <a:pPr marL="609600" indent="-609600" algn="just">
              <a:buFontTx/>
              <a:buAutoNum type="arabicPeriod"/>
              <a:defRPr/>
            </a:pPr>
            <a:r>
              <a:rPr lang="cs-CZ" sz="2800" dirty="0"/>
              <a:t>Tzv. jiné správní delikty (než přestupky)</a:t>
            </a:r>
          </a:p>
          <a:p>
            <a:pPr marL="990600" lvl="1" indent="-533400" algn="just">
              <a:buFontTx/>
              <a:buAutoNum type="alphaLcParenR"/>
              <a:defRPr/>
            </a:pPr>
            <a:r>
              <a:rPr lang="cs-CZ" b="1" dirty="0"/>
              <a:t>Disciplinární delikty</a:t>
            </a:r>
          </a:p>
          <a:p>
            <a:pPr marL="990600" lvl="1" indent="-533400" algn="just">
              <a:buFontTx/>
              <a:buAutoNum type="alphaLcParenR"/>
              <a:defRPr/>
            </a:pPr>
            <a:r>
              <a:rPr lang="cs-CZ" b="1" dirty="0"/>
              <a:t>Pořádkové delikty</a:t>
            </a:r>
          </a:p>
          <a:p>
            <a:pPr marL="990600" lvl="1" indent="-533400" algn="just">
              <a:buFontTx/>
              <a:buAutoNum type="alphaLcParenR"/>
              <a:defRPr/>
            </a:pPr>
            <a:r>
              <a:rPr lang="cs-CZ" b="1" dirty="0">
                <a:solidFill>
                  <a:srgbClr val="FF0000"/>
                </a:solidFill>
              </a:rPr>
              <a:t>(Jiné) správní delikty fyzických osob</a:t>
            </a:r>
          </a:p>
          <a:p>
            <a:pPr marL="990600" lvl="1" indent="-533400" algn="just">
              <a:buFontTx/>
              <a:buAutoNum type="alphaLcParenR"/>
              <a:defRPr/>
            </a:pPr>
            <a:r>
              <a:rPr lang="cs-CZ" b="1" dirty="0">
                <a:solidFill>
                  <a:srgbClr val="FF0000"/>
                </a:solidFill>
              </a:rPr>
              <a:t>Správní delikty právnických osob a podnikajících fyzických osob (smíšené správní delikty)</a:t>
            </a:r>
          </a:p>
          <a:p>
            <a:endParaRPr lang="cs-CZ" dirty="0"/>
          </a:p>
        </p:txBody>
      </p:sp>
      <p:sp>
        <p:nvSpPr>
          <p:cNvPr id="3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4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E028F59-B1F6-4801-94DB-4C8B6157CAC0}" type="slidenum">
              <a:rPr lang="cs-CZ" altLang="cs-CZ"/>
              <a:pPr/>
              <a:t>15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481424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16</a:t>
            </a:fld>
            <a:endParaRPr lang="cs-CZ" altLang="cs-CZ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smtClean="0"/>
              <a:t>Správně právní odpovědnost – systém od 1. 7. 2017</a:t>
            </a:r>
            <a:endParaRPr lang="cs-CZ" altLang="cs-CZ" dirty="0"/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algn="just" fontAlgn="auto">
              <a:spcAft>
                <a:spcPts val="0"/>
              </a:spcAft>
              <a:buFontTx/>
              <a:buAutoNum type="arabicPeriod"/>
              <a:defRPr/>
            </a:pPr>
            <a:r>
              <a:rPr lang="cs-CZ" b="1" dirty="0">
                <a:solidFill>
                  <a:srgbClr val="000000"/>
                </a:solidFill>
              </a:rPr>
              <a:t>Přestupky </a:t>
            </a:r>
            <a:r>
              <a:rPr lang="cs-CZ" dirty="0">
                <a:solidFill>
                  <a:srgbClr val="000000"/>
                </a:solidFill>
              </a:rPr>
              <a:t>(pojmenované a výslovně označené) </a:t>
            </a:r>
            <a:r>
              <a:rPr lang="cs-CZ" b="1" dirty="0">
                <a:solidFill>
                  <a:srgbClr val="92D050"/>
                </a:solidFill>
              </a:rPr>
              <a:t>§ 5 zákona č. 250/2016 Sb. </a:t>
            </a:r>
          </a:p>
          <a:p>
            <a:pPr marL="609600" indent="-609600" algn="just" fontAlgn="auto">
              <a:spcAft>
                <a:spcPts val="0"/>
              </a:spcAft>
              <a:buFontTx/>
              <a:buAutoNum type="arabicPeriod"/>
              <a:defRPr/>
            </a:pPr>
            <a:r>
              <a:rPr lang="cs-CZ" b="1" dirty="0">
                <a:solidFill>
                  <a:srgbClr val="000000"/>
                </a:solidFill>
              </a:rPr>
              <a:t>Tzv. jiné </a:t>
            </a:r>
            <a:r>
              <a:rPr lang="cs-CZ" dirty="0">
                <a:solidFill>
                  <a:srgbClr val="000000"/>
                </a:solidFill>
              </a:rPr>
              <a:t>správní delikty (než přestupky)</a:t>
            </a:r>
          </a:p>
          <a:p>
            <a:pPr marL="990600" lvl="1" indent="-533400" algn="just" fontAlgn="auto">
              <a:spcAft>
                <a:spcPts val="0"/>
              </a:spcAft>
              <a:buFontTx/>
              <a:buAutoNum type="alphaLcParenR"/>
              <a:defRPr/>
            </a:pPr>
            <a:r>
              <a:rPr lang="cs-CZ" b="1" dirty="0"/>
              <a:t>Disciplinární (kázeňské, kárné) delikty</a:t>
            </a:r>
          </a:p>
          <a:p>
            <a:pPr marL="990600" lvl="1" indent="-533400" algn="just" fontAlgn="auto">
              <a:spcAft>
                <a:spcPts val="0"/>
              </a:spcAft>
              <a:buFontTx/>
              <a:buAutoNum type="alphaLcParenR"/>
              <a:defRPr/>
            </a:pPr>
            <a:r>
              <a:rPr lang="cs-CZ" b="1" dirty="0">
                <a:solidFill>
                  <a:srgbClr val="000000"/>
                </a:solidFill>
              </a:rPr>
              <a:t>Pořádkové delikty</a:t>
            </a:r>
          </a:p>
          <a:p>
            <a:pPr>
              <a:defRPr/>
            </a:pPr>
            <a:endParaRPr lang="cs-CZ" dirty="0"/>
          </a:p>
          <a:p>
            <a:pPr>
              <a:defRPr/>
            </a:pPr>
            <a:r>
              <a:rPr lang="cs-CZ" b="1" dirty="0"/>
              <a:t>Přestupek</a:t>
            </a:r>
            <a:r>
              <a:rPr lang="cs-CZ" dirty="0"/>
              <a:t> je – původní přestupek, původní jiný správní delikt a smíšený správní delikt</a:t>
            </a:r>
          </a:p>
          <a:p>
            <a:pPr>
              <a:defRPr/>
            </a:pPr>
            <a:r>
              <a:rPr lang="cs-CZ" b="1" dirty="0"/>
              <a:t>Užší pojetí přestupku </a:t>
            </a:r>
            <a:r>
              <a:rPr lang="cs-CZ" dirty="0"/>
              <a:t>podle 200/1990 Sb.</a:t>
            </a:r>
          </a:p>
          <a:p>
            <a:pPr>
              <a:defRPr/>
            </a:pPr>
            <a:r>
              <a:rPr lang="cs-CZ" b="1" dirty="0"/>
              <a:t>Širší pojetí přestupku </a:t>
            </a:r>
            <a:r>
              <a:rPr lang="cs-CZ" dirty="0"/>
              <a:t>podle 250/2016 Sb.</a:t>
            </a:r>
          </a:p>
          <a:p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306106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Vztah druhů správních deliktů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altLang="cs-CZ" dirty="0"/>
              <a:t>Jednotlivé druhy tvoří </a:t>
            </a:r>
            <a:r>
              <a:rPr lang="cs-CZ" altLang="cs-CZ" b="1" dirty="0">
                <a:solidFill>
                  <a:srgbClr val="FF0000"/>
                </a:solidFill>
              </a:rPr>
              <a:t>společnou </a:t>
            </a:r>
            <a:r>
              <a:rPr lang="cs-CZ" altLang="cs-CZ" b="1" dirty="0"/>
              <a:t>kategorii správních deliktů</a:t>
            </a:r>
            <a:r>
              <a:rPr lang="cs-CZ" altLang="cs-CZ" dirty="0"/>
              <a:t>, byť jsou dány dílčí odlišnosti (subjekty, zavinění, proces, …)</a:t>
            </a:r>
          </a:p>
          <a:p>
            <a:pPr algn="just"/>
            <a:r>
              <a:rPr lang="cs-CZ" altLang="cs-CZ" b="1" dirty="0"/>
              <a:t>NSS</a:t>
            </a:r>
            <a:r>
              <a:rPr lang="cs-CZ" altLang="cs-CZ" dirty="0"/>
              <a:t> (</a:t>
            </a:r>
            <a:r>
              <a:rPr lang="cs-CZ" altLang="cs-CZ" dirty="0" err="1"/>
              <a:t>sp</a:t>
            </a:r>
            <a:r>
              <a:rPr lang="cs-CZ" altLang="cs-CZ" dirty="0"/>
              <a:t>. zn. 7 </a:t>
            </a:r>
            <a:r>
              <a:rPr lang="cs-CZ" altLang="cs-CZ" dirty="0" err="1"/>
              <a:t>Afs</a:t>
            </a:r>
            <a:r>
              <a:rPr lang="cs-CZ" altLang="cs-CZ" dirty="0"/>
              <a:t> 27/2008) „</a:t>
            </a:r>
            <a:r>
              <a:rPr lang="cs-CZ" altLang="cs-CZ" i="1" dirty="0"/>
              <a:t>kategorie správních deliktů je kategorií trestního práva v širším slova smyslu, tudíž se pro všechny správní delikty …“, </a:t>
            </a:r>
            <a:endParaRPr lang="cs-CZ" altLang="cs-CZ" dirty="0"/>
          </a:p>
          <a:p>
            <a:pPr algn="just"/>
            <a:r>
              <a:rPr lang="cs-CZ" altLang="cs-CZ" dirty="0"/>
              <a:t>Důraz je kladen na </a:t>
            </a:r>
            <a:r>
              <a:rPr lang="cs-CZ" altLang="cs-CZ" b="1" dirty="0"/>
              <a:t>celostní</a:t>
            </a:r>
            <a:r>
              <a:rPr lang="cs-CZ" altLang="cs-CZ" dirty="0"/>
              <a:t> chápání správních deliktů a nikoliv na štěpení a nezávislost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17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2657779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Vztah správních deliktů a trestných činů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altLang="cs-CZ" b="1" dirty="0"/>
              <a:t>NSS</a:t>
            </a:r>
            <a:r>
              <a:rPr lang="cs-CZ" altLang="cs-CZ" dirty="0"/>
              <a:t> (</a:t>
            </a:r>
            <a:r>
              <a:rPr lang="cs-CZ" altLang="cs-CZ" dirty="0" err="1"/>
              <a:t>sp</a:t>
            </a:r>
            <a:r>
              <a:rPr lang="cs-CZ" altLang="cs-CZ" dirty="0"/>
              <a:t>. zn. 6 A 126/2002, 461/2005 Sb. NSS) „</a:t>
            </a:r>
            <a:r>
              <a:rPr lang="cs-CZ" altLang="cs-CZ" i="1" dirty="0"/>
              <a:t>také trestání ze správní delikty musí podléhat stejnému režimu jako trestání za trestné činy.</a:t>
            </a:r>
            <a:r>
              <a:rPr lang="cs-CZ" altLang="cs-CZ" dirty="0"/>
              <a:t>“  </a:t>
            </a:r>
          </a:p>
          <a:p>
            <a:pPr algn="just"/>
            <a:r>
              <a:rPr lang="cs-CZ" altLang="cs-CZ" b="1" dirty="0"/>
              <a:t>NSS</a:t>
            </a:r>
            <a:r>
              <a:rPr lang="cs-CZ" altLang="cs-CZ" dirty="0"/>
              <a:t> </a:t>
            </a:r>
            <a:r>
              <a:rPr lang="cs-CZ" altLang="cs-CZ" dirty="0" smtClean="0"/>
              <a:t>(</a:t>
            </a:r>
            <a:r>
              <a:rPr lang="cs-CZ" altLang="cs-CZ" dirty="0" err="1" smtClean="0"/>
              <a:t>sp</a:t>
            </a:r>
            <a:r>
              <a:rPr lang="cs-CZ" altLang="cs-CZ" dirty="0" smtClean="0"/>
              <a:t>. zn. 8 </a:t>
            </a:r>
            <a:r>
              <a:rPr lang="cs-CZ" altLang="cs-CZ" dirty="0" err="1"/>
              <a:t>Afs</a:t>
            </a:r>
            <a:r>
              <a:rPr lang="cs-CZ" altLang="cs-CZ" dirty="0"/>
              <a:t> 17/2007, 1338/2007 Sb. NSS) „</a:t>
            </a:r>
            <a:r>
              <a:rPr lang="cs-CZ" altLang="cs-CZ" i="1" dirty="0"/>
              <a:t>trestnost správních deliktů se řídí obdobnými principy jako trestnost trestných činů.</a:t>
            </a:r>
            <a:r>
              <a:rPr lang="cs-CZ" altLang="cs-CZ" dirty="0"/>
              <a:t>“  </a:t>
            </a:r>
          </a:p>
          <a:p>
            <a:pPr algn="just"/>
            <a:r>
              <a:rPr lang="cs-CZ" altLang="cs-CZ" b="1" dirty="0"/>
              <a:t>Analogie správních deliktů vůči trestným činům </a:t>
            </a:r>
            <a:r>
              <a:rPr lang="cs-CZ" altLang="cs-CZ" dirty="0"/>
              <a:t>(jde o </a:t>
            </a:r>
            <a:r>
              <a:rPr lang="cs-CZ" altLang="cs-CZ" b="1" dirty="0">
                <a:solidFill>
                  <a:srgbClr val="FF0000"/>
                </a:solidFill>
              </a:rPr>
              <a:t>trestání </a:t>
            </a:r>
            <a:r>
              <a:rPr lang="cs-CZ" altLang="cs-CZ" dirty="0"/>
              <a:t>jako takové)</a:t>
            </a:r>
          </a:p>
          <a:p>
            <a:pPr algn="just"/>
            <a:r>
              <a:rPr lang="cs-CZ" altLang="cs-CZ" sz="2200" dirty="0">
                <a:solidFill>
                  <a:srgbClr val="000000"/>
                </a:solidFill>
              </a:rPr>
              <a:t>Konkrétně se </a:t>
            </a:r>
            <a:r>
              <a:rPr lang="cs-CZ" altLang="cs-CZ" sz="2200" b="1" dirty="0">
                <a:solidFill>
                  <a:srgbClr val="000000"/>
                </a:solidFill>
              </a:rPr>
              <a:t>analogie</a:t>
            </a:r>
            <a:r>
              <a:rPr lang="cs-CZ" altLang="cs-CZ" sz="2200" dirty="0">
                <a:solidFill>
                  <a:srgbClr val="000000"/>
                </a:solidFill>
              </a:rPr>
              <a:t> projevila v případě tzv. absorpční zásady (NSS, </a:t>
            </a:r>
            <a:r>
              <a:rPr lang="cs-CZ" altLang="cs-CZ" sz="2200" dirty="0" err="1">
                <a:solidFill>
                  <a:srgbClr val="000000"/>
                </a:solidFill>
              </a:rPr>
              <a:t>sp</a:t>
            </a:r>
            <a:r>
              <a:rPr lang="cs-CZ" altLang="cs-CZ" sz="2200" dirty="0">
                <a:solidFill>
                  <a:srgbClr val="000000"/>
                </a:solidFill>
              </a:rPr>
              <a:t>. zn. 6 As 57/2004, 772/2006 Sb. NSS), nebo institutu zahlazení (NSS, </a:t>
            </a:r>
            <a:r>
              <a:rPr lang="cs-CZ" altLang="cs-CZ" sz="2200" dirty="0" err="1">
                <a:solidFill>
                  <a:srgbClr val="000000"/>
                </a:solidFill>
              </a:rPr>
              <a:t>sp</a:t>
            </a:r>
            <a:r>
              <a:rPr lang="cs-CZ" altLang="cs-CZ" sz="2200" dirty="0">
                <a:solidFill>
                  <a:srgbClr val="000000"/>
                </a:solidFill>
              </a:rPr>
              <a:t>. zn. 8 As 82/2010, 2291/2011 Sb. NSS). 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18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402883124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19</a:t>
            </a:fld>
            <a:endParaRPr lang="cs-CZ" altLang="cs-CZ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smtClean="0"/>
              <a:t>Disciplinární a pořádkové delikty</a:t>
            </a:r>
            <a:endParaRPr lang="cs-CZ" altLang="cs-CZ" dirty="0"/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/>
            <a:r>
              <a:rPr lang="cs-CZ" altLang="cs-CZ" dirty="0" smtClean="0"/>
              <a:t>Ponechány </a:t>
            </a:r>
            <a:r>
              <a:rPr lang="cs-CZ" altLang="cs-CZ" b="1" dirty="0" smtClean="0"/>
              <a:t>mimo dopad z. č. 250/2016 Sb. </a:t>
            </a:r>
            <a:r>
              <a:rPr lang="cs-CZ" altLang="cs-CZ" dirty="0" smtClean="0"/>
              <a:t>(§ 112/1 a důvodová zpráva) – analogická aplikace nové právní úpravy? – není vyloučeno</a:t>
            </a:r>
          </a:p>
          <a:p>
            <a:pPr algn="just"/>
            <a:r>
              <a:rPr lang="cs-CZ" altLang="cs-CZ" dirty="0" smtClean="0"/>
              <a:t>Součást </a:t>
            </a:r>
            <a:r>
              <a:rPr lang="cs-CZ" altLang="cs-CZ" b="1" dirty="0" smtClean="0"/>
              <a:t>tzv. jiných správních deliktů</a:t>
            </a:r>
          </a:p>
          <a:p>
            <a:pPr algn="just"/>
            <a:r>
              <a:rPr lang="cs-CZ" altLang="cs-CZ" b="1" dirty="0" smtClean="0"/>
              <a:t>Hmotněprávní úprava: </a:t>
            </a:r>
            <a:r>
              <a:rPr lang="cs-CZ" altLang="cs-CZ" dirty="0" smtClean="0"/>
              <a:t>zvláštní zákon (+vnitřní předpisy, služební předpisy)</a:t>
            </a:r>
          </a:p>
          <a:p>
            <a:pPr algn="just"/>
            <a:r>
              <a:rPr lang="cs-CZ" altLang="cs-CZ" b="1" dirty="0" smtClean="0"/>
              <a:t>Procesní úprava: </a:t>
            </a:r>
            <a:r>
              <a:rPr lang="cs-CZ" altLang="cs-CZ" dirty="0" smtClean="0"/>
              <a:t>zvláštní zákon a správní řád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914230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2</a:t>
            </a:fld>
            <a:endParaRPr lang="cs-CZ" altLang="cs-CZ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>
          <a:xfrm>
            <a:off x="505275" y="1111025"/>
            <a:ext cx="8086635" cy="647700"/>
          </a:xfrm>
        </p:spPr>
        <p:txBody>
          <a:bodyPr/>
          <a:lstStyle/>
          <a:p>
            <a:r>
              <a:rPr lang="cs-CZ" altLang="cs-CZ" dirty="0" smtClean="0"/>
              <a:t>Obsah přednášky</a:t>
            </a:r>
            <a:endParaRPr lang="cs-CZ" altLang="cs-CZ" dirty="0"/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/>
            <a:r>
              <a:rPr lang="cs-CZ" b="1" dirty="0"/>
              <a:t>Správně právní odpovědnost</a:t>
            </a:r>
            <a:r>
              <a:rPr lang="cs-CZ" dirty="0"/>
              <a:t>. Pojem a podstata správně právní odpovědnosti. Systém správně právní odpovědnosti. Diferenciace druhů správních deliktů - stručná charakteristika.</a:t>
            </a:r>
          </a:p>
          <a:p>
            <a:pPr algn="just"/>
            <a:r>
              <a:rPr lang="cs-CZ" b="1" dirty="0"/>
              <a:t>Správní trestání</a:t>
            </a:r>
            <a:r>
              <a:rPr lang="cs-CZ" dirty="0"/>
              <a:t> – pojem, podstata a zásady.</a:t>
            </a:r>
            <a:endParaRPr lang="cs-CZ" b="1" dirty="0"/>
          </a:p>
          <a:p>
            <a:endParaRPr lang="cs-CZ" alt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20</a:t>
            </a:fld>
            <a:endParaRPr lang="cs-CZ" altLang="cs-CZ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smtClean="0"/>
              <a:t>Disciplinární a pořádkové delikty</a:t>
            </a:r>
            <a:endParaRPr lang="cs-CZ" altLang="cs-CZ" dirty="0"/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/>
            <a:r>
              <a:rPr lang="cs-CZ" altLang="cs-CZ" dirty="0"/>
              <a:t>(veřejné) disciplinární </a:t>
            </a:r>
            <a:r>
              <a:rPr lang="cs-CZ" altLang="cs-CZ" dirty="0" smtClean="0"/>
              <a:t>(kárné, kázeňské) delikty</a:t>
            </a:r>
            <a:endParaRPr lang="cs-CZ" altLang="cs-CZ" dirty="0"/>
          </a:p>
          <a:p>
            <a:pPr algn="just"/>
            <a:r>
              <a:rPr lang="cs-CZ" altLang="cs-CZ" b="1" dirty="0">
                <a:solidFill>
                  <a:srgbClr val="FF3300"/>
                </a:solidFill>
              </a:rPr>
              <a:t>FO</a:t>
            </a:r>
            <a:r>
              <a:rPr lang="cs-CZ" altLang="cs-CZ" dirty="0"/>
              <a:t>, </a:t>
            </a:r>
            <a:r>
              <a:rPr lang="cs-CZ" altLang="cs-CZ" dirty="0" smtClean="0"/>
              <a:t>která </a:t>
            </a:r>
            <a:r>
              <a:rPr lang="cs-CZ" altLang="cs-CZ" dirty="0"/>
              <a:t>je součástí organizačního uskupení (člen, </a:t>
            </a:r>
            <a:r>
              <a:rPr lang="cs-CZ" altLang="cs-CZ" dirty="0" smtClean="0"/>
              <a:t>příslušník, státní zaměstnanec, student VŠ, …), </a:t>
            </a:r>
            <a:r>
              <a:rPr lang="cs-CZ" altLang="cs-CZ" dirty="0"/>
              <a:t>v němž jsou uplatňována </a:t>
            </a:r>
            <a:r>
              <a:rPr lang="cs-CZ" altLang="cs-CZ" b="1" dirty="0"/>
              <a:t>vnitřní pravidla</a:t>
            </a:r>
          </a:p>
          <a:p>
            <a:pPr algn="just"/>
            <a:r>
              <a:rPr lang="cs-CZ" altLang="cs-CZ" dirty="0"/>
              <a:t>Sankcionování za porušení </a:t>
            </a:r>
            <a:r>
              <a:rPr lang="cs-CZ" altLang="cs-CZ" b="1" dirty="0">
                <a:solidFill>
                  <a:srgbClr val="FF3300"/>
                </a:solidFill>
              </a:rPr>
              <a:t>vnitřních </a:t>
            </a:r>
            <a:r>
              <a:rPr lang="cs-CZ" altLang="cs-CZ" b="1" dirty="0" smtClean="0">
                <a:solidFill>
                  <a:srgbClr val="FF3300"/>
                </a:solidFill>
              </a:rPr>
              <a:t>předpisů</a:t>
            </a:r>
            <a:endParaRPr lang="cs-CZ" altLang="cs-CZ" b="1" dirty="0">
              <a:solidFill>
                <a:srgbClr val="FF3300"/>
              </a:solidFill>
            </a:endParaRPr>
          </a:p>
          <a:p>
            <a:pPr algn="just"/>
            <a:r>
              <a:rPr lang="cs-CZ" altLang="cs-CZ" b="1" dirty="0" smtClean="0">
                <a:solidFill>
                  <a:srgbClr val="FF3300"/>
                </a:solidFill>
              </a:rPr>
              <a:t>Subjektivní odpovědnost</a:t>
            </a:r>
          </a:p>
          <a:p>
            <a:pPr algn="just"/>
            <a:endParaRPr lang="cs-CZ" altLang="cs-CZ" b="1" dirty="0">
              <a:solidFill>
                <a:srgbClr val="FF3300"/>
              </a:solidFill>
            </a:endParaRPr>
          </a:p>
          <a:p>
            <a:pPr algn="just"/>
            <a:endParaRPr lang="cs-CZ" altLang="cs-CZ" b="1" dirty="0">
              <a:solidFill>
                <a:srgbClr val="FF3300"/>
              </a:solidFill>
            </a:endParaRPr>
          </a:p>
          <a:p>
            <a:endParaRPr lang="cs-CZ" altLang="cs-CZ" b="1" dirty="0"/>
          </a:p>
        </p:txBody>
      </p:sp>
    </p:spTree>
    <p:extLst>
      <p:ext uri="{BB962C8B-B14F-4D97-AF65-F5344CB8AC3E}">
        <p14:creationId xmlns:p14="http://schemas.microsoft.com/office/powerpoint/2010/main" val="1942587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21</a:t>
            </a:fld>
            <a:endParaRPr lang="cs-CZ" altLang="cs-CZ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smtClean="0"/>
              <a:t>Disciplinární a pořádkové delikty</a:t>
            </a:r>
            <a:endParaRPr lang="cs-CZ" altLang="cs-CZ" dirty="0"/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/>
            <a:r>
              <a:rPr lang="cs-CZ" altLang="cs-CZ" sz="1800" b="1" dirty="0" smtClean="0"/>
              <a:t>Advokáti </a:t>
            </a:r>
            <a:r>
              <a:rPr lang="cs-CZ" altLang="cs-CZ" sz="1800" dirty="0" smtClean="0"/>
              <a:t>(č. 85/1996 Sb., postup podle TŘ), </a:t>
            </a:r>
            <a:r>
              <a:rPr lang="cs-CZ" altLang="cs-CZ" sz="1800" b="1" dirty="0" smtClean="0"/>
              <a:t>notáři</a:t>
            </a:r>
            <a:r>
              <a:rPr lang="cs-CZ" altLang="cs-CZ" sz="1800" dirty="0" smtClean="0"/>
              <a:t> (x soudní exekutoři – NSS)</a:t>
            </a:r>
          </a:p>
          <a:p>
            <a:pPr algn="just"/>
            <a:r>
              <a:rPr lang="cs-CZ" altLang="cs-CZ" sz="1800" b="1" dirty="0" smtClean="0"/>
              <a:t>Lékaři, lékárníci, stomatologové, veterinární lékaři</a:t>
            </a:r>
          </a:p>
          <a:p>
            <a:pPr algn="just"/>
            <a:r>
              <a:rPr lang="cs-CZ" altLang="cs-CZ" sz="1800" b="1" dirty="0" smtClean="0"/>
              <a:t>Daňoví poradci, auditoři, patentoví zástupci</a:t>
            </a:r>
            <a:r>
              <a:rPr lang="cs-CZ" altLang="cs-CZ" sz="1800" dirty="0" smtClean="0"/>
              <a:t>, …</a:t>
            </a:r>
          </a:p>
          <a:p>
            <a:pPr algn="just"/>
            <a:r>
              <a:rPr lang="cs-CZ" altLang="cs-CZ" sz="1800" b="1" dirty="0" smtClean="0"/>
              <a:t>Studenti VŠ</a:t>
            </a:r>
          </a:p>
          <a:p>
            <a:pPr algn="just"/>
            <a:r>
              <a:rPr lang="cs-CZ" altLang="cs-CZ" sz="1800" b="1" dirty="0" smtClean="0"/>
              <a:t>Vojáci z povolání </a:t>
            </a:r>
            <a:r>
              <a:rPr lang="cs-CZ" altLang="cs-CZ" sz="1800" dirty="0" smtClean="0"/>
              <a:t>(221/1999 Sb.) </a:t>
            </a:r>
            <a:r>
              <a:rPr lang="cs-CZ" altLang="cs-CZ" sz="1800" b="1" dirty="0" smtClean="0">
                <a:solidFill>
                  <a:srgbClr val="FF0000"/>
                </a:solidFill>
              </a:rPr>
              <a:t>+ „jednání mající znaky přestupku“ (osobní výluka z dopadu přestupků, ale … )</a:t>
            </a:r>
          </a:p>
          <a:p>
            <a:pPr algn="just"/>
            <a:r>
              <a:rPr lang="cs-CZ" altLang="cs-CZ" sz="1800" b="1" dirty="0" smtClean="0"/>
              <a:t>Příslušníci bezpečnostních sborů </a:t>
            </a:r>
            <a:r>
              <a:rPr lang="cs-CZ" altLang="cs-CZ" sz="1800" dirty="0" smtClean="0"/>
              <a:t>(361/2003 Sb.) </a:t>
            </a:r>
            <a:r>
              <a:rPr lang="cs-CZ" altLang="cs-CZ" sz="1800" b="1" dirty="0">
                <a:solidFill>
                  <a:srgbClr val="FF0000"/>
                </a:solidFill>
              </a:rPr>
              <a:t>+ </a:t>
            </a:r>
            <a:r>
              <a:rPr lang="cs-CZ" altLang="cs-CZ" sz="1800" b="1" dirty="0" smtClean="0">
                <a:solidFill>
                  <a:srgbClr val="FF0000"/>
                </a:solidFill>
              </a:rPr>
              <a:t>„jednání </a:t>
            </a:r>
            <a:r>
              <a:rPr lang="cs-CZ" altLang="cs-CZ" sz="1800" b="1" dirty="0">
                <a:solidFill>
                  <a:srgbClr val="FF0000"/>
                </a:solidFill>
              </a:rPr>
              <a:t>mající znaky </a:t>
            </a:r>
            <a:r>
              <a:rPr lang="cs-CZ" altLang="cs-CZ" sz="1800" b="1" dirty="0" smtClean="0">
                <a:solidFill>
                  <a:srgbClr val="FF0000"/>
                </a:solidFill>
              </a:rPr>
              <a:t>přestupku“ </a:t>
            </a:r>
            <a:r>
              <a:rPr lang="cs-CZ" altLang="cs-CZ" sz="1800" b="1" dirty="0">
                <a:solidFill>
                  <a:srgbClr val="FF0000"/>
                </a:solidFill>
              </a:rPr>
              <a:t>(osobní výluka z dopadu </a:t>
            </a:r>
            <a:r>
              <a:rPr lang="cs-CZ" altLang="cs-CZ" sz="1800" b="1" dirty="0" smtClean="0">
                <a:solidFill>
                  <a:srgbClr val="FF0000"/>
                </a:solidFill>
              </a:rPr>
              <a:t>přestupků, ale …)</a:t>
            </a:r>
            <a:endParaRPr lang="cs-CZ" altLang="cs-CZ" sz="1800" b="1" dirty="0">
              <a:solidFill>
                <a:srgbClr val="FF0000"/>
              </a:solidFill>
            </a:endParaRPr>
          </a:p>
          <a:p>
            <a:pPr algn="just"/>
            <a:r>
              <a:rPr lang="cs-CZ" altLang="cs-CZ" sz="1800" b="1" dirty="0" smtClean="0"/>
              <a:t>Státní úředníci </a:t>
            </a:r>
            <a:r>
              <a:rPr lang="cs-CZ" altLang="cs-CZ" sz="1800" dirty="0" smtClean="0"/>
              <a:t>v režimu tzv. státní služby (234/2014 Sb.)</a:t>
            </a:r>
            <a:endParaRPr lang="cs-CZ" altLang="cs-CZ" sz="1800" dirty="0"/>
          </a:p>
          <a:p>
            <a:pPr algn="just"/>
            <a:endParaRPr lang="cs-CZ" altLang="cs-CZ" sz="1800" dirty="0" smtClean="0">
              <a:solidFill>
                <a:srgbClr val="FF3300"/>
              </a:solidFill>
            </a:endParaRPr>
          </a:p>
          <a:p>
            <a:pPr algn="just"/>
            <a:r>
              <a:rPr lang="cs-CZ" altLang="cs-CZ" sz="1800" dirty="0" smtClean="0">
                <a:solidFill>
                  <a:srgbClr val="FF3300"/>
                </a:solidFill>
              </a:rPr>
              <a:t>Jednání mající znaky přestupku – možný postih za toto jednání a v jeho důsledku „souběžný“ postih za kárný/kázeňský/disciplinární delikt</a:t>
            </a:r>
            <a:endParaRPr lang="cs-CZ" altLang="cs-CZ" sz="1800" dirty="0">
              <a:solidFill>
                <a:srgbClr val="FF3300"/>
              </a:solidFill>
            </a:endParaRPr>
          </a:p>
          <a:p>
            <a:endParaRPr lang="cs-CZ" altLang="cs-CZ" sz="1800" b="1" dirty="0"/>
          </a:p>
        </p:txBody>
      </p:sp>
    </p:spTree>
    <p:extLst>
      <p:ext uri="{BB962C8B-B14F-4D97-AF65-F5344CB8AC3E}">
        <p14:creationId xmlns:p14="http://schemas.microsoft.com/office/powerpoint/2010/main" val="1033529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22</a:t>
            </a:fld>
            <a:endParaRPr lang="cs-CZ" altLang="cs-CZ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smtClean="0"/>
              <a:t>Disciplinární a pořádkové delikty</a:t>
            </a:r>
            <a:endParaRPr lang="cs-CZ" altLang="cs-CZ" dirty="0"/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/>
            <a:r>
              <a:rPr lang="cs-CZ" altLang="cs-CZ" dirty="0"/>
              <a:t>Pořádkový delikt</a:t>
            </a:r>
          </a:p>
          <a:p>
            <a:pPr algn="just"/>
            <a:r>
              <a:rPr lang="cs-CZ" altLang="cs-CZ" b="1" dirty="0"/>
              <a:t>Zaviněné porušení procesních povinností </a:t>
            </a:r>
            <a:r>
              <a:rPr lang="cs-CZ" altLang="cs-CZ" dirty="0"/>
              <a:t>či </a:t>
            </a:r>
            <a:r>
              <a:rPr lang="cs-CZ" altLang="cs-CZ" b="1" dirty="0"/>
              <a:t>maření a ztěžování průběhu </a:t>
            </a:r>
            <a:r>
              <a:rPr lang="cs-CZ" altLang="cs-CZ" dirty="0"/>
              <a:t>(nejen) správního řízení</a:t>
            </a:r>
          </a:p>
          <a:p>
            <a:pPr algn="just"/>
            <a:r>
              <a:rPr lang="cs-CZ" altLang="cs-CZ" dirty="0"/>
              <a:t>FO</a:t>
            </a:r>
          </a:p>
          <a:p>
            <a:pPr algn="just"/>
            <a:r>
              <a:rPr lang="cs-CZ" altLang="cs-CZ" b="1" dirty="0">
                <a:solidFill>
                  <a:srgbClr val="FF3300"/>
                </a:solidFill>
              </a:rPr>
              <a:t>Subjektivní odpovědnost </a:t>
            </a:r>
            <a:r>
              <a:rPr lang="cs-CZ" altLang="cs-CZ" dirty="0"/>
              <a:t>-  dovozeno judikaturou </a:t>
            </a:r>
          </a:p>
          <a:p>
            <a:pPr algn="just"/>
            <a:r>
              <a:rPr lang="cs-CZ" altLang="cs-CZ" dirty="0"/>
              <a:t>Donucovací prostředek</a:t>
            </a:r>
          </a:p>
          <a:p>
            <a:endParaRPr lang="cs-CZ" altLang="cs-CZ" b="1" dirty="0"/>
          </a:p>
        </p:txBody>
      </p:sp>
    </p:spTree>
    <p:extLst>
      <p:ext uri="{BB962C8B-B14F-4D97-AF65-F5344CB8AC3E}">
        <p14:creationId xmlns:p14="http://schemas.microsoft.com/office/powerpoint/2010/main" val="2386957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23</a:t>
            </a:fld>
            <a:endParaRPr lang="cs-CZ" altLang="cs-CZ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smtClean="0"/>
              <a:t>Disciplinární a pořádkové delikty</a:t>
            </a:r>
            <a:endParaRPr lang="cs-CZ" altLang="cs-CZ" dirty="0"/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/>
            <a:r>
              <a:rPr lang="cs-CZ" altLang="cs-CZ" dirty="0"/>
              <a:t>Pořádková pokuta - § 62 </a:t>
            </a:r>
            <a:r>
              <a:rPr lang="cs-CZ" altLang="cs-CZ" dirty="0" err="1"/>
              <a:t>spr</a:t>
            </a:r>
            <a:r>
              <a:rPr lang="cs-CZ" altLang="cs-CZ" dirty="0"/>
              <a:t>. ř.</a:t>
            </a:r>
          </a:p>
          <a:p>
            <a:pPr algn="just"/>
            <a:r>
              <a:rPr lang="cs-CZ" altLang="cs-CZ" b="1" dirty="0">
                <a:solidFill>
                  <a:srgbClr val="FF3300"/>
                </a:solidFill>
              </a:rPr>
              <a:t>Rozhodnutí </a:t>
            </a:r>
            <a:r>
              <a:rPr lang="cs-CZ" altLang="cs-CZ" b="1" dirty="0"/>
              <a:t>– </a:t>
            </a:r>
            <a:r>
              <a:rPr lang="cs-CZ" altLang="cs-CZ" dirty="0"/>
              <a:t>lze se odvolat</a:t>
            </a:r>
          </a:p>
          <a:p>
            <a:pPr algn="just"/>
            <a:r>
              <a:rPr lang="cs-CZ" altLang="cs-CZ" b="1" dirty="0">
                <a:solidFill>
                  <a:srgbClr val="FF3300"/>
                </a:solidFill>
              </a:rPr>
              <a:t>Odkladný účinek nelze vyloučit</a:t>
            </a:r>
          </a:p>
          <a:p>
            <a:pPr algn="just"/>
            <a:r>
              <a:rPr lang="cs-CZ" altLang="cs-CZ" b="1" dirty="0"/>
              <a:t>první úkon v řízení </a:t>
            </a:r>
            <a:r>
              <a:rPr lang="cs-CZ" altLang="cs-CZ" dirty="0"/>
              <a:t>(samostatné řízení) </a:t>
            </a:r>
          </a:p>
          <a:p>
            <a:pPr algn="just"/>
            <a:r>
              <a:rPr lang="cs-CZ" altLang="cs-CZ" dirty="0"/>
              <a:t>může </a:t>
            </a:r>
            <a:r>
              <a:rPr lang="cs-CZ" altLang="cs-CZ" b="1" dirty="0"/>
              <a:t>navazovat</a:t>
            </a:r>
            <a:r>
              <a:rPr lang="cs-CZ" altLang="cs-CZ" dirty="0"/>
              <a:t>, </a:t>
            </a:r>
            <a:r>
              <a:rPr lang="cs-CZ" altLang="cs-CZ" b="1" dirty="0"/>
              <a:t>předcházet</a:t>
            </a:r>
            <a:r>
              <a:rPr lang="cs-CZ" altLang="cs-CZ" dirty="0"/>
              <a:t> nebo </a:t>
            </a:r>
            <a:r>
              <a:rPr lang="cs-CZ" altLang="cs-CZ" b="1" dirty="0"/>
              <a:t>v průběhu</a:t>
            </a:r>
            <a:r>
              <a:rPr lang="cs-CZ" altLang="cs-CZ" dirty="0"/>
              <a:t> jiného (správního) řízení či procesu (OOP, JÚ, …)</a:t>
            </a:r>
          </a:p>
          <a:p>
            <a:pPr algn="just"/>
            <a:r>
              <a:rPr lang="cs-CZ" altLang="cs-CZ" b="1" dirty="0">
                <a:solidFill>
                  <a:srgbClr val="FF0000"/>
                </a:solidFill>
              </a:rPr>
              <a:t>Pravomocně uloženou pokutu lze snížit/prominout</a:t>
            </a:r>
          </a:p>
          <a:p>
            <a:endParaRPr lang="cs-CZ" altLang="cs-CZ" b="1" dirty="0"/>
          </a:p>
        </p:txBody>
      </p:sp>
    </p:spTree>
    <p:extLst>
      <p:ext uri="{BB962C8B-B14F-4D97-AF65-F5344CB8AC3E}">
        <p14:creationId xmlns:p14="http://schemas.microsoft.com/office/powerpoint/2010/main" val="1121582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24</a:t>
            </a:fld>
            <a:endParaRPr lang="cs-CZ" altLang="cs-CZ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smtClean="0"/>
              <a:t>Disciplinární a pořádkové delikty</a:t>
            </a:r>
            <a:endParaRPr lang="cs-CZ" altLang="cs-CZ" dirty="0"/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>
              <a:defRPr/>
            </a:pPr>
            <a:r>
              <a:rPr lang="cs-CZ" sz="1800" dirty="0"/>
              <a:t>Pořádkové pokuty lze ukládat </a:t>
            </a:r>
            <a:r>
              <a:rPr lang="cs-CZ" sz="1800" b="1" dirty="0">
                <a:solidFill>
                  <a:srgbClr val="FF0000"/>
                </a:solidFill>
              </a:rPr>
              <a:t>opakovaně</a:t>
            </a:r>
            <a:r>
              <a:rPr lang="cs-CZ" sz="1800" dirty="0"/>
              <a:t> (může být maximální výše), tj. </a:t>
            </a:r>
            <a:r>
              <a:rPr lang="cs-CZ" sz="1800" b="1" dirty="0">
                <a:solidFill>
                  <a:srgbClr val="FF0000"/>
                </a:solidFill>
              </a:rPr>
              <a:t>neplatí ne bis in idem</a:t>
            </a:r>
          </a:p>
          <a:p>
            <a:pPr algn="just">
              <a:defRPr/>
            </a:pPr>
            <a:r>
              <a:rPr lang="cs-CZ" sz="1800" dirty="0"/>
              <a:t>50.000,- Kč</a:t>
            </a:r>
          </a:p>
          <a:p>
            <a:pPr algn="just">
              <a:defRPr/>
            </a:pPr>
            <a:r>
              <a:rPr lang="cs-CZ" sz="1800" b="1" dirty="0"/>
              <a:t>Závažné ztěžování postupu v řízení </a:t>
            </a:r>
            <a:r>
              <a:rPr lang="cs-CZ" sz="1800" dirty="0" smtClean="0"/>
              <a:t>(NSS, </a:t>
            </a:r>
            <a:r>
              <a:rPr lang="cs-CZ" sz="1800" dirty="0" err="1" smtClean="0"/>
              <a:t>sp</a:t>
            </a:r>
            <a:r>
              <a:rPr lang="cs-CZ" sz="1800" dirty="0" smtClean="0"/>
              <a:t>. zn. 8 As 16/2012, č. 2890/2013 Sb. NSS, „</a:t>
            </a:r>
            <a:r>
              <a:rPr lang="cs-CZ" sz="1800" i="1" dirty="0" smtClean="0"/>
              <a:t>pro </a:t>
            </a:r>
            <a:r>
              <a:rPr lang="cs-CZ" sz="1800" i="1" dirty="0"/>
              <a:t>uložení pořádkové pokuty podle § 62 odst. 2 správního řádu </a:t>
            </a:r>
            <a:r>
              <a:rPr lang="cs-CZ" sz="1800" i="1" dirty="0" smtClean="0"/>
              <a:t> </a:t>
            </a:r>
            <a:r>
              <a:rPr lang="cs-CZ" sz="1800" i="1" dirty="0"/>
              <a:t>není třeba, aby byl hrubě urážlivým podáním současně též závažně ztížen postup v řízení podle prvního odstavce tohoto </a:t>
            </a:r>
            <a:r>
              <a:rPr lang="cs-CZ" sz="1800" i="1" dirty="0" smtClean="0"/>
              <a:t>ustanovení</a:t>
            </a:r>
            <a:r>
              <a:rPr lang="cs-CZ" sz="1800" dirty="0" smtClean="0"/>
              <a:t>“)</a:t>
            </a:r>
            <a:endParaRPr lang="cs-CZ" sz="1800" dirty="0"/>
          </a:p>
          <a:p>
            <a:pPr marL="514350" indent="-514350" algn="just">
              <a:buFontTx/>
              <a:buAutoNum type="alphaLcParenR"/>
              <a:defRPr/>
            </a:pPr>
            <a:r>
              <a:rPr lang="cs-CZ" sz="1800" b="1" dirty="0"/>
              <a:t>Bez omluvy se nedostaví</a:t>
            </a:r>
            <a:r>
              <a:rPr lang="cs-CZ" sz="1800" dirty="0"/>
              <a:t> na předvolání (pokud je omluva, lze předvést, ale ne pokutovat)</a:t>
            </a:r>
          </a:p>
          <a:p>
            <a:pPr marL="514350" indent="-514350" algn="just">
              <a:buFontTx/>
              <a:buAutoNum type="alphaLcParenR"/>
              <a:defRPr/>
            </a:pPr>
            <a:r>
              <a:rPr lang="cs-CZ" sz="1800" dirty="0"/>
              <a:t>Navzdory </a:t>
            </a:r>
            <a:r>
              <a:rPr lang="cs-CZ" sz="1800" b="1" dirty="0"/>
              <a:t>předchozímu napomenutí ruší</a:t>
            </a:r>
          </a:p>
          <a:p>
            <a:pPr marL="514350" indent="-514350" algn="just">
              <a:buFontTx/>
              <a:buAutoNum type="alphaLcParenR"/>
              <a:defRPr/>
            </a:pPr>
            <a:r>
              <a:rPr lang="cs-CZ" sz="1800" b="1" dirty="0"/>
              <a:t>Neuposlechne</a:t>
            </a:r>
            <a:r>
              <a:rPr lang="cs-CZ" sz="1800" dirty="0"/>
              <a:t> pokynu</a:t>
            </a:r>
          </a:p>
          <a:p>
            <a:pPr algn="just">
              <a:defRPr/>
            </a:pPr>
            <a:r>
              <a:rPr lang="cs-CZ" sz="1800" dirty="0"/>
              <a:t>Učiní </a:t>
            </a:r>
            <a:r>
              <a:rPr lang="cs-CZ" sz="1800" b="1" dirty="0"/>
              <a:t>hrubě urážlivé podání </a:t>
            </a:r>
            <a:r>
              <a:rPr lang="cs-CZ" sz="1800" dirty="0"/>
              <a:t>(x střet s </a:t>
            </a:r>
            <a:r>
              <a:rPr lang="cs-CZ" sz="1800" dirty="0" smtClean="0"/>
              <a:t>přestupkem; )</a:t>
            </a:r>
            <a:endParaRPr lang="cs-CZ" sz="1800" dirty="0"/>
          </a:p>
          <a:p>
            <a:endParaRPr lang="cs-CZ" altLang="cs-CZ" sz="1800" b="1" dirty="0"/>
          </a:p>
        </p:txBody>
      </p:sp>
    </p:spTree>
    <p:extLst>
      <p:ext uri="{BB962C8B-B14F-4D97-AF65-F5344CB8AC3E}">
        <p14:creationId xmlns:p14="http://schemas.microsoft.com/office/powerpoint/2010/main" val="3650079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25</a:t>
            </a:fld>
            <a:endParaRPr lang="cs-CZ" altLang="cs-CZ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smtClean="0"/>
              <a:t>Disciplinární a pořádkové delikty</a:t>
            </a:r>
            <a:endParaRPr lang="cs-CZ" altLang="cs-CZ" dirty="0"/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/>
            <a:r>
              <a:rPr lang="cs-CZ" altLang="cs-CZ" dirty="0"/>
              <a:t>„</a:t>
            </a:r>
            <a:r>
              <a:rPr lang="cs-CZ" altLang="cs-CZ" dirty="0">
                <a:solidFill>
                  <a:schemeClr val="folHlink"/>
                </a:solidFill>
              </a:rPr>
              <a:t>plná</a:t>
            </a:r>
            <a:r>
              <a:rPr lang="cs-CZ" altLang="cs-CZ" dirty="0"/>
              <a:t>“ subsidiarita správního řádu (tj. nejsou procesní </a:t>
            </a:r>
            <a:r>
              <a:rPr lang="cs-CZ" altLang="cs-CZ" dirty="0" smtClean="0"/>
              <a:t>odchylky)  x </a:t>
            </a:r>
            <a:r>
              <a:rPr lang="cs-CZ" altLang="cs-CZ" b="1" dirty="0" smtClean="0"/>
              <a:t>vnitřní procesní předpisy „disciplinární řády“ </a:t>
            </a:r>
            <a:r>
              <a:rPr lang="cs-CZ" altLang="cs-CZ" dirty="0" smtClean="0"/>
              <a:t>vydané na základě zákonného zmocnění</a:t>
            </a:r>
            <a:endParaRPr lang="cs-CZ" altLang="cs-CZ" dirty="0"/>
          </a:p>
          <a:p>
            <a:pPr algn="just"/>
            <a:r>
              <a:rPr lang="cs-CZ" altLang="cs-CZ" i="1" dirty="0" smtClean="0"/>
              <a:t>ex </a:t>
            </a:r>
            <a:r>
              <a:rPr lang="cs-CZ" altLang="cs-CZ" i="1" dirty="0"/>
              <a:t>offo</a:t>
            </a:r>
            <a:r>
              <a:rPr lang="cs-CZ" altLang="cs-CZ" dirty="0"/>
              <a:t>, subjektivní a objektivní lhůty pro </a:t>
            </a:r>
            <a:r>
              <a:rPr lang="cs-CZ" altLang="cs-CZ" b="1" dirty="0"/>
              <a:t>zahájení řízení </a:t>
            </a:r>
            <a:r>
              <a:rPr lang="cs-CZ" altLang="cs-CZ" dirty="0"/>
              <a:t>či pro </a:t>
            </a:r>
            <a:r>
              <a:rPr lang="cs-CZ" altLang="cs-CZ" b="1" dirty="0"/>
              <a:t>uložení </a:t>
            </a:r>
            <a:r>
              <a:rPr lang="cs-CZ" altLang="cs-CZ" b="1" dirty="0" smtClean="0"/>
              <a:t>sankce</a:t>
            </a:r>
            <a:endParaRPr lang="cs-CZ" altLang="cs-CZ" b="1" i="1" dirty="0"/>
          </a:p>
          <a:p>
            <a:endParaRPr lang="cs-CZ" altLang="cs-CZ" b="1" dirty="0"/>
          </a:p>
        </p:txBody>
      </p:sp>
    </p:spTree>
    <p:extLst>
      <p:ext uri="{BB962C8B-B14F-4D97-AF65-F5344CB8AC3E}">
        <p14:creationId xmlns:p14="http://schemas.microsoft.com/office/powerpoint/2010/main" val="511275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Správní trestání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defRPr/>
            </a:pPr>
            <a:r>
              <a:rPr lang="cs-CZ" b="1" dirty="0"/>
              <a:t>Správní trestání: </a:t>
            </a:r>
          </a:p>
          <a:p>
            <a:pPr marL="457200" indent="-457200" algn="just">
              <a:buFontTx/>
              <a:buAutoNum type="alphaLcParenR"/>
              <a:defRPr/>
            </a:pPr>
            <a:r>
              <a:rPr lang="cs-CZ" b="1" dirty="0">
                <a:solidFill>
                  <a:srgbClr val="FF0000"/>
                </a:solidFill>
              </a:rPr>
              <a:t>výkon veřejné správy </a:t>
            </a:r>
            <a:r>
              <a:rPr lang="cs-CZ" dirty="0"/>
              <a:t>(trestní pravomoc pro podmínky a potřeby veřejné správy), nebo </a:t>
            </a:r>
          </a:p>
          <a:p>
            <a:pPr marL="457200" indent="-457200" algn="just">
              <a:buFontTx/>
              <a:buAutoNum type="alphaLcParenR"/>
              <a:defRPr/>
            </a:pPr>
            <a:r>
              <a:rPr lang="cs-CZ" b="1" dirty="0">
                <a:solidFill>
                  <a:srgbClr val="FF0000"/>
                </a:solidFill>
              </a:rPr>
              <a:t>výkon trestního oprávnění </a:t>
            </a:r>
            <a:r>
              <a:rPr lang="cs-CZ" dirty="0"/>
              <a:t>(trestání je z řady důvodů místo soudů svěřeno veřejné správě)? 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26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77028213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mtClean="0"/>
              <a:t>Zásady správního trestání</a:t>
            </a:r>
          </a:p>
        </p:txBody>
      </p:sp>
      <p:sp>
        <p:nvSpPr>
          <p:cNvPr id="17411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>
              <a:buFont typeface="Wingdings" panose="05000000000000000000" pitchFamily="2" charset="2"/>
              <a:buChar char="q"/>
            </a:pPr>
            <a:r>
              <a:rPr lang="cs-CZ" altLang="cs-CZ" sz="1800" dirty="0" smtClean="0">
                <a:solidFill>
                  <a:srgbClr val="FF0000"/>
                </a:solidFill>
              </a:rPr>
              <a:t>Zákonnost</a:t>
            </a:r>
            <a:r>
              <a:rPr lang="cs-CZ" altLang="cs-CZ" sz="1800" dirty="0" smtClean="0"/>
              <a:t>, retroaktivita ve prospěch</a:t>
            </a:r>
          </a:p>
          <a:p>
            <a:pPr algn="just" eaLnBrk="1" hangingPunct="1">
              <a:buFont typeface="Wingdings" panose="05000000000000000000" pitchFamily="2" charset="2"/>
              <a:buChar char="q"/>
            </a:pPr>
            <a:r>
              <a:rPr lang="cs-CZ" altLang="cs-CZ" sz="1800" dirty="0" smtClean="0">
                <a:solidFill>
                  <a:srgbClr val="FF0000"/>
                </a:solidFill>
              </a:rPr>
              <a:t>Proporcionalita</a:t>
            </a:r>
            <a:r>
              <a:rPr lang="cs-CZ" altLang="cs-CZ" sz="1800" dirty="0" smtClean="0"/>
              <a:t> – majetkové poměry, likvidační pokuty</a:t>
            </a:r>
          </a:p>
          <a:p>
            <a:pPr algn="just" eaLnBrk="1" hangingPunct="1">
              <a:buFont typeface="Wingdings" panose="05000000000000000000" pitchFamily="2" charset="2"/>
              <a:buChar char="q"/>
            </a:pPr>
            <a:r>
              <a:rPr lang="cs-CZ" altLang="cs-CZ" sz="1800" dirty="0" smtClean="0">
                <a:solidFill>
                  <a:srgbClr val="FF0000"/>
                </a:solidFill>
              </a:rPr>
              <a:t>Správní uvážení </a:t>
            </a:r>
            <a:r>
              <a:rPr lang="cs-CZ" altLang="cs-CZ" sz="1800" dirty="0" smtClean="0"/>
              <a:t>(výběr druhu sankce, výběr výměry sankce, upustit od potrestání)</a:t>
            </a:r>
          </a:p>
          <a:p>
            <a:pPr algn="just" eaLnBrk="1" hangingPunct="1">
              <a:buFont typeface="Wingdings" panose="05000000000000000000" pitchFamily="2" charset="2"/>
              <a:buChar char="q"/>
            </a:pPr>
            <a:r>
              <a:rPr lang="cs-CZ" altLang="cs-CZ" sz="1800" dirty="0" smtClean="0">
                <a:solidFill>
                  <a:srgbClr val="FF0000"/>
                </a:solidFill>
              </a:rPr>
              <a:t>Subsidiarita postihu </a:t>
            </a:r>
            <a:r>
              <a:rPr lang="cs-CZ" altLang="cs-CZ" sz="1800" dirty="0" smtClean="0"/>
              <a:t>(nelze jinak)</a:t>
            </a:r>
          </a:p>
          <a:p>
            <a:pPr algn="just" eaLnBrk="1" hangingPunct="1">
              <a:buFont typeface="Wingdings" panose="05000000000000000000" pitchFamily="2" charset="2"/>
              <a:buChar char="q"/>
            </a:pPr>
            <a:r>
              <a:rPr lang="cs-CZ" altLang="cs-CZ" sz="1800" dirty="0" smtClean="0">
                <a:solidFill>
                  <a:srgbClr val="FF0000"/>
                </a:solidFill>
              </a:rPr>
              <a:t>Legitimní očekávání</a:t>
            </a:r>
          </a:p>
          <a:p>
            <a:pPr algn="just" eaLnBrk="1" hangingPunct="1">
              <a:buFont typeface="Wingdings" panose="05000000000000000000" pitchFamily="2" charset="2"/>
              <a:buChar char="q"/>
            </a:pPr>
            <a:r>
              <a:rPr lang="cs-CZ" altLang="cs-CZ" sz="1800" dirty="0" smtClean="0">
                <a:solidFill>
                  <a:srgbClr val="FF0000"/>
                </a:solidFill>
              </a:rPr>
              <a:t>Materiální pravda a podklady pro rozhodnutí</a:t>
            </a:r>
          </a:p>
          <a:p>
            <a:pPr algn="just" eaLnBrk="1" hangingPunct="1">
              <a:buFont typeface="Wingdings" panose="05000000000000000000" pitchFamily="2" charset="2"/>
              <a:buChar char="q"/>
            </a:pPr>
            <a:r>
              <a:rPr lang="cs-CZ" altLang="cs-CZ" sz="1800" dirty="0" smtClean="0">
                <a:solidFill>
                  <a:srgbClr val="FF0000"/>
                </a:solidFill>
              </a:rPr>
              <a:t>Spravedlivý proces </a:t>
            </a:r>
            <a:r>
              <a:rPr lang="cs-CZ" altLang="cs-CZ" sz="1800" dirty="0" smtClean="0"/>
              <a:t>- § 36 </a:t>
            </a:r>
            <a:r>
              <a:rPr lang="cs-CZ" altLang="cs-CZ" sz="1800" dirty="0" err="1" smtClean="0"/>
              <a:t>SpŘ</a:t>
            </a:r>
            <a:r>
              <a:rPr lang="cs-CZ" altLang="cs-CZ" sz="1800" dirty="0" smtClean="0"/>
              <a:t>, řádné odůvodnění, přezkoumatelnost, výklad neurčitých právních pojmů, </a:t>
            </a:r>
          </a:p>
          <a:p>
            <a:pPr algn="just" eaLnBrk="1" hangingPunct="1">
              <a:buFont typeface="Wingdings" panose="05000000000000000000" pitchFamily="2" charset="2"/>
              <a:buChar char="q"/>
            </a:pPr>
            <a:r>
              <a:rPr lang="cs-CZ" altLang="cs-CZ" sz="1800" dirty="0" smtClean="0">
                <a:solidFill>
                  <a:srgbClr val="FF0000"/>
                </a:solidFill>
              </a:rPr>
              <a:t>Rychlost a hospodárnost</a:t>
            </a:r>
            <a:r>
              <a:rPr lang="cs-CZ" altLang="cs-CZ" sz="1800" dirty="0" smtClean="0"/>
              <a:t> – lhůty (k zahájení, k pravomocnému uložení sankce), prekluze – zánik odpovědnosti </a:t>
            </a:r>
          </a:p>
          <a:p>
            <a:pPr algn="just" eaLnBrk="1" hangingPunct="1">
              <a:lnSpc>
                <a:spcPct val="90000"/>
              </a:lnSpc>
              <a:buFont typeface="Wingdings" panose="05000000000000000000" pitchFamily="2" charset="2"/>
              <a:buChar char="q"/>
            </a:pPr>
            <a:r>
              <a:rPr lang="cs-CZ" altLang="cs-CZ" sz="1800" i="1" dirty="0" smtClean="0">
                <a:solidFill>
                  <a:srgbClr val="FF0000"/>
                </a:solidFill>
              </a:rPr>
              <a:t>Ne bis in idem</a:t>
            </a:r>
          </a:p>
          <a:p>
            <a:pPr algn="just" eaLnBrk="1" hangingPunct="1">
              <a:lnSpc>
                <a:spcPct val="90000"/>
              </a:lnSpc>
              <a:buFont typeface="Wingdings" panose="05000000000000000000" pitchFamily="2" charset="2"/>
              <a:buChar char="q"/>
            </a:pPr>
            <a:r>
              <a:rPr lang="cs-CZ" altLang="cs-CZ" sz="1800" i="1" dirty="0" smtClean="0">
                <a:solidFill>
                  <a:srgbClr val="FF0000"/>
                </a:solidFill>
              </a:rPr>
              <a:t>Reformace in </a:t>
            </a:r>
            <a:r>
              <a:rPr lang="cs-CZ" altLang="cs-CZ" sz="1800" i="1" dirty="0" err="1" smtClean="0">
                <a:solidFill>
                  <a:srgbClr val="FF0000"/>
                </a:solidFill>
              </a:rPr>
              <a:t>peius</a:t>
            </a:r>
            <a:r>
              <a:rPr lang="cs-CZ" altLang="cs-CZ" sz="1800" i="1" dirty="0" smtClean="0">
                <a:solidFill>
                  <a:srgbClr val="FF0000"/>
                </a:solidFill>
              </a:rPr>
              <a:t> </a:t>
            </a:r>
            <a:r>
              <a:rPr lang="cs-CZ" altLang="cs-CZ" sz="1800" dirty="0" smtClean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</a:p>
          <a:p>
            <a:pPr algn="just" eaLnBrk="1" hangingPunct="1">
              <a:lnSpc>
                <a:spcPct val="90000"/>
              </a:lnSpc>
              <a:buFont typeface="Wingdings" panose="05000000000000000000" pitchFamily="2" charset="2"/>
              <a:buChar char="q"/>
            </a:pPr>
            <a:r>
              <a:rPr lang="cs-CZ" altLang="cs-CZ" sz="1800" dirty="0" smtClean="0">
                <a:solidFill>
                  <a:srgbClr val="FF0000"/>
                </a:solidFill>
                <a:cs typeface="Arial" panose="020B0604020202020204" pitchFamily="34" charset="0"/>
              </a:rPr>
              <a:t>Není koncentrace řízení</a:t>
            </a:r>
            <a:endParaRPr lang="cs-CZ" altLang="cs-CZ" sz="1800" dirty="0" smtClean="0"/>
          </a:p>
          <a:p>
            <a:pPr algn="just" eaLnBrk="1" hangingPunct="1">
              <a:buFont typeface="Wingdings" panose="05000000000000000000" pitchFamily="2" charset="2"/>
              <a:buChar char="q"/>
            </a:pPr>
            <a:endParaRPr lang="cs-CZ" altLang="cs-CZ" sz="1800" dirty="0" smtClean="0"/>
          </a:p>
          <a:p>
            <a:pPr algn="just"/>
            <a:endParaRPr lang="cs-CZ" altLang="cs-CZ" sz="1800" dirty="0" smtClean="0"/>
          </a:p>
        </p:txBody>
      </p:sp>
    </p:spTree>
    <p:extLst>
      <p:ext uri="{BB962C8B-B14F-4D97-AF65-F5344CB8AC3E}">
        <p14:creationId xmlns:p14="http://schemas.microsoft.com/office/powerpoint/2010/main" val="10465085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5275" y="791710"/>
            <a:ext cx="8086635" cy="783089"/>
          </a:xfrm>
        </p:spPr>
        <p:txBody>
          <a:bodyPr/>
          <a:lstStyle/>
          <a:p>
            <a:r>
              <a:rPr lang="cs-CZ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Právní prostředí veřejné správy</a:t>
            </a:r>
            <a:br>
              <a:rPr lang="cs-CZ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09589" y="1342571"/>
            <a:ext cx="8082321" cy="4789942"/>
          </a:xfrm>
        </p:spPr>
        <p:txBody>
          <a:bodyPr/>
          <a:lstStyle/>
          <a:p>
            <a:pPr marL="457200" indent="-457200" algn="just">
              <a:buFont typeface="Arial" pitchFamily="34" charset="0"/>
              <a:buChar char="•"/>
              <a:defRPr/>
            </a:pPr>
            <a:r>
              <a:rPr lang="cs-CZ" sz="1800" b="1" dirty="0" smtClean="0"/>
              <a:t>Správní </a:t>
            </a:r>
            <a:r>
              <a:rPr lang="cs-CZ" sz="1800" b="1" dirty="0"/>
              <a:t>právo </a:t>
            </a:r>
            <a:r>
              <a:rPr lang="cs-CZ" sz="1800" dirty="0"/>
              <a:t>– soubor právních norem, který upravuje organizaci a činnost </a:t>
            </a:r>
            <a:r>
              <a:rPr lang="cs-CZ" sz="1800" dirty="0">
                <a:solidFill>
                  <a:srgbClr val="CC0000"/>
                </a:solidFill>
              </a:rPr>
              <a:t>veřejné </a:t>
            </a:r>
            <a:r>
              <a:rPr lang="cs-CZ" sz="1800" dirty="0" smtClean="0">
                <a:solidFill>
                  <a:srgbClr val="CC0000"/>
                </a:solidFill>
              </a:rPr>
              <a:t>správy; </a:t>
            </a:r>
            <a:r>
              <a:rPr lang="cs-CZ" sz="1800" dirty="0" smtClean="0"/>
              <a:t>předmětem </a:t>
            </a:r>
            <a:r>
              <a:rPr lang="cs-CZ" sz="1800" dirty="0"/>
              <a:t>úpravy správního práva je </a:t>
            </a:r>
            <a:r>
              <a:rPr lang="cs-CZ" sz="1800" dirty="0">
                <a:solidFill>
                  <a:srgbClr val="CC0000"/>
                </a:solidFill>
              </a:rPr>
              <a:t>veřejná správa</a:t>
            </a:r>
          </a:p>
          <a:p>
            <a:pPr marL="457200" indent="-457200" algn="just">
              <a:buFont typeface="Arial" pitchFamily="34" charset="0"/>
              <a:buChar char="•"/>
              <a:defRPr/>
            </a:pPr>
            <a:r>
              <a:rPr lang="cs-CZ" sz="1800" dirty="0"/>
              <a:t>Umožňuje výkon veřejné správy a současně představuje i ochranný </a:t>
            </a:r>
            <a:r>
              <a:rPr lang="cs-CZ" sz="1800" dirty="0" smtClean="0"/>
              <a:t>prvek</a:t>
            </a:r>
          </a:p>
          <a:p>
            <a:pPr marL="457200" indent="-457200" algn="just">
              <a:buFont typeface="Arial" pitchFamily="34" charset="0"/>
              <a:buChar char="•"/>
              <a:defRPr/>
            </a:pPr>
            <a:endParaRPr lang="cs-CZ" sz="1800" dirty="0"/>
          </a:p>
          <a:p>
            <a:pPr algn="just">
              <a:lnSpc>
                <a:spcPct val="80000"/>
              </a:lnSpc>
              <a:buFont typeface="Arial" pitchFamily="34" charset="0"/>
              <a:buChar char="•"/>
              <a:defRPr/>
            </a:pPr>
            <a:r>
              <a:rPr lang="cs-CZ" sz="1800" dirty="0">
                <a:solidFill>
                  <a:srgbClr val="FF3300"/>
                </a:solidFill>
              </a:rPr>
              <a:t>SP organizační</a:t>
            </a:r>
            <a:r>
              <a:rPr lang="cs-CZ" sz="1800" dirty="0"/>
              <a:t> („</a:t>
            </a:r>
            <a:r>
              <a:rPr lang="cs-CZ" sz="1800" i="1" dirty="0"/>
              <a:t>KDO</a:t>
            </a:r>
            <a:r>
              <a:rPr lang="cs-CZ" sz="1800" dirty="0"/>
              <a:t>“) – organizace, postavení, pravomoc a působnost</a:t>
            </a:r>
          </a:p>
          <a:p>
            <a:pPr algn="just">
              <a:lnSpc>
                <a:spcPct val="80000"/>
              </a:lnSpc>
              <a:buFont typeface="Arial" pitchFamily="34" charset="0"/>
              <a:buChar char="•"/>
              <a:defRPr/>
            </a:pPr>
            <a:r>
              <a:rPr lang="cs-CZ" sz="1800" dirty="0">
                <a:solidFill>
                  <a:srgbClr val="FF3300"/>
                </a:solidFill>
              </a:rPr>
              <a:t>SP hmotné</a:t>
            </a:r>
            <a:r>
              <a:rPr lang="cs-CZ" sz="1800" dirty="0"/>
              <a:t> („</a:t>
            </a:r>
            <a:r>
              <a:rPr lang="cs-CZ" sz="1800" i="1" dirty="0"/>
              <a:t>CO</a:t>
            </a:r>
            <a:r>
              <a:rPr lang="cs-CZ" sz="1800" dirty="0"/>
              <a:t>“) – normy upravující </a:t>
            </a:r>
            <a:r>
              <a:rPr lang="cs-CZ" sz="1800" dirty="0" err="1"/>
              <a:t>P+Po</a:t>
            </a:r>
            <a:r>
              <a:rPr lang="cs-CZ" sz="1800" dirty="0"/>
              <a:t>, úprava jednotlivých oblastí a úseků veřejné správy (ztotožňováno se zvláštní částí)</a:t>
            </a:r>
          </a:p>
          <a:p>
            <a:pPr algn="just">
              <a:lnSpc>
                <a:spcPct val="80000"/>
              </a:lnSpc>
              <a:buFont typeface="Arial" pitchFamily="34" charset="0"/>
              <a:buChar char="•"/>
              <a:defRPr/>
            </a:pPr>
            <a:r>
              <a:rPr lang="cs-CZ" sz="1800" dirty="0">
                <a:solidFill>
                  <a:srgbClr val="FF3300"/>
                </a:solidFill>
              </a:rPr>
              <a:t>SP procesní</a:t>
            </a:r>
            <a:r>
              <a:rPr lang="cs-CZ" sz="1800" dirty="0"/>
              <a:t> („</a:t>
            </a:r>
            <a:r>
              <a:rPr lang="cs-CZ" sz="1800" i="1" dirty="0"/>
              <a:t>JAK</a:t>
            </a:r>
            <a:r>
              <a:rPr lang="cs-CZ" sz="1800" dirty="0"/>
              <a:t>“) – úprava procesních postupů ve veřejné správě, někdy zaměňováno se správním řízením</a:t>
            </a:r>
          </a:p>
          <a:p>
            <a:pPr algn="just">
              <a:lnSpc>
                <a:spcPct val="80000"/>
              </a:lnSpc>
              <a:buFont typeface="Arial" pitchFamily="34" charset="0"/>
              <a:buChar char="•"/>
              <a:defRPr/>
            </a:pPr>
            <a:r>
              <a:rPr lang="cs-CZ" sz="1800" dirty="0">
                <a:solidFill>
                  <a:srgbClr val="FF3300"/>
                </a:solidFill>
              </a:rPr>
              <a:t>SP trestní</a:t>
            </a:r>
            <a:r>
              <a:rPr lang="cs-CZ" sz="1800" dirty="0"/>
              <a:t> – stanovuje následky za porušení právních norem, </a:t>
            </a:r>
            <a:r>
              <a:rPr lang="cs-CZ" sz="1800" b="1" dirty="0"/>
              <a:t>správně právní odpovědnost</a:t>
            </a:r>
            <a:r>
              <a:rPr lang="cs-CZ" sz="1800" dirty="0"/>
              <a:t>, oprávnění veřejné správy trestat – </a:t>
            </a:r>
            <a:r>
              <a:rPr lang="cs-CZ" sz="1800" b="1" dirty="0"/>
              <a:t>správní trestání</a:t>
            </a:r>
          </a:p>
          <a:p>
            <a:pPr marL="457200" indent="-457200" algn="just">
              <a:buFont typeface="Arial" pitchFamily="34" charset="0"/>
              <a:buChar char="•"/>
              <a:defRPr/>
            </a:pPr>
            <a:endParaRPr lang="cs-CZ" sz="1800" dirty="0"/>
          </a:p>
          <a:p>
            <a:endParaRPr lang="cs-CZ" sz="1800" dirty="0"/>
          </a:p>
        </p:txBody>
      </p:sp>
      <p:sp>
        <p:nvSpPr>
          <p:cNvPr id="3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4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E028F59-B1F6-4801-94DB-4C8B6157CAC0}" type="slidenum">
              <a:rPr lang="cs-CZ" altLang="cs-CZ"/>
              <a:pPr/>
              <a:t>3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08967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Právní odpovědnost</a:t>
            </a:r>
            <a:br>
              <a:rPr lang="cs-CZ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9589" y="1600200"/>
            <a:ext cx="8082321" cy="4532313"/>
          </a:xfrm>
        </p:spPr>
        <p:txBody>
          <a:bodyPr/>
          <a:lstStyle/>
          <a:p>
            <a:pPr marL="0" indent="0" algn="just">
              <a:lnSpc>
                <a:spcPct val="90000"/>
              </a:lnSpc>
              <a:buNone/>
              <a:defRPr/>
            </a:pPr>
            <a:r>
              <a:rPr lang="cs-CZ" sz="2000" i="1" dirty="0" smtClean="0"/>
              <a:t>Uplatnění </a:t>
            </a:r>
            <a:r>
              <a:rPr lang="cs-CZ" sz="2000" i="1" dirty="0"/>
              <a:t>nepříznivých právních následků vůči porušiteli právní povinnosti</a:t>
            </a:r>
          </a:p>
          <a:p>
            <a:pPr marL="609600" indent="-609600" algn="just">
              <a:lnSpc>
                <a:spcPct val="90000"/>
              </a:lnSpc>
              <a:buFontTx/>
              <a:buAutoNum type="arabicPeriod"/>
              <a:defRPr/>
            </a:pPr>
            <a:r>
              <a:rPr lang="cs-CZ" sz="2000" dirty="0"/>
              <a:t>Primární právní povinnost – zákaz či příkaz </a:t>
            </a:r>
          </a:p>
          <a:p>
            <a:pPr marL="609600" indent="-609600" algn="just">
              <a:lnSpc>
                <a:spcPct val="90000"/>
              </a:lnSpc>
              <a:buFontTx/>
              <a:buAutoNum type="arabicPeriod"/>
              <a:defRPr/>
            </a:pPr>
            <a:r>
              <a:rPr lang="cs-CZ" sz="2000" dirty="0"/>
              <a:t>Porušení právní povinnosti – jednáním či opomenutím, </a:t>
            </a:r>
            <a:r>
              <a:rPr lang="cs-CZ" sz="2000" u="sng" dirty="0">
                <a:solidFill>
                  <a:srgbClr val="FF3300"/>
                </a:solidFill>
              </a:rPr>
              <a:t>DELIKT</a:t>
            </a:r>
            <a:r>
              <a:rPr lang="cs-CZ" sz="2000" dirty="0">
                <a:solidFill>
                  <a:srgbClr val="FF3300"/>
                </a:solidFill>
              </a:rPr>
              <a:t>/PROTIPRÁVNOST</a:t>
            </a:r>
          </a:p>
          <a:p>
            <a:pPr marL="609600" indent="-609600" algn="just">
              <a:lnSpc>
                <a:spcPct val="90000"/>
              </a:lnSpc>
              <a:buFontTx/>
              <a:buAutoNum type="arabicPeriod"/>
              <a:defRPr/>
            </a:pPr>
            <a:r>
              <a:rPr lang="cs-CZ" sz="2000" dirty="0"/>
              <a:t>Sekundární sankční povinnost </a:t>
            </a:r>
            <a:r>
              <a:rPr lang="cs-CZ" sz="2000" dirty="0" smtClean="0"/>
              <a:t>– </a:t>
            </a:r>
            <a:r>
              <a:rPr lang="cs-CZ" sz="2000" b="1" dirty="0" smtClean="0">
                <a:solidFill>
                  <a:srgbClr val="FF3300"/>
                </a:solidFill>
              </a:rPr>
              <a:t>ODPOVĚDNOST</a:t>
            </a:r>
          </a:p>
          <a:p>
            <a:pPr marL="457200" indent="-457200" algn="just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cs-CZ" sz="2000" dirty="0" smtClean="0"/>
              <a:t>Aktivní </a:t>
            </a:r>
            <a:r>
              <a:rPr lang="cs-CZ" sz="2000" dirty="0"/>
              <a:t>koncepce odpovědnosti (perspektivní) – s existencí primární právní povinnosti</a:t>
            </a:r>
          </a:p>
          <a:p>
            <a:pPr marL="457200" indent="-457200" algn="just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cs-CZ" sz="2000" dirty="0"/>
              <a:t>Pasivní koncepce odpovědnosti (</a:t>
            </a:r>
            <a:r>
              <a:rPr lang="cs-CZ" sz="2000" dirty="0">
                <a:solidFill>
                  <a:srgbClr val="FF3300"/>
                </a:solidFill>
              </a:rPr>
              <a:t>retrospektivní</a:t>
            </a:r>
            <a:r>
              <a:rPr lang="cs-CZ" sz="2000" dirty="0"/>
              <a:t>) – v důsledku porušení primární právní povinnosti, vznik (nového) </a:t>
            </a:r>
            <a:r>
              <a:rPr lang="cs-CZ" sz="2000" u="sng" dirty="0"/>
              <a:t>sekundárního sankčního právního</a:t>
            </a:r>
            <a:r>
              <a:rPr lang="cs-CZ" sz="2000" dirty="0"/>
              <a:t> </a:t>
            </a:r>
            <a:r>
              <a:rPr lang="cs-CZ" sz="2000" u="sng" dirty="0"/>
              <a:t>vztahu </a:t>
            </a:r>
            <a:r>
              <a:rPr lang="cs-CZ" sz="2000" dirty="0"/>
              <a:t>(obsahem je mj. právo uložit sankci a povinnost ji strpět a vykonat)</a:t>
            </a:r>
          </a:p>
          <a:p>
            <a:pPr marL="0" indent="0" algn="just">
              <a:lnSpc>
                <a:spcPct val="90000"/>
              </a:lnSpc>
              <a:buNone/>
              <a:defRPr/>
            </a:pPr>
            <a:endParaRPr lang="cs-CZ" dirty="0">
              <a:solidFill>
                <a:srgbClr val="FF3300"/>
              </a:solidFill>
            </a:endParaRP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123629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Správně právní odpovědnost</a:t>
            </a:r>
            <a:br>
              <a:rPr lang="cs-CZ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9589" y="1494971"/>
            <a:ext cx="8082321" cy="4637542"/>
          </a:xfrm>
        </p:spPr>
        <p:txBody>
          <a:bodyPr/>
          <a:lstStyle/>
          <a:p>
            <a:pPr algn="just">
              <a:lnSpc>
                <a:spcPct val="80000"/>
              </a:lnSpc>
              <a:buFont typeface="Arial" pitchFamily="34" charset="0"/>
              <a:buChar char="•"/>
              <a:defRPr/>
            </a:pPr>
            <a:r>
              <a:rPr lang="cs-CZ" b="1" dirty="0" smtClean="0"/>
              <a:t>Funkce</a:t>
            </a:r>
            <a:r>
              <a:rPr lang="cs-CZ" dirty="0" smtClean="0"/>
              <a:t>: </a:t>
            </a:r>
            <a:r>
              <a:rPr lang="cs-CZ" dirty="0"/>
              <a:t>reparační, satisfakční, </a:t>
            </a:r>
            <a:r>
              <a:rPr lang="cs-CZ" dirty="0" err="1"/>
              <a:t>retributivní</a:t>
            </a:r>
            <a:r>
              <a:rPr lang="cs-CZ" dirty="0"/>
              <a:t>, represivní, preventivní, výchovná, signalizační</a:t>
            </a:r>
          </a:p>
          <a:p>
            <a:pPr algn="just">
              <a:lnSpc>
                <a:spcPct val="80000"/>
              </a:lnSpc>
              <a:buFont typeface="Arial" pitchFamily="34" charset="0"/>
              <a:buChar char="•"/>
              <a:defRPr/>
            </a:pPr>
            <a:r>
              <a:rPr lang="cs-CZ" dirty="0"/>
              <a:t>Podle rozsudku Městského soudu v Praze ze dne 16. 11. 2004, č.j. 10 Ca 250/2003 - 48, publikovaný pod č. 560/2005 Sb. NSS „</a:t>
            </a:r>
            <a:r>
              <a:rPr lang="cs-CZ" i="1" dirty="0">
                <a:solidFill>
                  <a:srgbClr val="FF3300"/>
                </a:solidFill>
              </a:rPr>
              <a:t>preventivní</a:t>
            </a:r>
            <a:r>
              <a:rPr lang="cs-CZ" i="1" dirty="0"/>
              <a:t> úloha postihu nespočívá jen v účinku vůči žalobci. Postih musí mít sílu </a:t>
            </a:r>
            <a:r>
              <a:rPr lang="cs-CZ" i="1" dirty="0">
                <a:solidFill>
                  <a:srgbClr val="FF3300"/>
                </a:solidFill>
              </a:rPr>
              <a:t>odradit </a:t>
            </a:r>
            <a:r>
              <a:rPr lang="cs-CZ" i="1" dirty="0"/>
              <a:t>od nezákonného postupu i jiné nositele stejných zákonných povinností; tento účinek pak může vyvolat jen postih odpovídající významu chráněného zájmu, včas a věcně správně vyvozený. Jde-li o finanční postih, musí být </a:t>
            </a:r>
            <a:r>
              <a:rPr lang="cs-CZ" i="1" dirty="0">
                <a:solidFill>
                  <a:srgbClr val="FF3300"/>
                </a:solidFill>
              </a:rPr>
              <a:t>znatelný</a:t>
            </a:r>
            <a:r>
              <a:rPr lang="cs-CZ" i="1" dirty="0"/>
              <a:t> v majetkové sféře delikventa, tedy být nikoli pro něho zanedbatelný, a nutně tak musí v sobě obsahovat i </a:t>
            </a:r>
            <a:r>
              <a:rPr lang="cs-CZ" i="1" dirty="0">
                <a:solidFill>
                  <a:srgbClr val="FF3300"/>
                </a:solidFill>
              </a:rPr>
              <a:t>represivní složku</a:t>
            </a:r>
            <a:r>
              <a:rPr lang="cs-CZ" i="1" dirty="0"/>
              <a:t>. V opačném případě by totiž postih delikventa smysl postrádal</a:t>
            </a:r>
            <a:r>
              <a:rPr lang="cs-CZ" dirty="0"/>
              <a:t>“.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1934739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Správně právní odpovědnost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altLang="cs-CZ" dirty="0">
                <a:solidFill>
                  <a:srgbClr val="000000"/>
                </a:solidFill>
              </a:rPr>
              <a:t>NSS, </a:t>
            </a:r>
            <a:r>
              <a:rPr lang="cs-CZ" altLang="cs-CZ" dirty="0" err="1">
                <a:solidFill>
                  <a:srgbClr val="000000"/>
                </a:solidFill>
              </a:rPr>
              <a:t>sp</a:t>
            </a:r>
            <a:r>
              <a:rPr lang="cs-CZ" altLang="cs-CZ" dirty="0">
                <a:solidFill>
                  <a:srgbClr val="000000"/>
                </a:solidFill>
              </a:rPr>
              <a:t>. zn. 7 As 188/2012, č. 2878/2013 Sb. NSS „</a:t>
            </a:r>
            <a:r>
              <a:rPr lang="cs-CZ" altLang="cs-CZ" i="1" dirty="0">
                <a:solidFill>
                  <a:srgbClr val="000000"/>
                </a:solidFill>
              </a:rPr>
              <a:t>Pokuta může být </a:t>
            </a:r>
            <a:r>
              <a:rPr lang="cs-CZ" altLang="cs-CZ" i="1" dirty="0">
                <a:solidFill>
                  <a:srgbClr val="FF0000"/>
                </a:solidFill>
              </a:rPr>
              <a:t>ojedinělá a nebývale vysoká</a:t>
            </a:r>
            <a:r>
              <a:rPr lang="cs-CZ" altLang="cs-CZ" i="1" dirty="0">
                <a:solidFill>
                  <a:srgbClr val="000000"/>
                </a:solidFill>
              </a:rPr>
              <a:t>, ukládá-li se za neobvyklý a velmi závažný správní delikt, tedy za něco, co vybočuje z obvyklého standardu „běžných“ deliktů a na co je třeba reagovat přísnější sankcí.“. – </a:t>
            </a:r>
            <a:r>
              <a:rPr lang="cs-CZ" altLang="cs-CZ" dirty="0">
                <a:solidFill>
                  <a:srgbClr val="000000"/>
                </a:solidFill>
              </a:rPr>
              <a:t>je možné využívat rozpětí a správní uvážení</a:t>
            </a:r>
            <a:endParaRPr lang="cs-CZ" altLang="cs-CZ" i="1" dirty="0">
              <a:solidFill>
                <a:srgbClr val="000000"/>
              </a:solidFill>
            </a:endParaRP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9105877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Správně právní odpovědnost</a:t>
            </a:r>
            <a:br>
              <a:rPr lang="cs-CZ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 algn="just">
              <a:buFont typeface="Arial" pitchFamily="34" charset="0"/>
              <a:buChar char="•"/>
              <a:defRPr/>
            </a:pPr>
            <a:r>
              <a:rPr lang="cs-CZ" b="1" dirty="0" smtClean="0"/>
              <a:t>OBJEKT</a:t>
            </a:r>
            <a:r>
              <a:rPr lang="cs-CZ" dirty="0" smtClean="0"/>
              <a:t> </a:t>
            </a:r>
            <a:r>
              <a:rPr lang="cs-CZ" dirty="0"/>
              <a:t>– chráněný zájem, hodnota</a:t>
            </a:r>
          </a:p>
          <a:p>
            <a:pPr marL="457200" indent="-457200" algn="just">
              <a:buFont typeface="Arial" pitchFamily="34" charset="0"/>
              <a:buChar char="•"/>
              <a:defRPr/>
            </a:pPr>
            <a:r>
              <a:rPr lang="cs-CZ" b="1" dirty="0"/>
              <a:t>OBJEKTIVNÍ STRÁNKA </a:t>
            </a:r>
            <a:r>
              <a:rPr lang="cs-CZ" dirty="0"/>
              <a:t>– jednání, škodlivý následek, příčinná souvislost, někdy postačí existence nežádoucího stavu</a:t>
            </a:r>
          </a:p>
          <a:p>
            <a:pPr marL="457200" indent="-457200" algn="just">
              <a:buFont typeface="Arial" pitchFamily="34" charset="0"/>
              <a:buChar char="•"/>
              <a:defRPr/>
            </a:pPr>
            <a:r>
              <a:rPr lang="cs-CZ" b="1" dirty="0"/>
              <a:t>SUBJEKT</a:t>
            </a:r>
            <a:r>
              <a:rPr lang="cs-CZ" dirty="0"/>
              <a:t> – pachatel, deliktní způsobilost, FO a PO, přeměny, </a:t>
            </a:r>
            <a:endParaRPr lang="cs-CZ" dirty="0" smtClean="0"/>
          </a:p>
          <a:p>
            <a:pPr marL="457200" indent="-457200" algn="just">
              <a:buFont typeface="Arial" pitchFamily="34" charset="0"/>
              <a:buChar char="•"/>
              <a:defRPr/>
            </a:pPr>
            <a:r>
              <a:rPr lang="cs-CZ" b="1" dirty="0" smtClean="0">
                <a:solidFill>
                  <a:srgbClr val="FF3300"/>
                </a:solidFill>
              </a:rPr>
              <a:t>SUBJEKTIVNÍ </a:t>
            </a:r>
            <a:r>
              <a:rPr lang="cs-CZ" b="1" dirty="0">
                <a:solidFill>
                  <a:srgbClr val="FF3300"/>
                </a:solidFill>
              </a:rPr>
              <a:t>STRÁNKA</a:t>
            </a:r>
            <a:r>
              <a:rPr lang="cs-CZ" b="1" dirty="0"/>
              <a:t> </a:t>
            </a:r>
            <a:r>
              <a:rPr lang="cs-CZ" dirty="0"/>
              <a:t>– zavinění, fakultativní složka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9314763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Správně právní odpovědnost</a:t>
            </a:r>
            <a:br>
              <a:rPr lang="cs-CZ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90000"/>
              </a:lnSpc>
              <a:defRPr/>
            </a:pPr>
            <a:r>
              <a:rPr lang="cs-CZ" b="1" dirty="0" smtClean="0"/>
              <a:t>Objektivní </a:t>
            </a:r>
            <a:r>
              <a:rPr lang="cs-CZ" b="1" dirty="0"/>
              <a:t>odpovědnost: </a:t>
            </a:r>
            <a:r>
              <a:rPr lang="cs-CZ" dirty="0"/>
              <a:t>za protiprávní stav/jednání, někdy je pouze za výsledek, nerozhoduje zavinění, není přítomna subjektivní stránka, uplatňuje se u odpovědnosti právnických osob a podnikatelů</a:t>
            </a:r>
          </a:p>
          <a:p>
            <a:pPr algn="just">
              <a:lnSpc>
                <a:spcPct val="90000"/>
              </a:lnSpc>
              <a:defRPr/>
            </a:pPr>
            <a:r>
              <a:rPr lang="cs-CZ" dirty="0"/>
              <a:t>Objektivní odpovědnost </a:t>
            </a:r>
            <a:r>
              <a:rPr lang="cs-CZ" dirty="0">
                <a:solidFill>
                  <a:srgbClr val="FF3300"/>
                </a:solidFill>
              </a:rPr>
              <a:t>absolutní</a:t>
            </a:r>
            <a:r>
              <a:rPr lang="cs-CZ" dirty="0"/>
              <a:t>: nelze se jí zprostit </a:t>
            </a:r>
            <a:endParaRPr lang="cs-CZ" dirty="0" smtClean="0"/>
          </a:p>
          <a:p>
            <a:pPr algn="just">
              <a:lnSpc>
                <a:spcPct val="90000"/>
              </a:lnSpc>
              <a:defRPr/>
            </a:pPr>
            <a:r>
              <a:rPr lang="cs-CZ" dirty="0" smtClean="0">
                <a:solidFill>
                  <a:srgbClr val="FF3300"/>
                </a:solidFill>
              </a:rPr>
              <a:t>Liberační </a:t>
            </a:r>
            <a:r>
              <a:rPr lang="cs-CZ" dirty="0">
                <a:solidFill>
                  <a:srgbClr val="FF3300"/>
                </a:solidFill>
              </a:rPr>
              <a:t>důvody</a:t>
            </a:r>
            <a:r>
              <a:rPr lang="cs-CZ" dirty="0"/>
              <a:t>: umožňuji zprostit se objektivní odpovědnosti („</a:t>
            </a:r>
            <a:r>
              <a:rPr lang="cs-CZ" i="1" dirty="0"/>
              <a:t>pachatel vynaložil veškeré úsilí, které po něm lze </a:t>
            </a:r>
            <a:r>
              <a:rPr lang="cs-CZ" i="1" dirty="0" smtClean="0"/>
              <a:t>vyžadovat</a:t>
            </a:r>
            <a:r>
              <a:rPr lang="cs-CZ" dirty="0"/>
              <a:t>“) – není odpovědnost </a:t>
            </a:r>
            <a:endParaRPr lang="cs-CZ" dirty="0" smtClean="0"/>
          </a:p>
          <a:p>
            <a:pPr algn="just">
              <a:lnSpc>
                <a:spcPct val="90000"/>
              </a:lnSpc>
              <a:defRPr/>
            </a:pPr>
            <a:r>
              <a:rPr lang="cs-CZ" dirty="0" smtClean="0"/>
              <a:t>x </a:t>
            </a:r>
            <a:r>
              <a:rPr lang="cs-CZ" dirty="0">
                <a:solidFill>
                  <a:srgbClr val="FF0000"/>
                </a:solidFill>
              </a:rPr>
              <a:t>Upuštění/snížení sankce </a:t>
            </a:r>
            <a:r>
              <a:rPr lang="cs-CZ" dirty="0"/>
              <a:t>– je odpovědnost, ale následky minimalizovány či zcela odstraněny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6010414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Správně právní odpovědnost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altLang="cs-CZ" dirty="0"/>
              <a:t>NSS, </a:t>
            </a:r>
            <a:r>
              <a:rPr lang="cs-CZ" altLang="cs-CZ" dirty="0" err="1"/>
              <a:t>sp</a:t>
            </a:r>
            <a:r>
              <a:rPr lang="cs-CZ" altLang="cs-CZ" dirty="0"/>
              <a:t>. zn. 1 As 188/2012, č. 2872/2013 Sb. NSS, </a:t>
            </a:r>
            <a:r>
              <a:rPr lang="cs-CZ" altLang="cs-CZ" i="1" dirty="0"/>
              <a:t>„Dysfunkce ve fungování orgánů veřejné moci může s ohledem na individuální okolnosti případu představovat </a:t>
            </a:r>
            <a:r>
              <a:rPr lang="cs-CZ" altLang="cs-CZ" i="1" dirty="0">
                <a:solidFill>
                  <a:srgbClr val="FF0000"/>
                </a:solidFill>
              </a:rPr>
              <a:t>exkulpační či liberační důvod </a:t>
            </a:r>
            <a:r>
              <a:rPr lang="cs-CZ" altLang="cs-CZ" i="1" dirty="0"/>
              <a:t>v oblasti </a:t>
            </a:r>
            <a:r>
              <a:rPr lang="cs-CZ" altLang="cs-CZ" i="1" dirty="0" err="1"/>
              <a:t>správněprávní</a:t>
            </a:r>
            <a:r>
              <a:rPr lang="cs-CZ" altLang="cs-CZ" i="1" dirty="0"/>
              <a:t> odpovědnosti, pokud se takové selhání podstatnou měrou podílelo na vzniku formálně protiprávního jednání jednotlivce nebo protiprávního stavu.“ 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4027260799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law_sablona_cz</Template>
  <TotalTime>673</TotalTime>
  <Words>2103</Words>
  <Application>Microsoft Office PowerPoint</Application>
  <PresentationFormat>Předvádění na obrazovce (4:3)</PresentationFormat>
  <Paragraphs>206</Paragraphs>
  <Slides>27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27</vt:i4>
      </vt:variant>
    </vt:vector>
  </HeadingPairs>
  <TitlesOfParts>
    <vt:vector size="31" baseType="lpstr">
      <vt:lpstr>Arial</vt:lpstr>
      <vt:lpstr>Tahoma</vt:lpstr>
      <vt:lpstr>Wingdings</vt:lpstr>
      <vt:lpstr>Prezentace_MU_CZ</vt:lpstr>
      <vt:lpstr>Správně právní odpovědnost. Správní trestání.  MP719Z Správní právo II   11. přednáška 3. 12. 2018  JUDr. Lukáš Potěšil, Ph.D.</vt:lpstr>
      <vt:lpstr>Obsah přednášky</vt:lpstr>
      <vt:lpstr>Právní prostředí veřejné správy </vt:lpstr>
      <vt:lpstr>Právní odpovědnost </vt:lpstr>
      <vt:lpstr>Správně právní odpovědnost </vt:lpstr>
      <vt:lpstr>Správně právní odpovědnost</vt:lpstr>
      <vt:lpstr>Správně právní odpovědnost </vt:lpstr>
      <vt:lpstr>Správně právní odpovědnost </vt:lpstr>
      <vt:lpstr>Správně právní odpovědnost</vt:lpstr>
      <vt:lpstr>Správně právní odpovědnost </vt:lpstr>
      <vt:lpstr>Správně právní odpovědnost </vt:lpstr>
      <vt:lpstr>Pojmy</vt:lpstr>
      <vt:lpstr>Správní delikt  </vt:lpstr>
      <vt:lpstr>Správní delikt  </vt:lpstr>
      <vt:lpstr>Správně právní odpovědnost </vt:lpstr>
      <vt:lpstr>Správně právní odpovědnost – systém od 1. 7. 2017</vt:lpstr>
      <vt:lpstr>Vztah druhů správních deliktů</vt:lpstr>
      <vt:lpstr>Vztah správních deliktů a trestných činů</vt:lpstr>
      <vt:lpstr>Disciplinární a pořádkové delikty</vt:lpstr>
      <vt:lpstr>Disciplinární a pořádkové delikty</vt:lpstr>
      <vt:lpstr>Disciplinární a pořádkové delikty</vt:lpstr>
      <vt:lpstr>Disciplinární a pořádkové delikty</vt:lpstr>
      <vt:lpstr>Disciplinární a pořádkové delikty</vt:lpstr>
      <vt:lpstr>Disciplinární a pořádkové delikty</vt:lpstr>
      <vt:lpstr>Disciplinární a pořádkové delikty</vt:lpstr>
      <vt:lpstr>Správní trestání</vt:lpstr>
      <vt:lpstr>Zásady správního trestání</vt:lpstr>
    </vt:vector>
  </TitlesOfParts>
  <Company>PrF MU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Úprava procesních pojmů a institutů.  Postup před zahájením řízení   MP701Zk Správní právo procesní   3. přednáška 10. 10. 2016 JUDr. Lukáš Potěšil, Ph.D.</dc:title>
  <dc:creator>Lukas Potesil</dc:creator>
  <cp:lastModifiedBy>Lukas Potesil</cp:lastModifiedBy>
  <cp:revision>138</cp:revision>
  <cp:lastPrinted>2018-11-30T10:06:11Z</cp:lastPrinted>
  <dcterms:created xsi:type="dcterms:W3CDTF">2016-10-10T06:11:29Z</dcterms:created>
  <dcterms:modified xsi:type="dcterms:W3CDTF">2018-11-30T10:06:28Z</dcterms:modified>
</cp:coreProperties>
</file>