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59" r:id="rId3"/>
    <p:sldId id="271" r:id="rId4"/>
    <p:sldId id="272" r:id="rId5"/>
    <p:sldId id="273" r:id="rId6"/>
    <p:sldId id="274" r:id="rId7"/>
    <p:sldId id="275" r:id="rId8"/>
    <p:sldId id="260" r:id="rId9"/>
    <p:sldId id="261" r:id="rId10"/>
    <p:sldId id="265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5969" autoAdjust="0"/>
  </p:normalViewPr>
  <p:slideViewPr>
    <p:cSldViewPr snapToGrid="0">
      <p:cViewPr varScale="1">
        <p:scale>
          <a:sx n="45" d="100"/>
          <a:sy n="45" d="100"/>
        </p:scale>
        <p:origin x="14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F4254-EE64-4BE1-AD73-021053D1B77E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C0C2C5-B6FF-4C7A-8778-DE8693D20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452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236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368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495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382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821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229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3567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508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340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24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90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93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50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01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63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63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166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73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07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683CB-1912-4478-BAD3-DC395F15EE49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221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správa jako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Veřejná správa ve funkčním (materiálním pojetí) X veřejná správa ve organizační (formální pojetí)</a:t>
            </a:r>
          </a:p>
          <a:p>
            <a:r>
              <a:rPr lang="cs-CZ" u="sng" dirty="0" smtClean="0"/>
              <a:t>Pozitivní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u="sng" dirty="0" smtClean="0"/>
              <a:t>negativní</a:t>
            </a:r>
            <a:r>
              <a:rPr lang="cs-CZ" dirty="0" smtClean="0"/>
              <a:t> vymezení VS jako činnosti: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i="1" dirty="0" smtClean="0"/>
              <a:t>„Činnosti</a:t>
            </a:r>
            <a:r>
              <a:rPr lang="cs-CZ" b="1" i="1" dirty="0"/>
              <a:t>, při jejímž výkonu jsou správní úřady (orgány) vázány ve své činnosti nejen právními předpisy, ale též rozhodnutími vyšších úřadů (orgánů</a:t>
            </a:r>
            <a:r>
              <a:rPr lang="cs-CZ" b="1" i="1" dirty="0" smtClean="0"/>
              <a:t>).“</a:t>
            </a:r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b="1" i="1" dirty="0" smtClean="0"/>
              <a:t>„Veřejná </a:t>
            </a:r>
            <a:r>
              <a:rPr lang="cs-CZ" b="1" i="1" dirty="0"/>
              <a:t>správa je souhrnem činností, které nelze kvalifikovat jako zákonodárství nebo soudnictví</a:t>
            </a:r>
            <a:r>
              <a:rPr lang="cs-CZ" b="1" i="1" dirty="0" smtClean="0"/>
              <a:t>.“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37365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4261" y="2202143"/>
            <a:ext cx="10515600" cy="29077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i="1" dirty="0" smtClean="0"/>
              <a:t>Příslušník Městské policie města Brna uložil panu Nešťastnému, který parkoval na místní komunikaci v rozporu s </a:t>
            </a:r>
            <a:r>
              <a:rPr lang="cs-CZ" i="1" dirty="0"/>
              <a:t>parkovacími zónami, příkazem na </a:t>
            </a:r>
            <a:r>
              <a:rPr lang="cs-CZ" i="1" dirty="0" smtClean="0"/>
              <a:t>místě pokutu („bloková pokuta“) ve výši 1000,- Kč.</a:t>
            </a:r>
          </a:p>
          <a:p>
            <a:pPr marL="0" indent="0" algn="just">
              <a:buNone/>
            </a:pPr>
            <a:endParaRPr lang="cs-CZ" i="1" dirty="0"/>
          </a:p>
          <a:p>
            <a:pPr marL="0" indent="0" algn="just">
              <a:buNone/>
            </a:pPr>
            <a:r>
              <a:rPr lang="cs-CZ" i="1" dirty="0" smtClean="0"/>
              <a:t>Policie České republiky vydala příkaz k odnětí  vozidla pana Pokoutného z důvodu, že jde o předmět důležitý </a:t>
            </a:r>
            <a:r>
              <a:rPr lang="cs-CZ" i="1" dirty="0"/>
              <a:t>pro trestní řízení. 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606091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i="1" dirty="0" smtClean="0"/>
              <a:t>Představenstvo České advokátní komory rozhodlo o vyškrtnutí advokáta ze seznamu advokátů, neboť bylo zjištěno, že nikdy nesplňoval podmínku pro zápis do seznamu advokátů, neboť nezískal požadované vzdělání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457452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i="1" dirty="0" smtClean="0"/>
              <a:t>Obchodní společnost </a:t>
            </a:r>
            <a:r>
              <a:rPr lang="cs-CZ" i="1" dirty="0" err="1" smtClean="0"/>
              <a:t>Autocontrol</a:t>
            </a:r>
            <a:r>
              <a:rPr lang="cs-CZ" i="1" dirty="0" smtClean="0"/>
              <a:t>, s. r. o provozuje stanici technické kontroly (STK). Při jedné z technických kontrol osobního automobilu zjistila nebezpečnou závadu a kontrolní technik o tom učinil zápis do technického průkazu a odstranil ze zadní tabulky registrační značky vozu kontrolní nálepku o technické způsobilosti.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57182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i="1" dirty="0" smtClean="0"/>
          </a:p>
          <a:p>
            <a:pPr marL="0" indent="0" algn="just">
              <a:buNone/>
            </a:pPr>
            <a:endParaRPr lang="cs-CZ" i="1" dirty="0"/>
          </a:p>
          <a:p>
            <a:pPr marL="0" indent="0" algn="just">
              <a:buNone/>
            </a:pPr>
            <a:r>
              <a:rPr lang="cs-CZ" i="1" dirty="0" smtClean="0"/>
              <a:t>Návrhy </a:t>
            </a:r>
            <a:r>
              <a:rPr lang="cs-CZ" i="1" dirty="0"/>
              <a:t>vědeckých rad vysokých škol na jmenování 45 profesorů, které obdržel od </a:t>
            </a:r>
            <a:r>
              <a:rPr lang="cs-CZ" i="1" dirty="0" smtClean="0"/>
              <a:t>rektorů, </a:t>
            </a:r>
            <a:r>
              <a:rPr lang="cs-CZ" i="1" dirty="0"/>
              <a:t>postoupil ministr školství, mládeže a tělovýchovy prezidentu </a:t>
            </a:r>
            <a:r>
              <a:rPr lang="cs-CZ" i="1" dirty="0" smtClean="0"/>
              <a:t>republiky. Prezident republiky odmítl </a:t>
            </a:r>
            <a:r>
              <a:rPr lang="cs-CZ" i="1" dirty="0"/>
              <a:t>jmenování vysokoškolským profesorem u tří navržených </a:t>
            </a:r>
            <a:r>
              <a:rPr lang="cs-CZ" i="1" dirty="0" smtClean="0"/>
              <a:t>kandidátů.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07482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podle právní formy -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42931"/>
            <a:ext cx="10515600" cy="4351338"/>
          </a:xfrm>
        </p:spPr>
        <p:txBody>
          <a:bodyPr/>
          <a:lstStyle/>
          <a:p>
            <a:r>
              <a:rPr lang="cs-CZ" dirty="0" smtClean="0"/>
              <a:t>Vrchnostenská</a:t>
            </a:r>
          </a:p>
          <a:p>
            <a:r>
              <a:rPr lang="cs-CZ" dirty="0" err="1" smtClean="0"/>
              <a:t>Nevrchnostenská</a:t>
            </a:r>
            <a:endParaRPr lang="cs-CZ" dirty="0" smtClean="0"/>
          </a:p>
          <a:p>
            <a:pPr lvl="1"/>
            <a:r>
              <a:rPr lang="cs-CZ" dirty="0" smtClean="0"/>
              <a:t>fiskální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ečovatelská</a:t>
            </a:r>
          </a:p>
          <a:p>
            <a:pPr lvl="1"/>
            <a:endParaRPr lang="cs-CZ" dirty="0"/>
          </a:p>
          <a:p>
            <a:r>
              <a:rPr lang="cs-CZ" dirty="0" smtClean="0"/>
              <a:t>Státní správa</a:t>
            </a:r>
          </a:p>
          <a:p>
            <a:r>
              <a:rPr lang="cs-CZ" dirty="0" smtClean="0"/>
              <a:t>Samospráva</a:t>
            </a:r>
          </a:p>
          <a:p>
            <a:pPr marL="0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9406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– společné zadání</a:t>
            </a:r>
            <a:br>
              <a:rPr lang="cs-CZ" dirty="0" smtClean="0"/>
            </a:br>
            <a:r>
              <a:rPr lang="cs-CZ" u="sng" dirty="0" smtClean="0"/>
              <a:t>práce ve skupinách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Jde o veřejnou správu?</a:t>
            </a:r>
          </a:p>
          <a:p>
            <a:pPr>
              <a:buFontTx/>
              <a:buChar char="-"/>
            </a:pPr>
            <a:r>
              <a:rPr lang="cs-CZ" dirty="0" smtClean="0"/>
              <a:t>Pokud ano:</a:t>
            </a:r>
          </a:p>
          <a:p>
            <a:pPr lvl="1">
              <a:buFontTx/>
              <a:buChar char="-"/>
            </a:pPr>
            <a:r>
              <a:rPr lang="cs-CZ" dirty="0" smtClean="0"/>
              <a:t>jde o státní správu nebo samosprávu?</a:t>
            </a:r>
          </a:p>
          <a:p>
            <a:pPr lvl="1">
              <a:buFontTx/>
              <a:buChar char="-"/>
            </a:pPr>
            <a:r>
              <a:rPr lang="cs-CZ" dirty="0" smtClean="0"/>
              <a:t>je vrchnostenská nebo </a:t>
            </a:r>
            <a:r>
              <a:rPr lang="cs-CZ" dirty="0" err="1" smtClean="0"/>
              <a:t>nevrchnostenská</a:t>
            </a:r>
            <a:r>
              <a:rPr lang="cs-CZ" dirty="0" smtClean="0"/>
              <a:t> ?</a:t>
            </a:r>
          </a:p>
          <a:p>
            <a:pPr>
              <a:buFontTx/>
              <a:buChar char="-"/>
            </a:pPr>
            <a:r>
              <a:rPr lang="cs-CZ" dirty="0" smtClean="0"/>
              <a:t>Pokud je </a:t>
            </a:r>
            <a:r>
              <a:rPr lang="cs-CZ" dirty="0" err="1" smtClean="0"/>
              <a:t>nevrchnostenská</a:t>
            </a:r>
            <a:r>
              <a:rPr lang="cs-CZ" dirty="0" smtClean="0"/>
              <a:t>:</a:t>
            </a:r>
          </a:p>
          <a:p>
            <a:pPr lvl="1">
              <a:buFontTx/>
              <a:buChar char="-"/>
            </a:pPr>
            <a:r>
              <a:rPr lang="cs-CZ" dirty="0" smtClean="0"/>
              <a:t> je fiskální nebo pečovatelská ?</a:t>
            </a:r>
          </a:p>
          <a:p>
            <a:pPr lvl="1"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Všechny odpovědi náležitě odůvodněte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4078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5149"/>
            <a:ext cx="10515600" cy="1325563"/>
          </a:xfrm>
        </p:spPr>
        <p:txBody>
          <a:bodyPr/>
          <a:lstStyle/>
          <a:p>
            <a:r>
              <a:rPr lang="cs-CZ" dirty="0" smtClean="0"/>
              <a:t>Příklad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44307"/>
            <a:ext cx="10515600" cy="5516469"/>
          </a:xfrm>
        </p:spPr>
        <p:txBody>
          <a:bodyPr>
            <a:normAutofit/>
          </a:bodyPr>
          <a:lstStyle/>
          <a:p>
            <a:pPr algn="just"/>
            <a:r>
              <a:rPr lang="cs-CZ" i="1" dirty="0" smtClean="0"/>
              <a:t>Městský úřad města Vyškova vydal dne 21. 7. 2018 rozhodnutí, kterým uznal Josefa Nedbalého vinným ze spáchání přestupku z oblasti provozu na pozemních komunikacích a jako trest mu uložil pokutu ve výši 3.000 Kč.</a:t>
            </a:r>
            <a:endParaRPr lang="cs-CZ" dirty="0"/>
          </a:p>
          <a:p>
            <a:pPr algn="just"/>
            <a:r>
              <a:rPr lang="cs-CZ" i="1" dirty="0" smtClean="0"/>
              <a:t>Petr Hnízdil by si rád pořídil vlastní bydlení a proto se rozhodl si u jedné z bankovních institucí podat žádost o úvěr. Za tímto účelem si sjednal schůzku s bankovní úřednicí, která si od pana Hnízdila vyžádala občanský průkaz a pořídila si jeho kopii, kterou následně založila do spisu vedeného k jeho žádosti o úvěr.</a:t>
            </a:r>
          </a:p>
          <a:p>
            <a:pPr algn="just"/>
            <a:r>
              <a:rPr lang="cs-CZ" i="1" dirty="0" smtClean="0"/>
              <a:t>Revizor Dopravního podniku města </a:t>
            </a:r>
            <a:r>
              <a:rPr lang="cs-CZ" i="1" dirty="0"/>
              <a:t>B</a:t>
            </a:r>
            <a:r>
              <a:rPr lang="cs-CZ" i="1" dirty="0" smtClean="0"/>
              <a:t>rna, a. s. při kontrole pasažérů prostředku hromadné dopravy zjistil, že pan Matěj </a:t>
            </a:r>
            <a:r>
              <a:rPr lang="cs-CZ" i="1" dirty="0" err="1" smtClean="0"/>
              <a:t>Volan</a:t>
            </a:r>
            <a:r>
              <a:rPr lang="cs-CZ" i="1" dirty="0" smtClean="0"/>
              <a:t> nemá správně označenou jízdenku a zahájil proto příslušný postup.</a:t>
            </a:r>
          </a:p>
        </p:txBody>
      </p:sp>
    </p:spTree>
    <p:extLst>
      <p:ext uri="{BB962C8B-B14F-4D97-AF65-F5344CB8AC3E}">
        <p14:creationId xmlns:p14="http://schemas.microsoft.com/office/powerpoint/2010/main" val="612941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0" indent="0" algn="just">
              <a:buNone/>
            </a:pPr>
            <a:r>
              <a:rPr lang="cs-CZ" i="1" dirty="0" smtClean="0"/>
              <a:t>Zastupitelstvo města Vyškov na svém zasedání dne 7. 5. 2018 rozhodlo, že na obecním pozemku bude postaven domov důchodců s pečovatelskou službou.</a:t>
            </a:r>
          </a:p>
        </p:txBody>
      </p:sp>
    </p:spTree>
    <p:extLst>
      <p:ext uri="{BB962C8B-B14F-4D97-AF65-F5344CB8AC3E}">
        <p14:creationId xmlns:p14="http://schemas.microsoft.com/office/powerpoint/2010/main" val="837897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smtClean="0"/>
              <a:t>Město Vyškov za účelem zastupitelstvem schválené výstavby domova důchodců s pečovatelskou službou podalo u Městského úřadu města Vyškov, odbor stavební, žádost o příslušné stavební povolení, o které městský úřad rozhodl tak, že stavební povolení vydal.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225410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i="1" dirty="0" smtClean="0"/>
              <a:t>Jan Chromý, jako jeden z budoucích obyvatel vyškovského domova důchodců, podal žádost o invalidní důchod u České správy sociálního zabezpečení. Ta svým rozhodnutím panu Chromému přiznala pouze částečný invalidní důchod.</a:t>
            </a:r>
          </a:p>
        </p:txBody>
      </p:sp>
    </p:spTree>
    <p:extLst>
      <p:ext uri="{BB962C8B-B14F-4D97-AF65-F5344CB8AC3E}">
        <p14:creationId xmlns:p14="http://schemas.microsoft.com/office/powerpoint/2010/main" val="205304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r>
              <a:rPr lang="cs-CZ" dirty="0"/>
              <a:t>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i="1" dirty="0" smtClean="0"/>
          </a:p>
          <a:p>
            <a:pPr marL="0" indent="0" algn="just">
              <a:buNone/>
            </a:pPr>
            <a:endParaRPr lang="cs-CZ" i="1" dirty="0"/>
          </a:p>
          <a:p>
            <a:pPr marL="0" indent="0" algn="just">
              <a:buNone/>
            </a:pPr>
            <a:r>
              <a:rPr lang="cs-CZ" i="1" dirty="0" smtClean="0"/>
              <a:t>Ředitelství silnic a dálnic ČR</a:t>
            </a:r>
            <a:r>
              <a:rPr lang="cs-CZ" i="1" dirty="0"/>
              <a:t> </a:t>
            </a:r>
            <a:r>
              <a:rPr lang="cs-CZ" i="1" dirty="0" smtClean="0"/>
              <a:t>zadalo veřejnou zakázku na výstavbu části </a:t>
            </a:r>
            <a:r>
              <a:rPr lang="cs-CZ" i="1" dirty="0"/>
              <a:t>Velkého městského okruhu v </a:t>
            </a:r>
            <a:r>
              <a:rPr lang="cs-CZ" i="1" dirty="0" smtClean="0"/>
              <a:t>Brně (stavba </a:t>
            </a:r>
            <a:r>
              <a:rPr lang="cs-CZ" i="1" dirty="0"/>
              <a:t>I/42 Žabovřeská I, první </a:t>
            </a:r>
            <a:r>
              <a:rPr lang="cs-CZ" i="1" dirty="0" smtClean="0"/>
              <a:t>etapa) a obdrželo celkem 9 nabídek. Nyní má jako zadavatel rozhodnout o výběru nejvhodnější nabídky.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168408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i="1" dirty="0" smtClean="0"/>
              <a:t>Krajský úřad Jihomoravského kraje uzavřel s Dopravním podnikem Transport, a. s. smlouvu, podle které má dopravní podnik zajišťovat veřejnou linkovou dopravu na území Jihomoravského kraje.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288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623</Words>
  <Application>Microsoft Office PowerPoint</Application>
  <PresentationFormat>Širokoúhlá obrazovka</PresentationFormat>
  <Paragraphs>69</Paragraphs>
  <Slides>13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Veřejná správa jako činnost</vt:lpstr>
      <vt:lpstr>Dělení podle právní formy - obecně</vt:lpstr>
      <vt:lpstr>Příklady – společné zadání práce ve skupinách</vt:lpstr>
      <vt:lpstr>Příklad 1</vt:lpstr>
      <vt:lpstr>Příklad 2</vt:lpstr>
      <vt:lpstr>Příklad 3</vt:lpstr>
      <vt:lpstr>Příklad 4</vt:lpstr>
      <vt:lpstr>Příklad 5</vt:lpstr>
      <vt:lpstr>Příklad 6</vt:lpstr>
      <vt:lpstr>Příklad 7</vt:lpstr>
      <vt:lpstr>Příklad 8</vt:lpstr>
      <vt:lpstr>Příklad 9</vt:lpstr>
      <vt:lpstr>Příklad 10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 Hejč</dc:creator>
  <cp:lastModifiedBy>David Hejč</cp:lastModifiedBy>
  <cp:revision>38</cp:revision>
  <dcterms:created xsi:type="dcterms:W3CDTF">2018-09-29T13:59:19Z</dcterms:created>
  <dcterms:modified xsi:type="dcterms:W3CDTF">2018-10-15T15:17:19Z</dcterms:modified>
</cp:coreProperties>
</file>