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4" r:id="rId6"/>
    <p:sldId id="265" r:id="rId7"/>
    <p:sldId id="275" r:id="rId8"/>
    <p:sldId id="273" r:id="rId9"/>
    <p:sldId id="259" r:id="rId10"/>
    <p:sldId id="261" r:id="rId11"/>
    <p:sldId id="276" r:id="rId12"/>
    <p:sldId id="277" r:id="rId13"/>
    <p:sldId id="262" r:id="rId14"/>
    <p:sldId id="263" r:id="rId15"/>
    <p:sldId id="278" r:id="rId16"/>
    <p:sldId id="264" r:id="rId17"/>
    <p:sldId id="279" r:id="rId18"/>
    <p:sldId id="281" r:id="rId19"/>
    <p:sldId id="283" r:id="rId20"/>
    <p:sldId id="285" r:id="rId21"/>
    <p:sldId id="280" r:id="rId22"/>
    <p:sldId id="284" r:id="rId23"/>
    <p:sldId id="28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1806" autoAdjust="0"/>
  </p:normalViewPr>
  <p:slideViewPr>
    <p:cSldViewPr snapToGrid="0">
      <p:cViewPr varScale="1">
        <p:scale>
          <a:sx n="56" d="100"/>
          <a:sy n="56" d="100"/>
        </p:scale>
        <p:origin x="10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1969-044D-42C4-B75A-982AE75F6842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FEF-A7DE-4940-A51D-42FA18527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0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89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88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4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1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88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2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86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43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24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09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5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6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46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78; 79 odst.</a:t>
            </a:r>
            <a:r>
              <a:rPr lang="cs-CZ" baseline="0" dirty="0" smtClean="0"/>
              <a:t> 3; 104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90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10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FAFEF-A7DE-4940-A51D-42FA18527C5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00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8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6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9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6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14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262D-F698-4337-B27F-D53500016981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3BEF-83EC-41DF-A61E-02F5CF8091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Správní akty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Normativní správní 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obecně závazná vyhláška – místní poplatek ze psů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vyhláška ministerstva dopravy o pravidlech provozu na pozemních komunikacích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vlády o platových poměrech státních zaměstnanců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krajské veterinární správy k zamezení šíření nákazy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nařízení obce - tržní </a:t>
            </a:r>
            <a:r>
              <a:rPr lang="cs-CZ" dirty="0" smtClean="0"/>
              <a:t>řád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pokyn policejního prezidenta o služební přípravě příslušníků Policie </a:t>
            </a:r>
            <a:r>
              <a:rPr lang="cs-CZ" dirty="0" smtClean="0"/>
              <a:t>ČR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Proč? Účinky?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8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43659"/>
              </p:ext>
            </p:extLst>
          </p:nvPr>
        </p:nvGraphicFramePr>
        <p:xfrm>
          <a:off x="1179444" y="6950"/>
          <a:ext cx="9899374" cy="691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623">
                  <a:extLst>
                    <a:ext uri="{9D8B030D-6E8A-4147-A177-3AD203B41FA5}">
                      <a16:colId xmlns:a16="http://schemas.microsoft.com/office/drawing/2014/main" val="3531735744"/>
                    </a:ext>
                  </a:extLst>
                </a:gridCol>
                <a:gridCol w="3529876">
                  <a:extLst>
                    <a:ext uri="{9D8B030D-6E8A-4147-A177-3AD203B41FA5}">
                      <a16:colId xmlns:a16="http://schemas.microsoft.com/office/drawing/2014/main" val="4132791283"/>
                    </a:ext>
                  </a:extLst>
                </a:gridCol>
                <a:gridCol w="1876705">
                  <a:extLst>
                    <a:ext uri="{9D8B030D-6E8A-4147-A177-3AD203B41FA5}">
                      <a16:colId xmlns:a16="http://schemas.microsoft.com/office/drawing/2014/main" val="2065867079"/>
                    </a:ext>
                  </a:extLst>
                </a:gridCol>
                <a:gridCol w="2724170">
                  <a:extLst>
                    <a:ext uri="{9D8B030D-6E8A-4147-A177-3AD203B41FA5}">
                      <a16:colId xmlns:a16="http://schemas.microsoft.com/office/drawing/2014/main" val="4067772263"/>
                    </a:ext>
                  </a:extLst>
                </a:gridCol>
              </a:tblGrid>
              <a:tr h="491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Normativní správní akt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Který orgán vydává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Ústavní východisko (Čl.)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Zák. zmocnění – zvláštní zákon nebo není potřeba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186039"/>
                  </a:ext>
                </a:extLst>
              </a:tr>
              <a:tr h="99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Nařízení o platových poměrech státních zaměstnanců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92780692"/>
                  </a:ext>
                </a:extLst>
              </a:tr>
              <a:tr h="22022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3561184"/>
                  </a:ext>
                </a:extLst>
              </a:tr>
              <a:tr h="99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vyhláška o pravidlech provozu na pozemních komunikacích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1631222"/>
                  </a:ext>
                </a:extLst>
              </a:tr>
              <a:tr h="2450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4815870"/>
                  </a:ext>
                </a:extLst>
              </a:tr>
              <a:tr h="99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obecně závazná vyhláška – místní poplatek ze psů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80872226"/>
                  </a:ext>
                </a:extLst>
              </a:tr>
              <a:tr h="3123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6013141"/>
                  </a:ext>
                </a:extLst>
              </a:tr>
              <a:tr h="325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Nařízení – tržní řád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2198953"/>
                  </a:ext>
                </a:extLst>
              </a:tr>
              <a:tr h="2450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6809470"/>
                  </a:ext>
                </a:extLst>
              </a:tr>
              <a:tr h="657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Nařízení k zamezení šíření nákazy</a:t>
                      </a:r>
                      <a:endParaRPr lang="cs-CZ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2044936"/>
                  </a:ext>
                </a:extLst>
              </a:tr>
              <a:tr h="245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779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452" y="600007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>Úkol – vydání obecně závazné vyhlášky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069768"/>
            <a:ext cx="11608904" cy="5344283"/>
          </a:xfrm>
        </p:spPr>
        <p:txBody>
          <a:bodyPr/>
          <a:lstStyle/>
          <a:p>
            <a:r>
              <a:rPr lang="cs-CZ" dirty="0" smtClean="0"/>
              <a:t>Formulujte v mezích pravomoci obce v OZV stanovenou povinnost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Určete za jakých okolností a v jaký okamžik lze považovat vaši OZV za </a:t>
            </a:r>
            <a:r>
              <a:rPr lang="cs-CZ" b="1" dirty="0" smtClean="0"/>
              <a:t>vydanou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Určete za jakých okolností a v jaký okamžik lze považovat vaši OZV za </a:t>
            </a:r>
            <a:r>
              <a:rPr lang="cs-CZ" b="1" dirty="0" smtClean="0"/>
              <a:t>platnou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Určete za jakých okolností a v jaký okamžik lze považovat vaši OZV za </a:t>
            </a:r>
            <a:r>
              <a:rPr lang="cs-CZ" b="1" dirty="0" smtClean="0"/>
              <a:t>účinnou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Uveďte postup, jakým vydanou, platnou a účinnou OZV změníte popřípadě zrušíte</a:t>
            </a:r>
          </a:p>
        </p:txBody>
      </p:sp>
    </p:spTree>
    <p:extLst>
      <p:ext uri="{BB962C8B-B14F-4D97-AF65-F5344CB8AC3E}">
        <p14:creationId xmlns:p14="http://schemas.microsoft.com/office/powerpoint/2010/main" val="42657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správní 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přestupku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stavební povolení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územní plán obce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služební pokyn podřízenému zaměstnanci státní </a:t>
            </a:r>
            <a:r>
              <a:rPr lang="cs-CZ" dirty="0" smtClean="0"/>
              <a:t>správy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stanovení zákazu vjezdu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správní 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přestupku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stavební povolení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služební pokyn podřízenému zaměstnanci státní správy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/>
              <a:t>Proč? Účinky</a:t>
            </a:r>
            <a:r>
              <a:rPr lang="cs-CZ" i="1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0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Úkol – správní rozhodnutí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Formulujte </a:t>
            </a:r>
            <a:r>
              <a:rPr lang="cs-CZ" dirty="0" smtClean="0"/>
              <a:t>výrok správního rozhodnutí</a:t>
            </a:r>
            <a:endParaRPr lang="cs-CZ" dirty="0"/>
          </a:p>
          <a:p>
            <a:r>
              <a:rPr lang="cs-CZ" dirty="0"/>
              <a:t>Určete </a:t>
            </a:r>
            <a:r>
              <a:rPr lang="cs-CZ" dirty="0" smtClean="0"/>
              <a:t>v </a:t>
            </a:r>
            <a:r>
              <a:rPr lang="cs-CZ" dirty="0"/>
              <a:t>jaký okamžik lze považovat </a:t>
            </a:r>
            <a:r>
              <a:rPr lang="cs-CZ" dirty="0" smtClean="0"/>
              <a:t>správní rozhodnutí za </a:t>
            </a:r>
            <a:r>
              <a:rPr lang="cs-CZ" b="1" dirty="0" smtClean="0"/>
              <a:t>platné</a:t>
            </a:r>
            <a:endParaRPr lang="cs-CZ" dirty="0"/>
          </a:p>
          <a:p>
            <a:r>
              <a:rPr lang="cs-CZ" dirty="0"/>
              <a:t>Určete za jakých okolností a v jaký okamžik lze považovat </a:t>
            </a:r>
            <a:r>
              <a:rPr lang="cs-CZ" dirty="0" smtClean="0"/>
              <a:t>správní rozhodnutí za </a:t>
            </a:r>
            <a:r>
              <a:rPr lang="cs-CZ" b="1" dirty="0" smtClean="0"/>
              <a:t>pravomocné</a:t>
            </a:r>
            <a:endParaRPr lang="cs-CZ" dirty="0"/>
          </a:p>
          <a:p>
            <a:r>
              <a:rPr lang="cs-CZ" dirty="0"/>
              <a:t>Určete za jakých okolností a v jaký okamžik lze považovat </a:t>
            </a:r>
            <a:r>
              <a:rPr lang="cs-CZ" dirty="0" smtClean="0"/>
              <a:t>správní rozhodnutí za </a:t>
            </a:r>
            <a:r>
              <a:rPr lang="cs-CZ" b="1" dirty="0" smtClean="0"/>
              <a:t>účinné</a:t>
            </a:r>
            <a:endParaRPr lang="cs-CZ" dirty="0"/>
          </a:p>
          <a:p>
            <a:r>
              <a:rPr lang="cs-CZ" dirty="0"/>
              <a:t>Určete za jakých okolností a v jaký okamžik lze považovat správní rozhodnutí za </a:t>
            </a:r>
            <a:r>
              <a:rPr lang="cs-CZ" b="1" dirty="0" smtClean="0"/>
              <a:t>vykonatelné</a:t>
            </a:r>
          </a:p>
          <a:p>
            <a:r>
              <a:rPr lang="cs-CZ" dirty="0" smtClean="0"/>
              <a:t>Charakterizujte procesní postavení adresáta správního rozhodnutí ve správním řízení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65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Smíšené správní 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územní plán obce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stanovení zákazu vjezdu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i="1" dirty="0"/>
              <a:t>Proč</a:t>
            </a:r>
            <a:r>
              <a:rPr lang="cs-CZ" i="1" dirty="0" smtClean="0"/>
              <a:t>? – pojmové znaky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85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Úkol – </a:t>
            </a:r>
            <a:r>
              <a:rPr lang="cs-CZ" i="1" dirty="0" smtClean="0"/>
              <a:t>stanovení dopravního značení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Jaká právní forma náleží smíšeným správním aktům</a:t>
            </a:r>
          </a:p>
          <a:p>
            <a:r>
              <a:rPr lang="cs-CZ" dirty="0" smtClean="0"/>
              <a:t>Formuluj </a:t>
            </a:r>
            <a:r>
              <a:rPr lang="cs-CZ" b="1" dirty="0" smtClean="0"/>
              <a:t>výrok</a:t>
            </a:r>
            <a:r>
              <a:rPr lang="cs-CZ" dirty="0" smtClean="0"/>
              <a:t> tohoto aktu</a:t>
            </a:r>
          </a:p>
          <a:p>
            <a:r>
              <a:rPr lang="cs-CZ" dirty="0" smtClean="0"/>
              <a:t>Jakým způsobem se </a:t>
            </a:r>
            <a:r>
              <a:rPr lang="cs-CZ" b="1" dirty="0" smtClean="0"/>
              <a:t>oznamuje</a:t>
            </a:r>
            <a:r>
              <a:rPr lang="cs-CZ" dirty="0" smtClean="0"/>
              <a:t> tento akt jeho adresátům</a:t>
            </a:r>
            <a:endParaRPr lang="cs-CZ" dirty="0"/>
          </a:p>
          <a:p>
            <a:r>
              <a:rPr lang="cs-CZ" dirty="0" smtClean="0"/>
              <a:t>Určete </a:t>
            </a:r>
            <a:r>
              <a:rPr lang="cs-CZ" dirty="0"/>
              <a:t>za jakých okolností a v jaký okamžik lze považovat </a:t>
            </a:r>
            <a:r>
              <a:rPr lang="cs-CZ" dirty="0" smtClean="0"/>
              <a:t>tento akt za </a:t>
            </a:r>
            <a:r>
              <a:rPr lang="cs-CZ" b="1" dirty="0" smtClean="0"/>
              <a:t>účinný</a:t>
            </a:r>
            <a:endParaRPr lang="cs-CZ" dirty="0"/>
          </a:p>
          <a:p>
            <a:r>
              <a:rPr lang="cs-CZ" dirty="0" smtClean="0"/>
              <a:t>Charakterizujte </a:t>
            </a:r>
            <a:r>
              <a:rPr lang="cs-CZ" dirty="0"/>
              <a:t>procesní </a:t>
            </a:r>
            <a:r>
              <a:rPr lang="cs-CZ" b="1" dirty="0"/>
              <a:t>postavení adresáta </a:t>
            </a:r>
            <a:r>
              <a:rPr lang="cs-CZ" dirty="0" smtClean="0"/>
              <a:t>daného aktu v příslušném řízení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35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958" y="1241658"/>
            <a:ext cx="11608904" cy="5995703"/>
          </a:xfrm>
        </p:spPr>
        <p:txBody>
          <a:bodyPr/>
          <a:lstStyle/>
          <a:p>
            <a:r>
              <a:rPr lang="cs-CZ" dirty="0" smtClean="0"/>
              <a:t>Akt, kterým Městský úřad města Vyškova rozhodne o  stanovení dopravního značení na místní komunikaci ve městě dosud dopravními značkami neregulované, a to následující:</a:t>
            </a:r>
          </a:p>
          <a:p>
            <a:pPr marL="0" indent="0">
              <a:buNone/>
            </a:pPr>
            <a:r>
              <a:rPr lang="cs-CZ" b="1" dirty="0" smtClean="0"/>
              <a:t>„IP 12“ </a:t>
            </a:r>
            <a:r>
              <a:rPr lang="cs-CZ" dirty="0" smtClean="0"/>
              <a:t>Vyhrazené parkoviště   </a:t>
            </a:r>
            <a:r>
              <a:rPr lang="cs-CZ" b="1" dirty="0" smtClean="0"/>
              <a:t>„B20a</a:t>
            </a:r>
            <a:r>
              <a:rPr lang="cs-CZ" dirty="0" smtClean="0"/>
              <a:t>“ </a:t>
            </a:r>
            <a:r>
              <a:rPr lang="cs-CZ" dirty="0"/>
              <a:t>- </a:t>
            </a:r>
            <a:r>
              <a:rPr lang="cs-CZ" dirty="0" err="1" smtClean="0"/>
              <a:t>nej</a:t>
            </a:r>
            <a:r>
              <a:rPr lang="cs-CZ" dirty="0" smtClean="0"/>
              <a:t>. </a:t>
            </a:r>
            <a:r>
              <a:rPr lang="cs-CZ" dirty="0" err="1" smtClean="0"/>
              <a:t>dov</a:t>
            </a:r>
            <a:r>
              <a:rPr lang="cs-CZ" dirty="0" smtClean="0"/>
              <a:t>. rychlost	    „</a:t>
            </a:r>
            <a:r>
              <a:rPr lang="cs-CZ" b="1" dirty="0" smtClean="0"/>
              <a:t>V7A“ –</a:t>
            </a:r>
            <a:r>
              <a:rPr lang="cs-CZ" dirty="0" smtClean="0"/>
              <a:t> přechod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0" y="3795753"/>
            <a:ext cx="1829697" cy="25215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3" y="3614275"/>
            <a:ext cx="2884556" cy="2884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38" y="3137872"/>
            <a:ext cx="2268647" cy="336095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3276" y="423512"/>
            <a:ext cx="976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Určete povahu aktu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6794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Městský úřad Třeboň, odbor územního plánování a stavebního řádu, jako stavební úřad příslušný podle § 13 odst. 1 písm. c) zákona č. 183/2006 Sb., Zákon o územním plánování a stavebním řádu (stavební zákon) </a:t>
            </a:r>
            <a:r>
              <a:rPr lang="cs-CZ" dirty="0" smtClean="0"/>
              <a:t>vydal akt </a:t>
            </a:r>
            <a:r>
              <a:rPr lang="cs-CZ" dirty="0"/>
              <a:t>o umístění </a:t>
            </a:r>
            <a:r>
              <a:rPr lang="cs-CZ" dirty="0" smtClean="0"/>
              <a:t>stavby "Splašková kanalizace Třeboň„ v řízení s velkým počtem účastníků, resp. dotčených osob.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6" y="2684847"/>
            <a:ext cx="6930189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innosti veřejné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913745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Realizace činnosti </a:t>
            </a:r>
            <a:r>
              <a:rPr lang="cs-CZ" dirty="0"/>
              <a:t>veřejné správy je představována následujícím řetězem:</a:t>
            </a:r>
          </a:p>
          <a:p>
            <a:pPr marL="0" lvl="0" indent="0" algn="just">
              <a:buNone/>
            </a:pPr>
            <a:r>
              <a:rPr lang="cs-CZ" b="1" dirty="0" smtClean="0"/>
              <a:t>1. Cíle </a:t>
            </a:r>
            <a:r>
              <a:rPr lang="cs-CZ" b="1" dirty="0"/>
              <a:t>→ 2. Úkoly → 3. Funkce → 4. Metody působení → 5. </a:t>
            </a:r>
            <a:r>
              <a:rPr lang="cs-CZ" b="1" u="sng" dirty="0" smtClean="0"/>
              <a:t>Formy realizace</a:t>
            </a:r>
            <a:endParaRPr lang="cs-CZ" u="sng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Formy činnosti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konečný</a:t>
            </a:r>
            <a:r>
              <a:rPr lang="cs-CZ" dirty="0"/>
              <a:t>, vnější výraz činnosti veřejné </a:t>
            </a:r>
            <a:r>
              <a:rPr lang="cs-CZ" dirty="0" smtClean="0"/>
              <a:t>správy</a:t>
            </a:r>
          </a:p>
          <a:p>
            <a:pPr>
              <a:buFontTx/>
              <a:buChar char="-"/>
            </a:pPr>
            <a:r>
              <a:rPr lang="cs-CZ" dirty="0" smtClean="0"/>
              <a:t>právní </a:t>
            </a:r>
          </a:p>
          <a:p>
            <a:pPr marL="0" indent="0">
              <a:buNone/>
            </a:pPr>
            <a:r>
              <a:rPr lang="cs-CZ" dirty="0" smtClean="0"/>
              <a:t>   a neprávní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2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91319"/>
            <a:ext cx="10515600" cy="56856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Akt, kterým </a:t>
            </a:r>
            <a:r>
              <a:rPr lang="cs-CZ" dirty="0"/>
              <a:t>se na území národního parku vyhrazují místa k táboření a rozdělávání ohňů [§ 16 odst. 1 písm. c) </a:t>
            </a:r>
            <a:r>
              <a:rPr lang="cs-CZ" dirty="0" err="1"/>
              <a:t>OchrPřKr</a:t>
            </a:r>
            <a:r>
              <a:rPr lang="cs-CZ" dirty="0"/>
              <a:t>]. Pokud taková místa vyhrazena nejsou, platí zákaz této činnosti na celém území národního parku. K vydání tohoto opatření obecné povahy jsou zmocněny správy národních parků a Agentura ochrany přírody a krajiny ČR [§ 78 odst. 2 písm. b)].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30" y="2673466"/>
            <a:ext cx="7620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246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Akt </a:t>
            </a:r>
            <a:r>
              <a:rPr lang="cs-CZ" dirty="0"/>
              <a:t>podle § 9 odst. 3 zákona č. 449/2001 Sb., o myslivosti, jímž může orgán státní správy myslivosti na žádost uživatele honitby, zejména v době hnízdění, kladení a odchovu mláďat nebo provádění lovů, nařídit přiměřené omezení nebo i zákaz vstupu do honitby nebo jejích částí, omezení jízdy koňmi a tažnými psy a omezení jiných sportovních nebo zájmových činností,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1" y="2632160"/>
            <a:ext cx="5986915" cy="39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263" y="382137"/>
            <a:ext cx="11191164" cy="574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Akt, kterým může orgán obce s </a:t>
            </a:r>
            <a:r>
              <a:rPr lang="cs-CZ" dirty="0"/>
              <a:t>rozšířenou </a:t>
            </a:r>
            <a:r>
              <a:rPr lang="cs-CZ" dirty="0" smtClean="0"/>
              <a:t>působností </a:t>
            </a:r>
            <a:r>
              <a:rPr lang="cs-CZ" dirty="0"/>
              <a:t>dočasně omezit (na návrh vlastníka nebo z vlastního podnětu) nebo vyloučit vstup do lesa, a to z důvodu ochrany lesa nebo v zájmu zdraví a bezpečnosti (§ 19 odst. 3 </a:t>
            </a:r>
            <a:r>
              <a:rPr lang="cs-CZ" dirty="0" err="1"/>
              <a:t>LesZ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Akt orgánu obce</a:t>
            </a:r>
            <a:r>
              <a:rPr lang="cs-CZ" dirty="0"/>
              <a:t>, kterým se stanoví parkovací zóny.  Obec může rozhodnutím o parkovacích zónách ve </a:t>
            </a:r>
            <a:r>
              <a:rPr lang="cs-CZ" dirty="0" smtClean="0"/>
              <a:t>vymezit </a:t>
            </a:r>
            <a:r>
              <a:rPr lang="cs-CZ" dirty="0"/>
              <a:t>oblasti obce, kde lze užít místní komunikaci ke stání pouze za poplatek. </a:t>
            </a:r>
            <a:r>
              <a:rPr lang="cs-CZ" dirty="0" smtClean="0"/>
              <a:t>Úsek </a:t>
            </a:r>
            <a:r>
              <a:rPr lang="cs-CZ" dirty="0"/>
              <a:t>místní komunikace, jehož se nařízení obce o parkovací zóně týká, musí být označen příslušnou dopravní značkou podle zvláštního právního předpisu (§ 23 odst. 2 </a:t>
            </a:r>
            <a:r>
              <a:rPr lang="cs-CZ" dirty="0" err="1"/>
              <a:t>PozKom</a:t>
            </a:r>
            <a:r>
              <a:rPr lang="cs-CZ" dirty="0"/>
              <a:t>), kterou pro tyto případy bude dopravní značka „parkoviště s parkovacím automatem“ s případnou dodatkovou tabulkou, nebo pro úseky místních komunikací v určité oblasti, dopravní značkou „zóna s dopravním omezením“.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85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</a:t>
            </a:r>
            <a:r>
              <a:rPr lang="cs-CZ" dirty="0" err="1" smtClean="0"/>
              <a:t>vs</a:t>
            </a:r>
            <a:r>
              <a:rPr lang="cs-CZ" dirty="0" smtClean="0"/>
              <a:t> materiální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ormální pojetí</a:t>
            </a:r>
          </a:p>
          <a:p>
            <a:r>
              <a:rPr lang="cs-CZ" dirty="0"/>
              <a:t>m</a:t>
            </a:r>
            <a:r>
              <a:rPr lang="cs-CZ" dirty="0" smtClean="0"/>
              <a:t>ateriální pojetí</a:t>
            </a:r>
          </a:p>
          <a:p>
            <a:r>
              <a:rPr lang="cs-CZ" dirty="0"/>
              <a:t>f</a:t>
            </a:r>
            <a:r>
              <a:rPr lang="cs-CZ" dirty="0" smtClean="0"/>
              <a:t>ormálně – materiální pojetí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50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8543" y="132898"/>
            <a:ext cx="10515600" cy="752475"/>
          </a:xfrm>
        </p:spPr>
        <p:txBody>
          <a:bodyPr/>
          <a:lstStyle/>
          <a:p>
            <a:r>
              <a:rPr lang="cs-CZ" b="1" dirty="0" smtClean="0"/>
              <a:t>Vyberte neprávní 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114" y="885373"/>
            <a:ext cx="10729686" cy="5675084"/>
          </a:xfrm>
        </p:spPr>
        <p:txBody>
          <a:bodyPr numCol="3"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přestupku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stavební povolení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ú</a:t>
            </a:r>
            <a:r>
              <a:rPr lang="cs-CZ" dirty="0" smtClean="0"/>
              <a:t>zemní plán obce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n</a:t>
            </a:r>
            <a:r>
              <a:rPr lang="cs-CZ" dirty="0" smtClean="0"/>
              <a:t>ařízení obce - tržní řád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</a:t>
            </a:r>
            <a:r>
              <a:rPr lang="cs-CZ" dirty="0" smtClean="0"/>
              <a:t>becně závazná vyhláška – místní poplatek ze psů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r</a:t>
            </a:r>
            <a:r>
              <a:rPr lang="cs-CZ" dirty="0" smtClean="0"/>
              <a:t>ozhodnutí o stanovení zákazu vjezdu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vyhláška ministerstva dopravy o pravidlech provozu na pozemních komunikacích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vlády o platových poměrech státních zaměstnanců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krajské veterinární správy k zamezení šíření nákazy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Poskytnutí informace </a:t>
            </a:r>
            <a:r>
              <a:rPr lang="cs-CZ" dirty="0" err="1" smtClean="0"/>
              <a:t>info</a:t>
            </a:r>
            <a:r>
              <a:rPr lang="cs-CZ" dirty="0" smtClean="0"/>
              <a:t> službou v budově úřadu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postavení kovové konstrukce dopravní značky zákazu vjezdu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úkony při chodu podatelny úřadu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pokyn policejního </a:t>
            </a:r>
            <a:r>
              <a:rPr lang="cs-CZ" dirty="0" smtClean="0"/>
              <a:t>prezidenta o služební přípravě </a:t>
            </a:r>
            <a:r>
              <a:rPr lang="cs-CZ" dirty="0"/>
              <a:t>příslušníků Policie </a:t>
            </a:r>
            <a:r>
              <a:rPr lang="cs-CZ" dirty="0" smtClean="0"/>
              <a:t>ČR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</a:t>
            </a:r>
            <a:r>
              <a:rPr lang="cs-CZ" dirty="0" smtClean="0"/>
              <a:t>lužební pokyn podřízenému zaměstnanci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1437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Právní formy činnosti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787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Správní akty </a:t>
            </a:r>
            <a:r>
              <a:rPr lang="cs-CZ" dirty="0" smtClean="0"/>
              <a:t>– adresáti/předmět regulace</a:t>
            </a:r>
            <a:endParaRPr lang="cs-CZ" b="1" dirty="0" smtClean="0"/>
          </a:p>
          <a:p>
            <a:r>
              <a:rPr lang="cs-CZ" dirty="0" smtClean="0"/>
              <a:t>normativní správní </a:t>
            </a:r>
            <a:r>
              <a:rPr lang="cs-CZ" dirty="0" smtClean="0"/>
              <a:t>akty (externí – interní)</a:t>
            </a:r>
            <a:endParaRPr lang="cs-CZ" dirty="0" smtClean="0"/>
          </a:p>
          <a:p>
            <a:r>
              <a:rPr lang="cs-CZ" dirty="0"/>
              <a:t>i</a:t>
            </a:r>
            <a:r>
              <a:rPr lang="cs-CZ" dirty="0" smtClean="0"/>
              <a:t>ndividuální správní </a:t>
            </a:r>
            <a:r>
              <a:rPr lang="cs-CZ" dirty="0" smtClean="0"/>
              <a:t>akty (externí – interní)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míšené správní akty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Veřejnoprávní smlouvy</a:t>
            </a:r>
          </a:p>
          <a:p>
            <a:pPr marL="0" indent="0">
              <a:buNone/>
            </a:pPr>
            <a:r>
              <a:rPr lang="cs-CZ" b="1" dirty="0" smtClean="0"/>
              <a:t>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28546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1060"/>
            <a:ext cx="10515600" cy="63080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Určete povahu adresátů regulace</a:t>
            </a:r>
          </a:p>
          <a:p>
            <a:pPr marL="0" indent="0" algn="just">
              <a:buNone/>
            </a:pPr>
            <a:r>
              <a:rPr lang="cs-CZ" b="1" dirty="0" smtClean="0"/>
              <a:t>§ </a:t>
            </a:r>
            <a:r>
              <a:rPr lang="cs-CZ" b="1" dirty="0"/>
              <a:t>4 zákona o silničním provozu</a:t>
            </a:r>
            <a:endParaRPr lang="cs-CZ" b="1" i="1" dirty="0" smtClean="0"/>
          </a:p>
          <a:p>
            <a:pPr marL="0" indent="0" algn="just">
              <a:buNone/>
            </a:pPr>
            <a:r>
              <a:rPr lang="cs-CZ" i="1" dirty="0" smtClean="0"/>
              <a:t>Při </a:t>
            </a:r>
            <a:r>
              <a:rPr lang="cs-CZ" i="1" dirty="0"/>
              <a:t>účasti na provozu na pozemních komunikacích je každý </a:t>
            </a:r>
            <a:r>
              <a:rPr lang="cs-CZ" i="1" dirty="0" smtClean="0"/>
              <a:t>povinen řídit </a:t>
            </a:r>
            <a:r>
              <a:rPr lang="cs-CZ" i="1" dirty="0"/>
              <a:t>se pravidly provozu na pozemních komunikacích upravenými tímto zákonem, pokyny </a:t>
            </a:r>
            <a:r>
              <a:rPr lang="cs-CZ" i="1" dirty="0" smtClean="0"/>
              <a:t>policisty…</a:t>
            </a:r>
          </a:p>
          <a:p>
            <a:pPr marL="0" indent="0" algn="just">
              <a:buNone/>
            </a:pPr>
            <a:r>
              <a:rPr lang="cs-CZ" b="1" dirty="0" smtClean="0"/>
              <a:t>§ 2a odst. 4 zákona o vojácích z povolání</a:t>
            </a:r>
            <a:endParaRPr lang="cs-CZ" b="1" dirty="0"/>
          </a:p>
          <a:p>
            <a:pPr marL="0" indent="0" algn="just">
              <a:buNone/>
            </a:pPr>
            <a:r>
              <a:rPr lang="cs-CZ" i="1" dirty="0" smtClean="0"/>
              <a:t>Voják </a:t>
            </a:r>
            <a:r>
              <a:rPr lang="cs-CZ" i="1" dirty="0"/>
              <a:t>je povinen oznámit služebnímu orgánu změny v osobních údajích, a to do 8 dnů ode dne, kdy ke změnám došlo</a:t>
            </a:r>
            <a:r>
              <a:rPr lang="cs-CZ" i="1" dirty="0" smtClean="0"/>
              <a:t>.</a:t>
            </a:r>
          </a:p>
          <a:p>
            <a:pPr marL="0" indent="0" algn="just">
              <a:buNone/>
            </a:pPr>
            <a:r>
              <a:rPr lang="cs-CZ" b="1" dirty="0" smtClean="0"/>
              <a:t>Příloha k zákonu o důchodovém pojištění</a:t>
            </a:r>
            <a:endParaRPr lang="cs-CZ" dirty="0" smtClean="0"/>
          </a:p>
          <a:p>
            <a:pPr marL="0" indent="0" algn="just">
              <a:buNone/>
            </a:pPr>
            <a:r>
              <a:rPr lang="cs-CZ" i="1" dirty="0"/>
              <a:t>Důchodový věk pojištěnců </a:t>
            </a:r>
            <a:r>
              <a:rPr lang="cs-CZ" i="1" dirty="0" smtClean="0"/>
              <a:t>mužů narozených v roce 1971 je 65 roků.</a:t>
            </a:r>
          </a:p>
          <a:p>
            <a:pPr marL="0" indent="0" algn="just">
              <a:buNone/>
            </a:pPr>
            <a:r>
              <a:rPr lang="cs-CZ" b="1" dirty="0"/>
              <a:t>č</a:t>
            </a:r>
            <a:r>
              <a:rPr lang="cs-CZ" b="1" dirty="0" smtClean="0"/>
              <a:t>l. 59 Ústavy ČR</a:t>
            </a:r>
          </a:p>
          <a:p>
            <a:pPr marL="0" indent="0" algn="just">
              <a:buNone/>
            </a:pPr>
            <a:r>
              <a:rPr lang="cs-CZ" i="1" dirty="0" smtClean="0"/>
              <a:t>Prezident </a:t>
            </a:r>
            <a:r>
              <a:rPr lang="cs-CZ" i="1" dirty="0"/>
              <a:t>republiky složí slib do rukou předsedy Senátu na společné schůzi obou komor.</a:t>
            </a:r>
            <a:endParaRPr lang="cs-CZ" i="1" dirty="0" smtClean="0"/>
          </a:p>
          <a:p>
            <a:pPr marL="0" indent="0" algn="just">
              <a:buNone/>
            </a:pPr>
            <a:r>
              <a:rPr lang="cs-CZ" i="1" dirty="0" smtClean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99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Adresáti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i="1" dirty="0" smtClean="0"/>
              <a:t>Kdo jsou adresáti regulace?</a:t>
            </a:r>
          </a:p>
          <a:p>
            <a:pPr marL="0" indent="0" algn="just">
              <a:buNone/>
            </a:pPr>
            <a:endParaRPr lang="cs-CZ" i="1" dirty="0"/>
          </a:p>
          <a:p>
            <a:pPr algn="just"/>
            <a:r>
              <a:rPr lang="cs-CZ" dirty="0"/>
              <a:t>jsou fyzické osoby nebo právnické osoby, pro které je správní akt závazný, resp. kterým ukládá práva a povinnosti</a:t>
            </a:r>
            <a:r>
              <a:rPr lang="cs-CZ" dirty="0" smtClean="0"/>
              <a:t>. </a:t>
            </a:r>
          </a:p>
          <a:p>
            <a:pPr algn="just"/>
            <a:r>
              <a:rPr lang="cs-CZ" b="1" dirty="0"/>
              <a:t>a</a:t>
            </a:r>
            <a:r>
              <a:rPr lang="cs-CZ" b="1" dirty="0" smtClean="0"/>
              <a:t>bstraktnost</a:t>
            </a:r>
            <a:r>
              <a:rPr lang="cs-CZ" dirty="0" smtClean="0"/>
              <a:t> </a:t>
            </a:r>
            <a:r>
              <a:rPr lang="cs-CZ" dirty="0"/>
              <a:t>adresátů správního aktu spočívá v tom, že své adresáty určuje jako množinu subjektů vymezených určitými znaky, přičemž se vztahuje ke všem subjektům, které jsou prvky této </a:t>
            </a:r>
            <a:r>
              <a:rPr lang="cs-CZ" dirty="0" smtClean="0"/>
              <a:t>množiny. </a:t>
            </a:r>
          </a:p>
          <a:p>
            <a:pPr algn="just"/>
            <a:r>
              <a:rPr lang="cs-CZ" b="1" dirty="0"/>
              <a:t>konkrétnost</a:t>
            </a:r>
            <a:r>
              <a:rPr lang="cs-CZ" dirty="0"/>
              <a:t> adresátů regulace správního aktu je dána tehdy, pokud je správní akt adresován toliko jmenovitě určenému subjektu nebo subjektům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702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238539"/>
            <a:ext cx="11688417" cy="64538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§ 3 odst. 2 zákona o provozu na pozemních komunikacích</a:t>
            </a:r>
          </a:p>
          <a:p>
            <a:pPr marL="0" indent="0" algn="just">
              <a:buNone/>
            </a:pPr>
            <a:r>
              <a:rPr lang="cs-CZ" i="1" dirty="0" smtClean="0"/>
              <a:t>Řídit </a:t>
            </a:r>
            <a:r>
              <a:rPr lang="cs-CZ" i="1" dirty="0"/>
              <a:t>vozidlo nebo jet na zvířeti může pouze osoba, která je dostatečně tělesně a duševně způsobilá k řízení vozidla nebo jízdě na </a:t>
            </a:r>
            <a:r>
              <a:rPr lang="cs-CZ" i="1" dirty="0" smtClean="0"/>
              <a:t>zvířeti…</a:t>
            </a:r>
          </a:p>
          <a:p>
            <a:pPr marL="0" indent="0">
              <a:buNone/>
            </a:pPr>
            <a:r>
              <a:rPr lang="cs-CZ" b="1" dirty="0" smtClean="0"/>
              <a:t>§ 18 odst. 4 zákona o provozu na pozemních komunikacích</a:t>
            </a:r>
          </a:p>
          <a:p>
            <a:pPr marL="0" indent="0">
              <a:buNone/>
            </a:pPr>
            <a:r>
              <a:rPr lang="cs-CZ" i="1" dirty="0" smtClean="0"/>
              <a:t>V </a:t>
            </a:r>
            <a:r>
              <a:rPr lang="cs-CZ" i="1" dirty="0"/>
              <a:t>obci smí jet řidič rychlostí nejvýše 50 </a:t>
            </a:r>
            <a:r>
              <a:rPr lang="cs-CZ" i="1" dirty="0" err="1" smtClean="0"/>
              <a:t>km.h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Akt podle § 77 zákona o silničním provozu</a:t>
            </a:r>
          </a:p>
          <a:p>
            <a:pPr marL="0" indent="0">
              <a:buNone/>
            </a:pPr>
            <a:r>
              <a:rPr lang="cs-CZ" i="1" dirty="0"/>
              <a:t>Zákazový dopravním značením </a:t>
            </a:r>
            <a:r>
              <a:rPr lang="cs-CZ" i="1" dirty="0" smtClean="0"/>
              <a:t>„B20a“ se na </a:t>
            </a:r>
            <a:r>
              <a:rPr lang="cs-CZ" i="1" dirty="0"/>
              <a:t>ulici </a:t>
            </a:r>
            <a:r>
              <a:rPr lang="cs-CZ" i="1" dirty="0" err="1" smtClean="0"/>
              <a:t>Björnsonův</a:t>
            </a:r>
            <a:r>
              <a:rPr lang="cs-CZ" i="1" dirty="0" smtClean="0"/>
              <a:t> sad, Brno-Střed, stanoví nejvyšší dovolená rychlost 30 </a:t>
            </a:r>
            <a:r>
              <a:rPr lang="cs-CZ" i="1" dirty="0" err="1" smtClean="0"/>
              <a:t>km.h</a:t>
            </a:r>
            <a:r>
              <a:rPr lang="cs-CZ" i="1" dirty="0" smtClean="0"/>
              <a:t>.</a:t>
            </a:r>
            <a:endParaRPr lang="cs-CZ" i="1" dirty="0"/>
          </a:p>
          <a:p>
            <a:pPr marL="0" indent="0">
              <a:buNone/>
            </a:pPr>
            <a:r>
              <a:rPr lang="cs-CZ" b="1" dirty="0" smtClean="0"/>
              <a:t>Příloha 7 zákona o podmínkách ukládání odpadů a skládky</a:t>
            </a:r>
          </a:p>
          <a:p>
            <a:pPr marL="0" indent="0" algn="just">
              <a:buNone/>
            </a:pPr>
            <a:r>
              <a:rPr lang="cs-CZ" i="1" dirty="0"/>
              <a:t>P</a:t>
            </a:r>
            <a:r>
              <a:rPr lang="cs-CZ" i="1" dirty="0" smtClean="0"/>
              <a:t>ro </a:t>
            </a:r>
            <a:r>
              <a:rPr lang="cs-CZ" i="1" dirty="0"/>
              <a:t>upravené odpady, mající konzistenci pevnou, charakteru stavebních materiálů (např. beton, asfalt) nebo skla, se vzorek upraveného odpadu pro přípravu výluhu zhotoví ve tvaru válce o průměru 4 cm a o hmotnosti 100 g +/- 10 g</a:t>
            </a:r>
            <a:r>
              <a:rPr lang="cs-CZ" i="1" dirty="0" smtClean="0"/>
              <a:t>.</a:t>
            </a:r>
          </a:p>
          <a:p>
            <a:pPr marL="0" indent="0" algn="just">
              <a:buNone/>
            </a:pPr>
            <a:r>
              <a:rPr lang="cs-CZ" b="1" dirty="0" smtClean="0"/>
              <a:t>Akt Ministerstva zdravotnictví podle § 11 písm. h) zákona o léčivech</a:t>
            </a:r>
          </a:p>
          <a:p>
            <a:pPr marL="0" indent="0" algn="just">
              <a:buNone/>
            </a:pPr>
            <a:r>
              <a:rPr lang="cs-CZ" dirty="0" smtClean="0"/>
              <a:t>Od 1. 10. 2018 se zakazuje distribuce léčivého </a:t>
            </a:r>
            <a:r>
              <a:rPr lang="cs-CZ" dirty="0"/>
              <a:t>přípravku "</a:t>
            </a:r>
            <a:r>
              <a:rPr lang="cs-CZ" i="1" dirty="0"/>
              <a:t>ANTABUS </a:t>
            </a:r>
            <a:r>
              <a:rPr lang="cs-CZ" i="1" dirty="0" err="1"/>
              <a:t>por.tbl.eff</a:t>
            </a:r>
            <a:r>
              <a:rPr lang="cs-CZ" i="1" dirty="0"/>
              <a:t>. 50x400 mg. </a:t>
            </a:r>
            <a:r>
              <a:rPr lang="cs-CZ" i="1" dirty="0" err="1"/>
              <a:t>Reg</a:t>
            </a:r>
            <a:r>
              <a:rPr lang="cs-CZ" i="1" dirty="0"/>
              <a:t>. č.: 87/131/76-C kód SÚKL </a:t>
            </a:r>
            <a:r>
              <a:rPr lang="cs-CZ" i="1" dirty="0" smtClean="0"/>
              <a:t>0128705.</a:t>
            </a:r>
            <a:endParaRPr lang="cs-CZ" b="1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509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 smtClean="0"/>
              <a:t>Co je předmět regulace?</a:t>
            </a:r>
          </a:p>
          <a:p>
            <a:pPr algn="just"/>
            <a:endParaRPr lang="cs-CZ" i="1" dirty="0"/>
          </a:p>
          <a:p>
            <a:pPr algn="just"/>
            <a:r>
              <a:rPr lang="cs-CZ" dirty="0" smtClean="0"/>
              <a:t>To</a:t>
            </a:r>
            <a:r>
              <a:rPr lang="cs-CZ" dirty="0"/>
              <a:t>, co je vymezeno jako skutková podstata, která má být správním aktem regulována. </a:t>
            </a:r>
            <a:endParaRPr lang="cs-CZ" dirty="0" smtClean="0"/>
          </a:p>
          <a:p>
            <a:pPr algn="just"/>
            <a:r>
              <a:rPr lang="cs-CZ" b="1" dirty="0" smtClean="0"/>
              <a:t>abstraktní</a:t>
            </a:r>
            <a:r>
              <a:rPr lang="cs-CZ" dirty="0"/>
              <a:t>, pokud je regulovaná skutková podstata vymezena ve správním aktu obecně, což jinými slovy znamená, že jde o správní akt, který neřeší určitý, konkrétní případ. </a:t>
            </a:r>
            <a:endParaRPr lang="cs-CZ" dirty="0" smtClean="0"/>
          </a:p>
          <a:p>
            <a:pPr algn="just"/>
            <a:r>
              <a:rPr lang="cs-CZ" b="1" dirty="0" smtClean="0"/>
              <a:t>konkrétnost</a:t>
            </a:r>
            <a:r>
              <a:rPr lang="cs-CZ" dirty="0" smtClean="0"/>
              <a:t> </a:t>
            </a:r>
            <a:r>
              <a:rPr lang="cs-CZ" dirty="0"/>
              <a:t>předmětu regulace spočívá v tom, že je regulována určitá skutková podstata, resp. správní akt reguluje konkrétní případ.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947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1901" y="161924"/>
            <a:ext cx="7543800" cy="1501775"/>
          </a:xfrm>
        </p:spPr>
        <p:txBody>
          <a:bodyPr/>
          <a:lstStyle/>
          <a:p>
            <a:r>
              <a:rPr lang="cs-CZ" b="1" dirty="0" smtClean="0"/>
              <a:t>Vyberte normativní správní akty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přestupku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stavební povolení 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územní plán obce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služební pokyn podřízenému zaměstnanci státní </a:t>
            </a:r>
            <a:r>
              <a:rPr lang="cs-CZ" dirty="0" smtClean="0"/>
              <a:t>správy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obce - tržní řád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obecně závazná vyhláška – místní poplatek ze psů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rozhodnutí o stanovení zákazu vjezdu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vyhláška ministerstva dopravy o pravidlech provozu na pozemních komunikacích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vlády o platových poměrech státních zaměstnanců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 smtClean="0"/>
              <a:t>Nařízení krajské veterinární správy k zamezení šíření nákazy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pokyn policejního prezidenta o služební přípravě příslušníků Policie ČR</a:t>
            </a:r>
          </a:p>
          <a:p>
            <a:pPr marL="514350" indent="-514350">
              <a:buFont typeface="+mj-lt"/>
              <a:buAutoNum type="alphaUcPeriod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6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1442</Words>
  <Application>Microsoft Office PowerPoint</Application>
  <PresentationFormat>Širokoúhlá obrazovka</PresentationFormat>
  <Paragraphs>177</Paragraphs>
  <Slides>23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Správní akty</vt:lpstr>
      <vt:lpstr>Činnosti veřejné správy</vt:lpstr>
      <vt:lpstr>Vyberte neprávní formy</vt:lpstr>
      <vt:lpstr>Právní formy činnosti</vt:lpstr>
      <vt:lpstr>Prezentace aplikace PowerPoint</vt:lpstr>
      <vt:lpstr>Adresáti regulace</vt:lpstr>
      <vt:lpstr>Prezentace aplikace PowerPoint</vt:lpstr>
      <vt:lpstr>Předmět regulace</vt:lpstr>
      <vt:lpstr>Vyberte normativní správní akty</vt:lpstr>
      <vt:lpstr>Normativní správní akty</vt:lpstr>
      <vt:lpstr>Prezentace aplikace PowerPoint</vt:lpstr>
      <vt:lpstr>Úkol – vydání obecně závazné vyhlášky </vt:lpstr>
      <vt:lpstr>Individuální správní akty</vt:lpstr>
      <vt:lpstr>Individuální správní akty</vt:lpstr>
      <vt:lpstr>Úkol – správní rozhodnutí</vt:lpstr>
      <vt:lpstr>Smíšené správní akty</vt:lpstr>
      <vt:lpstr>Úkol – stanovení dopravního značení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Formální vs materiální přístup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Hejč</dc:creator>
  <cp:lastModifiedBy>David Hejč</cp:lastModifiedBy>
  <cp:revision>71</cp:revision>
  <dcterms:created xsi:type="dcterms:W3CDTF">2018-10-13T16:15:55Z</dcterms:created>
  <dcterms:modified xsi:type="dcterms:W3CDTF">2018-11-07T19:56:47Z</dcterms:modified>
</cp:coreProperties>
</file>