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7" r:id="rId14"/>
    <p:sldId id="279" r:id="rId15"/>
    <p:sldId id="278" r:id="rId16"/>
    <p:sldId id="273" r:id="rId17"/>
    <p:sldId id="276" r:id="rId18"/>
    <p:sldId id="274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7173" autoAdjust="0"/>
  </p:normalViewPr>
  <p:slideViewPr>
    <p:cSldViewPr snapToGrid="0">
      <p:cViewPr varScale="1">
        <p:scale>
          <a:sx n="60" d="100"/>
          <a:sy n="60" d="100"/>
        </p:scale>
        <p:origin x="8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71969-044D-42C4-B75A-982AE75F6842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FEF-A7DE-4940-A51D-42FA18527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5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595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94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216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851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783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646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423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4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25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4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80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39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5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33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544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5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3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80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8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6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36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99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03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96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14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2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68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Právní formy činnosti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7875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Správní akty </a:t>
            </a:r>
            <a:r>
              <a:rPr lang="cs-CZ" dirty="0" smtClean="0"/>
              <a:t>– adresáti/předmět regulace</a:t>
            </a:r>
            <a:endParaRPr lang="cs-CZ" b="1" dirty="0" smtClean="0"/>
          </a:p>
          <a:p>
            <a:r>
              <a:rPr lang="cs-CZ" dirty="0" smtClean="0"/>
              <a:t>normativní správní akty</a:t>
            </a:r>
          </a:p>
          <a:p>
            <a:r>
              <a:rPr lang="cs-CZ" dirty="0"/>
              <a:t>i</a:t>
            </a:r>
            <a:r>
              <a:rPr lang="cs-CZ" dirty="0" smtClean="0"/>
              <a:t>ndividuální správní akty</a:t>
            </a:r>
          </a:p>
          <a:p>
            <a:r>
              <a:rPr lang="cs-CZ" dirty="0"/>
              <a:t>s</a:t>
            </a:r>
            <a:r>
              <a:rPr lang="cs-CZ" dirty="0" smtClean="0"/>
              <a:t>míšené správní akty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Veřejnoprávní smlouvy</a:t>
            </a:r>
          </a:p>
          <a:p>
            <a:pPr marL="0" indent="0">
              <a:buNone/>
            </a:pPr>
            <a:r>
              <a:rPr lang="cs-CZ" b="1" dirty="0" smtClean="0"/>
              <a:t>Faktické </a:t>
            </a:r>
            <a:r>
              <a:rPr lang="cs-CZ" b="1" dirty="0" smtClean="0"/>
              <a:t>úkony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- </a:t>
            </a:r>
            <a:r>
              <a:rPr lang="cs-CZ" dirty="0"/>
              <a:t>p</a:t>
            </a:r>
            <a:r>
              <a:rPr lang="cs-CZ" dirty="0" smtClean="0"/>
              <a:t>resumpce správnosti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8546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9300" y="-1590"/>
            <a:ext cx="10515600" cy="1325563"/>
          </a:xfrm>
        </p:spPr>
        <p:txBody>
          <a:bodyPr/>
          <a:lstStyle/>
          <a:p>
            <a:r>
              <a:rPr lang="cs-CZ" b="1" dirty="0"/>
              <a:t>Urči veřejnoprávní smlouvu a její druh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625" y="860424"/>
            <a:ext cx="10756900" cy="5057775"/>
          </a:xfrm>
        </p:spPr>
        <p:txBody>
          <a:bodyPr/>
          <a:lstStyle/>
          <a:p>
            <a:pPr algn="just"/>
            <a:r>
              <a:rPr lang="cs-CZ" dirty="0" smtClean="0"/>
              <a:t>§ 11 odst. 3 </a:t>
            </a:r>
            <a:r>
              <a:rPr lang="cs-CZ" dirty="0"/>
              <a:t>vodního zákona. </a:t>
            </a:r>
            <a:r>
              <a:rPr lang="cs-CZ" dirty="0" smtClean="0"/>
              <a:t>Nestanoví-li </a:t>
            </a:r>
            <a:r>
              <a:rPr lang="cs-CZ" dirty="0"/>
              <a:t>vodoprávní úřad jinak, může oprávněný umožnit výkon svého povolení k nakládání s vodami i jinému.</a:t>
            </a: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787523"/>
            <a:ext cx="63881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6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0700" y="-282575"/>
            <a:ext cx="10515600" cy="1325563"/>
          </a:xfrm>
        </p:spPr>
        <p:txBody>
          <a:bodyPr/>
          <a:lstStyle/>
          <a:p>
            <a:r>
              <a:rPr lang="cs-CZ" dirty="0" smtClean="0"/>
              <a:t>Veřejnoprávní smlouva uzavření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700" y="835024"/>
            <a:ext cx="10515600" cy="5603875"/>
          </a:xfrm>
        </p:spPr>
        <p:txBody>
          <a:bodyPr/>
          <a:lstStyle/>
          <a:p>
            <a:r>
              <a:rPr lang="cs-CZ" b="1" dirty="0" smtClean="0"/>
              <a:t>Koordinační veřejnoprávní smlouva </a:t>
            </a:r>
            <a:r>
              <a:rPr lang="cs-CZ" dirty="0" smtClean="0"/>
              <a:t>mezi </a:t>
            </a:r>
            <a:r>
              <a:rPr lang="cs-CZ" dirty="0"/>
              <a:t>obcí Horní </a:t>
            </a:r>
            <a:r>
              <a:rPr lang="cs-CZ" dirty="0" smtClean="0"/>
              <a:t>a </a:t>
            </a:r>
            <a:r>
              <a:rPr lang="cs-CZ" dirty="0"/>
              <a:t>Dolní Lhotka, </a:t>
            </a:r>
            <a:r>
              <a:rPr lang="cs-CZ" dirty="0" smtClean="0"/>
              <a:t>o výkonu části přenesené působnosti.</a:t>
            </a:r>
          </a:p>
          <a:p>
            <a:r>
              <a:rPr lang="cs-CZ" b="1" dirty="0" smtClean="0"/>
              <a:t>Subordinační veřejnoprávní smlouva </a:t>
            </a:r>
            <a:r>
              <a:rPr lang="cs-CZ" dirty="0"/>
              <a:t>mezi stavebním úřadem a </a:t>
            </a:r>
            <a:r>
              <a:rPr lang="cs-CZ" dirty="0" smtClean="0"/>
              <a:t>stavebníkem </a:t>
            </a:r>
            <a:r>
              <a:rPr lang="cs-CZ" dirty="0"/>
              <a:t>o umístění </a:t>
            </a:r>
            <a:r>
              <a:rPr lang="cs-CZ" dirty="0" smtClean="0"/>
              <a:t>stavby</a:t>
            </a:r>
          </a:p>
          <a:p>
            <a:r>
              <a:rPr lang="cs-CZ" b="1" dirty="0" smtClean="0"/>
              <a:t>Veřejnoprávní smlouva o převodu práva </a:t>
            </a:r>
            <a:r>
              <a:rPr lang="cs-CZ" dirty="0" smtClean="0"/>
              <a:t>nakládat s vodami </a:t>
            </a:r>
          </a:p>
          <a:p>
            <a:endParaRPr lang="cs-CZ" sz="4000" dirty="0"/>
          </a:p>
          <a:p>
            <a:pPr marL="0" indent="0" algn="ctr">
              <a:buNone/>
            </a:pPr>
            <a:r>
              <a:rPr lang="cs-CZ" sz="4000" dirty="0" smtClean="0"/>
              <a:t>Popište proces uzavření veřejnoprávní smlouvy podle SPŘ</a:t>
            </a:r>
            <a:r>
              <a:rPr lang="cs-CZ" dirty="0"/>
              <a:t> </a:t>
            </a:r>
            <a:r>
              <a:rPr lang="cs-CZ" dirty="0" smtClean="0"/>
              <a:t>(uzavření, účinnost)</a:t>
            </a:r>
            <a:endParaRPr 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372237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/>
              <a:t>Faktické úkony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000" y="1841500"/>
            <a:ext cx="10718800" cy="4805363"/>
          </a:xfrm>
        </p:spPr>
        <p:txBody>
          <a:bodyPr>
            <a:normAutofit/>
          </a:bodyPr>
          <a:lstStyle/>
          <a:p>
            <a:r>
              <a:rPr lang="cs-CZ" dirty="0" smtClean="0"/>
              <a:t>faktická </a:t>
            </a:r>
            <a:r>
              <a:rPr lang="cs-CZ" dirty="0"/>
              <a:t>neformální </a:t>
            </a:r>
            <a:r>
              <a:rPr lang="cs-CZ" dirty="0" smtClean="0"/>
              <a:t>vrchnostenská </a:t>
            </a:r>
            <a:r>
              <a:rPr lang="cs-CZ" dirty="0"/>
              <a:t>činnost veřejné </a:t>
            </a:r>
            <a:r>
              <a:rPr lang="cs-CZ" dirty="0" smtClean="0"/>
              <a:t>správy</a:t>
            </a:r>
          </a:p>
          <a:p>
            <a:endParaRPr lang="cs-CZ" dirty="0"/>
          </a:p>
          <a:p>
            <a:r>
              <a:rPr lang="cs-CZ" b="1" dirty="0"/>
              <a:t>a) faktické pokyny</a:t>
            </a:r>
            <a:r>
              <a:rPr lang="cs-CZ" dirty="0"/>
              <a:t> - úkon zákonem zmocněné úřední osoby, zakazující nebo přikazující určité jednání</a:t>
            </a:r>
          </a:p>
          <a:p>
            <a:r>
              <a:rPr lang="cs-CZ" b="1" dirty="0" smtClean="0"/>
              <a:t>b</a:t>
            </a:r>
            <a:r>
              <a:rPr lang="cs-CZ" b="1" dirty="0"/>
              <a:t>) bezprostřední zásahy</a:t>
            </a:r>
            <a:r>
              <a:rPr lang="cs-CZ" dirty="0"/>
              <a:t> - jde o správní činnost k odvracení nebezpečí, které bezprostředně ohrožuje právem chráněné zájmy </a:t>
            </a:r>
            <a:endParaRPr lang="cs-CZ" dirty="0" smtClean="0"/>
          </a:p>
          <a:p>
            <a:r>
              <a:rPr lang="cs-CZ" b="1" dirty="0" smtClean="0"/>
              <a:t>c</a:t>
            </a:r>
            <a:r>
              <a:rPr lang="cs-CZ" b="1" dirty="0"/>
              <a:t>) exekuční úkony </a:t>
            </a:r>
            <a:r>
              <a:rPr lang="cs-CZ" dirty="0"/>
              <a:t>- povinný je jimi donucován ke splnění již dříve uložené povinnosti, kterou nesplnil dobrovolně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72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4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/>
              <a:t>Taneční party „</a:t>
            </a:r>
            <a:r>
              <a:rPr lang="cs-CZ" sz="3200" dirty="0" err="1" smtClean="0"/>
              <a:t>CzechTek</a:t>
            </a:r>
            <a:r>
              <a:rPr lang="cs-CZ" sz="3200" dirty="0" smtClean="0"/>
              <a:t> 2005“ se účastnilo okolo 5000 lidí. </a:t>
            </a:r>
            <a:r>
              <a:rPr lang="cs-CZ" sz="3200" dirty="0"/>
              <a:t>P</a:t>
            </a:r>
            <a:r>
              <a:rPr lang="cs-CZ" sz="3200" dirty="0" smtClean="0"/>
              <a:t>olicie </a:t>
            </a:r>
            <a:r>
              <a:rPr lang="cs-CZ" sz="3200" dirty="0"/>
              <a:t>dvěma zásahy zhruba tisícovky těžkooděnců s pomocí vodních děl a slzného plynu akci ukončila s argumentací, že je nutno zajistit ochranu okolních pozemků, jejichž majitelé na rozdíl od pronajímatele vlastního dějiště nedali k pohybu účastníků souhlas</a:t>
            </a:r>
            <a:r>
              <a:rPr lang="cs-CZ" sz="3200" dirty="0" smtClean="0"/>
              <a:t>. </a:t>
            </a:r>
            <a:r>
              <a:rPr lang="cs-CZ" sz="3200" dirty="0"/>
              <a:t>Na obou stranách bylo několik desítek raněných včetně několika hospitalizací a vážných úrazů</a:t>
            </a:r>
            <a:r>
              <a:rPr lang="cs-CZ" sz="3200" dirty="0" smtClean="0"/>
              <a:t>. </a:t>
            </a:r>
            <a:r>
              <a:rPr lang="cs-CZ" sz="3200" dirty="0"/>
              <a:t>Podle policie byly škody na pozemcích, kde se </a:t>
            </a:r>
            <a:r>
              <a:rPr lang="cs-CZ" sz="3200" dirty="0" err="1"/>
              <a:t>CzechTek</a:t>
            </a:r>
            <a:r>
              <a:rPr lang="cs-CZ" sz="3200" dirty="0"/>
              <a:t> konal, kolem 200–300 tisíc korun. </a:t>
            </a:r>
            <a:r>
              <a:rPr lang="cs-CZ" sz="3200" dirty="0" smtClean="0"/>
              <a:t>Místní </a:t>
            </a:r>
            <a:r>
              <a:rPr lang="cs-CZ" sz="3200" dirty="0"/>
              <a:t>Státní rostlinolékařská správa potvrdila, že škody, které </a:t>
            </a:r>
            <a:r>
              <a:rPr lang="cs-CZ" sz="3200" dirty="0" err="1"/>
              <a:t>CzechTek</a:t>
            </a:r>
            <a:r>
              <a:rPr lang="cs-CZ" sz="3200" dirty="0"/>
              <a:t> způsobil přímo na rostlinách na </a:t>
            </a:r>
            <a:r>
              <a:rPr lang="cs-CZ" sz="3200" dirty="0" smtClean="0"/>
              <a:t>poli, kde se účastníci pohybovali, </a:t>
            </a:r>
            <a:r>
              <a:rPr lang="cs-CZ" sz="3200" dirty="0"/>
              <a:t>byly minimální.</a:t>
            </a:r>
          </a:p>
        </p:txBody>
      </p:sp>
    </p:spTree>
    <p:extLst>
      <p:ext uri="{BB962C8B-B14F-4D97-AF65-F5344CB8AC3E}">
        <p14:creationId xmlns:p14="http://schemas.microsoft.com/office/powerpoint/2010/main" val="254479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-224"/>
            <a:ext cx="10255288" cy="68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2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3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9930"/>
            <a:ext cx="10515600" cy="524123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Jak bystě toto jednání policistů označili z hlediska forem činnosti veřejné správy?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/>
              <a:t>O</a:t>
            </a:r>
            <a:r>
              <a:rPr lang="cs-CZ" dirty="0" smtClean="0"/>
              <a:t>chranu jaké právem chráněné hodnoty sledoval zásah policie ČR? Jakých práv účastníků technoparty se naopak dotýká předmětný zásah?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Bylo dané jednání policistů v souladu s principem proporcionality? Proč?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Pokud jednání bylo v rozporu s principem proporcionality navrhněte opatření, která mohla policie uplatnit?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16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177800"/>
            <a:ext cx="10261600" cy="703263"/>
          </a:xfrm>
        </p:spPr>
        <p:txBody>
          <a:bodyPr/>
          <a:lstStyle/>
          <a:p>
            <a:pPr algn="ctr"/>
            <a:r>
              <a:rPr lang="cs-CZ" dirty="0" smtClean="0"/>
              <a:t>Shrnující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9300" y="1270000"/>
            <a:ext cx="10871200" cy="5207000"/>
          </a:xfrm>
        </p:spPr>
        <p:txBody>
          <a:bodyPr/>
          <a:lstStyle/>
          <a:p>
            <a:pPr algn="just"/>
            <a:r>
              <a:rPr lang="cs-CZ" dirty="0" smtClean="0"/>
              <a:t>Pan Rychlý při své jízdě automobilem porušil dopravní značení zákaz vjezdu, dopravní značení , které na dané ulici </a:t>
            </a:r>
            <a:r>
              <a:rPr lang="cs-CZ" b="1" dirty="0" smtClean="0"/>
              <a:t>1) umístili </a:t>
            </a:r>
            <a:r>
              <a:rPr lang="cs-CZ" b="1" dirty="0"/>
              <a:t>zaměstnanci obce </a:t>
            </a:r>
            <a:r>
              <a:rPr lang="cs-CZ" dirty="0" smtClean="0"/>
              <a:t>konstrukcí </a:t>
            </a:r>
            <a:r>
              <a:rPr lang="cs-CZ" dirty="0"/>
              <a:t>pevně </a:t>
            </a:r>
            <a:r>
              <a:rPr lang="cs-CZ" dirty="0" smtClean="0"/>
              <a:t>spojenou </a:t>
            </a:r>
            <a:r>
              <a:rPr lang="cs-CZ" dirty="0"/>
              <a:t>se </a:t>
            </a:r>
            <a:r>
              <a:rPr lang="cs-CZ" dirty="0" smtClean="0"/>
              <a:t>zemí, jako to </a:t>
            </a:r>
            <a:r>
              <a:rPr lang="cs-CZ" b="1" dirty="0" smtClean="0"/>
              <a:t>2) stanoví příslušná prováděcí právní úprava</a:t>
            </a:r>
            <a:r>
              <a:rPr lang="cs-CZ" dirty="0" smtClean="0"/>
              <a:t>, a to před necelými dvěma dny poté, co o jeho stanovení </a:t>
            </a:r>
            <a:r>
              <a:rPr lang="cs-CZ" b="1" dirty="0" smtClean="0"/>
              <a:t>3)</a:t>
            </a:r>
            <a:r>
              <a:rPr lang="cs-CZ" dirty="0" smtClean="0"/>
              <a:t> </a:t>
            </a:r>
            <a:r>
              <a:rPr lang="cs-CZ" b="1" dirty="0" smtClean="0"/>
              <a:t>rozhodl příslušný silniční správní úřad</a:t>
            </a:r>
            <a:r>
              <a:rPr lang="cs-CZ" dirty="0" smtClean="0"/>
              <a:t>. Uvedené porušení pravidel silničního provozu spatřila hlídka Policie ČR, která pana Rychlého ve svém voze předjela a signálem „STOP“ jej </a:t>
            </a:r>
            <a:r>
              <a:rPr lang="cs-CZ" b="1" dirty="0"/>
              <a:t>4</a:t>
            </a:r>
            <a:r>
              <a:rPr lang="cs-CZ" b="1" dirty="0" smtClean="0"/>
              <a:t>) přinutila zastavit u krajnice</a:t>
            </a:r>
            <a:r>
              <a:rPr lang="cs-CZ" dirty="0" smtClean="0"/>
              <a:t>. Pan Rychlý nechal tuto věc dojít do správního řízení o přestupku, o kterém v souladu se zákonem rozhodoval obecní úřad obce na kterou tato </a:t>
            </a:r>
            <a:r>
              <a:rPr lang="cs-CZ" b="1" dirty="0" smtClean="0"/>
              <a:t>5) působnost přešla </a:t>
            </a:r>
            <a:r>
              <a:rPr lang="cs-CZ" dirty="0" smtClean="0"/>
              <a:t>od obecního úřadu obce, která byla k rozhodnutí ve věci příslušná původně. Příslušný správní orgán </a:t>
            </a:r>
            <a:r>
              <a:rPr lang="cs-CZ" b="1" dirty="0" smtClean="0"/>
              <a:t>6)</a:t>
            </a:r>
            <a:r>
              <a:rPr lang="cs-CZ" dirty="0" smtClean="0"/>
              <a:t> </a:t>
            </a:r>
            <a:r>
              <a:rPr lang="cs-CZ" b="1" dirty="0" smtClean="0"/>
              <a:t>rozhodl</a:t>
            </a:r>
            <a:r>
              <a:rPr lang="cs-CZ" dirty="0" smtClean="0"/>
              <a:t>, že pan Rychlý je vinen spácháním přestupku a uložil pokutu.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7778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0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Diskreční pravomoc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500" y="1325563"/>
            <a:ext cx="10909300" cy="4851400"/>
          </a:xfrm>
        </p:spPr>
        <p:txBody>
          <a:bodyPr/>
          <a:lstStyle/>
          <a:p>
            <a:pPr algn="just"/>
            <a:endParaRPr lang="cs-CZ" dirty="0" smtClean="0"/>
          </a:p>
          <a:p>
            <a:pPr algn="just"/>
            <a:r>
              <a:rPr lang="cs-CZ" dirty="0" smtClean="0"/>
              <a:t>Správní uvážení - </a:t>
            </a:r>
            <a:r>
              <a:rPr lang="cs-CZ" dirty="0"/>
              <a:t>pokud s existencí určitého skutkového stavu není jednoznačně spojen jediný nutný právní </a:t>
            </a:r>
            <a:r>
              <a:rPr lang="cs-CZ" dirty="0" smtClean="0"/>
              <a:t>následek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Neurčité právní pojmy - slovní </a:t>
            </a:r>
            <a:r>
              <a:rPr lang="cs-CZ" dirty="0"/>
              <a:t>výrazy použité v právních normách bez toho, aby byl přesně vymezen jejich rozsah a/nebo obsah </a:t>
            </a:r>
            <a:r>
              <a:rPr lang="cs-CZ" dirty="0" smtClean="0"/>
              <a:t>- výrazy</a:t>
            </a:r>
            <a:r>
              <a:rPr lang="cs-CZ" dirty="0"/>
              <a:t>, které nelze zcela přesně definovat a jejich obsah, rozsah a aplikace se může v závislosti na okolnostech </a:t>
            </a:r>
            <a:r>
              <a:rPr lang="cs-CZ" dirty="0" smtClean="0"/>
              <a:t>měnit.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9284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448582"/>
            <a:ext cx="10706100" cy="59975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/>
              <a:t>Pan John S., britský občan pobývající na území ČR půl </a:t>
            </a:r>
            <a:r>
              <a:rPr lang="cs-CZ" dirty="0" smtClean="0"/>
              <a:t>roku, </a:t>
            </a:r>
            <a:r>
              <a:rPr lang="cs-CZ" dirty="0"/>
              <a:t>byl policií po páté v průběhu jednoho měsíce přichycen při krádeži alkoholu. Hodnota ukradeného zboží se vždy pohybovala ve výši do 2 000 Kč. Po zjištění, že se jedná o cizího státního příslušníka, s ním orgány cizinecké policie zahájily řízení za účelem správního vyhoštění, </a:t>
            </a:r>
            <a:r>
              <a:rPr lang="cs-CZ" dirty="0" smtClean="0"/>
              <a:t>podle </a:t>
            </a:r>
            <a:r>
              <a:rPr lang="cs-CZ" i="1" dirty="0" smtClean="0"/>
              <a:t>§ </a:t>
            </a:r>
            <a:r>
              <a:rPr lang="cs-CZ" i="1" dirty="0"/>
              <a:t>119 odst. 2 písm. b) zákona č. 326/1999 Sb. o pobytu cizinců</a:t>
            </a:r>
            <a:r>
              <a:rPr lang="cs-CZ" i="1" dirty="0" smtClean="0"/>
              <a:t>),</a:t>
            </a:r>
          </a:p>
          <a:p>
            <a:pPr marL="0" indent="0" algn="just">
              <a:buNone/>
            </a:pPr>
            <a:endParaRPr lang="cs-CZ" i="1" dirty="0" smtClean="0"/>
          </a:p>
          <a:p>
            <a:pPr marL="0" indent="0" algn="just">
              <a:buNone/>
            </a:pPr>
            <a:r>
              <a:rPr lang="cs-CZ" i="1" dirty="0" smtClean="0"/>
              <a:t>Pokud občan </a:t>
            </a:r>
            <a:r>
              <a:rPr lang="cs-CZ" i="1" dirty="0"/>
              <a:t>Evropské </a:t>
            </a:r>
            <a:r>
              <a:rPr lang="cs-CZ" i="1" dirty="0" smtClean="0"/>
              <a:t>unie závažným </a:t>
            </a:r>
            <a:r>
              <a:rPr lang="cs-CZ" i="1" dirty="0"/>
              <a:t>způsobem narušuje veřejný </a:t>
            </a:r>
            <a:r>
              <a:rPr lang="cs-CZ" i="1" dirty="0" smtClean="0"/>
              <a:t>pořádek, </a:t>
            </a:r>
            <a:r>
              <a:rPr lang="cs-CZ" i="1" dirty="0"/>
              <a:t>Policie vydá rozhodnutí o správním </a:t>
            </a:r>
            <a:r>
              <a:rPr lang="cs-CZ" i="1" dirty="0" smtClean="0"/>
              <a:t>vyhoštění, ve kterém stanoví dobu, po kterou nelze umožnit vstup na území, a to až na 10 let.</a:t>
            </a:r>
            <a:endParaRPr lang="cs-CZ" i="1" dirty="0"/>
          </a:p>
          <a:p>
            <a:pPr marL="0" indent="0" algn="just">
              <a:buNone/>
            </a:pPr>
            <a:endParaRPr lang="cs-CZ" i="1" dirty="0" smtClean="0"/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dirty="0" smtClean="0"/>
              <a:t>Johnovi S. byla v prvostupňovém rozhodnutí doba stanovena na 3 roky. V odvolání se hájil, že správní orgán nijak svoje rozhodnutí nezdůvodnil, doba byla zjevně nepřiměřená a neodpovídala době, kterou správní orgán uložil v obdobných řízeních, vedených s dvěma spolupachateli Johna S. (tam přistoupil k stanovení doby na 1 rok).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20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pPr algn="ctr"/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7000"/>
            <a:ext cx="11049000" cy="5168900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Identifikujte</a:t>
            </a:r>
            <a:r>
              <a:rPr lang="cs-CZ" dirty="0"/>
              <a:t>, </a:t>
            </a:r>
            <a:r>
              <a:rPr lang="cs-CZ" dirty="0" err="1"/>
              <a:t>zpřípadně</a:t>
            </a:r>
            <a:r>
              <a:rPr lang="cs-CZ" dirty="0"/>
              <a:t> kde má správní orgán diskreční pravomoc</a:t>
            </a:r>
            <a:r>
              <a:rPr lang="cs-CZ" dirty="0" smtClean="0"/>
              <a:t>. Má se zohlednit i to, jak bylo rozhodnuto ve vtahu k jeho spolupachatelům?</a:t>
            </a:r>
            <a:endParaRPr lang="cs-CZ" dirty="0"/>
          </a:p>
          <a:p>
            <a:pPr lvl="0"/>
            <a:r>
              <a:rPr lang="cs-CZ" dirty="0"/>
              <a:t>Identifikujte neurčitý právní pojem/pojmy (pokud jsou v zadání obsažené). Jak bude správní orgán posuzovat, zda byl jejich obsah naplněn?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06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/>
          <a:lstStyle/>
          <a:p>
            <a:pPr algn="ctr"/>
            <a:r>
              <a:rPr lang="cs-CZ" b="1" dirty="0" smtClean="0"/>
              <a:t>Veřejnoprávní smlouvy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4193" y="1391478"/>
            <a:ext cx="10649607" cy="5048511"/>
          </a:xfrm>
        </p:spPr>
        <p:txBody>
          <a:bodyPr/>
          <a:lstStyle/>
          <a:p>
            <a:r>
              <a:rPr lang="cs-CZ" dirty="0" smtClean="0"/>
              <a:t>dohody </a:t>
            </a:r>
            <a:r>
              <a:rPr lang="cs-CZ" dirty="0" err="1"/>
              <a:t>správněprávního</a:t>
            </a:r>
            <a:r>
              <a:rPr lang="cs-CZ" dirty="0"/>
              <a:t> </a:t>
            </a:r>
            <a:r>
              <a:rPr lang="cs-CZ" dirty="0" smtClean="0"/>
              <a:t>charakteru X smlouvy </a:t>
            </a:r>
            <a:r>
              <a:rPr lang="cs-CZ" dirty="0"/>
              <a:t>uzavírané veřejnou </a:t>
            </a:r>
            <a:r>
              <a:rPr lang="cs-CZ" dirty="0" smtClean="0"/>
              <a:t>správou (širší)</a:t>
            </a:r>
          </a:p>
          <a:p>
            <a:r>
              <a:rPr lang="cs-CZ" i="1" dirty="0" smtClean="0"/>
              <a:t>„dvoustranný </a:t>
            </a:r>
            <a:r>
              <a:rPr lang="cs-CZ" i="1" dirty="0"/>
              <a:t>nebo </a:t>
            </a:r>
            <a:r>
              <a:rPr lang="cs-CZ" i="1" dirty="0" smtClean="0"/>
              <a:t>vícestranný úkon</a:t>
            </a:r>
            <a:r>
              <a:rPr lang="cs-CZ" i="1" dirty="0"/>
              <a:t>, který zakládá, mění nebo ruší práva a povinnosti v </a:t>
            </a:r>
            <a:r>
              <a:rPr lang="cs-CZ" i="1" dirty="0" smtClean="0"/>
              <a:t>oblasti veřejného práva“ </a:t>
            </a:r>
            <a:r>
              <a:rPr lang="cs-CZ" dirty="0" smtClean="0"/>
              <a:t>- § 159 </a:t>
            </a:r>
            <a:r>
              <a:rPr lang="cs-CZ" dirty="0" err="1" smtClean="0"/>
              <a:t>SpŘ</a:t>
            </a:r>
            <a:r>
              <a:rPr lang="cs-CZ" dirty="0" smtClean="0"/>
              <a:t> – část V. obecná právní úprava</a:t>
            </a:r>
          </a:p>
          <a:p>
            <a:r>
              <a:rPr lang="cs-CZ" dirty="0" smtClean="0"/>
              <a:t>Druhy veřejnoprávních smluv </a:t>
            </a:r>
          </a:p>
          <a:p>
            <a:pPr lvl="1"/>
            <a:r>
              <a:rPr lang="cs-CZ" dirty="0" smtClean="0"/>
              <a:t>koordinační (§ 160 </a:t>
            </a:r>
            <a:r>
              <a:rPr lang="cs-CZ" dirty="0" err="1" smtClean="0"/>
              <a:t>SpŘ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ubordinační (§ 161 </a:t>
            </a:r>
            <a:r>
              <a:rPr lang="cs-CZ" dirty="0" err="1" smtClean="0"/>
              <a:t>SpŘ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mezi subjekty soukromého </a:t>
            </a:r>
            <a:r>
              <a:rPr lang="cs-CZ" dirty="0" smtClean="0"/>
              <a:t>práva (§ 162 </a:t>
            </a:r>
            <a:r>
              <a:rPr lang="cs-CZ" dirty="0" err="1" smtClean="0"/>
              <a:t>SpŘ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Formálně-materiální přístup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34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pPr algn="ctr"/>
            <a:r>
              <a:rPr lang="cs-CZ" b="1" dirty="0" smtClean="0"/>
              <a:t>Urči veřejnoprávní smlouvu a její druh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300"/>
            <a:ext cx="10617200" cy="4856163"/>
          </a:xfrm>
        </p:spPr>
        <p:txBody>
          <a:bodyPr/>
          <a:lstStyle/>
          <a:p>
            <a:r>
              <a:rPr lang="cs-CZ" dirty="0" smtClean="0"/>
              <a:t>Smlouva uzavřená mezi Ministerstvem vnitra a obchodní společností Škoda, a. s. o nákupů nových policejních vozů.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62" y="2396236"/>
            <a:ext cx="6242591" cy="41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61684"/>
            <a:ext cx="10515600" cy="955675"/>
          </a:xfrm>
        </p:spPr>
        <p:txBody>
          <a:bodyPr/>
          <a:lstStyle/>
          <a:p>
            <a:pPr algn="ctr"/>
            <a:r>
              <a:rPr lang="cs-CZ" b="1" dirty="0" smtClean="0"/>
              <a:t>Urči veřejnoprávní smlouvu a její druh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300"/>
            <a:ext cx="10617200" cy="4856163"/>
          </a:xfrm>
        </p:spPr>
        <p:txBody>
          <a:bodyPr/>
          <a:lstStyle/>
          <a:p>
            <a:r>
              <a:rPr lang="cs-CZ" dirty="0" smtClean="0"/>
              <a:t>Smlouva uzavřená mezi obcí Horní Lhotka a Dolní Lhotka, podle které obecní policie Horní Lhotky má plnit své úkoly i pro území Dolní Lhotky.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654858"/>
            <a:ext cx="6057900" cy="40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0400" y="0"/>
            <a:ext cx="10515600" cy="1325563"/>
          </a:xfrm>
        </p:spPr>
        <p:txBody>
          <a:bodyPr/>
          <a:lstStyle/>
          <a:p>
            <a:r>
              <a:rPr lang="cs-CZ" b="1" dirty="0"/>
              <a:t>Urči veřejnoprávní smlouvu a její druh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500" y="1003300"/>
            <a:ext cx="10515600" cy="4881563"/>
          </a:xfrm>
        </p:spPr>
        <p:txBody>
          <a:bodyPr/>
          <a:lstStyle/>
          <a:p>
            <a:r>
              <a:rPr lang="cs-CZ" dirty="0" smtClean="0"/>
              <a:t>Smlouva mezi stavebním úřadem a obcí Horní Lhotka jako stavebníkem o umístění stavby určené pro sociální bydlení, nahrazující stavební povolení.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93950"/>
            <a:ext cx="8128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5300" y="248951"/>
            <a:ext cx="10515600" cy="1325563"/>
          </a:xfrm>
        </p:spPr>
        <p:txBody>
          <a:bodyPr/>
          <a:lstStyle/>
          <a:p>
            <a:r>
              <a:rPr lang="cs-CZ" b="1" dirty="0"/>
              <a:t>Urči veřejnoprávní smlouvu a její druh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6300" y="1355725"/>
            <a:ext cx="10515600" cy="4351338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Smlouva mezi Obcí Horní Lhotka a provozovatelem obecního zábavního parku Lunapark, a. s. o poskytnutí dotace z rozpočtu obce.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344166"/>
            <a:ext cx="5765800" cy="42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Urči veřejnoprávní smlouvu a její druh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Smlouva o pronájmu náměstí v obci Horní Lhotka za účelem provozu zábavního parku společností </a:t>
            </a:r>
            <a:r>
              <a:rPr lang="cs-CZ" dirty="0"/>
              <a:t>Lunapark, a. s.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49" y="2666999"/>
            <a:ext cx="7232651" cy="40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7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6300" y="1076324"/>
            <a:ext cx="10731500" cy="4867275"/>
          </a:xfrm>
        </p:spPr>
        <p:txBody>
          <a:bodyPr/>
          <a:lstStyle/>
          <a:p>
            <a:r>
              <a:rPr lang="cs-CZ" i="1" dirty="0"/>
              <a:t>Krajský úřad Jihomoravského kraje uzavřel s Dopravním podnikem Transport, a. s. smlouvu, podle které má dopravní podnik zajišťovat veřejnou linkovou dopravu na území Jihomoravského kraje.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330325" y="106361"/>
            <a:ext cx="10515600" cy="1325563"/>
          </a:xfrm>
        </p:spPr>
        <p:txBody>
          <a:bodyPr/>
          <a:lstStyle/>
          <a:p>
            <a:r>
              <a:rPr lang="cs-CZ" b="1" dirty="0"/>
              <a:t>Urči veřejnoprávní smlouvu a její druh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291159"/>
            <a:ext cx="7613650" cy="42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2800" y="161925"/>
            <a:ext cx="10515600" cy="1325563"/>
          </a:xfrm>
        </p:spPr>
        <p:txBody>
          <a:bodyPr/>
          <a:lstStyle/>
          <a:p>
            <a:r>
              <a:rPr lang="cs-CZ" b="1" dirty="0"/>
              <a:t>Urči veřejnoprávní smlouvu a její druh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2800" y="1266824"/>
            <a:ext cx="10756900" cy="5057775"/>
          </a:xfrm>
        </p:spPr>
        <p:txBody>
          <a:bodyPr/>
          <a:lstStyle/>
          <a:p>
            <a:r>
              <a:rPr lang="cs-CZ" dirty="0" smtClean="0"/>
              <a:t>Výrobci chemických látek Chemika, a. s. a </a:t>
            </a:r>
            <a:r>
              <a:rPr lang="cs-CZ" dirty="0" err="1" smtClean="0"/>
              <a:t>Nitrola</a:t>
            </a:r>
            <a:r>
              <a:rPr lang="cs-CZ" dirty="0" smtClean="0"/>
              <a:t>, a. s. spolu uzavřeli smlouvu, že jednotka požární ochrany společnosti Chemika, a. s. zajistí plnění svých úkolů i pro </a:t>
            </a:r>
            <a:r>
              <a:rPr lang="cs-CZ" dirty="0" err="1" smtClean="0"/>
              <a:t>Nitrolu</a:t>
            </a:r>
            <a:r>
              <a:rPr lang="cs-CZ" dirty="0" smtClean="0"/>
              <a:t>, a. s.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2412999"/>
            <a:ext cx="6115050" cy="43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6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862</Words>
  <Application>Microsoft Office PowerPoint</Application>
  <PresentationFormat>Širokoúhlá obrazovka</PresentationFormat>
  <Paragraphs>90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Právní formy činnosti</vt:lpstr>
      <vt:lpstr>Veřejnoprávní smlouvy</vt:lpstr>
      <vt:lpstr>Urči veřejnoprávní smlouvu a její druh</vt:lpstr>
      <vt:lpstr>Urči veřejnoprávní smlouvu a její druh</vt:lpstr>
      <vt:lpstr>Urči veřejnoprávní smlouvu a její druh</vt:lpstr>
      <vt:lpstr>Urči veřejnoprávní smlouvu a její druh</vt:lpstr>
      <vt:lpstr>Urči veřejnoprávní smlouvu a její druh</vt:lpstr>
      <vt:lpstr>Urči veřejnoprávní smlouvu a její druh</vt:lpstr>
      <vt:lpstr>Urči veřejnoprávní smlouvu a její druh</vt:lpstr>
      <vt:lpstr>Urči veřejnoprávní smlouvu a její druh</vt:lpstr>
      <vt:lpstr>Veřejnoprávní smlouva uzavření</vt:lpstr>
      <vt:lpstr>Faktické úkony</vt:lpstr>
      <vt:lpstr>Prezentace aplikace PowerPoint</vt:lpstr>
      <vt:lpstr>Prezentace aplikace PowerPoint</vt:lpstr>
      <vt:lpstr>Otázky</vt:lpstr>
      <vt:lpstr>Shrnující příklad</vt:lpstr>
      <vt:lpstr>Diskreční pravomoc</vt:lpstr>
      <vt:lpstr>Prezentace aplikace PowerPoint</vt:lpstr>
      <vt:lpstr>Otázky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Hejč</dc:creator>
  <cp:lastModifiedBy>David Hejč</cp:lastModifiedBy>
  <cp:revision>117</cp:revision>
  <dcterms:created xsi:type="dcterms:W3CDTF">2018-10-13T16:15:55Z</dcterms:created>
  <dcterms:modified xsi:type="dcterms:W3CDTF">2018-11-07T20:07:48Z</dcterms:modified>
</cp:coreProperties>
</file>