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0" r:id="rId2"/>
    <p:sldId id="262" r:id="rId3"/>
    <p:sldId id="263" r:id="rId4"/>
    <p:sldId id="261" r:id="rId5"/>
    <p:sldId id="264" r:id="rId6"/>
    <p:sldId id="267" r:id="rId7"/>
    <p:sldId id="265" r:id="rId8"/>
    <p:sldId id="274" r:id="rId9"/>
    <p:sldId id="275" r:id="rId10"/>
    <p:sldId id="276" r:id="rId11"/>
    <p:sldId id="277" r:id="rId12"/>
    <p:sldId id="269" r:id="rId13"/>
    <p:sldId id="268" r:id="rId14"/>
    <p:sldId id="272" r:id="rId15"/>
    <p:sldId id="270"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74" autoAdjust="0"/>
    <p:restoredTop sz="64070" autoAdjust="0"/>
  </p:normalViewPr>
  <p:slideViewPr>
    <p:cSldViewPr snapToGrid="0">
      <p:cViewPr varScale="1">
        <p:scale>
          <a:sx n="44" d="100"/>
          <a:sy n="44" d="100"/>
        </p:scale>
        <p:origin x="100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F71969-044D-42C4-B75A-982AE75F6842}" type="datetimeFigureOut">
              <a:rPr lang="cs-CZ" smtClean="0"/>
              <a:t>01.12.2018</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BFAFEF-A7DE-4940-A51D-42FA18527C52}" type="slidenum">
              <a:rPr lang="cs-CZ" smtClean="0"/>
              <a:t>‹#›</a:t>
            </a:fld>
            <a:endParaRPr lang="cs-CZ"/>
          </a:p>
        </p:txBody>
      </p:sp>
    </p:spTree>
    <p:extLst>
      <p:ext uri="{BB962C8B-B14F-4D97-AF65-F5344CB8AC3E}">
        <p14:creationId xmlns:p14="http://schemas.microsoft.com/office/powerpoint/2010/main" val="3087054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endParaRPr lang="cs-CZ" b="1"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1</a:t>
            </a:fld>
            <a:endParaRPr lang="cs-CZ"/>
          </a:p>
        </p:txBody>
      </p:sp>
    </p:spTree>
    <p:extLst>
      <p:ext uri="{BB962C8B-B14F-4D97-AF65-F5344CB8AC3E}">
        <p14:creationId xmlns:p14="http://schemas.microsoft.com/office/powerpoint/2010/main" val="315913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14</a:t>
            </a:fld>
            <a:endParaRPr lang="cs-CZ"/>
          </a:p>
        </p:txBody>
      </p:sp>
    </p:spTree>
    <p:extLst>
      <p:ext uri="{BB962C8B-B14F-4D97-AF65-F5344CB8AC3E}">
        <p14:creationId xmlns:p14="http://schemas.microsoft.com/office/powerpoint/2010/main" val="32925463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15</a:t>
            </a:fld>
            <a:endParaRPr lang="cs-CZ"/>
          </a:p>
        </p:txBody>
      </p:sp>
    </p:spTree>
    <p:extLst>
      <p:ext uri="{BB962C8B-B14F-4D97-AF65-F5344CB8AC3E}">
        <p14:creationId xmlns:p14="http://schemas.microsoft.com/office/powerpoint/2010/main" val="1491720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2</a:t>
            </a:fld>
            <a:endParaRPr lang="cs-CZ"/>
          </a:p>
        </p:txBody>
      </p:sp>
    </p:spTree>
    <p:extLst>
      <p:ext uri="{BB962C8B-B14F-4D97-AF65-F5344CB8AC3E}">
        <p14:creationId xmlns:p14="http://schemas.microsoft.com/office/powerpoint/2010/main" val="2142513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3</a:t>
            </a:fld>
            <a:endParaRPr lang="cs-CZ"/>
          </a:p>
        </p:txBody>
      </p:sp>
    </p:spTree>
    <p:extLst>
      <p:ext uri="{BB962C8B-B14F-4D97-AF65-F5344CB8AC3E}">
        <p14:creationId xmlns:p14="http://schemas.microsoft.com/office/powerpoint/2010/main" val="3638413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b="0" i="0" kern="120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4</a:t>
            </a:fld>
            <a:endParaRPr lang="cs-CZ"/>
          </a:p>
        </p:txBody>
      </p:sp>
    </p:spTree>
    <p:extLst>
      <p:ext uri="{BB962C8B-B14F-4D97-AF65-F5344CB8AC3E}">
        <p14:creationId xmlns:p14="http://schemas.microsoft.com/office/powerpoint/2010/main" val="1587698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5</a:t>
            </a:fld>
            <a:endParaRPr lang="cs-CZ"/>
          </a:p>
        </p:txBody>
      </p:sp>
    </p:spTree>
    <p:extLst>
      <p:ext uri="{BB962C8B-B14F-4D97-AF65-F5344CB8AC3E}">
        <p14:creationId xmlns:p14="http://schemas.microsoft.com/office/powerpoint/2010/main" val="702211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AutoNum type="alphaLcParenR"/>
            </a:pPr>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7</a:t>
            </a:fld>
            <a:endParaRPr lang="cs-CZ"/>
          </a:p>
        </p:txBody>
      </p:sp>
    </p:spTree>
    <p:extLst>
      <p:ext uri="{BB962C8B-B14F-4D97-AF65-F5344CB8AC3E}">
        <p14:creationId xmlns:p14="http://schemas.microsoft.com/office/powerpoint/2010/main" val="3958105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11</a:t>
            </a:fld>
            <a:endParaRPr lang="cs-CZ"/>
          </a:p>
        </p:txBody>
      </p:sp>
    </p:spTree>
    <p:extLst>
      <p:ext uri="{BB962C8B-B14F-4D97-AF65-F5344CB8AC3E}">
        <p14:creationId xmlns:p14="http://schemas.microsoft.com/office/powerpoint/2010/main" val="3326375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12</a:t>
            </a:fld>
            <a:endParaRPr lang="cs-CZ"/>
          </a:p>
        </p:txBody>
      </p:sp>
    </p:spTree>
    <p:extLst>
      <p:ext uri="{BB962C8B-B14F-4D97-AF65-F5344CB8AC3E}">
        <p14:creationId xmlns:p14="http://schemas.microsoft.com/office/powerpoint/2010/main" val="4203616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13</a:t>
            </a:fld>
            <a:endParaRPr lang="cs-CZ"/>
          </a:p>
        </p:txBody>
      </p:sp>
    </p:spTree>
    <p:extLst>
      <p:ext uri="{BB962C8B-B14F-4D97-AF65-F5344CB8AC3E}">
        <p14:creationId xmlns:p14="http://schemas.microsoft.com/office/powerpoint/2010/main" val="3808580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7DE1262D-F698-4337-B27F-D53500016981}" type="datetimeFigureOut">
              <a:rPr lang="cs-CZ" smtClean="0"/>
              <a:t>01.12.2018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333447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DE1262D-F698-4337-B27F-D53500016981}" type="datetimeFigureOut">
              <a:rPr lang="cs-CZ" smtClean="0"/>
              <a:t>01.12.2018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65336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DE1262D-F698-4337-B27F-D53500016981}" type="datetimeFigureOut">
              <a:rPr lang="cs-CZ" smtClean="0"/>
              <a:t>01.12.2018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1158801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DE1262D-F698-4337-B27F-D53500016981}" type="datetimeFigureOut">
              <a:rPr lang="cs-CZ" smtClean="0"/>
              <a:t>01.12.2018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73782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7DE1262D-F698-4337-B27F-D53500016981}" type="datetimeFigureOut">
              <a:rPr lang="cs-CZ" smtClean="0"/>
              <a:t>01.12.2018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09276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DE1262D-F698-4337-B27F-D53500016981}" type="datetimeFigureOut">
              <a:rPr lang="cs-CZ" smtClean="0"/>
              <a:t>01.12.2018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05136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DE1262D-F698-4337-B27F-D53500016981}" type="datetimeFigureOut">
              <a:rPr lang="cs-CZ" smtClean="0"/>
              <a:t>01.12.2018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999993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DE1262D-F698-4337-B27F-D53500016981}" type="datetimeFigureOut">
              <a:rPr lang="cs-CZ" smtClean="0"/>
              <a:t>01.12.2018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629030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DE1262D-F698-4337-B27F-D53500016981}" type="datetimeFigureOut">
              <a:rPr lang="cs-CZ" smtClean="0"/>
              <a:t>01.12.2018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298296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DE1262D-F698-4337-B27F-D53500016981}" type="datetimeFigureOut">
              <a:rPr lang="cs-CZ" smtClean="0"/>
              <a:t>01.12.2018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450140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DE1262D-F698-4337-B27F-D53500016981}" type="datetimeFigureOut">
              <a:rPr lang="cs-CZ" smtClean="0"/>
              <a:t>01.12.2018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2886209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E1262D-F698-4337-B27F-D53500016981}" type="datetimeFigureOut">
              <a:rPr lang="cs-CZ" smtClean="0"/>
              <a:t>01.12.2018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13BEF-83EC-41DF-A61E-02F5CF80918F}" type="slidenum">
              <a:rPr lang="cs-CZ" smtClean="0"/>
              <a:t>‹#›</a:t>
            </a:fld>
            <a:endParaRPr lang="cs-CZ"/>
          </a:p>
        </p:txBody>
      </p:sp>
    </p:spTree>
    <p:extLst>
      <p:ext uri="{BB962C8B-B14F-4D97-AF65-F5344CB8AC3E}">
        <p14:creationId xmlns:p14="http://schemas.microsoft.com/office/powerpoint/2010/main" val="3992680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b="1" dirty="0"/>
              <a:t>Právní záruky zákonnosti ve veřejné </a:t>
            </a:r>
            <a:r>
              <a:rPr lang="cs-CZ" b="1" dirty="0" smtClean="0"/>
              <a:t>správě</a:t>
            </a:r>
            <a:endParaRPr lang="cs-CZ" b="1" dirty="0"/>
          </a:p>
        </p:txBody>
      </p:sp>
      <p:sp>
        <p:nvSpPr>
          <p:cNvPr id="3" name="Zástupný symbol pro obsah 2"/>
          <p:cNvSpPr>
            <a:spLocks noGrp="1"/>
          </p:cNvSpPr>
          <p:nvPr>
            <p:ph idx="1"/>
          </p:nvPr>
        </p:nvSpPr>
        <p:spPr>
          <a:xfrm>
            <a:off x="762000" y="1787525"/>
            <a:ext cx="10515600" cy="4351338"/>
          </a:xfrm>
        </p:spPr>
        <p:txBody>
          <a:bodyPr>
            <a:normAutofit/>
          </a:bodyPr>
          <a:lstStyle/>
          <a:p>
            <a:r>
              <a:rPr lang="cs-CZ" dirty="0"/>
              <a:t>souhrn právních prostředků určených k zabezpečení dodržování a zákonné realizace práva pro případ jeho porušení</a:t>
            </a:r>
            <a:r>
              <a:rPr lang="cs-CZ" dirty="0" smtClean="0"/>
              <a:t>.</a:t>
            </a:r>
          </a:p>
          <a:p>
            <a:pPr marL="0" indent="0">
              <a:buNone/>
            </a:pPr>
            <a:endParaRPr lang="cs-CZ" b="1" dirty="0"/>
          </a:p>
          <a:p>
            <a:r>
              <a:rPr lang="cs-CZ" dirty="0"/>
              <a:t>vztahují </a:t>
            </a:r>
            <a:r>
              <a:rPr lang="cs-CZ" u="sng" dirty="0"/>
              <a:t>jak na vlastní činnost veřejné správy</a:t>
            </a:r>
            <a:r>
              <a:rPr lang="cs-CZ" dirty="0"/>
              <a:t>, </a:t>
            </a:r>
            <a:r>
              <a:rPr lang="cs-CZ" u="sng" dirty="0"/>
              <a:t>tak na chování subjektů</a:t>
            </a:r>
            <a:r>
              <a:rPr lang="cs-CZ" dirty="0"/>
              <a:t>, které jsou adresáty práv a povinnosti správně právního charakteru, tedy směřují jako </a:t>
            </a:r>
            <a:r>
              <a:rPr lang="cs-CZ" u="sng" dirty="0"/>
              <a:t>dovnitř veřejné správy, tak i navenek</a:t>
            </a:r>
            <a:r>
              <a:rPr lang="cs-CZ" dirty="0"/>
              <a:t>.</a:t>
            </a:r>
            <a:endParaRPr lang="cs-CZ" b="1" dirty="0" smtClean="0"/>
          </a:p>
        </p:txBody>
      </p:sp>
    </p:spTree>
    <p:extLst>
      <p:ext uri="{BB962C8B-B14F-4D97-AF65-F5344CB8AC3E}">
        <p14:creationId xmlns:p14="http://schemas.microsoft.com/office/powerpoint/2010/main" val="2854680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46695" y="611972"/>
            <a:ext cx="8086635" cy="647700"/>
          </a:xfrm>
        </p:spPr>
        <p:txBody>
          <a:bodyPr>
            <a:normAutofit fontScale="90000"/>
          </a:bodyPr>
          <a:lstStyle/>
          <a:p>
            <a:r>
              <a:rPr lang="cs-CZ" dirty="0" smtClean="0"/>
              <a:t>kontrolní </a:t>
            </a:r>
            <a:r>
              <a:rPr lang="cs-CZ" dirty="0" smtClean="0"/>
              <a:t>řád</a:t>
            </a:r>
            <a:endParaRPr lang="cs-CZ" dirty="0"/>
          </a:p>
        </p:txBody>
      </p:sp>
      <p:sp>
        <p:nvSpPr>
          <p:cNvPr id="3" name="Zástupný symbol pro obsah 2"/>
          <p:cNvSpPr>
            <a:spLocks noGrp="1"/>
          </p:cNvSpPr>
          <p:nvPr>
            <p:ph idx="1"/>
          </p:nvPr>
        </p:nvSpPr>
        <p:spPr>
          <a:xfrm>
            <a:off x="1858224" y="1466568"/>
            <a:ext cx="8365516" cy="4781832"/>
          </a:xfrm>
        </p:spPr>
        <p:txBody>
          <a:bodyPr>
            <a:normAutofit fontScale="92500" lnSpcReduction="20000"/>
          </a:bodyPr>
          <a:lstStyle/>
          <a:p>
            <a:pPr marL="0" indent="0">
              <a:buNone/>
            </a:pPr>
            <a:r>
              <a:rPr lang="cs-CZ" b="1" dirty="0" smtClean="0"/>
              <a:t>Protokol o kontrole</a:t>
            </a:r>
          </a:p>
          <a:p>
            <a:pPr marL="0" indent="0">
              <a:buNone/>
            </a:pPr>
            <a:endParaRPr lang="cs-CZ" dirty="0"/>
          </a:p>
          <a:p>
            <a:r>
              <a:rPr lang="cs-CZ" dirty="0"/>
              <a:t>Účelem </a:t>
            </a:r>
            <a:r>
              <a:rPr lang="cs-CZ" dirty="0" smtClean="0"/>
              <a:t>je </a:t>
            </a:r>
            <a:r>
              <a:rPr lang="cs-CZ" dirty="0"/>
              <a:t>zachytit průběh kontroly a popsat, jaké skutečnosti byly kontrolou zjištěny. </a:t>
            </a:r>
            <a:endParaRPr lang="cs-CZ" dirty="0" smtClean="0"/>
          </a:p>
          <a:p>
            <a:r>
              <a:rPr lang="cs-CZ" dirty="0" smtClean="0"/>
              <a:t>Protokol </a:t>
            </a:r>
            <a:r>
              <a:rPr lang="cs-CZ" dirty="0"/>
              <a:t>neobsahuje konkrétní sankci za porušení povinnosti. Pouze konstatuje, že podnikatel některou ze svých povinností nesplnil nebo ji splnil chybně. </a:t>
            </a:r>
            <a:endParaRPr lang="cs-CZ" dirty="0" smtClean="0"/>
          </a:p>
          <a:p>
            <a:r>
              <a:rPr lang="cs-CZ" dirty="0" smtClean="0"/>
              <a:t>Případné </a:t>
            </a:r>
            <a:r>
              <a:rPr lang="cs-CZ" dirty="0"/>
              <a:t>ukládání sankcí je potom předmětem samotného správního </a:t>
            </a:r>
            <a:r>
              <a:rPr lang="cs-CZ" dirty="0" smtClean="0"/>
              <a:t>řízení</a:t>
            </a:r>
          </a:p>
          <a:p>
            <a:r>
              <a:rPr lang="cs-CZ" dirty="0" smtClean="0"/>
              <a:t>Námitky </a:t>
            </a:r>
            <a:r>
              <a:rPr lang="cs-CZ" dirty="0"/>
              <a:t>proti kontrolním </a:t>
            </a:r>
            <a:r>
              <a:rPr lang="cs-CZ" dirty="0" smtClean="0"/>
              <a:t>zjištěním</a:t>
            </a:r>
          </a:p>
          <a:p>
            <a:r>
              <a:rPr lang="cs-CZ" dirty="0" smtClean="0"/>
              <a:t>Nevyhoví-li </a:t>
            </a:r>
            <a:r>
              <a:rPr lang="cs-CZ" dirty="0"/>
              <a:t>námitkám vedoucí kontrolní skupiny nebo kontrolující ve lhůtě 7 dnů ode dne jejich doručení, vyřídí je nadřízená osoba kontrolujícího</a:t>
            </a:r>
            <a:endParaRPr lang="cs-CZ" dirty="0" smtClean="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2029741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91643" y="0"/>
            <a:ext cx="10515600" cy="1325563"/>
          </a:xfrm>
        </p:spPr>
        <p:txBody>
          <a:bodyPr/>
          <a:lstStyle/>
          <a:p>
            <a:r>
              <a:rPr lang="cs-CZ" dirty="0" smtClean="0"/>
              <a:t>Vstup do obydlí?</a:t>
            </a:r>
            <a:endParaRPr lang="cs-CZ" dirty="0"/>
          </a:p>
        </p:txBody>
      </p:sp>
      <p:pic>
        <p:nvPicPr>
          <p:cNvPr id="4" name="Zástupný symbol pro obsah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16427" y="924606"/>
            <a:ext cx="10548257" cy="5933394"/>
          </a:xfrm>
        </p:spPr>
      </p:pic>
    </p:spTree>
    <p:extLst>
      <p:ext uri="{BB962C8B-B14F-4D97-AF65-F5344CB8AC3E}">
        <p14:creationId xmlns:p14="http://schemas.microsoft.com/office/powerpoint/2010/main" val="1716309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7600" y="365125"/>
            <a:ext cx="10236200" cy="815975"/>
          </a:xfrm>
        </p:spPr>
        <p:txBody>
          <a:bodyPr/>
          <a:lstStyle/>
          <a:p>
            <a:r>
              <a:rPr lang="cs-CZ" dirty="0" smtClean="0"/>
              <a:t>§ 17 zákona o ochraně ovzduší</a:t>
            </a:r>
            <a:endParaRPr lang="cs-CZ" dirty="0"/>
          </a:p>
        </p:txBody>
      </p:sp>
      <p:sp>
        <p:nvSpPr>
          <p:cNvPr id="3" name="Zástupný symbol pro obsah 2"/>
          <p:cNvSpPr>
            <a:spLocks noGrp="1"/>
          </p:cNvSpPr>
          <p:nvPr>
            <p:ph idx="1"/>
          </p:nvPr>
        </p:nvSpPr>
        <p:spPr>
          <a:xfrm>
            <a:off x="838200" y="1181100"/>
            <a:ext cx="10515600" cy="4995863"/>
          </a:xfrm>
        </p:spPr>
        <p:txBody>
          <a:bodyPr>
            <a:normAutofit fontScale="92500" lnSpcReduction="10000"/>
          </a:bodyPr>
          <a:lstStyle/>
          <a:p>
            <a:pPr algn="just"/>
            <a:r>
              <a:rPr lang="cs-CZ" i="1" dirty="0"/>
              <a:t>(2) Vznikne-li důvodné podezření, že provozovatel spalovacího stacionárního zdroje umístěného v rodinném domě, v bytě nebo ve stavbě pro rodinnou rekreaci, nejde-li o prostory užívané pro podnikatelskou činnost, porušil některou z povinností podle odstavce 1, avšak toto porušení nelze prokázat bez provedení kontroly spalovacího stacionárního zdroje, jeho příslušenství nebo používaných paliv, obecní úřad obce s rozšířenou působností provozovatele na tuto skutečnost písemně upozorní a poučí jej o povinnostech provozovatele spalovacího stacionárního zdroje stanovených v odstavci 1 a o následcích opakovaného důvodného podezření na jejich porušení v podobě provedení kontroly. Pokud opakovaně vznikne důvodné podezření, že tento provozovatel nadále nebo opětovně porušuje některou z povinností podle odstavce 1, je kontrolující oprávněn vstoupit do jeho obydlí za účelem kontroly dodržování povinností podle tohoto zákona. Vlastník nebo uživatel těchto prostor je povinen umožnit kontrolujícímu přístup ke spalovacímu stacionárnímu zdroji, jeho příslušenství a používaným palivům.</a:t>
            </a:r>
            <a:endParaRPr lang="cs-CZ" dirty="0"/>
          </a:p>
          <a:p>
            <a:endParaRPr lang="cs-CZ" dirty="0"/>
          </a:p>
        </p:txBody>
      </p:sp>
    </p:spTree>
    <p:extLst>
      <p:ext uri="{BB962C8B-B14F-4D97-AF65-F5344CB8AC3E}">
        <p14:creationId xmlns:p14="http://schemas.microsoft.com/office/powerpoint/2010/main" val="2472894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90600" y="-92075"/>
            <a:ext cx="10515600" cy="1325563"/>
          </a:xfrm>
        </p:spPr>
        <p:txBody>
          <a:bodyPr>
            <a:normAutofit/>
          </a:bodyPr>
          <a:lstStyle/>
          <a:p>
            <a:r>
              <a:rPr lang="cs-CZ" sz="3200" dirty="0" smtClean="0"/>
              <a:t>Právo </a:t>
            </a:r>
            <a:r>
              <a:rPr lang="cs-CZ" sz="3200" dirty="0"/>
              <a:t>na informace ve veřejné správě</a:t>
            </a:r>
          </a:p>
        </p:txBody>
      </p:sp>
      <p:sp>
        <p:nvSpPr>
          <p:cNvPr id="3" name="Zástupný symbol pro obsah 2"/>
          <p:cNvSpPr>
            <a:spLocks noGrp="1"/>
          </p:cNvSpPr>
          <p:nvPr>
            <p:ph idx="1"/>
          </p:nvPr>
        </p:nvSpPr>
        <p:spPr>
          <a:xfrm>
            <a:off x="838200" y="901700"/>
            <a:ext cx="10515600" cy="5275263"/>
          </a:xfrm>
        </p:spPr>
        <p:txBody>
          <a:bodyPr>
            <a:noAutofit/>
          </a:bodyPr>
          <a:lstStyle/>
          <a:p>
            <a:pPr marL="0" indent="0">
              <a:buNone/>
            </a:pPr>
            <a:r>
              <a:rPr lang="cs-CZ" sz="1600" dirty="0" smtClean="0"/>
              <a:t>Čl.17  </a:t>
            </a:r>
          </a:p>
          <a:p>
            <a:pPr marL="0" indent="0">
              <a:buNone/>
            </a:pPr>
            <a:r>
              <a:rPr lang="cs-CZ" sz="1600" dirty="0" smtClean="0"/>
              <a:t>(</a:t>
            </a:r>
            <a:r>
              <a:rPr lang="cs-CZ" sz="1600" dirty="0"/>
              <a:t>1) Svoboda projevu a </a:t>
            </a:r>
            <a:r>
              <a:rPr lang="cs-CZ" sz="1600" b="1" dirty="0"/>
              <a:t>právo na informace jsou zaručeny</a:t>
            </a:r>
            <a:r>
              <a:rPr lang="cs-CZ" sz="1600" dirty="0"/>
              <a:t>.</a:t>
            </a:r>
          </a:p>
          <a:p>
            <a:pPr marL="0" indent="0">
              <a:buNone/>
            </a:pPr>
            <a:r>
              <a:rPr lang="cs-CZ" sz="1600" dirty="0" smtClean="0"/>
              <a:t>(</a:t>
            </a:r>
            <a:r>
              <a:rPr lang="cs-CZ" sz="1600" dirty="0"/>
              <a:t>2) Každý má právo vyjadřovat své názory slovem, písmem, tiskem, obrazem nebo jiným způsobem, jakož i svobodně vyhledávat, přijímat a rozšiřovat ideje a informace bez ohledu na hranice státu.</a:t>
            </a:r>
          </a:p>
          <a:p>
            <a:pPr marL="0" indent="0">
              <a:buNone/>
            </a:pPr>
            <a:r>
              <a:rPr lang="cs-CZ" sz="1600" dirty="0" smtClean="0"/>
              <a:t>(</a:t>
            </a:r>
            <a:r>
              <a:rPr lang="cs-CZ" sz="1600" dirty="0"/>
              <a:t>3) Cenzura je nepřípustná.</a:t>
            </a:r>
          </a:p>
          <a:p>
            <a:pPr marL="0" indent="0">
              <a:buNone/>
            </a:pPr>
            <a:r>
              <a:rPr lang="cs-CZ" sz="1600" dirty="0" smtClean="0"/>
              <a:t>(</a:t>
            </a:r>
            <a:r>
              <a:rPr lang="cs-CZ" sz="1600" dirty="0"/>
              <a:t>4) Svobodu projevu a </a:t>
            </a:r>
            <a:r>
              <a:rPr lang="cs-CZ" sz="1600" b="1" dirty="0"/>
              <a:t>právo vyhledávat a šířit informace lze omezit zákonem</a:t>
            </a:r>
            <a:r>
              <a:rPr lang="cs-CZ" sz="1600" dirty="0"/>
              <a:t>, jde-li o opatření v demokratické společnosti nezbytná pro ochranu práv a svobod druhých, bezpečnost státu, veřejnou bezpečnost, ochranu veřejného zdraví a mravnosti.</a:t>
            </a:r>
          </a:p>
          <a:p>
            <a:pPr marL="0" indent="0">
              <a:buNone/>
            </a:pPr>
            <a:r>
              <a:rPr lang="cs-CZ" sz="1600" dirty="0" smtClean="0"/>
              <a:t>(</a:t>
            </a:r>
            <a:r>
              <a:rPr lang="cs-CZ" sz="1600" dirty="0"/>
              <a:t>5) </a:t>
            </a:r>
            <a:r>
              <a:rPr lang="cs-CZ" sz="1600" b="1" dirty="0"/>
              <a:t>Státní orgány a orgány územní samosprávy jsou povinny přiměřeným způsobem poskytovat informace o své činnosti. Podmínky a provedení stanoví zákon</a:t>
            </a:r>
            <a:r>
              <a:rPr lang="cs-CZ" sz="1600" b="1" dirty="0" smtClean="0"/>
              <a:t>.</a:t>
            </a:r>
            <a:endParaRPr lang="cs-CZ" sz="1600" b="1" dirty="0"/>
          </a:p>
          <a:p>
            <a:pPr marL="0" indent="0">
              <a:buNone/>
            </a:pPr>
            <a:r>
              <a:rPr lang="cs-CZ" sz="1600" b="1" u="sng" dirty="0" smtClean="0"/>
              <a:t>Zákon </a:t>
            </a:r>
            <a:r>
              <a:rPr lang="cs-CZ" sz="1600" b="1" u="sng" dirty="0"/>
              <a:t>č. 106/1999 Sb., o svobodném přístupu k </a:t>
            </a:r>
            <a:r>
              <a:rPr lang="cs-CZ" sz="1600" b="1" u="sng" dirty="0" smtClean="0"/>
              <a:t>informacím</a:t>
            </a:r>
          </a:p>
          <a:p>
            <a:pPr marL="0" indent="0">
              <a:buNone/>
            </a:pPr>
            <a:r>
              <a:rPr lang="cs-CZ" sz="1600" b="1" dirty="0" smtClean="0"/>
              <a:t>zákon </a:t>
            </a:r>
            <a:r>
              <a:rPr lang="cs-CZ" sz="1600" b="1" dirty="0"/>
              <a:t>č. 123/1998 Sb., o právu na informace o životním </a:t>
            </a:r>
            <a:r>
              <a:rPr lang="cs-CZ" sz="1600" b="1" dirty="0" smtClean="0"/>
              <a:t>prostředí</a:t>
            </a:r>
            <a:endParaRPr lang="cs-CZ" sz="1600" b="1" dirty="0"/>
          </a:p>
          <a:p>
            <a:pPr marL="0" indent="0">
              <a:buNone/>
            </a:pPr>
            <a:r>
              <a:rPr lang="cs-CZ" sz="1600" dirty="0" smtClean="0"/>
              <a:t>Čl.35</a:t>
            </a:r>
          </a:p>
          <a:p>
            <a:pPr marL="0" indent="0">
              <a:buNone/>
            </a:pPr>
            <a:r>
              <a:rPr lang="cs-CZ" sz="1600" dirty="0" smtClean="0"/>
              <a:t>(1</a:t>
            </a:r>
            <a:r>
              <a:rPr lang="cs-CZ" sz="1600" dirty="0"/>
              <a:t>) Každý má právo na příznivé životní prostředí.</a:t>
            </a:r>
          </a:p>
          <a:p>
            <a:pPr marL="0" indent="0">
              <a:buNone/>
            </a:pPr>
            <a:r>
              <a:rPr lang="cs-CZ" sz="1600" dirty="0" smtClean="0"/>
              <a:t>(</a:t>
            </a:r>
            <a:r>
              <a:rPr lang="cs-CZ" sz="1600" dirty="0"/>
              <a:t>2) </a:t>
            </a:r>
            <a:r>
              <a:rPr lang="cs-CZ" sz="1600" b="1" dirty="0"/>
              <a:t>Každý má právo na včasné a úplné informace o stavu životního prostředí a přírodních zdrojů</a:t>
            </a:r>
            <a:r>
              <a:rPr lang="cs-CZ" sz="1600" dirty="0"/>
              <a:t>.</a:t>
            </a:r>
          </a:p>
          <a:p>
            <a:pPr marL="0" indent="0">
              <a:buNone/>
            </a:pPr>
            <a:r>
              <a:rPr lang="cs-CZ" sz="1600" dirty="0" smtClean="0"/>
              <a:t>(</a:t>
            </a:r>
            <a:r>
              <a:rPr lang="cs-CZ" sz="1600" dirty="0"/>
              <a:t>3) Při výkonu svých práv nikdo nesmí ohrožovat ani poškozovat životní prostředí, přírodní zdroje, druhové bohatství přírody a kulturní památky nad míru stanovenou zákonem.</a:t>
            </a:r>
          </a:p>
        </p:txBody>
      </p:sp>
    </p:spTree>
    <p:extLst>
      <p:ext uri="{BB962C8B-B14F-4D97-AF65-F5344CB8AC3E}">
        <p14:creationId xmlns:p14="http://schemas.microsoft.com/office/powerpoint/2010/main" val="30133336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Co je informace - § 3 odst. 3 a 4</a:t>
            </a:r>
          </a:p>
          <a:p>
            <a:pPr marL="0" indent="0">
              <a:buNone/>
            </a:pPr>
            <a:endParaRPr lang="cs-CZ" dirty="0" smtClean="0"/>
          </a:p>
          <a:p>
            <a:pPr marL="0" indent="0">
              <a:buNone/>
            </a:pPr>
            <a:endParaRPr lang="cs-CZ" dirty="0" smtClean="0"/>
          </a:p>
          <a:p>
            <a:r>
              <a:rPr lang="cs-CZ" dirty="0" smtClean="0"/>
              <a:t>Kdo poskytuje - § 2 odst. 1 a 2</a:t>
            </a:r>
          </a:p>
          <a:p>
            <a:pPr marL="0" indent="0">
              <a:buNone/>
            </a:pPr>
            <a:endParaRPr lang="cs-CZ" dirty="0" smtClean="0"/>
          </a:p>
          <a:p>
            <a:pPr marL="0" indent="0">
              <a:buNone/>
            </a:pPr>
            <a:endParaRPr lang="cs-CZ" dirty="0" smtClean="0"/>
          </a:p>
          <a:p>
            <a:r>
              <a:rPr lang="cs-CZ" dirty="0" smtClean="0"/>
              <a:t>Jak se poskytuje - §5 a § 13</a:t>
            </a:r>
          </a:p>
          <a:p>
            <a:pPr marL="0" indent="0">
              <a:buNone/>
            </a:pPr>
            <a:endParaRPr lang="cs-CZ" dirty="0" smtClean="0"/>
          </a:p>
          <a:p>
            <a:pPr marL="0" indent="0">
              <a:buNone/>
            </a:pPr>
            <a:endParaRPr lang="cs-CZ" dirty="0" smtClean="0"/>
          </a:p>
          <a:p>
            <a:endParaRPr lang="cs-CZ" dirty="0" smtClean="0"/>
          </a:p>
          <a:p>
            <a:endParaRPr lang="cs-CZ" dirty="0"/>
          </a:p>
        </p:txBody>
      </p:sp>
    </p:spTree>
    <p:extLst>
      <p:ext uri="{BB962C8B-B14F-4D97-AF65-F5344CB8AC3E}">
        <p14:creationId xmlns:p14="http://schemas.microsoft.com/office/powerpoint/2010/main" val="1268901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cs-CZ" dirty="0"/>
          </a:p>
        </p:txBody>
      </p:sp>
      <p:sp>
        <p:nvSpPr>
          <p:cNvPr id="3" name="Zástupný symbol pro obsah 2"/>
          <p:cNvSpPr>
            <a:spLocks noGrp="1"/>
          </p:cNvSpPr>
          <p:nvPr>
            <p:ph idx="1"/>
          </p:nvPr>
        </p:nvSpPr>
        <p:spPr/>
        <p:txBody>
          <a:bodyPr>
            <a:normAutofit/>
          </a:bodyPr>
          <a:lstStyle/>
          <a:p>
            <a:endParaRPr lang="cs-CZ" dirty="0" smtClean="0"/>
          </a:p>
          <a:p>
            <a:pPr algn="just"/>
            <a:r>
              <a:rPr lang="cs-CZ" dirty="0" smtClean="0"/>
              <a:t>1) žádost adresovaná České obchodní inspekci, kontrola u pana Jana Kocoura, provozovatele cukrárny „Mlsný kocour“, o zjištění, kdo vyrábí  větrníky prodávané v provozovně? – Lze takovou žádost poslat i běžným emailem? Za jakých podmínek a ka</a:t>
            </a:r>
            <a:r>
              <a:rPr lang="cs-CZ" dirty="0"/>
              <a:t>m</a:t>
            </a:r>
            <a:r>
              <a:rPr lang="cs-CZ" dirty="0" smtClean="0"/>
              <a:t>?</a:t>
            </a:r>
          </a:p>
          <a:p>
            <a:pPr marL="0" indent="0">
              <a:buNone/>
            </a:pPr>
            <a:endParaRPr lang="cs-CZ" dirty="0" smtClean="0"/>
          </a:p>
          <a:p>
            <a:r>
              <a:rPr lang="cs-CZ" dirty="0" smtClean="0"/>
              <a:t>2) postup České obchodní inspekce při vyřízení žádosti o informaci v bodě 1). Bude postup stejný, pokud půjde o žádost o informace, jaké nedostatky byly při kontrole zjištěny?   </a:t>
            </a:r>
          </a:p>
          <a:p>
            <a:pPr marL="0" indent="0">
              <a:buNone/>
            </a:pPr>
            <a:endParaRPr lang="cs-CZ" dirty="0"/>
          </a:p>
        </p:txBody>
      </p:sp>
    </p:spTree>
    <p:extLst>
      <p:ext uri="{BB962C8B-B14F-4D97-AF65-F5344CB8AC3E}">
        <p14:creationId xmlns:p14="http://schemas.microsoft.com/office/powerpoint/2010/main" val="4210537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Systém PZ</a:t>
            </a:r>
            <a:endParaRPr lang="cs-CZ" dirty="0"/>
          </a:p>
        </p:txBody>
      </p:sp>
      <p:sp>
        <p:nvSpPr>
          <p:cNvPr id="3" name="Zástupný symbol pro obsah 2"/>
          <p:cNvSpPr>
            <a:spLocks noGrp="1"/>
          </p:cNvSpPr>
          <p:nvPr>
            <p:ph idx="1"/>
          </p:nvPr>
        </p:nvSpPr>
        <p:spPr/>
        <p:txBody>
          <a:bodyPr>
            <a:normAutofit/>
          </a:bodyPr>
          <a:lstStyle/>
          <a:p>
            <a:pPr lvl="0"/>
            <a:r>
              <a:rPr lang="cs-CZ" dirty="0" smtClean="0"/>
              <a:t>kontrola </a:t>
            </a:r>
            <a:r>
              <a:rPr lang="cs-CZ" dirty="0"/>
              <a:t>veřejné správy </a:t>
            </a:r>
            <a:r>
              <a:rPr lang="cs-CZ" b="1" dirty="0"/>
              <a:t>-</a:t>
            </a:r>
            <a:r>
              <a:rPr lang="cs-CZ" b="1" dirty="0" smtClean="0"/>
              <a:t> </a:t>
            </a:r>
            <a:r>
              <a:rPr lang="cs-CZ" dirty="0" smtClean="0"/>
              <a:t>dovnitř/navenek</a:t>
            </a:r>
            <a:endParaRPr lang="cs-CZ" dirty="0"/>
          </a:p>
          <a:p>
            <a:pPr lvl="0"/>
            <a:r>
              <a:rPr lang="cs-CZ" dirty="0"/>
              <a:t>právo na informace ve veřejné správě </a:t>
            </a:r>
            <a:r>
              <a:rPr lang="cs-CZ" dirty="0" smtClean="0"/>
              <a:t>- </a:t>
            </a:r>
            <a:r>
              <a:rPr lang="cs-CZ" dirty="0"/>
              <a:t>dovnitř</a:t>
            </a:r>
          </a:p>
          <a:p>
            <a:pPr lvl="0"/>
            <a:r>
              <a:rPr lang="cs-CZ" dirty="0"/>
              <a:t>zrušení, změna a sistace vadných právních aktů - dovnitř</a:t>
            </a:r>
          </a:p>
          <a:p>
            <a:pPr lvl="0"/>
            <a:r>
              <a:rPr lang="cs-CZ" dirty="0"/>
              <a:t>uplatňování odpovědnosti za porušení právních povinností </a:t>
            </a:r>
            <a:r>
              <a:rPr lang="cs-CZ" dirty="0" smtClean="0"/>
              <a:t>- </a:t>
            </a:r>
            <a:r>
              <a:rPr lang="cs-CZ" dirty="0"/>
              <a:t>navenek</a:t>
            </a:r>
          </a:p>
          <a:p>
            <a:pPr lvl="0"/>
            <a:r>
              <a:rPr lang="cs-CZ" dirty="0"/>
              <a:t>přímé donucení ke splnění právní povinnosti - navenek</a:t>
            </a:r>
          </a:p>
          <a:p>
            <a:endParaRPr lang="cs-CZ" dirty="0"/>
          </a:p>
        </p:txBody>
      </p:sp>
    </p:spTree>
    <p:extLst>
      <p:ext uri="{BB962C8B-B14F-4D97-AF65-F5344CB8AC3E}">
        <p14:creationId xmlns:p14="http://schemas.microsoft.com/office/powerpoint/2010/main" val="4147648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Kontrola - systém</a:t>
            </a:r>
            <a:endParaRPr lang="cs-CZ" dirty="0"/>
          </a:p>
        </p:txBody>
      </p:sp>
      <p:sp>
        <p:nvSpPr>
          <p:cNvPr id="3" name="Zástupný symbol pro obsah 2"/>
          <p:cNvSpPr>
            <a:spLocks noGrp="1"/>
          </p:cNvSpPr>
          <p:nvPr>
            <p:ph idx="1"/>
          </p:nvPr>
        </p:nvSpPr>
        <p:spPr/>
        <p:txBody>
          <a:bodyPr>
            <a:normAutofit lnSpcReduction="10000"/>
          </a:bodyPr>
          <a:lstStyle/>
          <a:p>
            <a:pPr lvl="0"/>
            <a:r>
              <a:rPr lang="cs-CZ" b="1" u="sng" dirty="0" smtClean="0"/>
              <a:t>správní kontrola veřejné správy (vykonávají orgány veřejné správy)</a:t>
            </a:r>
            <a:endParaRPr lang="cs-CZ" sz="3600" b="1" dirty="0" smtClean="0"/>
          </a:p>
          <a:p>
            <a:pPr lvl="1"/>
            <a:r>
              <a:rPr lang="cs-CZ" dirty="0" smtClean="0"/>
              <a:t>správní kontrola </a:t>
            </a:r>
            <a:r>
              <a:rPr lang="cs-CZ" b="1" dirty="0" smtClean="0"/>
              <a:t>vnitřní</a:t>
            </a:r>
            <a:r>
              <a:rPr lang="cs-CZ" dirty="0" smtClean="0"/>
              <a:t> (v rámci hierarchie nadřízenosti a podřízení kontroluje sama sebe)</a:t>
            </a:r>
            <a:endParaRPr lang="cs-CZ" sz="3200" dirty="0" smtClean="0"/>
          </a:p>
          <a:p>
            <a:pPr lvl="1"/>
            <a:r>
              <a:rPr lang="cs-CZ" dirty="0" smtClean="0"/>
              <a:t>správní kontrola </a:t>
            </a:r>
            <a:r>
              <a:rPr lang="cs-CZ" b="1" dirty="0" smtClean="0"/>
              <a:t>vnější </a:t>
            </a:r>
            <a:r>
              <a:rPr lang="cs-CZ" dirty="0" smtClean="0"/>
              <a:t>(kontroluje vně postavené subjekty)</a:t>
            </a:r>
            <a:endParaRPr lang="cs-CZ" sz="3200" dirty="0" smtClean="0"/>
          </a:p>
          <a:p>
            <a:pPr lvl="0"/>
            <a:r>
              <a:rPr lang="cs-CZ" b="1" u="sng" dirty="0" smtClean="0"/>
              <a:t>vnější kontrola veřejné správy (je předmětem kontroly ze strany jiných orgánů)</a:t>
            </a:r>
            <a:endParaRPr lang="cs-CZ" sz="3600" dirty="0" smtClean="0"/>
          </a:p>
          <a:p>
            <a:pPr lvl="1"/>
            <a:r>
              <a:rPr lang="cs-CZ" b="1" dirty="0" smtClean="0"/>
              <a:t>kontrola </a:t>
            </a:r>
            <a:r>
              <a:rPr lang="cs-CZ" b="1" dirty="0"/>
              <a:t>vykonávaná zákonodárným sborem, respektive zastupitelskými orgány</a:t>
            </a:r>
            <a:endParaRPr lang="cs-CZ" sz="3200" dirty="0"/>
          </a:p>
          <a:p>
            <a:pPr lvl="1"/>
            <a:r>
              <a:rPr lang="cs-CZ" b="1" dirty="0"/>
              <a:t>kontrola vykonávaná soudy</a:t>
            </a:r>
            <a:endParaRPr lang="cs-CZ" sz="3200" dirty="0"/>
          </a:p>
          <a:p>
            <a:pPr lvl="1"/>
            <a:r>
              <a:rPr lang="cs-CZ" b="1" dirty="0"/>
              <a:t>kontrola vykonávaná Nejvyšším kontrolním úřadem</a:t>
            </a:r>
            <a:endParaRPr lang="cs-CZ" sz="3200" dirty="0"/>
          </a:p>
          <a:p>
            <a:pPr lvl="1"/>
            <a:r>
              <a:rPr lang="cs-CZ" b="1" dirty="0" smtClean="0"/>
              <a:t>kontrola </a:t>
            </a:r>
            <a:r>
              <a:rPr lang="cs-CZ" b="1" dirty="0"/>
              <a:t>vykonávaná na základě podání občanů</a:t>
            </a:r>
            <a:endParaRPr lang="cs-CZ" sz="3200" dirty="0"/>
          </a:p>
          <a:p>
            <a:pPr lvl="1"/>
            <a:r>
              <a:rPr lang="cs-CZ" b="1" dirty="0"/>
              <a:t>kontrola vykonávaná ve spojení s institutem Veřejného ochránce práv</a:t>
            </a:r>
            <a:endParaRPr lang="cs-CZ" sz="3200" dirty="0"/>
          </a:p>
          <a:p>
            <a:endParaRPr lang="cs-CZ" dirty="0"/>
          </a:p>
        </p:txBody>
      </p:sp>
    </p:spTree>
    <p:extLst>
      <p:ext uri="{BB962C8B-B14F-4D97-AF65-F5344CB8AC3E}">
        <p14:creationId xmlns:p14="http://schemas.microsoft.com/office/powerpoint/2010/main" val="3496371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5500" y="0"/>
            <a:ext cx="10515600" cy="1325563"/>
          </a:xfrm>
        </p:spPr>
        <p:txBody>
          <a:bodyPr/>
          <a:lstStyle/>
          <a:p>
            <a:r>
              <a:rPr lang="cs-CZ" b="1" dirty="0" smtClean="0"/>
              <a:t>Správní kontrola v režimu kontrolního řádu</a:t>
            </a:r>
            <a:endParaRPr lang="cs-CZ" b="1" dirty="0"/>
          </a:p>
        </p:txBody>
      </p:sp>
      <p:sp>
        <p:nvSpPr>
          <p:cNvPr id="3" name="Zástupný symbol pro obsah 2"/>
          <p:cNvSpPr>
            <a:spLocks noGrp="1"/>
          </p:cNvSpPr>
          <p:nvPr>
            <p:ph idx="1"/>
          </p:nvPr>
        </p:nvSpPr>
        <p:spPr>
          <a:xfrm>
            <a:off x="723900" y="1152524"/>
            <a:ext cx="10515600" cy="5159375"/>
          </a:xfrm>
        </p:spPr>
        <p:txBody>
          <a:bodyPr>
            <a:noAutofit/>
          </a:bodyPr>
          <a:lstStyle/>
          <a:p>
            <a:pPr marL="0" indent="0">
              <a:buNone/>
            </a:pPr>
            <a:r>
              <a:rPr lang="cs-CZ" sz="2000" dirty="0"/>
              <a:t>§ 1 </a:t>
            </a:r>
          </a:p>
          <a:p>
            <a:pPr marL="0" indent="0">
              <a:buNone/>
            </a:pPr>
            <a:r>
              <a:rPr lang="cs-CZ" sz="2000" b="1" dirty="0"/>
              <a:t>Působnost zákona</a:t>
            </a:r>
          </a:p>
          <a:p>
            <a:pPr marL="0" indent="0" algn="just">
              <a:buNone/>
            </a:pPr>
            <a:r>
              <a:rPr lang="cs-CZ" sz="2000" i="1" dirty="0" smtClean="0"/>
              <a:t>(1) Tento zákon upravuje postup orgánů moci výkonné, orgánů územních samosprávných celků, jiných orgánů a právnických nebo fyzických osob, pokud vykonávají působnost v oblasti veřejné správy (dále jen „kontrolní orgán“), při kontrole činnosti orgánů moci výkonné, orgánů územních samosprávných celků, jiných orgánů, právnických a fyzických osob (dále jen „kontrolovaná osoba“).</a:t>
            </a:r>
          </a:p>
          <a:p>
            <a:pPr marL="0" indent="0" algn="just">
              <a:buNone/>
            </a:pPr>
            <a:r>
              <a:rPr lang="cs-CZ" sz="2000" i="1" dirty="0" smtClean="0"/>
              <a:t>(2) Kontrolní orgány postupují podle tohoto zákona rovněž při kontrole výkonu státní správy a dále při kontrole činnosti právnických osob založených nebo zřízených státem nebo územním samosprávným celkem vykonávané ze strany zakladatele nebo zřizovatele, nejde-li o kontrolu činnosti těchto právnických osob upravenou předpisy soukromého práva.</a:t>
            </a:r>
          </a:p>
          <a:p>
            <a:pPr marL="0" indent="0" algn="just">
              <a:buNone/>
            </a:pPr>
            <a:r>
              <a:rPr lang="cs-CZ" sz="2400" i="1" dirty="0"/>
              <a:t>§ 2 </a:t>
            </a:r>
          </a:p>
          <a:p>
            <a:pPr marL="0" indent="0" algn="just">
              <a:buNone/>
            </a:pPr>
            <a:r>
              <a:rPr lang="cs-CZ" sz="2400" b="1" i="1" dirty="0"/>
              <a:t>Kontrola </a:t>
            </a:r>
          </a:p>
          <a:p>
            <a:pPr marL="0" indent="0" algn="just">
              <a:buNone/>
            </a:pPr>
            <a:r>
              <a:rPr lang="cs-CZ" sz="2000" i="1" dirty="0" smtClean="0"/>
              <a:t>Kontrolní </a:t>
            </a:r>
            <a:r>
              <a:rPr lang="cs-CZ" sz="2000" i="1" dirty="0"/>
              <a:t>orgán při kontrole zjišťuje, jak kontrolovaná osoba plní povinnosti, které jí vyplývají z jiných právních předpisů nebo které jí byly uloženy na základě těchto předpisů.</a:t>
            </a:r>
          </a:p>
        </p:txBody>
      </p:sp>
    </p:spTree>
    <p:extLst>
      <p:ext uri="{BB962C8B-B14F-4D97-AF65-F5344CB8AC3E}">
        <p14:creationId xmlns:p14="http://schemas.microsoft.com/office/powerpoint/2010/main" val="662518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35000" y="276225"/>
            <a:ext cx="11112500" cy="841375"/>
          </a:xfrm>
        </p:spPr>
        <p:txBody>
          <a:bodyPr/>
          <a:lstStyle/>
          <a:p>
            <a:r>
              <a:rPr lang="cs-CZ" b="1" dirty="0" smtClean="0"/>
              <a:t>Příklad:</a:t>
            </a:r>
            <a:endParaRPr lang="cs-CZ" b="1" dirty="0"/>
          </a:p>
        </p:txBody>
      </p:sp>
      <p:sp>
        <p:nvSpPr>
          <p:cNvPr id="3" name="Zástupný symbol pro obsah 2"/>
          <p:cNvSpPr>
            <a:spLocks noGrp="1"/>
          </p:cNvSpPr>
          <p:nvPr>
            <p:ph idx="1"/>
          </p:nvPr>
        </p:nvSpPr>
        <p:spPr>
          <a:xfrm>
            <a:off x="520700" y="1282700"/>
            <a:ext cx="11226800" cy="5270500"/>
          </a:xfrm>
        </p:spPr>
        <p:txBody>
          <a:bodyPr/>
          <a:lstStyle/>
          <a:p>
            <a:pPr marL="0" indent="0" algn="just">
              <a:buNone/>
            </a:pPr>
            <a:r>
              <a:rPr lang="cs-CZ" dirty="0" smtClean="0"/>
              <a:t>Inspektoři české obchodní inspekce prováděli v létě roku 2018 inspekční akci se zaměřením na kontrolu potravin, které podléhají rychlé zkáze. Inspektoři sledovali mj. kontrolu teplotních podmínek uchovávání potravin u prodejců. V rámci jedné z těchto inspekčních akcí provedli 2 inspektoři kontrolu v provozovně „Mlsný kocour“. Pracovníci ČOI vstoupili do provozovny jako běžní zákazníci a vyžádali si „majitele nebo vedoucího prodejny“. Provozovatel prodejny, podnikatel podnikající podle živnostenského zákona, pan Jan Kocour, nebyl osobně na prodejně přítomen a s pracovníky ČOI tedy začal ochotně komunikovat vedoucí směny, pan Josef Šlehačka. Jeden z pracovníků ČOI si vyžádal od pana JŠ  občanský průkaz a jeho jméno a příjmení si zapsal. Následně inspektoři odebrali 1 vzorek pochoutkového salátu, 1 vzorek rybího salátu, 2 vzorky laskonky a 2 vzorky větrníku k mikrobiologickému rozboru.</a:t>
            </a:r>
            <a:endParaRPr lang="cs-CZ" dirty="0"/>
          </a:p>
        </p:txBody>
      </p:sp>
    </p:spTree>
    <p:extLst>
      <p:ext uri="{BB962C8B-B14F-4D97-AF65-F5344CB8AC3E}">
        <p14:creationId xmlns:p14="http://schemas.microsoft.com/office/powerpoint/2010/main" val="244452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2100" y="28575"/>
            <a:ext cx="9080500" cy="6810375"/>
          </a:xfrm>
          <a:prstGeom prst="rect">
            <a:avLst/>
          </a:prstGeom>
        </p:spPr>
      </p:pic>
    </p:spTree>
    <p:extLst>
      <p:ext uri="{BB962C8B-B14F-4D97-AF65-F5344CB8AC3E}">
        <p14:creationId xmlns:p14="http://schemas.microsoft.com/office/powerpoint/2010/main" val="3513534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49300" y="114300"/>
            <a:ext cx="10515600" cy="1325563"/>
          </a:xfrm>
        </p:spPr>
        <p:txBody>
          <a:bodyPr/>
          <a:lstStyle/>
          <a:p>
            <a:r>
              <a:rPr lang="cs-CZ" dirty="0" smtClean="0"/>
              <a:t>Otázky</a:t>
            </a:r>
            <a:endParaRPr lang="cs-CZ" dirty="0"/>
          </a:p>
        </p:txBody>
      </p:sp>
      <p:sp>
        <p:nvSpPr>
          <p:cNvPr id="3" name="Zástupný symbol pro obsah 2"/>
          <p:cNvSpPr>
            <a:spLocks noGrp="1"/>
          </p:cNvSpPr>
          <p:nvPr>
            <p:ph idx="1"/>
          </p:nvPr>
        </p:nvSpPr>
        <p:spPr>
          <a:xfrm>
            <a:off x="838200" y="1181100"/>
            <a:ext cx="10731500" cy="5461000"/>
          </a:xfrm>
        </p:spPr>
        <p:txBody>
          <a:bodyPr>
            <a:normAutofit fontScale="92500"/>
          </a:bodyPr>
          <a:lstStyle/>
          <a:p>
            <a:pPr marL="0" indent="0" algn="just">
              <a:buNone/>
            </a:pPr>
            <a:r>
              <a:rPr lang="cs-CZ" dirty="0" smtClean="0"/>
              <a:t>1) Charakterizujte ČOI jako vykonavatele veřejné správy z hlediska organizačního</a:t>
            </a:r>
          </a:p>
          <a:p>
            <a:pPr marL="0" indent="0" algn="just">
              <a:buNone/>
            </a:pPr>
            <a:r>
              <a:rPr lang="cs-CZ" dirty="0" smtClean="0"/>
              <a:t>2) Bylo správné, že pan Kocour „majitel prodejny“ nebyl při kontrole přítomen?</a:t>
            </a:r>
          </a:p>
          <a:p>
            <a:pPr marL="0" indent="0" algn="just">
              <a:buNone/>
            </a:pPr>
            <a:r>
              <a:rPr lang="cs-CZ" dirty="0" smtClean="0"/>
              <a:t>3) Mohl inspektor žádat pana Šlehačku o občanský průkaz?</a:t>
            </a:r>
          </a:p>
          <a:p>
            <a:pPr marL="0" indent="0" algn="just">
              <a:buNone/>
            </a:pPr>
            <a:r>
              <a:rPr lang="cs-CZ" dirty="0" smtClean="0"/>
              <a:t>4) Byli inspektoři oprávněni odebírat vzorky? Pokud ano, za jakých podmínek?</a:t>
            </a:r>
          </a:p>
          <a:p>
            <a:pPr marL="0" indent="0" algn="just">
              <a:buNone/>
            </a:pPr>
            <a:r>
              <a:rPr lang="cs-CZ" dirty="0" smtClean="0"/>
              <a:t>5) Jaká jiná práva mohli inspektoři k provedení kontroly využít?</a:t>
            </a:r>
          </a:p>
          <a:p>
            <a:pPr marL="0" indent="0" algn="just">
              <a:buNone/>
            </a:pPr>
            <a:r>
              <a:rPr lang="cs-CZ" dirty="0" smtClean="0"/>
              <a:t>6) Mají inspektoři také nějaké povinnosti vůči kontrolovaným osobám?</a:t>
            </a:r>
          </a:p>
          <a:p>
            <a:pPr marL="0" indent="0" algn="just">
              <a:buNone/>
            </a:pPr>
            <a:r>
              <a:rPr lang="cs-CZ" dirty="0" smtClean="0"/>
              <a:t>7) Jaká práva a povinnosti vůči inspektorům měl pan Šlehačka?</a:t>
            </a:r>
          </a:p>
          <a:p>
            <a:pPr marL="0" indent="0" algn="just">
              <a:buNone/>
            </a:pPr>
            <a:r>
              <a:rPr lang="cs-CZ" dirty="0" smtClean="0"/>
              <a:t>8) V případě, že by vedoucí kontrolu ČOI neumožnil s odůvodněním, že svou návštěvu předem nenahlásili, může být nějak postižen?</a:t>
            </a:r>
          </a:p>
          <a:p>
            <a:pPr marL="0" indent="0" algn="just">
              <a:buNone/>
            </a:pPr>
            <a:r>
              <a:rPr lang="cs-CZ" dirty="0" smtClean="0"/>
              <a:t>9) Mají inspektoři oprávnění ukládat nějaká opatření k nápravě? A co sankční opatření?</a:t>
            </a:r>
          </a:p>
          <a:p>
            <a:endParaRPr lang="cs-CZ" dirty="0"/>
          </a:p>
        </p:txBody>
      </p:sp>
    </p:spTree>
    <p:extLst>
      <p:ext uri="{BB962C8B-B14F-4D97-AF65-F5344CB8AC3E}">
        <p14:creationId xmlns:p14="http://schemas.microsoft.com/office/powerpoint/2010/main" val="2359942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6876" y="148509"/>
            <a:ext cx="8086635" cy="647700"/>
          </a:xfrm>
        </p:spPr>
        <p:txBody>
          <a:bodyPr>
            <a:normAutofit fontScale="90000"/>
          </a:bodyPr>
          <a:lstStyle/>
          <a:p>
            <a:r>
              <a:rPr lang="cs-CZ" dirty="0" smtClean="0"/>
              <a:t>kontrolní řád</a:t>
            </a:r>
            <a:endParaRPr lang="cs-CZ" dirty="0"/>
          </a:p>
        </p:txBody>
      </p:sp>
      <p:sp>
        <p:nvSpPr>
          <p:cNvPr id="3" name="Zástupný symbol pro obsah 2"/>
          <p:cNvSpPr>
            <a:spLocks noGrp="1"/>
          </p:cNvSpPr>
          <p:nvPr>
            <p:ph idx="1"/>
          </p:nvPr>
        </p:nvSpPr>
        <p:spPr>
          <a:xfrm>
            <a:off x="1858225" y="889348"/>
            <a:ext cx="8509151" cy="5448822"/>
          </a:xfrm>
        </p:spPr>
        <p:txBody>
          <a:bodyPr numCol="2">
            <a:normAutofit fontScale="92500" lnSpcReduction="20000"/>
          </a:bodyPr>
          <a:lstStyle/>
          <a:p>
            <a:pPr marL="0" indent="0">
              <a:buNone/>
            </a:pPr>
            <a:r>
              <a:rPr lang="cs-CZ" b="1" dirty="0"/>
              <a:t>Povinnosti </a:t>
            </a:r>
            <a:r>
              <a:rPr lang="cs-CZ" b="1" dirty="0" smtClean="0"/>
              <a:t>kontrolujícího</a:t>
            </a:r>
          </a:p>
          <a:p>
            <a:r>
              <a:rPr lang="cs-CZ" dirty="0" smtClean="0"/>
              <a:t>Předložit </a:t>
            </a:r>
            <a:r>
              <a:rPr lang="cs-CZ" dirty="0"/>
              <a:t>pověření k provedení kontroly </a:t>
            </a:r>
          </a:p>
          <a:p>
            <a:r>
              <a:rPr lang="cs-CZ" dirty="0" smtClean="0"/>
              <a:t>Zjistit </a:t>
            </a:r>
            <a:r>
              <a:rPr lang="cs-CZ" dirty="0"/>
              <a:t>stav věci v rozsahu nezbytném pro dosažení účelu </a:t>
            </a:r>
            <a:r>
              <a:rPr lang="cs-CZ" dirty="0" smtClean="0"/>
              <a:t>kontroly</a:t>
            </a:r>
          </a:p>
          <a:p>
            <a:r>
              <a:rPr lang="cs-CZ" dirty="0" smtClean="0"/>
              <a:t>Šetřit </a:t>
            </a:r>
            <a:r>
              <a:rPr lang="cs-CZ" dirty="0"/>
              <a:t>práva a oprávněné zájmy kontrolované </a:t>
            </a:r>
            <a:r>
              <a:rPr lang="cs-CZ" dirty="0" smtClean="0"/>
              <a:t>osoby</a:t>
            </a:r>
          </a:p>
          <a:p>
            <a:r>
              <a:rPr lang="cs-CZ" dirty="0" smtClean="0"/>
              <a:t>Vydat </a:t>
            </a:r>
            <a:r>
              <a:rPr lang="cs-CZ" dirty="0"/>
              <a:t>potvrzení o zajištění originálních </a:t>
            </a:r>
            <a:r>
              <a:rPr lang="cs-CZ" dirty="0" smtClean="0"/>
              <a:t>podkladů</a:t>
            </a:r>
          </a:p>
          <a:p>
            <a:r>
              <a:rPr lang="cs-CZ" dirty="0" smtClean="0"/>
              <a:t>Umožnit </a:t>
            </a:r>
            <a:r>
              <a:rPr lang="cs-CZ" dirty="0"/>
              <a:t>podnikateli účastnit se kontrolních úkonů </a:t>
            </a:r>
          </a:p>
          <a:p>
            <a:r>
              <a:rPr lang="cs-CZ" dirty="0" smtClean="0"/>
              <a:t>Vyhotovit </a:t>
            </a:r>
            <a:r>
              <a:rPr lang="cs-CZ" dirty="0"/>
              <a:t>protokol </a:t>
            </a:r>
            <a:endParaRPr lang="cs-CZ" dirty="0" smtClean="0"/>
          </a:p>
          <a:p>
            <a:endParaRPr lang="cs-CZ" b="1" dirty="0" smtClean="0"/>
          </a:p>
          <a:p>
            <a:pPr marL="0" indent="0">
              <a:buNone/>
            </a:pPr>
            <a:endParaRPr lang="cs-CZ" b="1" dirty="0" smtClean="0"/>
          </a:p>
          <a:p>
            <a:pPr marL="0" indent="0">
              <a:buNone/>
            </a:pPr>
            <a:r>
              <a:rPr lang="cs-CZ" b="1" dirty="0" smtClean="0"/>
              <a:t>Práva kontrolujícího</a:t>
            </a:r>
          </a:p>
          <a:p>
            <a:r>
              <a:rPr lang="cs-CZ" dirty="0" smtClean="0"/>
              <a:t>Požadovat prokázání totožnosti fyzické osoby, která je na místě kontroly</a:t>
            </a:r>
          </a:p>
          <a:p>
            <a:r>
              <a:rPr lang="cs-CZ" dirty="0" smtClean="0"/>
              <a:t>Provádět kontrolní nákupy, odebírat vzorky, provádět měření</a:t>
            </a:r>
          </a:p>
          <a:p>
            <a:r>
              <a:rPr lang="cs-CZ" dirty="0" smtClean="0"/>
              <a:t>Požadovat poskytnutí údajů a dokumentů</a:t>
            </a:r>
          </a:p>
          <a:p>
            <a:r>
              <a:rPr lang="cs-CZ" dirty="0" smtClean="0"/>
              <a:t>Pořizovat obrazové nebo zvukové záznamy </a:t>
            </a:r>
          </a:p>
          <a:p>
            <a:r>
              <a:rPr lang="cs-CZ" dirty="0" smtClean="0"/>
              <a:t>Užívat technických prostředků podnikatele (telefon, pokladna, váha) </a:t>
            </a:r>
          </a:p>
          <a:p>
            <a:r>
              <a:rPr lang="cs-CZ" dirty="0" smtClean="0"/>
              <a:t>Vyžadovat součinnost</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1269264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36297" y="123457"/>
            <a:ext cx="8086635" cy="647700"/>
          </a:xfrm>
        </p:spPr>
        <p:txBody>
          <a:bodyPr>
            <a:normAutofit fontScale="90000"/>
          </a:bodyPr>
          <a:lstStyle/>
          <a:p>
            <a:r>
              <a:rPr lang="cs-CZ" dirty="0" smtClean="0"/>
              <a:t>kontrolní řád </a:t>
            </a:r>
            <a:endParaRPr lang="cs-CZ" dirty="0"/>
          </a:p>
        </p:txBody>
      </p:sp>
      <p:sp>
        <p:nvSpPr>
          <p:cNvPr id="3" name="Zástupný symbol pro obsah 2"/>
          <p:cNvSpPr>
            <a:spLocks noGrp="1"/>
          </p:cNvSpPr>
          <p:nvPr>
            <p:ph idx="1"/>
          </p:nvPr>
        </p:nvSpPr>
        <p:spPr>
          <a:xfrm>
            <a:off x="1937360" y="889348"/>
            <a:ext cx="8286381" cy="5674290"/>
          </a:xfrm>
        </p:spPr>
        <p:txBody>
          <a:bodyPr numCol="2">
            <a:normAutofit lnSpcReduction="10000"/>
          </a:bodyPr>
          <a:lstStyle/>
          <a:p>
            <a:pPr marL="0" indent="0">
              <a:buNone/>
            </a:pPr>
            <a:r>
              <a:rPr lang="cs-CZ" b="1" dirty="0" smtClean="0"/>
              <a:t>Práva kontrolovaného</a:t>
            </a:r>
          </a:p>
          <a:p>
            <a:r>
              <a:rPr lang="cs-CZ" dirty="0" smtClean="0"/>
              <a:t>požadovat </a:t>
            </a:r>
            <a:r>
              <a:rPr lang="cs-CZ" dirty="0"/>
              <a:t>po kontrolorovi předložení pověření ke </a:t>
            </a:r>
            <a:r>
              <a:rPr lang="cs-CZ" dirty="0" smtClean="0"/>
              <a:t>kontrole</a:t>
            </a:r>
          </a:p>
          <a:p>
            <a:r>
              <a:rPr lang="cs-CZ" dirty="0" smtClean="0"/>
              <a:t>namítat </a:t>
            </a:r>
            <a:r>
              <a:rPr lang="cs-CZ" dirty="0"/>
              <a:t>podjatost kontrolora nebo přizvané </a:t>
            </a:r>
            <a:r>
              <a:rPr lang="cs-CZ" dirty="0" smtClean="0"/>
              <a:t>osoby</a:t>
            </a:r>
          </a:p>
          <a:p>
            <a:r>
              <a:rPr lang="cs-CZ" dirty="0" smtClean="0"/>
              <a:t>seznámit </a:t>
            </a:r>
            <a:r>
              <a:rPr lang="cs-CZ" dirty="0"/>
              <a:t>se s obsahem protokolu o </a:t>
            </a:r>
            <a:r>
              <a:rPr lang="cs-CZ" dirty="0" smtClean="0"/>
              <a:t>kontrole</a:t>
            </a:r>
          </a:p>
          <a:p>
            <a:r>
              <a:rPr lang="cs-CZ" dirty="0" smtClean="0"/>
              <a:t>podávat </a:t>
            </a:r>
            <a:r>
              <a:rPr lang="cs-CZ" dirty="0"/>
              <a:t>námitky proti kontrolním zjištěním uvedeným v protokolu o kontrole </a:t>
            </a:r>
            <a:endParaRPr lang="cs-CZ" dirty="0" smtClean="0"/>
          </a:p>
          <a:p>
            <a:endParaRPr lang="cs-CZ" b="1" dirty="0"/>
          </a:p>
          <a:p>
            <a:pPr marL="0" indent="0">
              <a:buNone/>
            </a:pPr>
            <a:r>
              <a:rPr lang="cs-CZ" b="1" dirty="0" smtClean="0"/>
              <a:t>Povinnosti kontrolovaného</a:t>
            </a:r>
          </a:p>
          <a:p>
            <a:r>
              <a:rPr lang="cs-CZ" dirty="0" smtClean="0"/>
              <a:t>vytvořit </a:t>
            </a:r>
            <a:r>
              <a:rPr lang="cs-CZ" dirty="0"/>
              <a:t>podmínky pro realizaci </a:t>
            </a:r>
            <a:r>
              <a:rPr lang="cs-CZ" dirty="0" smtClean="0"/>
              <a:t>kontroly</a:t>
            </a:r>
          </a:p>
          <a:p>
            <a:r>
              <a:rPr lang="cs-CZ" dirty="0" smtClean="0"/>
              <a:t>umožnit kontrolorovi </a:t>
            </a:r>
            <a:r>
              <a:rPr lang="cs-CZ" dirty="0"/>
              <a:t>výkon jeho </a:t>
            </a:r>
            <a:r>
              <a:rPr lang="cs-CZ" dirty="0" smtClean="0"/>
              <a:t>oprávnění</a:t>
            </a:r>
          </a:p>
          <a:p>
            <a:r>
              <a:rPr lang="cs-CZ" dirty="0" smtClean="0"/>
              <a:t>poskytovat </a:t>
            </a:r>
            <a:r>
              <a:rPr lang="cs-CZ" dirty="0"/>
              <a:t>potřebnou </a:t>
            </a:r>
            <a:r>
              <a:rPr lang="cs-CZ" dirty="0" smtClean="0"/>
              <a:t>součinnost</a:t>
            </a:r>
          </a:p>
          <a:p>
            <a:r>
              <a:rPr lang="cs-CZ" dirty="0" smtClean="0"/>
              <a:t>podat </a:t>
            </a:r>
            <a:r>
              <a:rPr lang="cs-CZ" dirty="0"/>
              <a:t>ve lhůtě určené kontrolorem písemnou zprávu o odstranění nebo prevenci nedostatků zjištěných kontrolou</a:t>
            </a:r>
            <a:endParaRPr lang="cs-CZ" b="1" dirty="0" smtClean="0"/>
          </a:p>
          <a:p>
            <a:pPr marL="0" indent="0">
              <a:buNone/>
            </a:pPr>
            <a:endParaRPr lang="cs-CZ" b="1"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3760654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2247</TotalTime>
  <Words>1286</Words>
  <Application>Microsoft Office PowerPoint</Application>
  <PresentationFormat>Širokoúhlá obrazovka</PresentationFormat>
  <Paragraphs>121</Paragraphs>
  <Slides>15</Slides>
  <Notes>11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Calibri</vt:lpstr>
      <vt:lpstr>Calibri Light</vt:lpstr>
      <vt:lpstr>Motiv Office</vt:lpstr>
      <vt:lpstr>Právní záruky zákonnosti ve veřejné správě</vt:lpstr>
      <vt:lpstr>Systém PZ</vt:lpstr>
      <vt:lpstr>Kontrola - systém</vt:lpstr>
      <vt:lpstr>Správní kontrola v režimu kontrolního řádu</vt:lpstr>
      <vt:lpstr>Příklad:</vt:lpstr>
      <vt:lpstr>Prezentace aplikace PowerPoint</vt:lpstr>
      <vt:lpstr>Otázky</vt:lpstr>
      <vt:lpstr>kontrolní řád</vt:lpstr>
      <vt:lpstr>kontrolní řád </vt:lpstr>
      <vt:lpstr>kontrolní řád</vt:lpstr>
      <vt:lpstr>Vstup do obydlí?</vt:lpstr>
      <vt:lpstr>§ 17 zákona o ochraně ovzduší</vt:lpstr>
      <vt:lpstr>Právo na informace ve veřejné správě</vt:lpstr>
      <vt:lpstr>Prezentace aplikace PowerPoint</vt:lpstr>
      <vt:lpstr>Příklad</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 Hejč</dc:creator>
  <cp:lastModifiedBy>David Hejč</cp:lastModifiedBy>
  <cp:revision>149</cp:revision>
  <dcterms:created xsi:type="dcterms:W3CDTF">2018-10-13T16:15:55Z</dcterms:created>
  <dcterms:modified xsi:type="dcterms:W3CDTF">2018-12-01T19:58:26Z</dcterms:modified>
</cp:coreProperties>
</file>