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9" r:id="rId2"/>
    <p:sldId id="260" r:id="rId3"/>
    <p:sldId id="261" r:id="rId4"/>
    <p:sldId id="262" r:id="rId5"/>
    <p:sldId id="256" r:id="rId6"/>
    <p:sldId id="257" r:id="rId7"/>
    <p:sldId id="258" r:id="rId8"/>
    <p:sldId id="263" r:id="rId9"/>
    <p:sldId id="264" r:id="rId10"/>
    <p:sldId id="277" r:id="rId11"/>
    <p:sldId id="265" r:id="rId12"/>
    <p:sldId id="267" r:id="rId13"/>
    <p:sldId id="269" r:id="rId14"/>
    <p:sldId id="266" r:id="rId15"/>
    <p:sldId id="268" r:id="rId16"/>
    <p:sldId id="271" r:id="rId17"/>
    <p:sldId id="274" r:id="rId18"/>
    <p:sldId id="275" r:id="rId19"/>
    <p:sldId id="279" r:id="rId20"/>
    <p:sldId id="280"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327" autoAdjust="0"/>
  </p:normalViewPr>
  <p:slideViewPr>
    <p:cSldViewPr snapToGrid="0">
      <p:cViewPr varScale="1">
        <p:scale>
          <a:sx n="87" d="100"/>
          <a:sy n="87" d="100"/>
        </p:scale>
        <p:origin x="14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C55C0B-1E5E-4C66-AA81-182D824DBFE6}" type="datetimeFigureOut">
              <a:rPr lang="cs-CZ" smtClean="0"/>
              <a:t>07.12.2018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6C43C5-A29B-449B-AA87-AEC8F6F02016}" type="slidenum">
              <a:rPr lang="cs-CZ" smtClean="0"/>
              <a:t>‹#›</a:t>
            </a:fld>
            <a:endParaRPr lang="cs-CZ"/>
          </a:p>
        </p:txBody>
      </p:sp>
    </p:spTree>
    <p:extLst>
      <p:ext uri="{BB962C8B-B14F-4D97-AF65-F5344CB8AC3E}">
        <p14:creationId xmlns:p14="http://schemas.microsoft.com/office/powerpoint/2010/main" val="2003370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a:t>
            </a:fld>
            <a:endParaRPr lang="cs-CZ"/>
          </a:p>
        </p:txBody>
      </p:sp>
    </p:spTree>
    <p:extLst>
      <p:ext uri="{BB962C8B-B14F-4D97-AF65-F5344CB8AC3E}">
        <p14:creationId xmlns:p14="http://schemas.microsoft.com/office/powerpoint/2010/main" val="3221557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2</a:t>
            </a:fld>
            <a:endParaRPr lang="cs-CZ"/>
          </a:p>
        </p:txBody>
      </p:sp>
    </p:spTree>
    <p:extLst>
      <p:ext uri="{BB962C8B-B14F-4D97-AF65-F5344CB8AC3E}">
        <p14:creationId xmlns:p14="http://schemas.microsoft.com/office/powerpoint/2010/main" val="1209479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3</a:t>
            </a:fld>
            <a:endParaRPr lang="cs-CZ"/>
          </a:p>
        </p:txBody>
      </p:sp>
    </p:spTree>
    <p:extLst>
      <p:ext uri="{BB962C8B-B14F-4D97-AF65-F5344CB8AC3E}">
        <p14:creationId xmlns:p14="http://schemas.microsoft.com/office/powerpoint/2010/main" val="3282411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b="1"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2341632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6</a:t>
            </a:fld>
            <a:endParaRPr lang="cs-CZ"/>
          </a:p>
        </p:txBody>
      </p:sp>
    </p:spTree>
    <p:extLst>
      <p:ext uri="{BB962C8B-B14F-4D97-AF65-F5344CB8AC3E}">
        <p14:creationId xmlns:p14="http://schemas.microsoft.com/office/powerpoint/2010/main" val="2532309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7</a:t>
            </a:fld>
            <a:endParaRPr lang="cs-CZ"/>
          </a:p>
        </p:txBody>
      </p:sp>
    </p:spTree>
    <p:extLst>
      <p:ext uri="{BB962C8B-B14F-4D97-AF65-F5344CB8AC3E}">
        <p14:creationId xmlns:p14="http://schemas.microsoft.com/office/powerpoint/2010/main" val="40164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8</a:t>
            </a:fld>
            <a:endParaRPr lang="cs-CZ"/>
          </a:p>
        </p:txBody>
      </p:sp>
    </p:spTree>
    <p:extLst>
      <p:ext uri="{BB962C8B-B14F-4D97-AF65-F5344CB8AC3E}">
        <p14:creationId xmlns:p14="http://schemas.microsoft.com/office/powerpoint/2010/main" val="2952207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i="0"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15</a:t>
            </a:fld>
            <a:endParaRPr lang="cs-CZ"/>
          </a:p>
        </p:txBody>
      </p:sp>
    </p:spTree>
    <p:extLst>
      <p:ext uri="{BB962C8B-B14F-4D97-AF65-F5344CB8AC3E}">
        <p14:creationId xmlns:p14="http://schemas.microsoft.com/office/powerpoint/2010/main" val="1147987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886C43C5-A29B-449B-AA87-AEC8F6F02016}" type="slidenum">
              <a:rPr lang="cs-CZ" smtClean="0"/>
              <a:t>17</a:t>
            </a:fld>
            <a:endParaRPr lang="cs-CZ"/>
          </a:p>
        </p:txBody>
      </p:sp>
    </p:spTree>
    <p:extLst>
      <p:ext uri="{BB962C8B-B14F-4D97-AF65-F5344CB8AC3E}">
        <p14:creationId xmlns:p14="http://schemas.microsoft.com/office/powerpoint/2010/main" val="1477758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413121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907489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96410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3418639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51676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0287C1D-B221-493A-B25C-B0377FDDC29A}" type="datetimeFigureOut">
              <a:rPr lang="cs-CZ" smtClean="0"/>
              <a:t>07.12.2018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3012238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0287C1D-B221-493A-B25C-B0377FDDC29A}" type="datetimeFigureOut">
              <a:rPr lang="cs-CZ" smtClean="0"/>
              <a:t>07.12.2018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63634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0287C1D-B221-493A-B25C-B0377FDDC29A}" type="datetimeFigureOut">
              <a:rPr lang="cs-CZ" smtClean="0"/>
              <a:t>07.12.2018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92113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0287C1D-B221-493A-B25C-B0377FDDC29A}" type="datetimeFigureOut">
              <a:rPr lang="cs-CZ" smtClean="0"/>
              <a:t>07.12.2018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21522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0287C1D-B221-493A-B25C-B0377FDDC29A}" type="datetimeFigureOut">
              <a:rPr lang="cs-CZ" smtClean="0"/>
              <a:t>07.12.2018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885037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0287C1D-B221-493A-B25C-B0377FDDC29A}" type="datetimeFigureOut">
              <a:rPr lang="cs-CZ" smtClean="0"/>
              <a:t>07.12.2018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61D9B08-F435-4C6D-8178-769AC3197444}" type="slidenum">
              <a:rPr lang="cs-CZ" smtClean="0"/>
              <a:t>‹#›</a:t>
            </a:fld>
            <a:endParaRPr lang="cs-CZ"/>
          </a:p>
        </p:txBody>
      </p:sp>
    </p:spTree>
    <p:extLst>
      <p:ext uri="{BB962C8B-B14F-4D97-AF65-F5344CB8AC3E}">
        <p14:creationId xmlns:p14="http://schemas.microsoft.com/office/powerpoint/2010/main" val="128416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287C1D-B221-493A-B25C-B0377FDDC29A}" type="datetimeFigureOut">
              <a:rPr lang="cs-CZ" smtClean="0"/>
              <a:t>07.12.2018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D9B08-F435-4C6D-8178-769AC3197444}" type="slidenum">
              <a:rPr lang="cs-CZ" smtClean="0"/>
              <a:t>‹#›</a:t>
            </a:fld>
            <a:endParaRPr lang="cs-CZ"/>
          </a:p>
        </p:txBody>
      </p:sp>
    </p:spTree>
    <p:extLst>
      <p:ext uri="{BB962C8B-B14F-4D97-AF65-F5344CB8AC3E}">
        <p14:creationId xmlns:p14="http://schemas.microsoft.com/office/powerpoint/2010/main" val="121020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v režimu zákona 106/1999 Sb.</a:t>
            </a:r>
            <a:endParaRPr lang="cs-CZ" dirty="0"/>
          </a:p>
        </p:txBody>
      </p:sp>
      <p:sp>
        <p:nvSpPr>
          <p:cNvPr id="3" name="Zástupný symbol pro obsah 2"/>
          <p:cNvSpPr>
            <a:spLocks noGrp="1"/>
          </p:cNvSpPr>
          <p:nvPr>
            <p:ph idx="1"/>
          </p:nvPr>
        </p:nvSpPr>
        <p:spPr/>
        <p:txBody>
          <a:bodyPr>
            <a:normAutofit/>
          </a:bodyPr>
          <a:lstStyle/>
          <a:p>
            <a:endParaRPr lang="cs-CZ" dirty="0" smtClean="0"/>
          </a:p>
          <a:p>
            <a:pPr algn="just"/>
            <a:r>
              <a:rPr lang="cs-CZ" dirty="0" smtClean="0"/>
              <a:t>1) žádost adresovaná České obchodní inspekci, kontrola u pana Jana Kocoura, provozovatele cukrárny „Mlsný kocour“, o zjištění, kdo vyrábí  větrníky prodávané v provozovně? – Lze takovou žádost poslat i běžným emailem? Za jakých podmínek a ka</a:t>
            </a:r>
            <a:r>
              <a:rPr lang="cs-CZ" dirty="0"/>
              <a:t>m</a:t>
            </a:r>
            <a:r>
              <a:rPr lang="cs-CZ" dirty="0" smtClean="0"/>
              <a:t>?</a:t>
            </a:r>
          </a:p>
          <a:p>
            <a:pPr marL="0" indent="0">
              <a:buNone/>
            </a:pPr>
            <a:endParaRPr lang="cs-CZ" dirty="0" smtClean="0"/>
          </a:p>
          <a:p>
            <a:r>
              <a:rPr lang="cs-CZ" dirty="0" smtClean="0"/>
              <a:t>2) postup České obchodní inspekce při vyřízení žádosti o informaci v bodě 1). Bude postup stejný, pokud půjde o žádost o informace, jaké nedostatky byly při kontrole zjištěny?   </a:t>
            </a:r>
          </a:p>
          <a:p>
            <a:pPr marL="0" indent="0">
              <a:buNone/>
            </a:pPr>
            <a:endParaRPr lang="cs-CZ" dirty="0"/>
          </a:p>
        </p:txBody>
      </p:sp>
    </p:spTree>
    <p:extLst>
      <p:ext uri="{BB962C8B-B14F-4D97-AF65-F5344CB8AC3E}">
        <p14:creationId xmlns:p14="http://schemas.microsoft.com/office/powerpoint/2010/main" val="3400019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3249" y="0"/>
            <a:ext cx="10515600" cy="1325563"/>
          </a:xfrm>
        </p:spPr>
        <p:txBody>
          <a:bodyPr/>
          <a:lstStyle/>
          <a:p>
            <a:r>
              <a:rPr lang="cs-CZ" dirty="0" smtClean="0"/>
              <a:t>Principy dobré správy</a:t>
            </a:r>
            <a:endParaRPr lang="cs-CZ" dirty="0"/>
          </a:p>
        </p:txBody>
      </p:sp>
      <p:sp>
        <p:nvSpPr>
          <p:cNvPr id="3" name="Zástupný symbol pro obsah 2"/>
          <p:cNvSpPr>
            <a:spLocks noGrp="1"/>
          </p:cNvSpPr>
          <p:nvPr>
            <p:ph idx="1"/>
          </p:nvPr>
        </p:nvSpPr>
        <p:spPr>
          <a:xfrm>
            <a:off x="838200" y="1325563"/>
            <a:ext cx="10515600" cy="4851400"/>
          </a:xfrm>
        </p:spPr>
        <p:txBody>
          <a:bodyPr>
            <a:normAutofit lnSpcReduction="10000"/>
          </a:bodyPr>
          <a:lstStyle/>
          <a:p>
            <a:pPr marL="0" indent="0">
              <a:buNone/>
            </a:pPr>
            <a:r>
              <a:rPr lang="cs-CZ" b="1" dirty="0" smtClean="0"/>
              <a:t>1. Soulad </a:t>
            </a:r>
            <a:r>
              <a:rPr lang="cs-CZ" b="1" dirty="0"/>
              <a:t>s </a:t>
            </a:r>
            <a:r>
              <a:rPr lang="cs-CZ" b="1" dirty="0" smtClean="0"/>
              <a:t>právem</a:t>
            </a:r>
            <a:r>
              <a:rPr lang="cs-CZ" dirty="0" smtClean="0"/>
              <a:t>.</a:t>
            </a:r>
            <a:endParaRPr lang="cs-CZ" dirty="0"/>
          </a:p>
          <a:p>
            <a:pPr marL="0" indent="0">
              <a:buNone/>
            </a:pPr>
            <a:r>
              <a:rPr lang="cs-CZ" b="1" dirty="0" smtClean="0"/>
              <a:t>2</a:t>
            </a:r>
            <a:r>
              <a:rPr lang="cs-CZ" b="1" dirty="0"/>
              <a:t>. Nestrannost</a:t>
            </a:r>
          </a:p>
          <a:p>
            <a:pPr marL="0" indent="0">
              <a:buNone/>
            </a:pPr>
            <a:r>
              <a:rPr lang="cs-CZ" b="1" dirty="0" smtClean="0"/>
              <a:t>3</a:t>
            </a:r>
            <a:r>
              <a:rPr lang="cs-CZ" b="1" dirty="0"/>
              <a:t>. Včasnost</a:t>
            </a:r>
          </a:p>
          <a:p>
            <a:pPr marL="0" indent="0">
              <a:buNone/>
            </a:pPr>
            <a:r>
              <a:rPr lang="cs-CZ" b="1" dirty="0" smtClean="0"/>
              <a:t>4</a:t>
            </a:r>
            <a:r>
              <a:rPr lang="cs-CZ" b="1" dirty="0"/>
              <a:t>. Předvídatelnost</a:t>
            </a:r>
          </a:p>
          <a:p>
            <a:pPr marL="0" indent="0">
              <a:buNone/>
            </a:pPr>
            <a:r>
              <a:rPr lang="cs-CZ" b="1" dirty="0" smtClean="0"/>
              <a:t>5</a:t>
            </a:r>
            <a:r>
              <a:rPr lang="cs-CZ" b="1" dirty="0"/>
              <a:t>. Přesvědčivost</a:t>
            </a:r>
          </a:p>
          <a:p>
            <a:pPr marL="0" indent="0">
              <a:buNone/>
            </a:pPr>
            <a:r>
              <a:rPr lang="cs-CZ" b="1" dirty="0" smtClean="0"/>
              <a:t>6</a:t>
            </a:r>
            <a:r>
              <a:rPr lang="cs-CZ" b="1" dirty="0"/>
              <a:t>. Přiměřenost</a:t>
            </a:r>
          </a:p>
          <a:p>
            <a:pPr marL="0" indent="0">
              <a:buNone/>
            </a:pPr>
            <a:r>
              <a:rPr lang="cs-CZ" b="1" dirty="0" smtClean="0"/>
              <a:t>7</a:t>
            </a:r>
            <a:r>
              <a:rPr lang="cs-CZ" b="1" dirty="0"/>
              <a:t>. Efektivnost</a:t>
            </a:r>
          </a:p>
          <a:p>
            <a:pPr marL="0" indent="0">
              <a:buNone/>
            </a:pPr>
            <a:r>
              <a:rPr lang="cs-CZ" b="1" dirty="0" smtClean="0"/>
              <a:t>8</a:t>
            </a:r>
            <a:r>
              <a:rPr lang="cs-CZ" b="1" dirty="0"/>
              <a:t>. Odpovědnost</a:t>
            </a:r>
          </a:p>
          <a:p>
            <a:pPr marL="0" indent="0">
              <a:buNone/>
            </a:pPr>
            <a:r>
              <a:rPr lang="cs-CZ" b="1" dirty="0" smtClean="0"/>
              <a:t>9</a:t>
            </a:r>
            <a:r>
              <a:rPr lang="cs-CZ" b="1" dirty="0"/>
              <a:t>. Otevřenost</a:t>
            </a:r>
          </a:p>
          <a:p>
            <a:pPr marL="0" indent="0">
              <a:buNone/>
            </a:pPr>
            <a:r>
              <a:rPr lang="cs-CZ" b="1" dirty="0" smtClean="0"/>
              <a:t>10</a:t>
            </a:r>
            <a:r>
              <a:rPr lang="cs-CZ" b="1" dirty="0"/>
              <a:t>. Vstřícnost</a:t>
            </a:r>
          </a:p>
          <a:p>
            <a:endParaRPr lang="cs-CZ" dirty="0"/>
          </a:p>
        </p:txBody>
      </p:sp>
    </p:spTree>
    <p:extLst>
      <p:ext uri="{BB962C8B-B14F-4D97-AF65-F5344CB8AC3E}">
        <p14:creationId xmlns:p14="http://schemas.microsoft.com/office/powerpoint/2010/main" val="195803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smtClean="0"/>
              <a:t>Působnost veřejného ochránce práv</a:t>
            </a:r>
            <a:endParaRPr lang="cs-CZ" dirty="0"/>
          </a:p>
        </p:txBody>
      </p:sp>
      <p:sp>
        <p:nvSpPr>
          <p:cNvPr id="3" name="Zástupný symbol pro obsah 2"/>
          <p:cNvSpPr>
            <a:spLocks noGrp="1"/>
          </p:cNvSpPr>
          <p:nvPr>
            <p:ph idx="1"/>
          </p:nvPr>
        </p:nvSpPr>
        <p:spPr>
          <a:xfrm>
            <a:off x="425669" y="898634"/>
            <a:ext cx="10928131" cy="5749815"/>
          </a:xfrm>
        </p:spPr>
        <p:txBody>
          <a:bodyPr>
            <a:noAutofit/>
          </a:bodyPr>
          <a:lstStyle/>
          <a:p>
            <a:r>
              <a:rPr lang="cs-CZ" sz="2000" dirty="0" smtClean="0"/>
              <a:t>Koho kontroluje?</a:t>
            </a:r>
          </a:p>
          <a:p>
            <a:pPr marL="0" indent="0">
              <a:buNone/>
            </a:pPr>
            <a:r>
              <a:rPr lang="cs-CZ" sz="2000" dirty="0" smtClean="0"/>
              <a:t>§ 1 odst. 2 </a:t>
            </a:r>
            <a:r>
              <a:rPr lang="cs-CZ" sz="2000" i="1" dirty="0" smtClean="0"/>
              <a:t>Působnost ochránce podle odstavce 1 se vztahuje na ministerstva a jiné správní úřady s působností pro celé území státu, správní úřady jim podléhající, Českou národní banku, pokud působí jako správní úřad, Radu pro rozhlasové a televizní vysílání, orgány územních samosprávných celků při výkonu státní správy, a není-li dále stanoveno jinak na Policii České republiky, Armádu České republiky, Hradní stráž, Vězeňskou službu České republiky, dále na zařízení, v nichž se vykonává vazba, trest odnětí svobody, ochranná nebo ústavní výchova, ochranné léčení, zabezpečovací detence, jakož i na veřejné zdravotní pojišťovny (dále jen "úřad").</a:t>
            </a:r>
          </a:p>
          <a:p>
            <a:pPr marL="0" indent="0">
              <a:buNone/>
            </a:pPr>
            <a:endParaRPr lang="cs-CZ" sz="2000" dirty="0"/>
          </a:p>
          <a:p>
            <a:pPr marL="0" indent="0">
              <a:buNone/>
            </a:pPr>
            <a:r>
              <a:rPr lang="cs-CZ" sz="2000" dirty="0" smtClean="0"/>
              <a:t>(</a:t>
            </a:r>
            <a:r>
              <a:rPr lang="cs-CZ" sz="2000" i="1" dirty="0" smtClean="0"/>
              <a:t>4) Působnost ochránce podle odstavce 3 se vztahuje na</a:t>
            </a:r>
          </a:p>
          <a:p>
            <a:pPr marL="0" indent="0">
              <a:buNone/>
            </a:pPr>
            <a:r>
              <a:rPr lang="cs-CZ" sz="2000" i="1" dirty="0" smtClean="0"/>
              <a:t>a) zařízení, v nichž se vykonává vazba, trest odnětí svobody, ochranná nebo ústavní výchova, ochranné léčení anebo zabezpečovací detence,</a:t>
            </a:r>
          </a:p>
          <a:p>
            <a:pPr marL="0" indent="0">
              <a:buNone/>
            </a:pPr>
            <a:r>
              <a:rPr lang="cs-CZ" sz="2000" i="1" dirty="0" smtClean="0"/>
              <a:t>b) další místa, kde se nacházejí nebo mohou nacházet osoby omezené na svobodě veřejnou mocí, zejména policejní cely, zařízení pro zajištění cizinců a azylová zařízení,</a:t>
            </a:r>
          </a:p>
          <a:p>
            <a:pPr marL="0" indent="0">
              <a:buNone/>
            </a:pPr>
            <a:r>
              <a:rPr lang="cs-CZ" sz="2000" i="1" dirty="0" smtClean="0"/>
              <a:t>c) místa, kde se nacházejí nebo mohou nacházet osoby omezené na svobodě v důsledku závislosti na poskytované péči, zejména zařízení sociálních služeb a jiná zařízení poskytující obdobnou péči, zdravotnická zařízení a zařízení sociálně-právní ochrany dětí (dále jen "zařízení").</a:t>
            </a:r>
            <a:endParaRPr lang="cs-CZ" sz="2000" i="1" dirty="0"/>
          </a:p>
        </p:txBody>
      </p:sp>
    </p:spTree>
    <p:extLst>
      <p:ext uri="{BB962C8B-B14F-4D97-AF65-F5344CB8AC3E}">
        <p14:creationId xmlns:p14="http://schemas.microsoft.com/office/powerpoint/2010/main" val="4079211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smtClean="0"/>
              <a:t>Působnost veřejného ochránce práv</a:t>
            </a:r>
            <a:endParaRPr lang="cs-CZ" dirty="0"/>
          </a:p>
        </p:txBody>
      </p:sp>
      <p:sp>
        <p:nvSpPr>
          <p:cNvPr id="3" name="Zástupný symbol pro obsah 2"/>
          <p:cNvSpPr>
            <a:spLocks noGrp="1"/>
          </p:cNvSpPr>
          <p:nvPr>
            <p:ph idx="1"/>
          </p:nvPr>
        </p:nvSpPr>
        <p:spPr>
          <a:xfrm>
            <a:off x="838200" y="930274"/>
            <a:ext cx="10515600" cy="5718175"/>
          </a:xfrm>
        </p:spPr>
        <p:txBody>
          <a:bodyPr>
            <a:noAutofit/>
          </a:bodyPr>
          <a:lstStyle/>
          <a:p>
            <a:pPr algn="just"/>
            <a:endParaRPr lang="cs-CZ" dirty="0" smtClean="0"/>
          </a:p>
          <a:p>
            <a:pPr algn="just"/>
            <a:endParaRPr lang="cs-CZ" dirty="0"/>
          </a:p>
          <a:p>
            <a:pPr algn="just"/>
            <a:r>
              <a:rPr lang="cs-CZ" dirty="0" smtClean="0"/>
              <a:t>Koho kontroluje? – negativní vymezení</a:t>
            </a:r>
          </a:p>
          <a:p>
            <a:pPr marL="0" indent="0" algn="just">
              <a:buNone/>
            </a:pPr>
            <a:endParaRPr lang="cs-CZ" dirty="0" smtClean="0"/>
          </a:p>
          <a:p>
            <a:pPr marL="0" indent="0" algn="just">
              <a:buNone/>
            </a:pPr>
            <a:r>
              <a:rPr lang="cs-CZ" dirty="0" smtClean="0"/>
              <a:t>§ 1 odst. 9 </a:t>
            </a:r>
            <a:r>
              <a:rPr lang="cs-CZ" i="1" dirty="0" smtClean="0"/>
              <a:t>Působnost ochránce se nevztahuje na Parlament, prezidenta republiky a vládu, na Nejvyšší kontrolní úřad, na zpravodajské služby České republiky, na orgány činné v trestním řízení, státní zastupitelství a na soudy, s výjimkou orgánů správy státního zastupitelství a státní správy soudů.</a:t>
            </a:r>
            <a:endParaRPr lang="cs-CZ" i="1" dirty="0"/>
          </a:p>
        </p:txBody>
      </p:sp>
    </p:spTree>
    <p:extLst>
      <p:ext uri="{BB962C8B-B14F-4D97-AF65-F5344CB8AC3E}">
        <p14:creationId xmlns:p14="http://schemas.microsoft.com/office/powerpoint/2010/main" val="331621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Zvláštní </a:t>
            </a:r>
            <a:r>
              <a:rPr lang="cs-CZ" dirty="0" smtClean="0"/>
              <a:t>oprávnění VOP</a:t>
            </a:r>
            <a:r>
              <a:rPr lang="cs-CZ" dirty="0"/>
              <a:t/>
            </a:r>
            <a:br>
              <a:rPr lang="cs-CZ" dirty="0"/>
            </a:br>
            <a:endParaRPr lang="cs-CZ" dirty="0"/>
          </a:p>
        </p:txBody>
      </p:sp>
      <p:sp>
        <p:nvSpPr>
          <p:cNvPr id="3" name="Zástupný symbol pro obsah 2"/>
          <p:cNvSpPr>
            <a:spLocks noGrp="1"/>
          </p:cNvSpPr>
          <p:nvPr>
            <p:ph idx="1"/>
          </p:nvPr>
        </p:nvSpPr>
        <p:spPr>
          <a:xfrm>
            <a:off x="838200" y="1409700"/>
            <a:ext cx="10515600" cy="4767263"/>
          </a:xfrm>
        </p:spPr>
        <p:txBody>
          <a:bodyPr/>
          <a:lstStyle/>
          <a:p>
            <a:endParaRPr lang="cs-CZ" dirty="0" smtClean="0"/>
          </a:p>
          <a:p>
            <a:r>
              <a:rPr lang="cs-CZ" dirty="0" smtClean="0"/>
              <a:t> podávat Ústavnímu soudu návrhy na zrušení podzákonných právních předpisů – i obecně závazných vyhlášek? (§ 64 odst. 2 písm. f) zákona o ÚS)</a:t>
            </a:r>
          </a:p>
          <a:p>
            <a:endParaRPr lang="cs-CZ" dirty="0" smtClean="0"/>
          </a:p>
          <a:p>
            <a:r>
              <a:rPr lang="cs-CZ" dirty="0"/>
              <a:t>oprávněn podávat žalobu k ochraně veřejného </a:t>
            </a:r>
            <a:r>
              <a:rPr lang="cs-CZ" dirty="0" smtClean="0"/>
              <a:t>zájmu (§ 66 odst. 3 s. ř. s.)</a:t>
            </a:r>
            <a:endParaRPr lang="cs-CZ" dirty="0"/>
          </a:p>
        </p:txBody>
      </p:sp>
    </p:spTree>
    <p:extLst>
      <p:ext uri="{BB962C8B-B14F-4D97-AF65-F5344CB8AC3E}">
        <p14:creationId xmlns:p14="http://schemas.microsoft.com/office/powerpoint/2010/main" val="349985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Příklad</a:t>
            </a:r>
            <a:endParaRPr lang="cs-CZ" b="1" dirty="0"/>
          </a:p>
        </p:txBody>
      </p:sp>
      <p:sp>
        <p:nvSpPr>
          <p:cNvPr id="3" name="Zástupný symbol pro obsah 2"/>
          <p:cNvSpPr>
            <a:spLocks noGrp="1"/>
          </p:cNvSpPr>
          <p:nvPr>
            <p:ph idx="1"/>
          </p:nvPr>
        </p:nvSpPr>
        <p:spPr/>
        <p:txBody>
          <a:bodyPr/>
          <a:lstStyle/>
          <a:p>
            <a:pPr algn="just"/>
            <a:r>
              <a:rPr lang="cs-CZ" dirty="0" smtClean="0"/>
              <a:t>Svým podnětem se na Veřejného ochránce práv obrátil pan Zoufalý a žádal, aby veřejný ochránce práv zasáhl ve věci řízení o odstranění překážek na údajné veřejně přístupné účelové pozemní komunikaci, kterou jeho soused zablokoval. Ve svém podání uvádí, že ve věci stále nebylo vydáno žádné rozhodnutí ani ve věci kontejneru ani ve věci závory. Kontejner je údajně vždy odstraněn a poté navrácen na předmětný pozemek. Závora je stále spuštěna a zamčena.</a:t>
            </a:r>
            <a:endParaRPr lang="cs-CZ" dirty="0"/>
          </a:p>
        </p:txBody>
      </p:sp>
    </p:spTree>
    <p:extLst>
      <p:ext uri="{BB962C8B-B14F-4D97-AF65-F5344CB8AC3E}">
        <p14:creationId xmlns:p14="http://schemas.microsoft.com/office/powerpoint/2010/main" val="4049233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0725"/>
          </a:xfrm>
        </p:spPr>
        <p:txBody>
          <a:bodyPr/>
          <a:lstStyle/>
          <a:p>
            <a:r>
              <a:rPr lang="cs-CZ" dirty="0" smtClean="0"/>
              <a:t>Otázky</a:t>
            </a:r>
            <a:endParaRPr lang="cs-CZ" dirty="0"/>
          </a:p>
        </p:txBody>
      </p:sp>
      <p:sp>
        <p:nvSpPr>
          <p:cNvPr id="3" name="Zástupný symbol pro obsah 2"/>
          <p:cNvSpPr>
            <a:spLocks noGrp="1"/>
          </p:cNvSpPr>
          <p:nvPr>
            <p:ph idx="1"/>
          </p:nvPr>
        </p:nvSpPr>
        <p:spPr>
          <a:xfrm>
            <a:off x="838200" y="1409700"/>
            <a:ext cx="10515600" cy="4767263"/>
          </a:xfrm>
        </p:spPr>
        <p:txBody>
          <a:bodyPr>
            <a:normAutofit/>
          </a:bodyPr>
          <a:lstStyle/>
          <a:p>
            <a:r>
              <a:rPr lang="cs-CZ" dirty="0" smtClean="0"/>
              <a:t>Jakou formou mohl pan Zoufalý podnět VOP podat? Pouze písemně? Podléhá nějakému poplatku?</a:t>
            </a:r>
          </a:p>
          <a:p>
            <a:pPr marL="0" indent="0">
              <a:buNone/>
            </a:pPr>
            <a:endParaRPr lang="cs-CZ" dirty="0" smtClean="0"/>
          </a:p>
          <a:p>
            <a:r>
              <a:rPr lang="cs-CZ" dirty="0" smtClean="0"/>
              <a:t>Spadá uvedená situace do působnosti veřejného ochránce práv?</a:t>
            </a:r>
          </a:p>
          <a:p>
            <a:endParaRPr lang="cs-CZ" dirty="0" smtClean="0"/>
          </a:p>
          <a:p>
            <a:r>
              <a:rPr lang="cs-CZ" dirty="0" smtClean="0"/>
              <a:t>Jaké pravomoci při šetření VOP má?</a:t>
            </a:r>
          </a:p>
          <a:p>
            <a:pPr marL="0" indent="0">
              <a:buNone/>
            </a:pPr>
            <a:endParaRPr lang="cs-CZ" dirty="0" smtClean="0"/>
          </a:p>
          <a:p>
            <a:r>
              <a:rPr lang="cs-CZ" dirty="0" smtClean="0"/>
              <a:t>Jak bude VOP postupovat, pokud při šetření zjistí, že se úřad skutečně dopustil pochybení?</a:t>
            </a:r>
          </a:p>
          <a:p>
            <a:pPr marL="0" indent="0">
              <a:buNone/>
            </a:pPr>
            <a:endParaRPr lang="cs-CZ" dirty="0" smtClean="0"/>
          </a:p>
        </p:txBody>
      </p:sp>
    </p:spTree>
    <p:extLst>
      <p:ext uri="{BB962C8B-B14F-4D97-AF65-F5344CB8AC3E}">
        <p14:creationId xmlns:p14="http://schemas.microsoft.com/office/powerpoint/2010/main" val="4002100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Soudní kontrola</a:t>
            </a:r>
            <a:endParaRPr lang="cs-CZ" dirty="0"/>
          </a:p>
        </p:txBody>
      </p:sp>
      <p:sp>
        <p:nvSpPr>
          <p:cNvPr id="3" name="Zástupný symbol pro obsah 2"/>
          <p:cNvSpPr>
            <a:spLocks noGrp="1"/>
          </p:cNvSpPr>
          <p:nvPr>
            <p:ph idx="1"/>
          </p:nvPr>
        </p:nvSpPr>
        <p:spPr/>
        <p:txBody>
          <a:bodyPr/>
          <a:lstStyle/>
          <a:p>
            <a:pPr marL="0" indent="0">
              <a:buNone/>
            </a:pPr>
            <a:endParaRPr lang="cs-CZ" dirty="0"/>
          </a:p>
        </p:txBody>
      </p:sp>
      <p:pic>
        <p:nvPicPr>
          <p:cNvPr id="4" name="Obrázek 3"/>
          <p:cNvPicPr>
            <a:picLocks noChangeAspect="1"/>
          </p:cNvPicPr>
          <p:nvPr/>
        </p:nvPicPr>
        <p:blipFill>
          <a:blip r:embed="rId2"/>
          <a:stretch>
            <a:fillRect/>
          </a:stretch>
        </p:blipFill>
        <p:spPr>
          <a:xfrm>
            <a:off x="-361949" y="-10783"/>
            <a:ext cx="7105649" cy="7075817"/>
          </a:xfrm>
          <a:prstGeom prst="rect">
            <a:avLst/>
          </a:prstGeom>
        </p:spPr>
      </p:pic>
      <p:pic>
        <p:nvPicPr>
          <p:cNvPr id="6" name="Obrázek 5"/>
          <p:cNvPicPr>
            <a:picLocks noChangeAspect="1"/>
          </p:cNvPicPr>
          <p:nvPr/>
        </p:nvPicPr>
        <p:blipFill>
          <a:blip r:embed="rId3"/>
          <a:stretch>
            <a:fillRect/>
          </a:stretch>
        </p:blipFill>
        <p:spPr>
          <a:xfrm>
            <a:off x="6353174" y="1534319"/>
            <a:ext cx="5838826" cy="2466975"/>
          </a:xfrm>
          <a:prstGeom prst="rect">
            <a:avLst/>
          </a:prstGeom>
        </p:spPr>
      </p:pic>
    </p:spTree>
    <p:extLst>
      <p:ext uri="{BB962C8B-B14F-4D97-AF65-F5344CB8AC3E}">
        <p14:creationId xmlns:p14="http://schemas.microsoft.com/office/powerpoint/2010/main" val="331079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382385"/>
            <a:ext cx="10515600" cy="5794578"/>
          </a:xfrm>
        </p:spPr>
        <p:txBody>
          <a:bodyPr>
            <a:normAutofit/>
          </a:bodyPr>
          <a:lstStyle/>
          <a:p>
            <a:pPr marL="0" indent="0">
              <a:buNone/>
            </a:pPr>
            <a:r>
              <a:rPr lang="cs-CZ" b="1" dirty="0"/>
              <a:t>S</a:t>
            </a:r>
            <a:r>
              <a:rPr lang="cs-CZ" b="1" dirty="0" smtClean="0"/>
              <a:t>oudy </a:t>
            </a:r>
            <a:r>
              <a:rPr lang="cs-CZ" b="1" dirty="0"/>
              <a:t>ve správním soudnictví </a:t>
            </a:r>
            <a:r>
              <a:rPr lang="cs-CZ" b="1" dirty="0" smtClean="0"/>
              <a:t>rozhodují dále</a:t>
            </a:r>
            <a:r>
              <a:rPr lang="cs-CZ" dirty="0" smtClean="0"/>
              <a:t>:</a:t>
            </a:r>
            <a:endParaRPr lang="cs-CZ" dirty="0"/>
          </a:p>
          <a:p>
            <a:pPr lvl="0"/>
            <a:r>
              <a:rPr lang="cs-CZ" dirty="0" smtClean="0"/>
              <a:t>o </a:t>
            </a:r>
            <a:r>
              <a:rPr lang="cs-CZ" dirty="0"/>
              <a:t>žalobách proti nečinnosti,</a:t>
            </a:r>
          </a:p>
          <a:p>
            <a:pPr lvl="0"/>
            <a:r>
              <a:rPr lang="cs-CZ" dirty="0"/>
              <a:t>o žalobách proti nezákonnému zásahu, pokynu nebo donucení správního orgánu,</a:t>
            </a:r>
          </a:p>
          <a:p>
            <a:pPr lvl="0"/>
            <a:r>
              <a:rPr lang="cs-CZ" dirty="0"/>
              <a:t>kompetenční žaloby.</a:t>
            </a:r>
          </a:p>
          <a:p>
            <a:pPr lvl="0"/>
            <a:r>
              <a:rPr lang="cs-CZ" dirty="0" smtClean="0"/>
              <a:t>ve </a:t>
            </a:r>
            <a:r>
              <a:rPr lang="cs-CZ" dirty="0"/>
              <a:t>věcech místního referenda,</a:t>
            </a:r>
          </a:p>
          <a:p>
            <a:pPr lvl="0"/>
            <a:r>
              <a:rPr lang="cs-CZ" dirty="0"/>
              <a:t>v řízení o zrušení opatření obecné povahy</a:t>
            </a:r>
            <a:r>
              <a:rPr lang="cs-CZ" dirty="0" smtClean="0"/>
              <a:t>,</a:t>
            </a:r>
          </a:p>
          <a:p>
            <a:pPr lvl="0"/>
            <a:r>
              <a:rPr lang="cs-CZ" dirty="0"/>
              <a:t>ř</a:t>
            </a:r>
            <a:r>
              <a:rPr lang="cs-CZ" dirty="0" smtClean="0"/>
              <a:t>ízení o zrušení služebního předpisu</a:t>
            </a:r>
            <a:endParaRPr lang="cs-CZ" dirty="0"/>
          </a:p>
          <a:p>
            <a:pPr lvl="0"/>
            <a:r>
              <a:rPr lang="cs-CZ" dirty="0"/>
              <a:t>kárné žaloby (soudci, státní zástupci, exekutoři),</a:t>
            </a:r>
          </a:p>
          <a:p>
            <a:pPr lvl="0"/>
            <a:r>
              <a:rPr lang="cs-CZ" dirty="0"/>
              <a:t>ve věcech krajského referenda,</a:t>
            </a:r>
          </a:p>
          <a:p>
            <a:r>
              <a:rPr lang="cs-CZ" dirty="0"/>
              <a:t>ve věcech politických stran a hnutí.</a:t>
            </a:r>
          </a:p>
        </p:txBody>
      </p:sp>
    </p:spTree>
    <p:extLst>
      <p:ext uri="{BB962C8B-B14F-4D97-AF65-F5344CB8AC3E}">
        <p14:creationId xmlns:p14="http://schemas.microsoft.com/office/powerpoint/2010/main" val="1141118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5443" y="-216765"/>
            <a:ext cx="10515600" cy="1325563"/>
          </a:xfrm>
        </p:spPr>
        <p:txBody>
          <a:bodyPr/>
          <a:lstStyle/>
          <a:p>
            <a:r>
              <a:rPr lang="cs-CZ" dirty="0" smtClean="0"/>
              <a:t>Zvolte správný žalobní typ</a:t>
            </a:r>
            <a:endParaRPr lang="cs-CZ" dirty="0"/>
          </a:p>
        </p:txBody>
      </p:sp>
      <p:sp>
        <p:nvSpPr>
          <p:cNvPr id="3" name="Zástupný symbol pro obsah 2"/>
          <p:cNvSpPr>
            <a:spLocks noGrp="1"/>
          </p:cNvSpPr>
          <p:nvPr>
            <p:ph idx="1"/>
          </p:nvPr>
        </p:nvSpPr>
        <p:spPr>
          <a:xfrm>
            <a:off x="482138" y="980902"/>
            <a:ext cx="10871662" cy="5196061"/>
          </a:xfrm>
        </p:spPr>
        <p:txBody>
          <a:bodyPr>
            <a:normAutofit fontScale="92500" lnSpcReduction="20000"/>
          </a:bodyPr>
          <a:lstStyle/>
          <a:p>
            <a:r>
              <a:rPr lang="cs-CZ" dirty="0"/>
              <a:t>Ministr školství, mládeže a tělovýchovy předložil </a:t>
            </a:r>
            <a:r>
              <a:rPr lang="cs-CZ" dirty="0" smtClean="0"/>
              <a:t>prezidentu republiky návrh </a:t>
            </a:r>
            <a:r>
              <a:rPr lang="cs-CZ" dirty="0"/>
              <a:t>na jmenování 45 nových profesorů pro určitý </a:t>
            </a:r>
            <a:r>
              <a:rPr lang="cs-CZ" dirty="0" smtClean="0"/>
              <a:t>obor. V </a:t>
            </a:r>
            <a:r>
              <a:rPr lang="cs-CZ" dirty="0"/>
              <a:t>přiloženém seznamu kandidátů na jmenování profesorem byl na 31. místě uveden </a:t>
            </a:r>
            <a:r>
              <a:rPr lang="cs-CZ" dirty="0" smtClean="0"/>
              <a:t>i pan Moudrý </a:t>
            </a:r>
            <a:r>
              <a:rPr lang="cs-CZ" dirty="0"/>
              <a:t>jako kandidát na jmenování profesorem pro obor </a:t>
            </a:r>
            <a:r>
              <a:rPr lang="cs-CZ" dirty="0" smtClean="0"/>
              <a:t>Fyzika. Prezident republiky však ve věci jmenování pana Moudrého žádný postup neučinil a nejmenoval jej, pouze k dotazu ministra školství sdělil následující:</a:t>
            </a:r>
          </a:p>
          <a:p>
            <a:pPr marL="0" indent="0">
              <a:buNone/>
            </a:pPr>
            <a:r>
              <a:rPr lang="cs-CZ" dirty="0" smtClean="0"/>
              <a:t>„</a:t>
            </a:r>
            <a:r>
              <a:rPr lang="cs-CZ" i="1" dirty="0" smtClean="0"/>
              <a:t>Vážená paní ministryně,</a:t>
            </a:r>
          </a:p>
          <a:p>
            <a:pPr marL="0" indent="0">
              <a:buNone/>
            </a:pPr>
            <a:r>
              <a:rPr lang="cs-CZ" i="1" dirty="0" smtClean="0"/>
              <a:t>tímto dopisem potvrzuji své rozhodnutí nejmenovat kandidáta na profesora vysoké školy pana doc. Moudrého</a:t>
            </a:r>
          </a:p>
          <a:p>
            <a:pPr marL="0" indent="0" algn="just">
              <a:buNone/>
            </a:pPr>
            <a:r>
              <a:rPr lang="cs-CZ" i="1" dirty="0" smtClean="0"/>
              <a:t>Důvody, které mne vedly k tomu, že jsem se neztotožnil s návrhem vědeckých a uměleckých rad vysokých škol jmenovat výše uvedeného profesora vysok</a:t>
            </a:r>
            <a:r>
              <a:rPr lang="cs-CZ" i="1" dirty="0"/>
              <a:t>é</a:t>
            </a:r>
            <a:r>
              <a:rPr lang="cs-CZ" i="1" dirty="0" smtClean="0"/>
              <a:t> školy, byly veřejně publikovány na oficiálních webových stránkách www.hrad.cz, a to dne 28. května 2015: https://www.hrad.cz/cs/pro-media/tiskove-zpravy/aktualni-tiskove-zpravy/prezident-republiky- se-rozhodl-nejmenovat-tri-profesory-11098.</a:t>
            </a:r>
            <a:r>
              <a:rPr lang="cs-CZ" dirty="0" smtClean="0"/>
              <a:t>“</a:t>
            </a:r>
          </a:p>
        </p:txBody>
      </p:sp>
    </p:spTree>
    <p:extLst>
      <p:ext uri="{BB962C8B-B14F-4D97-AF65-F5344CB8AC3E}">
        <p14:creationId xmlns:p14="http://schemas.microsoft.com/office/powerpoint/2010/main" val="148374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err="1" smtClean="0"/>
              <a:t>Pl</a:t>
            </a:r>
            <a:r>
              <a:rPr lang="cs-CZ" dirty="0" smtClean="0"/>
              <a:t>. ÚS 12/17</a:t>
            </a:r>
            <a:endParaRPr lang="cs-CZ" dirty="0"/>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Pokud totiž dospěly k závěru, že prezident republiky o podaném návrhu rozhodl a byť toto rozhodnutí nebylo vydáno ve formalizované podobě a nemělo obvyklou strukturu rozhodnutí správního orgánu, je zcela zřejmé, že prezident republiky učinil jednoznačný úkon, který byl způsobilý zasáhnout právní sféru stěžovatelů </a:t>
            </a:r>
            <a:r>
              <a:rPr lang="cs-CZ" i="1" dirty="0" smtClean="0"/>
              <a:t>a </a:t>
            </a:r>
            <a:r>
              <a:rPr lang="cs-CZ" i="1" dirty="0"/>
              <a:t>zároveň byl učiněn </a:t>
            </a:r>
            <a:r>
              <a:rPr lang="cs-CZ" i="1" dirty="0" err="1"/>
              <a:t>seznatelným</a:t>
            </a:r>
            <a:r>
              <a:rPr lang="cs-CZ" i="1" dirty="0"/>
              <a:t> a srozumitelným </a:t>
            </a:r>
            <a:r>
              <a:rPr lang="cs-CZ" i="1" dirty="0" smtClean="0"/>
              <a:t>způsobem</a:t>
            </a:r>
            <a:r>
              <a:rPr lang="cs-CZ" dirty="0" smtClean="0"/>
              <a:t>…</a:t>
            </a:r>
            <a:r>
              <a:rPr lang="cs-CZ" i="1" dirty="0" smtClean="0"/>
              <a:t>Na </a:t>
            </a:r>
            <a:r>
              <a:rPr lang="cs-CZ" i="1" dirty="0"/>
              <a:t>dané věci nemůže nic podstatného změnit ani okolnost, že předmětné rozhodnutí nebylo stěžovatelům doručeno prezidentem republiky. Jak totiž správně uvedl Nejvyšší správní soud, chyba v doručení nemůže založit nečinnost orgánu veřejné moci, </a:t>
            </a:r>
            <a:r>
              <a:rPr lang="cs-CZ" i="1" dirty="0" smtClean="0"/>
              <a:t>…I </a:t>
            </a:r>
            <a:r>
              <a:rPr lang="cs-CZ" i="1" dirty="0"/>
              <a:t>takové rozhodnutí, které nebylo účastníkovi řízení předáno, totiž bylo vydáno, a tedy existuje a není proto případné namítat nečinnost rozhodujícího orgánu.</a:t>
            </a:r>
          </a:p>
        </p:txBody>
      </p:sp>
    </p:spTree>
    <p:extLst>
      <p:ext uri="{BB962C8B-B14F-4D97-AF65-F5344CB8AC3E}">
        <p14:creationId xmlns:p14="http://schemas.microsoft.com/office/powerpoint/2010/main" val="178251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Žádost o informaci podle 106/1999</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a:t>§ </a:t>
            </a:r>
            <a:r>
              <a:rPr lang="cs-CZ" dirty="0" smtClean="0"/>
              <a:t>14</a:t>
            </a:r>
          </a:p>
          <a:p>
            <a:pPr algn="just"/>
            <a:endParaRPr lang="cs-CZ" dirty="0"/>
          </a:p>
          <a:p>
            <a:pPr marL="0" indent="0" algn="just">
              <a:buNone/>
            </a:pPr>
            <a:r>
              <a:rPr lang="cs-CZ" dirty="0"/>
              <a:t>Postup při podávání a vyřizování písemných žádostí o poskytnutí </a:t>
            </a:r>
            <a:r>
              <a:rPr lang="cs-CZ" dirty="0" smtClean="0"/>
              <a:t>informace</a:t>
            </a:r>
            <a:endParaRPr lang="cs-CZ" dirty="0"/>
          </a:p>
          <a:p>
            <a:pPr marL="0" indent="0" algn="just">
              <a:buNone/>
            </a:pPr>
            <a:r>
              <a:rPr lang="cs-CZ" dirty="0" smtClean="0"/>
              <a:t>(</a:t>
            </a:r>
            <a:r>
              <a:rPr lang="cs-CZ" dirty="0"/>
              <a:t>1) Žádost je podána dnem, kdy ji obdržel povinný subjekt</a:t>
            </a:r>
            <a:r>
              <a:rPr lang="cs-CZ" dirty="0" smtClean="0"/>
              <a:t>.</a:t>
            </a:r>
            <a:endParaRPr lang="cs-CZ" dirty="0"/>
          </a:p>
          <a:p>
            <a:pPr marL="0" indent="0" algn="just">
              <a:buNone/>
            </a:pPr>
            <a:r>
              <a:rPr lang="cs-CZ" dirty="0" smtClean="0"/>
              <a:t>(</a:t>
            </a:r>
            <a:r>
              <a:rPr lang="cs-CZ" dirty="0"/>
              <a:t>2) Ze žádosti </a:t>
            </a:r>
            <a:r>
              <a:rPr lang="cs-CZ" b="1" dirty="0"/>
              <a:t>musí být zřejmé</a:t>
            </a:r>
            <a:r>
              <a:rPr lang="cs-CZ" dirty="0"/>
              <a:t>, kterému povinnému subjektu je určena, a že se žadatel domáhá poskytnutí informace ve smyslu tohoto zákona. Fyzická osoba uvede v žádosti jméno, příjmení, datum narození, adresu místa trvalého pobytu nebo, není-li přihlášena k trvalému pobytu, adresu bydliště a adresu pro doručování, liší-li se od adresy místa trvalého pobytu nebo bydliště. Právnická osoba uvede název, identifikační číslo osoby, adresu sídla a adresu pro doručování, liší-li se od adresy sídla. Adresou pro doručování se </a:t>
            </a:r>
            <a:r>
              <a:rPr lang="cs-CZ" b="1" dirty="0"/>
              <a:t>rozumí též elektronická adresa.</a:t>
            </a:r>
          </a:p>
          <a:p>
            <a:pPr marL="0" indent="0" algn="just">
              <a:buNone/>
            </a:pPr>
            <a:r>
              <a:rPr lang="cs-CZ" dirty="0" smtClean="0"/>
              <a:t>(</a:t>
            </a:r>
            <a:r>
              <a:rPr lang="cs-CZ" dirty="0"/>
              <a:t>3) Je-li žádost učiněna elektronicky, musí být podána prostřednictvím elektronické adresy podatelny povinného subjektu, pokud ji povinný subjekt zřídil. Pokud elektronické adresy podatelny nejsou zveřejněny, postačí podání na jakoukoliv elektronickou adresu povinného subjektu.</a:t>
            </a:r>
          </a:p>
          <a:p>
            <a:pPr marL="0" indent="0" algn="just">
              <a:buNone/>
            </a:pPr>
            <a:r>
              <a:rPr lang="cs-CZ" dirty="0" smtClean="0"/>
              <a:t>(</a:t>
            </a:r>
            <a:r>
              <a:rPr lang="cs-CZ" dirty="0"/>
              <a:t>4) Neobsahuje-li žádost náležitosti podle odstavce 2 věty první a adresu pro doručování, případně není-li elektronická žádost podána podle odstavce 3, </a:t>
            </a:r>
            <a:r>
              <a:rPr lang="cs-CZ" b="1" dirty="0"/>
              <a:t>není žádostí ve smyslu tohoto zákona</a:t>
            </a:r>
            <a:r>
              <a:rPr lang="cs-CZ" dirty="0"/>
              <a:t>.</a:t>
            </a:r>
          </a:p>
        </p:txBody>
      </p:sp>
    </p:spTree>
    <p:extLst>
      <p:ext uri="{BB962C8B-B14F-4D97-AF65-F5344CB8AC3E}">
        <p14:creationId xmlns:p14="http://schemas.microsoft.com/office/powerpoint/2010/main" val="3136896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err="1" smtClean="0"/>
              <a:t>Pl</a:t>
            </a:r>
            <a:r>
              <a:rPr lang="cs-CZ" dirty="0" smtClean="0"/>
              <a:t>. ÚS 12/17 – odlišné stanovisko</a:t>
            </a:r>
            <a:endParaRPr lang="cs-CZ" dirty="0"/>
          </a:p>
        </p:txBody>
      </p:sp>
      <p:sp>
        <p:nvSpPr>
          <p:cNvPr id="3" name="Zástupný symbol pro obsah 2"/>
          <p:cNvSpPr>
            <a:spLocks noGrp="1"/>
          </p:cNvSpPr>
          <p:nvPr>
            <p:ph idx="1"/>
          </p:nvPr>
        </p:nvSpPr>
        <p:spPr>
          <a:xfrm>
            <a:off x="838200" y="1139824"/>
            <a:ext cx="10515600" cy="4943475"/>
          </a:xfrm>
        </p:spPr>
        <p:txBody>
          <a:bodyPr>
            <a:normAutofit/>
          </a:bodyPr>
          <a:lstStyle/>
          <a:p>
            <a:pPr algn="just"/>
            <a:r>
              <a:rPr lang="cs-CZ" i="1" dirty="0"/>
              <a:t>Správní soudy však pochybily v další části svých úvah, když hodnotily vlastní činnost či nečinnost prezidenta republiky. Podle mého názoru totiž dopis ze dne 19. ledna 2016, kterým měl být vypořádán návrh vědecké rady na jmenování stěžovatele profesorem, žádným rozhodnutím není. Tento dopis nemá náležitosti individuálního správního aktu, což vyplývá již z toho, že nebyl ani jednomu ze stěžovatelů adresován. Jde o pouhé sdělení, kterým byla tehdejší ministryně školství, mládeže a tělovýchovy informována o stanovisku prezidenta republiky, respektive o součást vzájemné komunikace mezi těmito ústavními činiteli.</a:t>
            </a:r>
          </a:p>
        </p:txBody>
      </p:sp>
    </p:spTree>
    <p:extLst>
      <p:ext uri="{BB962C8B-B14F-4D97-AF65-F5344CB8AC3E}">
        <p14:creationId xmlns:p14="http://schemas.microsoft.com/office/powerpoint/2010/main" val="69954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smtClean="0"/>
              <a:t>Omezení v poskytování </a:t>
            </a:r>
            <a:r>
              <a:rPr lang="cs-CZ" dirty="0" err="1" smtClean="0"/>
              <a:t>info</a:t>
            </a:r>
            <a:endParaRPr lang="cs-CZ" dirty="0"/>
          </a:p>
        </p:txBody>
      </p:sp>
      <p:sp>
        <p:nvSpPr>
          <p:cNvPr id="3" name="Zástupný symbol pro obsah 2"/>
          <p:cNvSpPr>
            <a:spLocks noGrp="1"/>
          </p:cNvSpPr>
          <p:nvPr>
            <p:ph idx="1"/>
          </p:nvPr>
        </p:nvSpPr>
        <p:spPr>
          <a:xfrm>
            <a:off x="838200" y="1455313"/>
            <a:ext cx="10515600" cy="5007832"/>
          </a:xfrm>
        </p:spPr>
        <p:txBody>
          <a:bodyPr>
            <a:normAutofit fontScale="85000" lnSpcReduction="20000"/>
          </a:bodyPr>
          <a:lstStyle/>
          <a:p>
            <a:pPr marL="0" indent="0">
              <a:buNone/>
            </a:pPr>
            <a:r>
              <a:rPr lang="cs-CZ" dirty="0"/>
              <a:t>Neposkytuje se - § 6 až § </a:t>
            </a:r>
            <a:r>
              <a:rPr lang="cs-CZ" dirty="0" smtClean="0"/>
              <a:t>12</a:t>
            </a:r>
            <a:endParaRPr lang="cs-CZ" dirty="0"/>
          </a:p>
          <a:p>
            <a:pPr marL="0" indent="0">
              <a:buNone/>
            </a:pPr>
            <a:r>
              <a:rPr lang="cs-CZ" dirty="0" smtClean="0"/>
              <a:t>§ 11 odst. 3 </a:t>
            </a:r>
            <a:endParaRPr lang="cs-CZ" dirty="0"/>
          </a:p>
          <a:p>
            <a:pPr marL="0" indent="0" algn="just">
              <a:buNone/>
            </a:pPr>
            <a:r>
              <a:rPr lang="cs-CZ" i="1" dirty="0"/>
              <a:t>(3) </a:t>
            </a:r>
            <a:r>
              <a:rPr lang="cs-CZ" i="1" dirty="0" smtClean="0"/>
              <a:t>Informace</a:t>
            </a:r>
            <a:r>
              <a:rPr lang="cs-CZ" i="1" dirty="0"/>
              <a:t>, které získal povinný subjekt od třetí osoby při plnění úkolů v rámci kontrolní, dozorové, dohledové nebo obdobné činnosti prováděné na základě zvláštního právního předpisu11), podle kterého se na ně vztahuje povinnost mlčenlivosti anebo jiný postup chránící je před zveřejněním nebo zneužitím, se neposkytují. </a:t>
            </a:r>
            <a:r>
              <a:rPr lang="cs-CZ" b="1" i="1" dirty="0"/>
              <a:t>Povinný subjekt poskytne pouze ty informace, které při plnění těchto úkolů vznikly jeho činností</a:t>
            </a:r>
            <a:r>
              <a:rPr lang="cs-CZ" b="1" i="1" dirty="0" smtClean="0"/>
              <a:t>.</a:t>
            </a:r>
            <a:endParaRPr lang="cs-CZ" b="1" i="1" dirty="0"/>
          </a:p>
          <a:p>
            <a:pPr marL="0" indent="0" algn="just">
              <a:buNone/>
            </a:pPr>
            <a:endParaRPr lang="cs-CZ" i="1" dirty="0" smtClean="0"/>
          </a:p>
          <a:p>
            <a:pPr marL="0" indent="0" algn="just">
              <a:buNone/>
            </a:pPr>
            <a:r>
              <a:rPr lang="cs-CZ" dirty="0" smtClean="0"/>
              <a:t>§ 15</a:t>
            </a:r>
            <a:endParaRPr lang="cs-CZ" dirty="0"/>
          </a:p>
          <a:p>
            <a:r>
              <a:rPr lang="cs-CZ" dirty="0"/>
              <a:t>Rozhodnutí o odmítnutí žádosti</a:t>
            </a:r>
          </a:p>
          <a:p>
            <a:pPr marL="0" indent="0" algn="just">
              <a:buNone/>
            </a:pPr>
            <a:r>
              <a:rPr lang="cs-CZ" dirty="0" smtClean="0"/>
              <a:t>(</a:t>
            </a:r>
            <a:r>
              <a:rPr lang="cs-CZ" dirty="0"/>
              <a:t>1) Pokud povinný subjekt žádosti, byť i jen zčásti, nevyhoví, vydá ve lhůtě pro vyřízení žádosti rozhodnutí o odmítnutí žádosti, popřípadě o odmítnutí části žádosti (dále jen "rozhodnutí o odmítnutí žádosti"), s výjimkou případů, kdy se žádost odloží.</a:t>
            </a:r>
          </a:p>
        </p:txBody>
      </p:sp>
    </p:spTree>
    <p:extLst>
      <p:ext uri="{BB962C8B-B14F-4D97-AF65-F5344CB8AC3E}">
        <p14:creationId xmlns:p14="http://schemas.microsoft.com/office/powerpoint/2010/main" val="2131734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8b v soudní judikatuře</a:t>
            </a:r>
            <a:endParaRPr lang="cs-CZ" dirty="0"/>
          </a:p>
        </p:txBody>
      </p:sp>
      <p:sp>
        <p:nvSpPr>
          <p:cNvPr id="3" name="Zástupný symbol pro obsah 2"/>
          <p:cNvSpPr>
            <a:spLocks noGrp="1"/>
          </p:cNvSpPr>
          <p:nvPr>
            <p:ph idx="1"/>
          </p:nvPr>
        </p:nvSpPr>
        <p:spPr>
          <a:xfrm>
            <a:off x="838200" y="1404710"/>
            <a:ext cx="10744200" cy="5184775"/>
          </a:xfrm>
        </p:spPr>
        <p:txBody>
          <a:bodyPr>
            <a:normAutofit fontScale="92500" lnSpcReduction="10000"/>
          </a:bodyPr>
          <a:lstStyle/>
          <a:p>
            <a:pPr marL="0" indent="0">
              <a:buNone/>
            </a:pPr>
            <a:r>
              <a:rPr lang="cs-CZ" dirty="0" smtClean="0"/>
              <a:t>Příjemci </a:t>
            </a:r>
            <a:r>
              <a:rPr lang="cs-CZ" dirty="0"/>
              <a:t>veřejných </a:t>
            </a:r>
            <a:r>
              <a:rPr lang="cs-CZ" dirty="0" smtClean="0"/>
              <a:t>prostředků</a:t>
            </a:r>
            <a:endParaRPr lang="cs-CZ" dirty="0"/>
          </a:p>
          <a:p>
            <a:pPr marL="0" indent="0">
              <a:buNone/>
            </a:pPr>
            <a:r>
              <a:rPr lang="cs-CZ" dirty="0" smtClean="0"/>
              <a:t>(</a:t>
            </a:r>
            <a:r>
              <a:rPr lang="cs-CZ" dirty="0"/>
              <a:t>1) Povinný subjekt poskytne základní osobní údaje4b) o osobě, které poskytl veřejné prostředky</a:t>
            </a:r>
            <a:r>
              <a:rPr lang="cs-CZ" dirty="0" smtClean="0"/>
              <a:t>.</a:t>
            </a:r>
            <a:endParaRPr lang="cs-CZ" dirty="0"/>
          </a:p>
          <a:p>
            <a:pPr marL="0" indent="0">
              <a:buNone/>
            </a:pPr>
            <a:r>
              <a:rPr lang="cs-CZ" dirty="0" smtClean="0"/>
              <a:t>(</a:t>
            </a:r>
            <a:r>
              <a:rPr lang="cs-CZ" dirty="0"/>
              <a:t>2) Ustanovení odstavce 1 se nevztahuje na poskytování veřejných prostředků podle zákonů v oblasti sociální, poskytování zdravotních služeb, hmotného zabezpečení v nezaměstnanosti, státní podpory stavebního spoření a státní pomoci při obnově </a:t>
            </a:r>
            <a:r>
              <a:rPr lang="cs-CZ" dirty="0" smtClean="0"/>
              <a:t>území. </a:t>
            </a:r>
            <a:endParaRPr lang="cs-CZ" dirty="0"/>
          </a:p>
          <a:p>
            <a:pPr marL="0" indent="0">
              <a:buNone/>
            </a:pPr>
            <a:r>
              <a:rPr lang="cs-CZ" dirty="0" smtClean="0"/>
              <a:t>(</a:t>
            </a:r>
            <a:r>
              <a:rPr lang="cs-CZ" dirty="0"/>
              <a:t>3) Základní osobní údaje podle odstavce 1 se poskytnou pouze v tomto rozsahu: jméno, příjmení, rok narození, obec, kde má příjemce trvalý pobyt, výše, účel a podmínky poskytnutých veřejných prostředků</a:t>
            </a:r>
            <a:r>
              <a:rPr lang="cs-CZ" dirty="0" smtClean="0"/>
              <a:t>.</a:t>
            </a:r>
          </a:p>
          <a:p>
            <a:r>
              <a:rPr lang="cs-CZ" dirty="0" smtClean="0"/>
              <a:t>Rozsudek rozšířeného senátu NSS ze dne 22.10.2014, </a:t>
            </a:r>
            <a:r>
              <a:rPr lang="cs-CZ" dirty="0" err="1" smtClean="0"/>
              <a:t>sp</a:t>
            </a:r>
            <a:r>
              <a:rPr lang="cs-CZ" dirty="0" smtClean="0"/>
              <a:t>. zn. </a:t>
            </a:r>
            <a:r>
              <a:rPr lang="cs-CZ" dirty="0"/>
              <a:t>8 As 55/2012 – </a:t>
            </a:r>
            <a:r>
              <a:rPr lang="cs-CZ" dirty="0" smtClean="0"/>
              <a:t>62</a:t>
            </a:r>
          </a:p>
          <a:p>
            <a:r>
              <a:rPr lang="cs-CZ" dirty="0" smtClean="0"/>
              <a:t>Nález Ústavního soudu ze dne 17. 10. 2017, </a:t>
            </a:r>
            <a:r>
              <a:rPr lang="cs-CZ" dirty="0" err="1" smtClean="0"/>
              <a:t>sp</a:t>
            </a:r>
            <a:r>
              <a:rPr lang="cs-CZ" dirty="0" smtClean="0"/>
              <a:t>. zn.  </a:t>
            </a:r>
            <a:r>
              <a:rPr lang="cs-CZ" dirty="0"/>
              <a:t>IV. ÚS 1378/16 </a:t>
            </a:r>
          </a:p>
        </p:txBody>
      </p:sp>
    </p:spTree>
    <p:extLst>
      <p:ext uri="{BB962C8B-B14F-4D97-AF65-F5344CB8AC3E}">
        <p14:creationId xmlns:p14="http://schemas.microsoft.com/office/powerpoint/2010/main" val="3571458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t>Právní záruky zákonnosti ve veřejné </a:t>
            </a:r>
            <a:r>
              <a:rPr lang="cs-CZ" b="1" dirty="0" smtClean="0"/>
              <a:t>správě</a:t>
            </a:r>
            <a:endParaRPr lang="cs-CZ" b="1" dirty="0"/>
          </a:p>
        </p:txBody>
      </p:sp>
      <p:sp>
        <p:nvSpPr>
          <p:cNvPr id="3" name="Zástupný symbol pro obsah 2"/>
          <p:cNvSpPr>
            <a:spLocks noGrp="1"/>
          </p:cNvSpPr>
          <p:nvPr>
            <p:ph idx="1"/>
          </p:nvPr>
        </p:nvSpPr>
        <p:spPr>
          <a:xfrm>
            <a:off x="762000" y="1787525"/>
            <a:ext cx="10515600" cy="4351338"/>
          </a:xfrm>
        </p:spPr>
        <p:txBody>
          <a:bodyPr>
            <a:normAutofit/>
          </a:bodyPr>
          <a:lstStyle/>
          <a:p>
            <a:r>
              <a:rPr lang="cs-CZ" dirty="0"/>
              <a:t>souhrn právních prostředků určených k zabezpečení dodržování a zákonné realizace práva pro případ jeho porušení</a:t>
            </a:r>
            <a:r>
              <a:rPr lang="cs-CZ" dirty="0" smtClean="0"/>
              <a:t>.</a:t>
            </a:r>
          </a:p>
          <a:p>
            <a:pPr marL="0" indent="0">
              <a:buNone/>
            </a:pPr>
            <a:endParaRPr lang="cs-CZ" b="1" dirty="0"/>
          </a:p>
          <a:p>
            <a:r>
              <a:rPr lang="cs-CZ" dirty="0"/>
              <a:t>vztahují </a:t>
            </a:r>
            <a:r>
              <a:rPr lang="cs-CZ" u="sng" dirty="0"/>
              <a:t>jak na vlastní činnost veřejné správy</a:t>
            </a:r>
            <a:r>
              <a:rPr lang="cs-CZ" dirty="0"/>
              <a:t>, </a:t>
            </a:r>
            <a:r>
              <a:rPr lang="cs-CZ" u="sng" dirty="0"/>
              <a:t>tak na chování subjektů</a:t>
            </a:r>
            <a:r>
              <a:rPr lang="cs-CZ" dirty="0"/>
              <a:t>, které jsou adresáty práv a povinnosti správně právního charakteru, tedy směřují jako </a:t>
            </a:r>
            <a:r>
              <a:rPr lang="cs-CZ" u="sng" dirty="0"/>
              <a:t>dovnitř veřejné správy, tak i navenek</a:t>
            </a:r>
            <a:r>
              <a:rPr lang="cs-CZ" dirty="0"/>
              <a:t>.</a:t>
            </a:r>
            <a:endParaRPr lang="cs-CZ" b="1" dirty="0" smtClean="0"/>
          </a:p>
        </p:txBody>
      </p:sp>
    </p:spTree>
    <p:extLst>
      <p:ext uri="{BB962C8B-B14F-4D97-AF65-F5344CB8AC3E}">
        <p14:creationId xmlns:p14="http://schemas.microsoft.com/office/powerpoint/2010/main" val="545267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 PZ</a:t>
            </a:r>
            <a:endParaRPr lang="cs-CZ" dirty="0"/>
          </a:p>
        </p:txBody>
      </p:sp>
      <p:sp>
        <p:nvSpPr>
          <p:cNvPr id="3" name="Zástupný symbol pro obsah 2"/>
          <p:cNvSpPr>
            <a:spLocks noGrp="1"/>
          </p:cNvSpPr>
          <p:nvPr>
            <p:ph idx="1"/>
          </p:nvPr>
        </p:nvSpPr>
        <p:spPr/>
        <p:txBody>
          <a:bodyPr>
            <a:normAutofit/>
          </a:bodyPr>
          <a:lstStyle/>
          <a:p>
            <a:pPr lvl="0"/>
            <a:r>
              <a:rPr lang="cs-CZ" dirty="0" smtClean="0">
                <a:solidFill>
                  <a:srgbClr val="FF0000"/>
                </a:solidFill>
              </a:rPr>
              <a:t>kontrola </a:t>
            </a:r>
            <a:r>
              <a:rPr lang="cs-CZ" dirty="0">
                <a:solidFill>
                  <a:srgbClr val="FF0000"/>
                </a:solidFill>
              </a:rPr>
              <a:t>veřejné správy </a:t>
            </a:r>
            <a:r>
              <a:rPr lang="cs-CZ" b="1" dirty="0">
                <a:solidFill>
                  <a:srgbClr val="FF0000"/>
                </a:solidFill>
              </a:rPr>
              <a:t>-</a:t>
            </a:r>
            <a:r>
              <a:rPr lang="cs-CZ" b="1" dirty="0" smtClean="0">
                <a:solidFill>
                  <a:srgbClr val="FF0000"/>
                </a:solidFill>
              </a:rPr>
              <a:t> </a:t>
            </a:r>
            <a:r>
              <a:rPr lang="cs-CZ" dirty="0" smtClean="0">
                <a:solidFill>
                  <a:srgbClr val="FF0000"/>
                </a:solidFill>
              </a:rPr>
              <a:t>dovnitř</a:t>
            </a:r>
            <a:r>
              <a:rPr lang="cs-CZ" dirty="0" smtClean="0"/>
              <a:t>/navenek</a:t>
            </a:r>
            <a:endParaRPr lang="cs-CZ" dirty="0"/>
          </a:p>
          <a:p>
            <a:pPr lvl="0"/>
            <a:r>
              <a:rPr lang="cs-CZ" dirty="0"/>
              <a:t>právo na informace ve veřejné správě </a:t>
            </a:r>
            <a:r>
              <a:rPr lang="cs-CZ" dirty="0" smtClean="0"/>
              <a:t>- </a:t>
            </a:r>
            <a:r>
              <a:rPr lang="cs-CZ" dirty="0"/>
              <a:t>dovnitř</a:t>
            </a:r>
          </a:p>
          <a:p>
            <a:pPr lvl="0"/>
            <a:r>
              <a:rPr lang="cs-CZ" dirty="0"/>
              <a:t>zrušení, změna a sistace vadných právních aktů - dovnitř</a:t>
            </a:r>
          </a:p>
          <a:p>
            <a:pPr lvl="0"/>
            <a:r>
              <a:rPr lang="cs-CZ" dirty="0"/>
              <a:t>uplatňování odpovědnosti za porušení právních povinností (4. seminář) - navenek</a:t>
            </a:r>
          </a:p>
          <a:p>
            <a:pPr lvl="0"/>
            <a:r>
              <a:rPr lang="cs-CZ" dirty="0"/>
              <a:t>přímé donucení ke splnění právní povinnosti - navenek</a:t>
            </a:r>
          </a:p>
          <a:p>
            <a:endParaRPr lang="cs-CZ" dirty="0"/>
          </a:p>
        </p:txBody>
      </p:sp>
    </p:spTree>
    <p:extLst>
      <p:ext uri="{BB962C8B-B14F-4D97-AF65-F5344CB8AC3E}">
        <p14:creationId xmlns:p14="http://schemas.microsoft.com/office/powerpoint/2010/main" val="3242246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Kontrola - systém</a:t>
            </a:r>
            <a:endParaRPr lang="cs-CZ" dirty="0"/>
          </a:p>
        </p:txBody>
      </p:sp>
      <p:sp>
        <p:nvSpPr>
          <p:cNvPr id="3" name="Zástupný symbol pro obsah 2"/>
          <p:cNvSpPr>
            <a:spLocks noGrp="1"/>
          </p:cNvSpPr>
          <p:nvPr>
            <p:ph idx="1"/>
          </p:nvPr>
        </p:nvSpPr>
        <p:spPr/>
        <p:txBody>
          <a:bodyPr>
            <a:normAutofit lnSpcReduction="10000"/>
          </a:bodyPr>
          <a:lstStyle/>
          <a:p>
            <a:pPr lvl="0"/>
            <a:r>
              <a:rPr lang="cs-CZ" b="1" u="sng" dirty="0" smtClean="0"/>
              <a:t>správní </a:t>
            </a:r>
            <a:r>
              <a:rPr lang="cs-CZ" b="1" u="sng" dirty="0"/>
              <a:t>kontrola veřejné správy (vykonávají orgány veřejné správy)</a:t>
            </a:r>
            <a:endParaRPr lang="cs-CZ" sz="3600" b="1" dirty="0"/>
          </a:p>
          <a:p>
            <a:pPr lvl="1"/>
            <a:r>
              <a:rPr lang="cs-CZ" dirty="0"/>
              <a:t>správní kontrola </a:t>
            </a:r>
            <a:r>
              <a:rPr lang="cs-CZ" b="1" dirty="0"/>
              <a:t>vnitřní</a:t>
            </a:r>
            <a:r>
              <a:rPr lang="cs-CZ" dirty="0"/>
              <a:t> (v rámci hierarchie nadřízenosti a podřízení kontroluje sama sebe)</a:t>
            </a:r>
            <a:endParaRPr lang="cs-CZ" sz="3200" dirty="0"/>
          </a:p>
          <a:p>
            <a:pPr lvl="1"/>
            <a:r>
              <a:rPr lang="cs-CZ" dirty="0"/>
              <a:t>správní kontrola </a:t>
            </a:r>
            <a:r>
              <a:rPr lang="cs-CZ" b="1" dirty="0"/>
              <a:t>vnější </a:t>
            </a:r>
            <a:r>
              <a:rPr lang="cs-CZ" dirty="0"/>
              <a:t>(kontroluje vně postavené subjekty)</a:t>
            </a:r>
            <a:endParaRPr lang="cs-CZ" sz="3200" dirty="0"/>
          </a:p>
          <a:p>
            <a:pPr lvl="0"/>
            <a:r>
              <a:rPr lang="cs-CZ" b="1" u="sng" dirty="0">
                <a:solidFill>
                  <a:srgbClr val="FF0000"/>
                </a:solidFill>
              </a:rPr>
              <a:t>vnější kontrola veřejné správy (je předmětem kontroly ze strany jiných orgánů)</a:t>
            </a:r>
            <a:endParaRPr lang="cs-CZ" sz="3600" dirty="0">
              <a:solidFill>
                <a:srgbClr val="FF0000"/>
              </a:solidFill>
            </a:endParaRPr>
          </a:p>
          <a:p>
            <a:pPr lvl="1"/>
            <a:r>
              <a:rPr lang="cs-CZ" b="1" dirty="0"/>
              <a:t>kontrola vykonávaná zákonodárným sborem, respektive zastupitelskými orgány</a:t>
            </a:r>
            <a:endParaRPr lang="cs-CZ" sz="3200" dirty="0"/>
          </a:p>
          <a:p>
            <a:pPr lvl="1"/>
            <a:r>
              <a:rPr lang="cs-CZ" b="1" dirty="0">
                <a:solidFill>
                  <a:srgbClr val="FF0000"/>
                </a:solidFill>
              </a:rPr>
              <a:t>kontrola vykonávaná soudy</a:t>
            </a:r>
            <a:endParaRPr lang="cs-CZ" sz="3200" dirty="0">
              <a:solidFill>
                <a:srgbClr val="FF0000"/>
              </a:solidFill>
            </a:endParaRPr>
          </a:p>
          <a:p>
            <a:pPr lvl="1"/>
            <a:r>
              <a:rPr lang="cs-CZ" b="1" dirty="0"/>
              <a:t>kontrola vykonávaná Nejvyšším kontrolním úřadem</a:t>
            </a:r>
            <a:endParaRPr lang="cs-CZ" sz="3200" dirty="0"/>
          </a:p>
          <a:p>
            <a:pPr lvl="1"/>
            <a:r>
              <a:rPr lang="cs-CZ" b="1" dirty="0" smtClean="0"/>
              <a:t>kontrola </a:t>
            </a:r>
            <a:r>
              <a:rPr lang="cs-CZ" b="1" dirty="0"/>
              <a:t>vykonávaná na základě podání občanů</a:t>
            </a:r>
            <a:endParaRPr lang="cs-CZ" sz="3200" dirty="0"/>
          </a:p>
          <a:p>
            <a:pPr lvl="1"/>
            <a:r>
              <a:rPr lang="cs-CZ" b="1" dirty="0">
                <a:solidFill>
                  <a:srgbClr val="FF0000"/>
                </a:solidFill>
              </a:rPr>
              <a:t>kontrola vykonávaná ve spojení s institutem Veřejného ochránce práv</a:t>
            </a:r>
            <a:endParaRPr lang="cs-CZ" sz="3200" dirty="0">
              <a:solidFill>
                <a:srgbClr val="FF0000"/>
              </a:solidFill>
            </a:endParaRPr>
          </a:p>
          <a:p>
            <a:endParaRPr lang="cs-CZ" dirty="0"/>
          </a:p>
        </p:txBody>
      </p:sp>
    </p:spTree>
    <p:extLst>
      <p:ext uri="{BB962C8B-B14F-4D97-AF65-F5344CB8AC3E}">
        <p14:creationId xmlns:p14="http://schemas.microsoft.com/office/powerpoint/2010/main" val="1140813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16382" y="1"/>
            <a:ext cx="5334000" cy="961680"/>
          </a:xfrm>
        </p:spPr>
        <p:txBody>
          <a:bodyPr/>
          <a:lstStyle/>
          <a:p>
            <a:r>
              <a:rPr lang="cs-CZ" dirty="0" smtClean="0"/>
              <a:t>Veřejný ochránce práv</a:t>
            </a:r>
            <a:endParaRPr lang="cs-CZ" dirty="0"/>
          </a:p>
        </p:txBody>
      </p:sp>
      <p:pic>
        <p:nvPicPr>
          <p:cNvPr id="5" name="Obrázek 4" descr="http://www.ochrance.cz/uploads/RTEmagicC_VOP-schema-2014.jpg.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5821" y="689927"/>
            <a:ext cx="7002087" cy="6168073"/>
          </a:xfrm>
          <a:prstGeom prst="rect">
            <a:avLst/>
          </a:prstGeom>
          <a:noFill/>
          <a:ln>
            <a:noFill/>
          </a:ln>
        </p:spPr>
      </p:pic>
    </p:spTree>
    <p:extLst>
      <p:ext uri="{BB962C8B-B14F-4D97-AF65-F5344CB8AC3E}">
        <p14:creationId xmlns:p14="http://schemas.microsoft.com/office/powerpoint/2010/main" val="93958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Působnost veřejného ochránce práv podle § zákona č. 349/1999 Sb.</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Co kontroluje?</a:t>
            </a:r>
            <a:endParaRPr lang="cs-CZ" dirty="0"/>
          </a:p>
          <a:p>
            <a:pPr marL="0" indent="0">
              <a:buNone/>
            </a:pPr>
            <a:r>
              <a:rPr lang="cs-CZ" dirty="0" smtClean="0"/>
              <a:t>§ </a:t>
            </a:r>
            <a:r>
              <a:rPr lang="cs-CZ" dirty="0"/>
              <a:t>1 odst. 1 </a:t>
            </a:r>
            <a:r>
              <a:rPr lang="cs-CZ" i="1" dirty="0" smtClean="0"/>
              <a:t>„</a:t>
            </a:r>
            <a:r>
              <a:rPr lang="cs-CZ" i="1" dirty="0"/>
              <a:t>Veřejný ochránce práv (dále jen "ochránce") působí k ochraně osob před jednáním úřadů a dalších institucí uvedených v tomto zákoně, pokud je v rozporu s právem, neodpovídá principům demokratického právního státu a dobré správy, jakož i před jejich nečinností, a tím přispívá k ochraně základních práv a svobod</a:t>
            </a:r>
            <a:r>
              <a:rPr lang="cs-CZ" i="1" dirty="0" smtClean="0"/>
              <a:t>.“</a:t>
            </a:r>
            <a:endParaRPr lang="cs-CZ" i="1" dirty="0"/>
          </a:p>
          <a:p>
            <a:pPr marL="0" indent="0" algn="just">
              <a:buNone/>
            </a:pPr>
            <a:r>
              <a:rPr lang="cs-CZ" dirty="0" smtClean="0"/>
              <a:t>§ 1 odst. 3</a:t>
            </a:r>
            <a:r>
              <a:rPr lang="cs-CZ" i="1" dirty="0" smtClean="0"/>
              <a:t> Ochránce provádí systematické návštěvy míst, kde se nacházejí nebo mohou nacházet osoby omezené na svobodě veřejnou mocí nebo v důsledku závislosti na poskytované péči, s cílem posílit ochranu těchto osob před mučením, krutým, nelidským, ponižujícím zacházením nebo trestáním a jiným špatným zacházením.</a:t>
            </a:r>
          </a:p>
          <a:p>
            <a:pPr marL="0" indent="0" algn="just">
              <a:buNone/>
            </a:pPr>
            <a:r>
              <a:rPr lang="cs-CZ" i="1" dirty="0" smtClean="0"/>
              <a:t>+ </a:t>
            </a:r>
            <a:r>
              <a:rPr lang="cs-CZ" dirty="0" smtClean="0"/>
              <a:t>odst. 5 až 8</a:t>
            </a:r>
            <a:endParaRPr lang="cs-CZ" i="1" dirty="0"/>
          </a:p>
          <a:p>
            <a:endParaRPr lang="cs-CZ" dirty="0"/>
          </a:p>
        </p:txBody>
      </p:sp>
    </p:spTree>
    <p:extLst>
      <p:ext uri="{BB962C8B-B14F-4D97-AF65-F5344CB8AC3E}">
        <p14:creationId xmlns:p14="http://schemas.microsoft.com/office/powerpoint/2010/main" val="1838300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1754</Words>
  <Application>Microsoft Office PowerPoint</Application>
  <PresentationFormat>Širokoúhlá obrazovka</PresentationFormat>
  <Paragraphs>123</Paragraphs>
  <Slides>20</Slides>
  <Notes>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Příklad v režimu zákona 106/1999 Sb.</vt:lpstr>
      <vt:lpstr>Žádost o informaci podle 106/1999</vt:lpstr>
      <vt:lpstr>Omezení v poskytování info</vt:lpstr>
      <vt:lpstr>§ 8b v soudní judikatuře</vt:lpstr>
      <vt:lpstr>Právní záruky zákonnosti ve veřejné správě</vt:lpstr>
      <vt:lpstr>Systém PZ</vt:lpstr>
      <vt:lpstr>Kontrola - systém</vt:lpstr>
      <vt:lpstr>Veřejný ochránce práv</vt:lpstr>
      <vt:lpstr>Působnost veřejného ochránce práv podle § zákona č. 349/1999 Sb.</vt:lpstr>
      <vt:lpstr>Principy dobré správy</vt:lpstr>
      <vt:lpstr>Působnost veřejného ochránce práv</vt:lpstr>
      <vt:lpstr>Působnost veřejného ochránce práv</vt:lpstr>
      <vt:lpstr>Zvláštní oprávnění VOP </vt:lpstr>
      <vt:lpstr>Příklad</vt:lpstr>
      <vt:lpstr>Otázky</vt:lpstr>
      <vt:lpstr>Soudní kontrola</vt:lpstr>
      <vt:lpstr>Prezentace aplikace PowerPoint</vt:lpstr>
      <vt:lpstr>Zvolte správný žalobní typ</vt:lpstr>
      <vt:lpstr>Pl. ÚS 12/17</vt:lpstr>
      <vt:lpstr>Pl. ÚS 12/17 – odlišné stanovisko</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Příklad v režimu zákona 106/1999 Sb.</dc:title>
  <dc:creator>David Hejč</dc:creator>
  <cp:lastModifiedBy>David Hejč</cp:lastModifiedBy>
  <cp:revision>40</cp:revision>
  <dcterms:created xsi:type="dcterms:W3CDTF">2018-11-25T11:26:54Z</dcterms:created>
  <dcterms:modified xsi:type="dcterms:W3CDTF">2018-12-07T09:21:46Z</dcterms:modified>
</cp:coreProperties>
</file>