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1" r:id="rId3"/>
    <p:sldId id="277" r:id="rId4"/>
    <p:sldId id="316" r:id="rId5"/>
    <p:sldId id="315" r:id="rId6"/>
    <p:sldId id="317" r:id="rId7"/>
    <p:sldId id="344" r:id="rId8"/>
    <p:sldId id="319" r:id="rId9"/>
    <p:sldId id="324" r:id="rId10"/>
    <p:sldId id="322" r:id="rId11"/>
    <p:sldId id="321" r:id="rId12"/>
    <p:sldId id="325" r:id="rId13"/>
    <p:sldId id="323" r:id="rId14"/>
    <p:sldId id="327" r:id="rId15"/>
    <p:sldId id="343" r:id="rId16"/>
    <p:sldId id="328" r:id="rId17"/>
    <p:sldId id="329" r:id="rId18"/>
    <p:sldId id="330" r:id="rId19"/>
    <p:sldId id="331" r:id="rId20"/>
    <p:sldId id="332" r:id="rId21"/>
    <p:sldId id="334" r:id="rId22"/>
    <p:sldId id="333" r:id="rId23"/>
    <p:sldId id="336" r:id="rId24"/>
    <p:sldId id="337" r:id="rId25"/>
    <p:sldId id="338" r:id="rId26"/>
    <p:sldId id="339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10" d="100"/>
          <a:sy n="110" d="100"/>
        </p:scale>
        <p:origin x="-1332" y="-19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7C96F1C-8A56-496B-BF27-4484BACCC1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047212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BBB2E3-43F3-41B7-B288-13938FA283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10609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2BC9F84-2313-4484-BF46-AF97B3CBA48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C3FE5-1F41-449A-80AC-E60FC29A869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3F3B6-93BB-4DDD-9613-D1B453C2095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2ED-24E7-4D79-8F53-F6770160122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D8E94-4EC5-4099-962D-B8A28456D90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6FBB0-B4DB-4D42-B456-44D0ADF83B3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7DBC3-A8B5-48CA-8177-99A2B095049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EB0AA-02C7-4ADC-8625-760F85A8226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4C2B-695C-445F-B9B8-72BD80A5466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39F97-72A1-46F4-9261-EC9E53D84BA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57A6A-4638-460D-87C9-EBEE5788043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2FB40B6B-9CE8-4D51-B11F-B61DB23EBA5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</a:t>
            </a: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 - Odpovědnost VS za škodu a nemateriální újmu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6067CDC1-3622-4B09-9268-C7AE6D086E74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400" dirty="0" smtClean="0">
                <a:solidFill>
                  <a:srgbClr val="7030A0"/>
                </a:solidFill>
              </a:rPr>
              <a:t>Odpovědnost veřejné správy za škodu a nemateriální újmu způsobenou rozhodnutím nebo nesprávným úředním postupem. </a:t>
            </a:r>
            <a:r>
              <a:rPr lang="cs-CZ" altLang="cs-CZ" dirty="0" smtClean="0">
                <a:solidFill>
                  <a:srgbClr val="7030A0"/>
                </a:solidFill>
              </a:rPr>
              <a:t/>
            </a:r>
            <a:br>
              <a:rPr lang="cs-CZ" altLang="cs-CZ" dirty="0" smtClean="0">
                <a:solidFill>
                  <a:srgbClr val="7030A0"/>
                </a:solidFill>
              </a:rPr>
            </a:br>
            <a:r>
              <a:rPr lang="cs-CZ" altLang="cs-CZ" sz="2000" dirty="0" smtClean="0">
                <a:solidFill>
                  <a:srgbClr val="7030A0"/>
                </a:solidFill>
              </a:rPr>
              <a:t>Odpovědnost státu, odpovědnost územních samosprávných celků. Regresní úhrady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Mgr. Tomáš Svoboda</a:t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82/98 - </a:t>
            </a:r>
            <a:r>
              <a:rPr lang="cs-CZ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dirty="0" smtClean="0">
                <a:solidFill>
                  <a:srgbClr val="7030A0"/>
                </a:solidFill>
              </a:rPr>
              <a:t>stát </a:t>
            </a:r>
            <a:r>
              <a:rPr lang="cs-CZ" sz="1800" dirty="0" smtClean="0"/>
              <a:t>odpovídá tehdy, pokud škodu způsobily </a:t>
            </a:r>
          </a:p>
          <a:p>
            <a:pPr lvl="1" eaLnBrk="1" hangingPunct="1"/>
            <a:r>
              <a:rPr lang="cs-CZ" sz="1800" b="1" dirty="0" smtClean="0">
                <a:solidFill>
                  <a:srgbClr val="C00000"/>
                </a:solidFill>
              </a:rPr>
              <a:t>státní orgány</a:t>
            </a:r>
            <a:r>
              <a:rPr lang="cs-CZ" sz="1800" dirty="0" smtClean="0"/>
              <a:t>,</a:t>
            </a:r>
          </a:p>
          <a:p>
            <a:pPr lvl="1" eaLnBrk="1" hangingPunct="1"/>
            <a:r>
              <a:rPr lang="cs-CZ" sz="1800" dirty="0" smtClean="0"/>
              <a:t>právnické a fyzické </a:t>
            </a:r>
            <a:r>
              <a:rPr lang="cs-CZ" sz="1800" b="1" dirty="0" smtClean="0">
                <a:solidFill>
                  <a:srgbClr val="C00000"/>
                </a:solidFill>
              </a:rPr>
              <a:t>osoby při výkonu státní správy, </a:t>
            </a:r>
            <a:r>
              <a:rPr lang="cs-CZ" sz="1800" dirty="0" smtClean="0">
                <a:solidFill>
                  <a:srgbClr val="C00000"/>
                </a:solidFill>
              </a:rPr>
              <a:t>která jim byla svěřena zákonem nebo na základě zákona</a:t>
            </a:r>
          </a:p>
          <a:p>
            <a:pPr lvl="2" eaLnBrk="1" hangingPunct="1"/>
            <a:r>
              <a:rPr lang="cs-CZ" sz="1800" dirty="0" smtClean="0"/>
              <a:t>výslovně: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>
                <a:solidFill>
                  <a:srgbClr val="00287D"/>
                </a:solidFill>
              </a:rPr>
              <a:t>notáři</a:t>
            </a:r>
            <a:r>
              <a:rPr lang="cs-CZ" sz="1800" b="1" i="1" dirty="0" smtClean="0"/>
              <a:t> </a:t>
            </a:r>
            <a:r>
              <a:rPr lang="cs-CZ" sz="1800" dirty="0" smtClean="0"/>
              <a:t>(sepisování veřejných listin o právních úkonech, zápisy do veřejného rejstříku a úkony notáře jako soudního komisaře)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>
                <a:solidFill>
                  <a:srgbClr val="00287D"/>
                </a:solidFill>
              </a:rPr>
              <a:t>exekutoři</a:t>
            </a:r>
            <a:r>
              <a:rPr lang="cs-CZ" sz="1800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(úkony soudního exekutora při výkonu exekuční činnosti, sepisování exekutorských zápisů a činnosti vykonávané z pověření soudu podle zvláštního právního </a:t>
            </a:r>
            <a:r>
              <a:rPr lang="cs-CZ" sz="1800" dirty="0" smtClean="0"/>
              <a:t>předpisu)</a:t>
            </a:r>
            <a:endParaRPr lang="cs-CZ" sz="1800" dirty="0" smtClean="0"/>
          </a:p>
          <a:p>
            <a:pPr lvl="1" eaLnBrk="1" hangingPunct="1"/>
            <a:r>
              <a:rPr lang="cs-CZ" sz="1800" b="1" dirty="0" smtClean="0">
                <a:solidFill>
                  <a:srgbClr val="C00000"/>
                </a:solidFill>
              </a:rPr>
              <a:t>orgány územních samosprávných celků</a:t>
            </a:r>
            <a:r>
              <a:rPr lang="cs-CZ" sz="1800" dirty="0" smtClean="0"/>
              <a:t>, pokud ke škodě došlo při výkonu státní správy, který na ně byl přenesen zákonem nebo na základě zákona - tedy </a:t>
            </a:r>
            <a:r>
              <a:rPr lang="cs-CZ" sz="1800" i="1" dirty="0" smtClean="0">
                <a:solidFill>
                  <a:srgbClr val="C00000"/>
                </a:solidFill>
              </a:rPr>
              <a:t>v rámci </a:t>
            </a:r>
            <a:r>
              <a:rPr lang="cs-CZ" sz="1800" i="1" u="sng" dirty="0" smtClean="0">
                <a:solidFill>
                  <a:srgbClr val="C00000"/>
                </a:solidFill>
              </a:rPr>
              <a:t>přenesené</a:t>
            </a:r>
            <a:r>
              <a:rPr lang="cs-CZ" sz="1800" i="1" dirty="0" smtClean="0">
                <a:solidFill>
                  <a:srgbClr val="C00000"/>
                </a:solidFill>
              </a:rPr>
              <a:t> působnosti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82/98 - </a:t>
            </a:r>
            <a:r>
              <a:rPr lang="cs-CZ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dirty="0" smtClean="0">
                <a:solidFill>
                  <a:srgbClr val="7030A0"/>
                </a:solidFill>
              </a:rPr>
              <a:t>územní samosprávný celek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</a:p>
          <a:p>
            <a:pPr lvl="1" eaLnBrk="1" hangingPunct="1"/>
            <a:r>
              <a:rPr lang="cs-CZ" sz="1800" dirty="0" smtClean="0"/>
              <a:t>odpovídá tehdy, pokud škodu způsobil (jeho orgány) </a:t>
            </a:r>
            <a:r>
              <a:rPr lang="cs-CZ" sz="1800" dirty="0" smtClean="0">
                <a:solidFill>
                  <a:srgbClr val="C00000"/>
                </a:solidFill>
              </a:rPr>
              <a:t>při výkonu veřejné správy v </a:t>
            </a:r>
            <a:r>
              <a:rPr lang="cs-CZ" sz="1800" u="sng" dirty="0" smtClean="0">
                <a:solidFill>
                  <a:srgbClr val="C00000"/>
                </a:solidFill>
              </a:rPr>
              <a:t>samostatné</a:t>
            </a:r>
            <a:r>
              <a:rPr lang="cs-CZ" sz="1800" dirty="0" smtClean="0">
                <a:solidFill>
                  <a:srgbClr val="C00000"/>
                </a:solidFill>
              </a:rPr>
              <a:t> působnosti </a:t>
            </a:r>
          </a:p>
          <a:p>
            <a:pPr lvl="1" eaLnBrk="1" hangingPunct="1"/>
            <a:endParaRPr lang="cs-CZ" sz="1800" b="1" dirty="0" smtClean="0"/>
          </a:p>
          <a:p>
            <a:pPr lvl="1" eaLnBrk="1" hangingPunct="1"/>
            <a:r>
              <a:rPr lang="cs-CZ" sz="1800" dirty="0" smtClean="0"/>
              <a:t>v případě ÚSC tedy odpovědnost v závislosti na </a:t>
            </a:r>
            <a:r>
              <a:rPr lang="cs-CZ" sz="1800" i="1" dirty="0" smtClean="0">
                <a:solidFill>
                  <a:srgbClr val="00287D"/>
                </a:solidFill>
              </a:rPr>
              <a:t>povaze působnosti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problém </a:t>
            </a:r>
            <a:r>
              <a:rPr lang="cs-CZ" sz="1800" i="1" dirty="0" smtClean="0"/>
              <a:t>„střídání“ </a:t>
            </a:r>
            <a:r>
              <a:rPr lang="cs-CZ" sz="1800" dirty="0" smtClean="0"/>
              <a:t>odpovědného subjektu v závislosti na působnosti</a:t>
            </a:r>
            <a:r>
              <a:rPr lang="cs-CZ" sz="1800" dirty="0" smtClean="0"/>
              <a:t> (</a:t>
            </a:r>
            <a:r>
              <a:rPr lang="cs-CZ" sz="1800" dirty="0" smtClean="0"/>
              <a:t>zejm</a:t>
            </a:r>
            <a:r>
              <a:rPr lang="cs-CZ" sz="1800" dirty="0" smtClean="0"/>
              <a:t>. nepřiměřená délka řízení složená z řízení v samostatné a přenesené </a:t>
            </a:r>
            <a:r>
              <a:rPr lang="cs-CZ" sz="1800" dirty="0" smtClean="0"/>
              <a:t>působnosti = odpovědnost různých subjektů)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</a:t>
            </a:r>
            <a:r>
              <a:rPr lang="cs-CZ" dirty="0" smtClean="0"/>
              <a:t>- předpoklady odpovědnosti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předpoklady vzniku odpovědnosti 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protiprávní jednání </a:t>
            </a:r>
            <a:r>
              <a:rPr lang="cs-CZ" sz="1800" i="1" dirty="0" smtClean="0"/>
              <a:t>(obecněji protiprávnost)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škoda</a:t>
            </a:r>
            <a:r>
              <a:rPr lang="cs-CZ" sz="1800" i="1" dirty="0" smtClean="0"/>
              <a:t> (obecněji újma)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příčinná </a:t>
            </a:r>
            <a:r>
              <a:rPr lang="cs-CZ" sz="1800" i="1" dirty="0" smtClean="0">
                <a:solidFill>
                  <a:srgbClr val="C00000"/>
                </a:solidFill>
              </a:rPr>
              <a:t>souvislost </a:t>
            </a:r>
            <a:r>
              <a:rPr lang="cs-CZ" sz="1800" i="1" dirty="0" smtClean="0"/>
              <a:t>(mezi </a:t>
            </a:r>
            <a:r>
              <a:rPr lang="cs-CZ" sz="1800" i="1" dirty="0" smtClean="0"/>
              <a:t>výše uvedenými)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zavinění škůdce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potřeba </a:t>
            </a:r>
            <a:r>
              <a:rPr lang="cs-CZ" sz="1800" dirty="0" smtClean="0">
                <a:solidFill>
                  <a:srgbClr val="00287D"/>
                </a:solidFill>
              </a:rPr>
              <a:t>kumulativního naplnění</a:t>
            </a:r>
          </a:p>
          <a:p>
            <a:pPr eaLnBrk="1" hangingPunct="1"/>
            <a:r>
              <a:rPr lang="cs-CZ" sz="1800" dirty="0" smtClean="0"/>
              <a:t>vycházejí z soukromoprávní odpovědnosti za škodu, avšak v případě odpovědnosti podle </a:t>
            </a:r>
            <a:r>
              <a:rPr lang="cs-CZ" sz="1800" dirty="0" smtClean="0"/>
              <a:t>z. č. 82/98 Sb. </a:t>
            </a:r>
            <a:r>
              <a:rPr lang="cs-CZ" sz="1800" dirty="0" smtClean="0">
                <a:solidFill>
                  <a:srgbClr val="00287D"/>
                </a:solidFill>
              </a:rPr>
              <a:t>modifikovány</a:t>
            </a:r>
            <a:r>
              <a:rPr lang="cs-CZ" sz="1800" dirty="0" smtClean="0"/>
              <a:t>, viz </a:t>
            </a:r>
            <a:r>
              <a:rPr lang="cs-CZ" sz="1800" dirty="0" smtClean="0"/>
              <a:t>dále…</a:t>
            </a:r>
            <a:endParaRPr lang="cs-CZ" sz="1800" dirty="0" smtClean="0"/>
          </a:p>
          <a:p>
            <a:pPr lvl="1" eaLnBrk="1" hangingPunct="1"/>
            <a:endParaRPr lang="cs-CZ" sz="1800" i="1" dirty="0" smtClean="0"/>
          </a:p>
          <a:p>
            <a:pPr lvl="1" eaLnBrk="1" hangingPunct="1">
              <a:buNone/>
            </a:pPr>
            <a:endParaRPr lang="cs-CZ" sz="1800" b="1" dirty="0" smtClean="0"/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dirty="0" smtClean="0"/>
              <a:t>zvláštní kategorie, resp. </a:t>
            </a:r>
            <a:r>
              <a:rPr lang="cs-CZ" sz="1800" b="1" dirty="0" smtClean="0">
                <a:solidFill>
                  <a:srgbClr val="7030A0"/>
                </a:solidFill>
              </a:rPr>
              <a:t>formy odpovědnosti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nezákonné rozhodnutí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nesprávný úřední postup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u="sng" dirty="0" smtClean="0">
                <a:solidFill>
                  <a:srgbClr val="7030A0"/>
                </a:solidFill>
              </a:rPr>
              <a:t>nezákonné rozhodnutí</a:t>
            </a:r>
          </a:p>
          <a:p>
            <a:pPr lvl="1" eaLnBrk="1" hangingPunct="1"/>
            <a:r>
              <a:rPr lang="cs-CZ" sz="1800" dirty="0" smtClean="0"/>
              <a:t>škoda vznikla </a:t>
            </a:r>
            <a:r>
              <a:rPr lang="cs-CZ" sz="1800" dirty="0" smtClean="0">
                <a:solidFill>
                  <a:srgbClr val="C00000"/>
                </a:solidFill>
              </a:rPr>
              <a:t>z rozhodnutí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libovolné</a:t>
            </a:r>
            <a:r>
              <a:rPr lang="cs-CZ" sz="1800" dirty="0" smtClean="0"/>
              <a:t> rozhodnutí (správní, soudní či jiné)</a:t>
            </a:r>
          </a:p>
          <a:p>
            <a:pPr lvl="1" eaLnBrk="1" hangingPunct="1"/>
            <a:r>
              <a:rPr lang="cs-CZ" sz="1800" dirty="0" smtClean="0"/>
              <a:t>právo na odškodnění náleží </a:t>
            </a:r>
            <a:r>
              <a:rPr lang="cs-CZ" sz="1800" dirty="0" smtClean="0">
                <a:solidFill>
                  <a:srgbClr val="C00000"/>
                </a:solidFill>
              </a:rPr>
              <a:t>účastníkům řízení</a:t>
            </a:r>
          </a:p>
          <a:p>
            <a:pPr lvl="1" eaLnBrk="1" hangingPunct="1"/>
            <a:r>
              <a:rPr lang="cs-CZ" sz="1800" b="1" dirty="0" smtClean="0">
                <a:solidFill>
                  <a:srgbClr val="C00000"/>
                </a:solidFill>
              </a:rPr>
              <a:t>podmínky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C00000"/>
                </a:solidFill>
              </a:rPr>
              <a:t>pravomocné</a:t>
            </a:r>
            <a:r>
              <a:rPr lang="cs-CZ" sz="1800" dirty="0" smtClean="0"/>
              <a:t> rozhodnutí bylo </a:t>
            </a:r>
            <a:r>
              <a:rPr lang="cs-CZ" sz="1800" dirty="0" smtClean="0">
                <a:solidFill>
                  <a:srgbClr val="C00000"/>
                </a:solidFill>
              </a:rPr>
              <a:t>pro nezákonnost zrušeno nebo změněno</a:t>
            </a:r>
            <a:r>
              <a:rPr lang="cs-CZ" sz="1800" dirty="0" smtClean="0"/>
              <a:t> příslušným orgánem (jinak </a:t>
            </a:r>
            <a:r>
              <a:rPr lang="cs-CZ" sz="1800" i="1" dirty="0" smtClean="0"/>
              <a:t>presumpce </a:t>
            </a:r>
            <a:r>
              <a:rPr lang="cs-CZ" sz="1800" i="1" dirty="0" smtClean="0"/>
              <a:t>správnosti</a:t>
            </a:r>
            <a:r>
              <a:rPr lang="cs-CZ" sz="1800" dirty="0" smtClean="0"/>
              <a:t>…)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široce pojatá </a:t>
            </a:r>
            <a:r>
              <a:rPr lang="cs-CZ" sz="1800" dirty="0" smtClean="0">
                <a:solidFill>
                  <a:srgbClr val="C00000"/>
                </a:solidFill>
              </a:rPr>
              <a:t>povinnost „obrany“ </a:t>
            </a:r>
            <a:r>
              <a:rPr lang="cs-CZ" sz="1800" dirty="0" smtClean="0"/>
              <a:t>poškozeného proti rozhodnutí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avšak také </a:t>
            </a:r>
            <a:r>
              <a:rPr lang="cs-CZ" sz="1800" dirty="0" smtClean="0">
                <a:solidFill>
                  <a:srgbClr val="C00000"/>
                </a:solidFill>
              </a:rPr>
              <a:t>výjimky</a:t>
            </a:r>
            <a:r>
              <a:rPr lang="cs-CZ" sz="1800" dirty="0" smtClean="0"/>
              <a:t> (judikatura + zákon)</a:t>
            </a:r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7030A0"/>
                </a:solidFill>
              </a:rPr>
              <a:t>nesprávný úřední postup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z části </a:t>
            </a:r>
            <a:r>
              <a:rPr lang="cs-CZ" sz="1800" b="1" dirty="0" smtClean="0">
                <a:solidFill>
                  <a:srgbClr val="C00000"/>
                </a:solidFill>
              </a:rPr>
              <a:t>vymezen</a:t>
            </a:r>
            <a:r>
              <a:rPr lang="cs-CZ" sz="1800" dirty="0" smtClean="0">
                <a:solidFill>
                  <a:srgbClr val="C00000"/>
                </a:solidFill>
              </a:rPr>
              <a:t> (viz dále)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z většiny ale </a:t>
            </a:r>
            <a:r>
              <a:rPr lang="cs-CZ" sz="1800" b="1" i="1" dirty="0" smtClean="0">
                <a:solidFill>
                  <a:srgbClr val="C00000"/>
                </a:solidFill>
              </a:rPr>
              <a:t>neurčitý právní pojem</a:t>
            </a:r>
          </a:p>
          <a:p>
            <a:pPr lvl="1" eaLnBrk="1" hangingPunct="1"/>
            <a:r>
              <a:rPr lang="cs-CZ" sz="1800" dirty="0" smtClean="0"/>
              <a:t>dle judikatury </a:t>
            </a:r>
            <a:r>
              <a:rPr lang="cs-CZ" sz="1800" dirty="0" smtClean="0">
                <a:solidFill>
                  <a:srgbClr val="C00000"/>
                </a:solidFill>
              </a:rPr>
              <a:t>jakékoli porušení pravidel, podle nichž měl orgán veřejné moci postupovat</a:t>
            </a:r>
            <a:r>
              <a:rPr lang="cs-CZ" sz="1800" dirty="0" smtClean="0"/>
              <a:t>, a to včetně zásad výkonu veřejné moci či interních pravidel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určitá </a:t>
            </a:r>
            <a:r>
              <a:rPr lang="cs-CZ" sz="1800" i="1" dirty="0" smtClean="0"/>
              <a:t>„sběrná kategorie“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nikoli ale tehdy, pokud se nesprávný postup bezprostředně projevil v ve vydaném </a:t>
            </a:r>
            <a:r>
              <a:rPr lang="cs-CZ" sz="1800" dirty="0" smtClean="0"/>
              <a:t>rozhodnutí, </a:t>
            </a:r>
            <a:r>
              <a:rPr lang="cs-CZ" sz="1800" dirty="0" smtClean="0"/>
              <a:t>pak škoda způsobena </a:t>
            </a:r>
            <a:r>
              <a:rPr lang="cs-CZ" sz="1800" dirty="0" smtClean="0"/>
              <a:t>rozhodnutím </a:t>
            </a:r>
            <a:r>
              <a:rPr lang="cs-CZ" sz="1800" b="1" dirty="0" smtClean="0"/>
              <a:t>(!)</a:t>
            </a:r>
            <a:endParaRPr lang="cs-CZ" sz="1800" b="1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C00000"/>
                </a:solidFill>
              </a:rPr>
              <a:t>subsidiární povaha k rozhodnutí</a:t>
            </a:r>
          </a:p>
          <a:p>
            <a:pPr lvl="1" eaLnBrk="1" hangingPunct="1"/>
            <a:r>
              <a:rPr lang="cs-CZ" sz="1800" dirty="0" smtClean="0"/>
              <a:t>právo na náhradu škody ten, jemuž byla nesprávným úředním postupem způsobena škoda</a:t>
            </a:r>
          </a:p>
          <a:p>
            <a:pPr lvl="1" eaLnBrk="1" hangingPunct="1"/>
            <a:r>
              <a:rPr lang="cs-CZ" sz="1800" dirty="0" smtClean="0"/>
              <a:t>existenci NPÚ posuzuje „až“ soud v „odškodňovacím“ řízení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nesprávný úřední </a:t>
            </a:r>
            <a:r>
              <a:rPr lang="cs-CZ" sz="1800" b="1" dirty="0" smtClean="0">
                <a:solidFill>
                  <a:srgbClr val="7030A0"/>
                </a:solidFill>
              </a:rPr>
              <a:t>postup (dle judikatury NS)</a:t>
            </a:r>
            <a:endParaRPr lang="cs-CZ" sz="1800" b="1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může jím být např</a:t>
            </a:r>
            <a:r>
              <a:rPr lang="cs-CZ" sz="1800" i="1" dirty="0" smtClean="0">
                <a:solidFill>
                  <a:srgbClr val="00287D"/>
                </a:solidFill>
              </a:rPr>
              <a:t>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nesprávné poučení orgánem veřejné moci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nesprávn</a:t>
            </a:r>
            <a:r>
              <a:rPr lang="cs-CZ" sz="1800" dirty="0" smtClean="0"/>
              <a:t>ý </a:t>
            </a:r>
            <a:r>
              <a:rPr lang="cs-CZ" sz="1800" dirty="0" smtClean="0"/>
              <a:t>postup městského strážníka v rámci výkonu povolání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nesprávný výkon rozhodnutí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nesprávný zápis v katastru nemovitostí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nezjištění pozměněného čísla motoru či karoserie </a:t>
            </a:r>
            <a:r>
              <a:rPr lang="cs-CZ" sz="1800" dirty="0" smtClean="0"/>
              <a:t>st. </a:t>
            </a:r>
            <a:r>
              <a:rPr lang="cs-CZ" sz="1800" dirty="0" smtClean="0"/>
              <a:t>orgánem či státem autorizovaným subjektem, je-li to zjistitelné běžnými prostředky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není </a:t>
            </a:r>
            <a:r>
              <a:rPr lang="cs-CZ" sz="1800" i="1" dirty="0" smtClean="0">
                <a:solidFill>
                  <a:srgbClr val="00287D"/>
                </a:solidFill>
              </a:rPr>
              <a:t>jím např</a:t>
            </a:r>
            <a:r>
              <a:rPr lang="cs-CZ" sz="1800" i="1" dirty="0" smtClean="0">
                <a:solidFill>
                  <a:srgbClr val="00287D"/>
                </a:solidFill>
              </a:rPr>
              <a:t>.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majetkoprávní jednání státu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normotvorná činnost (zákonná i podzákonná</a:t>
            </a:r>
            <a:r>
              <a:rPr lang="cs-CZ" sz="1800" dirty="0" smtClean="0"/>
              <a:t>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podrobněji viz např.: </a:t>
            </a:r>
            <a:r>
              <a:rPr lang="cs-CZ" sz="1800" dirty="0" smtClean="0"/>
              <a:t>VOJTEK, P. </a:t>
            </a:r>
            <a:r>
              <a:rPr lang="cs-CZ" sz="1800" i="1" dirty="0" smtClean="0"/>
              <a:t>Přehled judikatury ve věcech náhrady škody. II. </a:t>
            </a:r>
            <a:r>
              <a:rPr lang="cs-CZ" sz="1800" dirty="0" smtClean="0"/>
              <a:t>Praha: </a:t>
            </a:r>
            <a:r>
              <a:rPr lang="cs-CZ" sz="1800" dirty="0" err="1" smtClean="0"/>
              <a:t>Wolters</a:t>
            </a:r>
            <a:r>
              <a:rPr lang="cs-CZ" sz="1800" dirty="0" smtClean="0"/>
              <a:t> </a:t>
            </a:r>
            <a:r>
              <a:rPr lang="cs-CZ" sz="1800" dirty="0" err="1" smtClean="0"/>
              <a:t>Kluwer</a:t>
            </a:r>
            <a:r>
              <a:rPr lang="cs-CZ" sz="1800" dirty="0" smtClean="0"/>
              <a:t> ČR, 2017. </a:t>
            </a:r>
            <a:endParaRPr lang="cs-CZ" sz="1800" dirty="0" smtClean="0"/>
          </a:p>
          <a:p>
            <a:pPr lvl="2" eaLnBrk="1" hangingPunct="1"/>
            <a:endParaRPr lang="cs-CZ" sz="1800" dirty="0" smtClean="0"/>
          </a:p>
          <a:p>
            <a:pPr lvl="2"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nesprávný úřední postup - výslovně vymezený v 82/98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1) porušení povinnosti učinit úkon nebo vydat rozhodnutí v zákonem stanovené lhůtě </a:t>
            </a:r>
          </a:p>
          <a:p>
            <a:pPr lvl="2" eaLnBrk="1" hangingPunct="1"/>
            <a:r>
              <a:rPr lang="cs-CZ" sz="1800" dirty="0" smtClean="0"/>
              <a:t>= porušení konkrétní lhůty </a:t>
            </a:r>
            <a:r>
              <a:rPr lang="cs-CZ" sz="1800" b="1" i="1" dirty="0" smtClean="0">
                <a:solidFill>
                  <a:srgbClr val="C00000"/>
                </a:solidFill>
              </a:rPr>
              <a:t>(průtahy v řízení)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2) porušení povinnosti učinit úkon v přiměřené lhůtě</a:t>
            </a:r>
          </a:p>
          <a:p>
            <a:pPr lvl="2" eaLnBrk="1" hangingPunct="1"/>
            <a:r>
              <a:rPr lang="cs-CZ" sz="1800" dirty="0" smtClean="0"/>
              <a:t>= porušení nestanovené lhůty </a:t>
            </a:r>
            <a:r>
              <a:rPr lang="cs-CZ" sz="1800" b="1" i="1" dirty="0" smtClean="0">
                <a:solidFill>
                  <a:srgbClr val="C00000"/>
                </a:solidFill>
              </a:rPr>
              <a:t>(průtahy v řízení)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3) porušení povinnosti vydat rozhodnutí (ve věci) v přiměřené lhůtě</a:t>
            </a:r>
          </a:p>
          <a:p>
            <a:pPr lvl="2" eaLnBrk="1" hangingPunct="1"/>
            <a:r>
              <a:rPr lang="cs-CZ" sz="1800" dirty="0" smtClean="0"/>
              <a:t>=</a:t>
            </a:r>
            <a:r>
              <a:rPr lang="cs-CZ" sz="1800" b="1" dirty="0" smtClean="0"/>
              <a:t> </a:t>
            </a:r>
            <a:r>
              <a:rPr lang="cs-CZ" sz="1800" dirty="0" smtClean="0"/>
              <a:t>porušení práva na přiměřenou délku řízení jako celku                        </a:t>
            </a:r>
            <a:r>
              <a:rPr lang="cs-CZ" sz="1800" b="1" i="1" dirty="0" smtClean="0">
                <a:solidFill>
                  <a:srgbClr val="C00000"/>
                </a:solidFill>
              </a:rPr>
              <a:t>(nepřiměřená délka řízení)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b="1" i="1" dirty="0" smtClean="0"/>
              <a:t>„zvýhodněno“ </a:t>
            </a:r>
            <a:r>
              <a:rPr lang="cs-CZ" sz="1800" dirty="0" smtClean="0"/>
              <a:t>- vyvratitelná domněnka vzniku újmy + stanovený výpočet náhrady za nepřiměřenou délku řízení (viz </a:t>
            </a:r>
            <a:r>
              <a:rPr lang="cs-CZ" sz="1800" b="1" dirty="0" err="1" smtClean="0"/>
              <a:t>Cpjn</a:t>
            </a:r>
            <a:r>
              <a:rPr lang="cs-CZ" sz="1800" b="1" dirty="0" smtClean="0"/>
              <a:t> 206/2010</a:t>
            </a:r>
            <a:r>
              <a:rPr lang="cs-CZ" sz="1800" dirty="0" smtClean="0"/>
              <a:t>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dle judikatury však toto právo </a:t>
            </a:r>
            <a:r>
              <a:rPr lang="cs-CZ" sz="1800" b="1" dirty="0" smtClean="0"/>
              <a:t>jen u některých správních řízení           </a:t>
            </a:r>
            <a:r>
              <a:rPr lang="cs-CZ" sz="1800" dirty="0" smtClean="0"/>
              <a:t>- 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344/2014 </a:t>
            </a:r>
            <a:r>
              <a:rPr lang="cs-CZ" sz="1800" dirty="0" smtClean="0"/>
              <a:t>(!) 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protiprávnost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v některých případech </a:t>
            </a:r>
            <a:r>
              <a:rPr lang="cs-CZ" sz="1800" b="1" dirty="0" smtClean="0">
                <a:solidFill>
                  <a:srgbClr val="7030A0"/>
                </a:solidFill>
              </a:rPr>
              <a:t>protiprávnost </a:t>
            </a:r>
            <a:r>
              <a:rPr lang="cs-CZ" sz="1800" b="1" u="sng" dirty="0" smtClean="0">
                <a:solidFill>
                  <a:srgbClr val="7030A0"/>
                </a:solidFill>
              </a:rPr>
              <a:t>není </a:t>
            </a:r>
            <a:r>
              <a:rPr lang="cs-CZ" sz="1800" b="1" u="sng" dirty="0" smtClean="0">
                <a:solidFill>
                  <a:srgbClr val="7030A0"/>
                </a:solidFill>
              </a:rPr>
              <a:t>vyžadována</a:t>
            </a:r>
            <a:endParaRPr lang="cs-CZ" sz="1800" b="1" u="sng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„nedůvodná“ vazba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zákonné rozhodnutí o vazbě, avšak později trestní stíhání zastaveno, nebo byl obžaloby zproštěn nebo jestliže byla věc postoupena jinému orgánu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„nedůvodný“ výkon trestu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vykonán trest, avšak v pozdějším řízení byl obžaloby zproštěn nebo bylo-li proti němu trestní stíhání zastaveno ze stejných důvodů, pro které soud v hlavním líčení rozhodne zprošťujícím rozsudkem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avšak nikoli prezidentská milost či amnestie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„nedůvodné“ trestní stíhání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obdobně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avšak dovozeno až judikaturou - uplatňováno v režimu odpovědnosti za nezákonné rozhodnutí (které fakticky nezákonným být nemuselo)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7030A0"/>
                </a:solidFill>
              </a:rPr>
              <a:t>škoda</a:t>
            </a:r>
            <a:r>
              <a:rPr lang="cs-CZ" sz="1800" b="1" dirty="0" smtClean="0"/>
              <a:t> </a:t>
            </a:r>
            <a:r>
              <a:rPr lang="cs-CZ" sz="1800" dirty="0" smtClean="0"/>
              <a:t>= újma ve sféře poškozeného </a:t>
            </a:r>
            <a:r>
              <a:rPr lang="cs-CZ" sz="1800" dirty="0" smtClean="0">
                <a:solidFill>
                  <a:srgbClr val="C00000"/>
                </a:solidFill>
              </a:rPr>
              <a:t>objektivně vyjádřitelná v penězích      </a:t>
            </a:r>
            <a:r>
              <a:rPr lang="cs-CZ" sz="1800" dirty="0" smtClean="0">
                <a:solidFill>
                  <a:srgbClr val="7030A0"/>
                </a:solidFill>
              </a:rPr>
              <a:t>(= materiální újma)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skutečná škoda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ušlý zisk</a:t>
            </a:r>
            <a:endParaRPr lang="cs-CZ" sz="1800" b="1" i="1" dirty="0" smtClean="0">
              <a:solidFill>
                <a:srgbClr val="00287D"/>
              </a:solidFill>
            </a:endParaRPr>
          </a:p>
          <a:p>
            <a:endParaRPr lang="cs-CZ" sz="1800" dirty="0" smtClean="0"/>
          </a:p>
          <a:p>
            <a:r>
              <a:rPr lang="cs-CZ" sz="1800" dirty="0" smtClean="0"/>
              <a:t>také odpovědnost za </a:t>
            </a:r>
            <a:r>
              <a:rPr lang="cs-CZ" sz="1800" b="1" u="sng" dirty="0" smtClean="0">
                <a:solidFill>
                  <a:srgbClr val="7030A0"/>
                </a:solidFill>
              </a:rPr>
              <a:t>nemajetkovou újmu</a:t>
            </a:r>
          </a:p>
          <a:p>
            <a:pPr lvl="1"/>
            <a:r>
              <a:rPr lang="cs-CZ" sz="1800" dirty="0" smtClean="0"/>
              <a:t>zákon </a:t>
            </a:r>
            <a:r>
              <a:rPr lang="cs-CZ" sz="1800" dirty="0" smtClean="0"/>
              <a:t>č. 82/98 Sb. </a:t>
            </a:r>
            <a:r>
              <a:rPr lang="cs-CZ" sz="1800" dirty="0" smtClean="0">
                <a:solidFill>
                  <a:srgbClr val="C00000"/>
                </a:solidFill>
              </a:rPr>
              <a:t>původně neobsahoval </a:t>
            </a:r>
            <a:r>
              <a:rPr lang="cs-CZ" sz="1800" dirty="0" smtClean="0"/>
              <a:t>a judikatura </a:t>
            </a:r>
            <a:r>
              <a:rPr lang="cs-CZ" sz="1800" dirty="0" smtClean="0"/>
              <a:t>nároky podřazovala </a:t>
            </a:r>
            <a:r>
              <a:rPr lang="cs-CZ" sz="1800" dirty="0" smtClean="0"/>
              <a:t>pod ochranu osobnosti</a:t>
            </a:r>
          </a:p>
          <a:p>
            <a:pPr lvl="1"/>
            <a:r>
              <a:rPr lang="cs-CZ" sz="1800" dirty="0" smtClean="0"/>
              <a:t>zavedena až s </a:t>
            </a:r>
            <a:r>
              <a:rPr lang="cs-CZ" sz="1800" dirty="0" smtClean="0">
                <a:solidFill>
                  <a:srgbClr val="C00000"/>
                </a:solidFill>
              </a:rPr>
              <a:t>novelizací z. č. 160/2006 Sb. </a:t>
            </a:r>
            <a:r>
              <a:rPr lang="cs-CZ" sz="1800" dirty="0" smtClean="0"/>
              <a:t>(zejména reflexe k ČR kritické judikatury ESLP k neodškodňování nepřiměřené délky řízení)</a:t>
            </a:r>
          </a:p>
          <a:p>
            <a:pPr lvl="1"/>
            <a:r>
              <a:rPr lang="cs-CZ" sz="1800" dirty="0" smtClean="0"/>
              <a:t>nezávisle na vzniku škody</a:t>
            </a:r>
          </a:p>
          <a:p>
            <a:pPr lvl="1"/>
            <a:r>
              <a:rPr lang="cs-CZ" sz="1800" dirty="0" smtClean="0"/>
              <a:t>také upraven způsob odčinění nemajetkové újmy</a:t>
            </a:r>
          </a:p>
          <a:p>
            <a:pPr lvl="1"/>
            <a:r>
              <a:rPr lang="cs-CZ" sz="1800" dirty="0" smtClean="0"/>
              <a:t>v praxi </a:t>
            </a:r>
            <a:r>
              <a:rPr lang="cs-CZ" sz="1800" dirty="0" smtClean="0">
                <a:solidFill>
                  <a:srgbClr val="C00000"/>
                </a:solidFill>
              </a:rPr>
              <a:t>nejčastěji průtahy a nepřiměřená délka řízení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nahrazení škody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1) uvedení v předešlý stav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2) pokud nelze - finanční náhrada</a:t>
            </a:r>
          </a:p>
          <a:p>
            <a:pPr lvl="1" eaLnBrk="1" hangingPunct="1"/>
            <a:r>
              <a:rPr lang="cs-CZ" sz="1800" dirty="0" smtClean="0"/>
              <a:t>lze hradit i (účelné) náklady řízení a zastoupení</a:t>
            </a:r>
          </a:p>
          <a:p>
            <a:pPr lvl="1" eaLnBrk="1" hangingPunct="1"/>
            <a:r>
              <a:rPr lang="cs-CZ" sz="1800" dirty="0" smtClean="0"/>
              <a:t>náhrada ušlého zisku se poskytuje v prokázané výši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způsob odčinění nemajetkové újmy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1) konstatování porušení práva 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2) pokud nedostatečné, nefinanční satisfakce (typicky omluva)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3) pokud nedostatečné, finanční satisfakce</a:t>
            </a:r>
          </a:p>
          <a:p>
            <a:pPr lvl="1" eaLnBrk="1" hangingPunct="1"/>
            <a:r>
              <a:rPr lang="cs-CZ" sz="1800" dirty="0" smtClean="0"/>
              <a:t>při stanovení výše přiměřeného zadostiučinění </a:t>
            </a:r>
            <a:r>
              <a:rPr lang="cs-CZ" sz="1800" dirty="0" smtClean="0">
                <a:solidFill>
                  <a:srgbClr val="C00000"/>
                </a:solidFill>
              </a:rPr>
              <a:t>se přihlédne k </a:t>
            </a:r>
            <a:r>
              <a:rPr lang="cs-CZ" sz="1800" dirty="0" smtClean="0"/>
              <a:t>závažnosti vzniklé újmy a k okolnostem, za nichž k nemajetkové újmě došlo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19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Osnova prezentace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>
                <a:solidFill>
                  <a:srgbClr val="C00000"/>
                </a:solidFill>
              </a:rPr>
              <a:t>Obecná východiska</a:t>
            </a:r>
          </a:p>
          <a:p>
            <a:pPr eaLnBrk="1" hangingPunct="1"/>
            <a:r>
              <a:rPr lang="cs-CZ" sz="1800" i="1" dirty="0" smtClean="0">
                <a:solidFill>
                  <a:srgbClr val="C00000"/>
                </a:solidFill>
              </a:rPr>
              <a:t>Právní úprava</a:t>
            </a:r>
          </a:p>
          <a:p>
            <a:pPr eaLnBrk="1" hangingPunct="1"/>
            <a:r>
              <a:rPr lang="cs-CZ" sz="1800" i="1" dirty="0" smtClean="0">
                <a:solidFill>
                  <a:srgbClr val="C00000"/>
                </a:solidFill>
              </a:rPr>
              <a:t>Zákon č. 82/98 Sb.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Výkon veřejné moci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Odpovědné subjekty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Předpoklady odpovědnosti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Uplatnění nároku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Regresní úhrady</a:t>
            </a:r>
          </a:p>
          <a:p>
            <a:pPr eaLnBrk="1" hangingPunct="1"/>
            <a:r>
              <a:rPr lang="cs-CZ" sz="1800" i="1" dirty="0" smtClean="0">
                <a:solidFill>
                  <a:srgbClr val="C00000"/>
                </a:solidFill>
              </a:rPr>
              <a:t>Zvláštní úprava odpovědnosti</a:t>
            </a:r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endParaRPr lang="cs-CZ" sz="18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666E76-C7C7-4DAB-A274-5F3704B59DA4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škoda (újma)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způsob odčinění nemajetkové újmy                                                            - - v případě průtahů či nepřiměřené délky řízení                                           </a:t>
            </a:r>
            <a:r>
              <a:rPr lang="cs-CZ" sz="1800" dirty="0" smtClean="0"/>
              <a:t>se dále přihlédne rovněž ke </a:t>
            </a:r>
            <a:r>
              <a:rPr lang="cs-CZ" sz="1800" i="1" dirty="0" smtClean="0">
                <a:solidFill>
                  <a:srgbClr val="C00000"/>
                </a:solidFill>
              </a:rPr>
              <a:t>konkrétním okolnostem případu</a:t>
            </a:r>
            <a:r>
              <a:rPr lang="cs-CZ" sz="1800" dirty="0" smtClean="0"/>
              <a:t>, zejména k: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a) celkové délce 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b) složitosti 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c) jednání poškozeného, kterým přispěl k průtahům v řízení, a k tomu, zda využil dostupných prostředků způsobilých odstranit průtahy v řízení,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d) postupu orgánů veřejné moci během řízení a</a:t>
            </a:r>
          </a:p>
          <a:p>
            <a:pPr lvl="1" eaLnBrk="1" hangingPunct="1"/>
            <a:r>
              <a:rPr lang="cs-CZ" sz="1800" dirty="0" smtClean="0">
                <a:solidFill>
                  <a:srgbClr val="00287D"/>
                </a:solidFill>
              </a:rPr>
              <a:t>e) významu předmětu řízení pro poškozeného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u porušení práva na přiměřenou délku řízení dále </a:t>
            </a:r>
            <a:r>
              <a:rPr lang="cs-CZ" sz="1800" dirty="0" smtClean="0">
                <a:solidFill>
                  <a:srgbClr val="C00000"/>
                </a:solidFill>
              </a:rPr>
              <a:t>výpočet dle stanoviska </a:t>
            </a:r>
            <a:r>
              <a:rPr lang="cs-CZ" sz="1800" dirty="0" err="1" smtClean="0">
                <a:solidFill>
                  <a:srgbClr val="C00000"/>
                </a:solidFill>
              </a:rPr>
              <a:t>Cpjn</a:t>
            </a:r>
            <a:r>
              <a:rPr lang="cs-CZ" sz="1800" dirty="0" smtClean="0">
                <a:solidFill>
                  <a:srgbClr val="C00000"/>
                </a:solidFill>
              </a:rPr>
              <a:t> 206/2010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základní částka za rok </a:t>
            </a:r>
            <a:r>
              <a:rPr lang="cs-CZ" sz="1800" dirty="0" err="1" smtClean="0"/>
              <a:t>nepřimeřené</a:t>
            </a:r>
            <a:r>
              <a:rPr lang="cs-CZ" sz="1800" dirty="0" smtClean="0"/>
              <a:t> délky = </a:t>
            </a:r>
            <a:r>
              <a:rPr lang="cs-CZ" sz="1800" i="1" dirty="0" smtClean="0"/>
              <a:t>20 tis. korun</a:t>
            </a:r>
          </a:p>
          <a:p>
            <a:pPr eaLnBrk="1" hangingPunct="1">
              <a:buNone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20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zavinění a př. souvislost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u="sng" dirty="0" smtClean="0">
                <a:solidFill>
                  <a:srgbClr val="7030A0"/>
                </a:solidFill>
              </a:rPr>
              <a:t>zavinění</a:t>
            </a:r>
          </a:p>
          <a:p>
            <a:pPr lvl="1" eaLnBrk="1" hangingPunct="1"/>
            <a:r>
              <a:rPr lang="cs-CZ" sz="1800" dirty="0" smtClean="0"/>
              <a:t>odpovědnost podle 82/98 je objektivní odpovědností </a:t>
            </a:r>
            <a:r>
              <a:rPr lang="cs-CZ" sz="1800" dirty="0" smtClean="0">
                <a:solidFill>
                  <a:srgbClr val="C00000"/>
                </a:solidFill>
              </a:rPr>
              <a:t>bez liberačního důvodu, tj. </a:t>
            </a:r>
            <a:r>
              <a:rPr lang="cs-CZ" sz="1800" b="1" i="1" dirty="0" smtClean="0">
                <a:solidFill>
                  <a:srgbClr val="C00000"/>
                </a:solidFill>
              </a:rPr>
              <a:t>odpovědností absolutní</a:t>
            </a:r>
          </a:p>
          <a:p>
            <a:pPr lvl="1" eaLnBrk="1" hangingPunct="1"/>
            <a:r>
              <a:rPr lang="cs-CZ" sz="1800" dirty="0" smtClean="0"/>
              <a:t>poškozený neprokazuje zavinění státu/ÚSC </a:t>
            </a:r>
          </a:p>
          <a:p>
            <a:pPr eaLnBrk="1" hangingPunct="1">
              <a:buNone/>
            </a:pPr>
            <a:endParaRPr lang="cs-CZ" sz="1800" b="1" dirty="0" smtClean="0"/>
          </a:p>
          <a:p>
            <a:pPr eaLnBrk="1" hangingPunct="1"/>
            <a:r>
              <a:rPr lang="cs-CZ" sz="1800" b="1" u="sng" dirty="0" smtClean="0">
                <a:solidFill>
                  <a:srgbClr val="7030A0"/>
                </a:solidFill>
              </a:rPr>
              <a:t>příčinná </a:t>
            </a:r>
            <a:r>
              <a:rPr lang="cs-CZ" sz="1800" b="1" u="sng" dirty="0" smtClean="0">
                <a:solidFill>
                  <a:srgbClr val="7030A0"/>
                </a:solidFill>
              </a:rPr>
              <a:t>souvislost</a:t>
            </a:r>
            <a:endParaRPr lang="cs-CZ" sz="1800" b="1" u="sng" dirty="0" smtClean="0">
              <a:solidFill>
                <a:srgbClr val="7030A0"/>
              </a:solidFill>
            </a:endParaRPr>
          </a:p>
          <a:p>
            <a:pPr lvl="1"/>
            <a:r>
              <a:rPr lang="cs-CZ" sz="1800" dirty="0" smtClean="0"/>
              <a:t>poškozený ovšem </a:t>
            </a:r>
            <a:r>
              <a:rPr lang="cs-CZ" sz="1800" dirty="0" smtClean="0">
                <a:solidFill>
                  <a:srgbClr val="C00000"/>
                </a:solidFill>
              </a:rPr>
              <a:t>prokazuje existenci příčinné souvislosti </a:t>
            </a:r>
            <a:r>
              <a:rPr lang="cs-CZ" sz="1800" dirty="0" smtClean="0"/>
              <a:t>mezi (újmou) a protiprávním jednáním</a:t>
            </a:r>
          </a:p>
          <a:p>
            <a:pPr lvl="2">
              <a:buFont typeface="Wingdings" pitchFamily="2" charset="2"/>
              <a:buChar char="Ø"/>
            </a:pPr>
            <a:r>
              <a:rPr lang="cs-CZ" sz="1800" dirty="0" smtClean="0"/>
              <a:t>podmínka </a:t>
            </a:r>
            <a:r>
              <a:rPr lang="cs-CZ" sz="1800" i="1" dirty="0" err="1" smtClean="0"/>
              <a:t>conditio</a:t>
            </a:r>
            <a:r>
              <a:rPr lang="cs-CZ" sz="1800" i="1" dirty="0" smtClean="0"/>
              <a:t> sice </a:t>
            </a:r>
            <a:r>
              <a:rPr lang="cs-CZ" sz="1800" i="1" dirty="0" err="1" smtClean="0"/>
              <a:t>qua</a:t>
            </a:r>
            <a:r>
              <a:rPr lang="cs-CZ" sz="1800" i="1" dirty="0" smtClean="0"/>
              <a:t> non </a:t>
            </a:r>
            <a:r>
              <a:rPr lang="cs-CZ" sz="1800" dirty="0" smtClean="0"/>
              <a:t>+ teorie adekvátní příčinnosti</a:t>
            </a:r>
          </a:p>
          <a:p>
            <a:pPr lvl="1"/>
            <a:r>
              <a:rPr lang="cs-CZ" sz="1800" dirty="0" smtClean="0"/>
              <a:t>stát/ÚSC se </a:t>
            </a:r>
            <a:r>
              <a:rPr lang="cs-CZ" sz="1800" dirty="0" smtClean="0">
                <a:solidFill>
                  <a:srgbClr val="C00000"/>
                </a:solidFill>
              </a:rPr>
              <a:t>může zprostit odpovědnosti </a:t>
            </a:r>
            <a:r>
              <a:rPr lang="cs-CZ" sz="1800" dirty="0" smtClean="0"/>
              <a:t>(zcela či z části) z důvodu nedostatečné příčinnosti</a:t>
            </a:r>
          </a:p>
          <a:p>
            <a:pPr lvl="2">
              <a:buFont typeface="Wingdings" pitchFamily="2" charset="2"/>
              <a:buChar char="Ø"/>
            </a:pPr>
            <a:r>
              <a:rPr lang="cs-CZ" sz="1800" dirty="0" smtClean="0"/>
              <a:t>typicky z důvodu spoluodpovědnosti poškozeného či z důvodu odpovědnosti jiného </a:t>
            </a:r>
            <a:r>
              <a:rPr lang="cs-CZ" sz="1800" dirty="0" smtClean="0"/>
              <a:t>škůdce než státu/ÚSC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 smtClean="0">
                <a:solidFill>
                  <a:srgbClr val="C00000"/>
                </a:solidFill>
              </a:rPr>
              <a:t>předpoklad úspěchu </a:t>
            </a:r>
            <a:r>
              <a:rPr lang="cs-CZ" sz="1800" dirty="0" smtClean="0"/>
              <a:t>= všechny prvky </a:t>
            </a:r>
            <a:r>
              <a:rPr lang="cs-CZ" sz="1800" dirty="0" smtClean="0"/>
              <a:t>odpovědnosti naplněny</a:t>
            </a:r>
            <a:endParaRPr lang="cs-CZ" sz="1800" dirty="0" smtClean="0"/>
          </a:p>
          <a:p>
            <a:pPr eaLnBrk="1" hangingPunct="1"/>
            <a:endParaRPr lang="cs-CZ" sz="1800" b="1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s kým má poškozený jednat?</a:t>
            </a:r>
          </a:p>
          <a:p>
            <a:pPr eaLnBrk="1" hangingPunct="1"/>
            <a:r>
              <a:rPr lang="cs-CZ" sz="1800" dirty="0" smtClean="0"/>
              <a:t>v případě odpovědnosti státu </a:t>
            </a:r>
            <a:r>
              <a:rPr lang="cs-CZ" sz="1800" dirty="0" smtClean="0">
                <a:solidFill>
                  <a:srgbClr val="C00000"/>
                </a:solidFill>
              </a:rPr>
              <a:t>ministerstva a ústřední správní úřady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příslušný úřad dle jeho působnosti </a:t>
            </a:r>
            <a:r>
              <a:rPr lang="cs-CZ" sz="1800" dirty="0" smtClean="0"/>
              <a:t>(včetně pochybení přezkumu správními soudy)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Ministerstvo spravedlnosti </a:t>
            </a:r>
            <a:r>
              <a:rPr lang="cs-CZ" sz="1800" dirty="0" smtClean="0"/>
              <a:t>došlo-li ke škodě v občanském soudním řízení nebo v trestním řízení (a v některých dalších případech) 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Ministerstvo financí </a:t>
            </a:r>
            <a:r>
              <a:rPr lang="cs-CZ" sz="1800" dirty="0" smtClean="0"/>
              <a:t>(nelze-li úřad určit)</a:t>
            </a:r>
          </a:p>
          <a:p>
            <a:pPr lvl="1" eaLnBrk="1" hangingPunct="1"/>
            <a:r>
              <a:rPr lang="cs-CZ" sz="1800" dirty="0" smtClean="0"/>
              <a:t>dále také </a:t>
            </a:r>
            <a:r>
              <a:rPr lang="cs-CZ" sz="1800" i="1" dirty="0" smtClean="0">
                <a:solidFill>
                  <a:srgbClr val="00287D"/>
                </a:solidFill>
              </a:rPr>
              <a:t>ČNB a NKÚ </a:t>
            </a:r>
            <a:r>
              <a:rPr lang="cs-CZ" sz="1800" dirty="0" smtClean="0"/>
              <a:t>(v některých případech)</a:t>
            </a:r>
          </a:p>
          <a:p>
            <a:pPr eaLnBrk="1" hangingPunct="1"/>
            <a:r>
              <a:rPr lang="cs-CZ" sz="1800" dirty="0" smtClean="0"/>
              <a:t>v případě odpovědnosti </a:t>
            </a:r>
            <a:r>
              <a:rPr lang="cs-CZ" sz="1800" i="1" dirty="0" smtClean="0">
                <a:solidFill>
                  <a:srgbClr val="C00000"/>
                </a:solidFill>
              </a:rPr>
              <a:t>ÚSC přímo s ÚSC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v případě odpovědnosti státu dále nutno nárok </a:t>
            </a:r>
            <a:r>
              <a:rPr lang="cs-CZ" sz="1800" dirty="0" smtClean="0">
                <a:solidFill>
                  <a:srgbClr val="C00000"/>
                </a:solidFill>
              </a:rPr>
              <a:t>tzv. </a:t>
            </a:r>
            <a:r>
              <a:rPr lang="cs-CZ" sz="1800" i="1" dirty="0" smtClean="0">
                <a:solidFill>
                  <a:srgbClr val="C00000"/>
                </a:solidFill>
              </a:rPr>
              <a:t>předběžně </a:t>
            </a:r>
            <a:r>
              <a:rPr lang="cs-CZ" sz="1800" i="1" dirty="0" smtClean="0">
                <a:solidFill>
                  <a:srgbClr val="C00000"/>
                </a:solidFill>
              </a:rPr>
              <a:t>uplatnit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22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tzv. předběžně uplatnění nároku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obligatorní (vůči státu) </a:t>
            </a:r>
            <a:r>
              <a:rPr lang="cs-CZ" sz="1800" b="1" dirty="0" smtClean="0">
                <a:solidFill>
                  <a:srgbClr val="C00000"/>
                </a:solidFill>
              </a:rPr>
              <a:t>žádost o mimosoudní odškodnění</a:t>
            </a:r>
            <a:r>
              <a:rPr lang="cs-CZ" sz="1800" dirty="0" smtClean="0"/>
              <a:t>, na jejímž základě může dojít k dobrovolnému odškodnění</a:t>
            </a:r>
          </a:p>
          <a:p>
            <a:pPr lvl="1" eaLnBrk="1" hangingPunct="1"/>
            <a:r>
              <a:rPr lang="cs-CZ" sz="1800" dirty="0" smtClean="0"/>
              <a:t>praxe </a:t>
            </a:r>
            <a:r>
              <a:rPr lang="cs-CZ" sz="1800" dirty="0" smtClean="0"/>
              <a:t>různorodá…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VOP k problematice vydal </a:t>
            </a:r>
            <a:r>
              <a:rPr lang="cs-CZ" sz="1800" i="1" dirty="0" smtClean="0"/>
              <a:t>„Desatero dobré praxe pro odškodňování</a:t>
            </a:r>
            <a:r>
              <a:rPr lang="cs-CZ" sz="1800" i="1" dirty="0" smtClean="0"/>
              <a:t>“</a:t>
            </a:r>
            <a:endParaRPr lang="cs-CZ" sz="1800" dirty="0" smtClean="0"/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po 6 měsících </a:t>
            </a:r>
            <a:r>
              <a:rPr lang="cs-CZ" sz="1800" dirty="0" smtClean="0"/>
              <a:t>od tohoto uplatnění </a:t>
            </a:r>
            <a:r>
              <a:rPr lang="cs-CZ" sz="1800" b="1" dirty="0" smtClean="0">
                <a:solidFill>
                  <a:srgbClr val="C00000"/>
                </a:solidFill>
              </a:rPr>
              <a:t>lze žalovat u </a:t>
            </a:r>
            <a:r>
              <a:rPr lang="cs-CZ" sz="1800" b="1" dirty="0" smtClean="0">
                <a:solidFill>
                  <a:srgbClr val="C00000"/>
                </a:solidFill>
              </a:rPr>
              <a:t>soudu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- okresní </a:t>
            </a:r>
            <a:r>
              <a:rPr lang="cs-CZ" sz="1800" dirty="0" smtClean="0"/>
              <a:t>soud dle sídla jednajícího úřadu či ÚSC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zpoplatnění žaloby</a:t>
            </a:r>
          </a:p>
          <a:p>
            <a:pPr lvl="1" eaLnBrk="1" hangingPunct="1"/>
            <a:r>
              <a:rPr lang="cs-CZ" sz="1800" dirty="0" smtClean="0"/>
              <a:t>původně nezpoplatněno</a:t>
            </a:r>
          </a:p>
          <a:p>
            <a:pPr lvl="1" eaLnBrk="1" hangingPunct="1"/>
            <a:r>
              <a:rPr lang="cs-CZ" sz="1800" dirty="0" smtClean="0"/>
              <a:t>nově (2017) </a:t>
            </a:r>
            <a:r>
              <a:rPr lang="cs-CZ" sz="1800" dirty="0" smtClean="0">
                <a:solidFill>
                  <a:srgbClr val="C00000"/>
                </a:solidFill>
              </a:rPr>
              <a:t>soudní poplatek 2 tis. korun </a:t>
            </a:r>
            <a:r>
              <a:rPr lang="cs-CZ" sz="1800" dirty="0" smtClean="0"/>
              <a:t>- snaha zabránit spekulativním </a:t>
            </a:r>
            <a:r>
              <a:rPr lang="cs-CZ" sz="1800" dirty="0" smtClean="0"/>
              <a:t>žalobá</a:t>
            </a:r>
            <a:r>
              <a:rPr lang="cs-CZ" sz="1800" dirty="0" smtClean="0"/>
              <a:t>m…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uplatnění nároku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promlčení náhrady škody</a:t>
            </a:r>
          </a:p>
          <a:p>
            <a:pPr lvl="1" eaLnBrk="1" hangingPunct="1"/>
            <a:r>
              <a:rPr lang="cs-CZ" sz="1800" dirty="0" err="1" smtClean="0">
                <a:solidFill>
                  <a:srgbClr val="C00000"/>
                </a:solidFill>
              </a:rPr>
              <a:t>subj</a:t>
            </a:r>
            <a:r>
              <a:rPr lang="cs-CZ" sz="1800" dirty="0" smtClean="0">
                <a:solidFill>
                  <a:srgbClr val="C00000"/>
                </a:solidFill>
              </a:rPr>
              <a:t>. 3 roky</a:t>
            </a:r>
            <a:r>
              <a:rPr lang="cs-CZ" sz="1800" dirty="0" smtClean="0"/>
              <a:t> ode dne, kdy se poškozený dozvěděl o škodě a o tom, kdo za ni odpovídá; nebo ode dne oznámení zrušovacího rozhodnutí</a:t>
            </a:r>
          </a:p>
          <a:p>
            <a:pPr lvl="1" eaLnBrk="1" hangingPunct="1"/>
            <a:r>
              <a:rPr lang="cs-CZ" sz="1800" dirty="0" err="1" smtClean="0">
                <a:solidFill>
                  <a:srgbClr val="C00000"/>
                </a:solidFill>
              </a:rPr>
              <a:t>obj</a:t>
            </a:r>
            <a:r>
              <a:rPr lang="cs-CZ" sz="1800" dirty="0" smtClean="0">
                <a:solidFill>
                  <a:srgbClr val="C00000"/>
                </a:solidFill>
              </a:rPr>
              <a:t>. 10 let </a:t>
            </a:r>
            <a:r>
              <a:rPr lang="cs-CZ" sz="1800" dirty="0" smtClean="0"/>
              <a:t>ode dne, kdy bylo doručeno (oznámeno) nezákonné rozhodnutí, kterým byla způsobena škoda (nikoli u „škody na zdraví“)</a:t>
            </a:r>
          </a:p>
          <a:p>
            <a:pPr lvl="1" eaLnBrk="1" hangingPunct="1"/>
            <a:r>
              <a:rPr lang="cs-CZ" sz="1800" dirty="0" smtClean="0"/>
              <a:t>v případě škody způsobené rozhodnutím o vazbě, trestu nebo ochranném opatření – </a:t>
            </a:r>
            <a:r>
              <a:rPr lang="cs-CZ" sz="1800" dirty="0" smtClean="0">
                <a:solidFill>
                  <a:srgbClr val="C00000"/>
                </a:solidFill>
              </a:rPr>
              <a:t>2 roky od právní moci rozhodnutí</a:t>
            </a:r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promlčení odčinění nemajetkové újmy</a:t>
            </a:r>
          </a:p>
          <a:p>
            <a:pPr lvl="1" eaLnBrk="1" hangingPunct="1"/>
            <a:r>
              <a:rPr lang="cs-CZ" sz="1800" b="1" dirty="0" err="1" smtClean="0">
                <a:solidFill>
                  <a:srgbClr val="C00000"/>
                </a:solidFill>
              </a:rPr>
              <a:t>subj</a:t>
            </a:r>
            <a:r>
              <a:rPr lang="cs-CZ" sz="1800" b="1" dirty="0" smtClean="0">
                <a:solidFill>
                  <a:srgbClr val="C00000"/>
                </a:solidFill>
              </a:rPr>
              <a:t>. </a:t>
            </a:r>
            <a:r>
              <a:rPr lang="cs-CZ" sz="1800" b="1" u="sng" dirty="0" smtClean="0">
                <a:solidFill>
                  <a:srgbClr val="C00000"/>
                </a:solidFill>
              </a:rPr>
              <a:t>jen 6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/>
              <a:t>měsíců ode dne, kdy se poškozený dozvěděl o nemajetkové újmě (dle </a:t>
            </a:r>
            <a:r>
              <a:rPr lang="cs-CZ" sz="1800" b="1" dirty="0" smtClean="0"/>
              <a:t>I.ÚS 3391/15 </a:t>
            </a:r>
            <a:r>
              <a:rPr lang="cs-CZ" sz="1800" dirty="0" smtClean="0"/>
              <a:t>na „hranici ústavnosti“)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obj.10 let </a:t>
            </a:r>
            <a:r>
              <a:rPr lang="cs-CZ" sz="1800" dirty="0" smtClean="0"/>
              <a:t>ode dne, kdy nastala právní skutečnost, se kterou je vznik nemajetkové újmy spojen</a:t>
            </a:r>
          </a:p>
          <a:p>
            <a:pPr lvl="1" eaLnBrk="1" hangingPunct="1"/>
            <a:r>
              <a:rPr lang="cs-CZ" sz="1800" dirty="0" smtClean="0"/>
              <a:t>u průtahů a nepřiměřené délky řízení </a:t>
            </a:r>
            <a:r>
              <a:rPr lang="cs-CZ" sz="1800" dirty="0" smtClean="0">
                <a:solidFill>
                  <a:srgbClr val="C00000"/>
                </a:solidFill>
              </a:rPr>
              <a:t>nikoli dříve než za 6 měsíců od skončení </a:t>
            </a:r>
            <a:r>
              <a:rPr lang="cs-CZ" sz="1800" dirty="0" smtClean="0">
                <a:solidFill>
                  <a:srgbClr val="C00000"/>
                </a:solidFill>
              </a:rPr>
              <a:t>řízení</a:t>
            </a:r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82/98 - regresní úhrady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účel </a:t>
            </a:r>
            <a:r>
              <a:rPr lang="cs-CZ" sz="1800" b="1" u="sng" dirty="0" smtClean="0">
                <a:solidFill>
                  <a:srgbClr val="7030A0"/>
                </a:solidFill>
              </a:rPr>
              <a:t>regresních úhrad</a:t>
            </a:r>
            <a:endParaRPr lang="cs-CZ" sz="1800" b="1" u="sng" dirty="0" smtClean="0">
              <a:solidFill>
                <a:srgbClr val="7030A0"/>
              </a:solidFill>
            </a:endParaRPr>
          </a:p>
          <a:p>
            <a:pPr lvl="1" eaLnBrk="1" hangingPunct="1"/>
            <a:r>
              <a:rPr lang="cs-CZ" sz="1800" dirty="0" smtClean="0"/>
              <a:t>aby </a:t>
            </a:r>
            <a:r>
              <a:rPr lang="cs-CZ" sz="1800" dirty="0" smtClean="0">
                <a:solidFill>
                  <a:srgbClr val="C00000"/>
                </a:solidFill>
              </a:rPr>
              <a:t>následky nesl ten, jehož jednáním škoda vznikla</a:t>
            </a:r>
            <a:r>
              <a:rPr lang="cs-CZ" sz="1800" dirty="0" smtClean="0"/>
              <a:t>, resp. aby osoby zúčastněné na výkonu veřejné moci byly vedeny k odpovědnosti tak, aby nedocházelo k </a:t>
            </a:r>
            <a:r>
              <a:rPr lang="cs-CZ" sz="1800" dirty="0" smtClean="0"/>
              <a:t>pochybení při výkonu veřejné moci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jinak řečeno </a:t>
            </a:r>
            <a:r>
              <a:rPr lang="cs-CZ" sz="1800" dirty="0" smtClean="0">
                <a:solidFill>
                  <a:srgbClr val="C00000"/>
                </a:solidFill>
              </a:rPr>
              <a:t>kultivace výkonu veřejné </a:t>
            </a:r>
            <a:r>
              <a:rPr lang="cs-CZ" sz="1800" dirty="0" smtClean="0">
                <a:solidFill>
                  <a:srgbClr val="C00000"/>
                </a:solidFill>
              </a:rPr>
              <a:t>moci…</a:t>
            </a:r>
            <a:endParaRPr lang="cs-CZ" sz="1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podoby</a:t>
            </a:r>
          </a:p>
          <a:p>
            <a:pPr lvl="1" eaLnBrk="1" hangingPunct="1"/>
            <a:r>
              <a:rPr lang="cs-CZ" sz="1800" dirty="0" smtClean="0"/>
              <a:t>regres státu </a:t>
            </a:r>
            <a:r>
              <a:rPr lang="cs-CZ" sz="1800" i="1" dirty="0" smtClean="0">
                <a:solidFill>
                  <a:srgbClr val="00287D"/>
                </a:solidFill>
              </a:rPr>
              <a:t>vůči nestátnímu subjektu</a:t>
            </a:r>
          </a:p>
          <a:p>
            <a:pPr lvl="1" eaLnBrk="1" hangingPunct="1"/>
            <a:r>
              <a:rPr lang="cs-CZ" sz="1800" dirty="0" smtClean="0"/>
              <a:t>regres </a:t>
            </a:r>
            <a:r>
              <a:rPr lang="cs-CZ" sz="1800" i="1" dirty="0" smtClean="0">
                <a:solidFill>
                  <a:srgbClr val="00287D"/>
                </a:solidFill>
              </a:rPr>
              <a:t>vůči fyzickým osobám</a:t>
            </a:r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odlišné principy, resp. omezení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oportunita</a:t>
            </a:r>
            <a:r>
              <a:rPr lang="cs-CZ" sz="1800" dirty="0" smtClean="0"/>
              <a:t> (často předmětem novelizačních úvah)</a:t>
            </a:r>
          </a:p>
          <a:p>
            <a:pPr lvl="1" eaLnBrk="1" hangingPunct="1"/>
            <a:r>
              <a:rPr lang="cs-CZ" sz="1800" dirty="0" smtClean="0"/>
              <a:t>nutnost </a:t>
            </a:r>
            <a:r>
              <a:rPr lang="cs-CZ" sz="1800" dirty="0" smtClean="0">
                <a:solidFill>
                  <a:srgbClr val="C00000"/>
                </a:solidFill>
              </a:rPr>
              <a:t>zavinění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limitace pracovněprávními předpisy </a:t>
            </a:r>
            <a:r>
              <a:rPr lang="cs-CZ" sz="1800" dirty="0" smtClean="0"/>
              <a:t>+ možnost soudní moderace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promlčení 1 rok </a:t>
            </a:r>
            <a:r>
              <a:rPr lang="cs-CZ" sz="1800" dirty="0" smtClean="0"/>
              <a:t>od vyplacení odškodnění či původního </a:t>
            </a:r>
            <a:r>
              <a:rPr lang="cs-CZ" sz="1800" dirty="0" smtClean="0"/>
              <a:t>regresu</a:t>
            </a: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Zvláštní úprava odpovědnosti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například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zákon o Policii ČR </a:t>
            </a:r>
            <a:r>
              <a:rPr lang="cs-CZ" sz="1800" dirty="0" smtClean="0"/>
              <a:t>(§ 95 - § 96</a:t>
            </a:r>
            <a:r>
              <a:rPr lang="cs-CZ" sz="1800" dirty="0" smtClean="0"/>
              <a:t>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stát </a:t>
            </a:r>
            <a:r>
              <a:rPr lang="cs-CZ" sz="1800" dirty="0" smtClean="0"/>
              <a:t>je povinen nahradit </a:t>
            </a:r>
            <a:r>
              <a:rPr lang="cs-CZ" sz="1800" dirty="0" smtClean="0">
                <a:solidFill>
                  <a:srgbClr val="C00000"/>
                </a:solidFill>
              </a:rPr>
              <a:t>škodu způsobenou policií v souvislosti s plněním </a:t>
            </a:r>
            <a:r>
              <a:rPr lang="cs-CZ" sz="1800" dirty="0" smtClean="0">
                <a:solidFill>
                  <a:srgbClr val="C00000"/>
                </a:solidFill>
              </a:rPr>
              <a:t>úkolů</a:t>
            </a:r>
            <a:r>
              <a:rPr lang="cs-CZ" sz="1800" dirty="0" smtClean="0"/>
              <a:t> </a:t>
            </a:r>
            <a:r>
              <a:rPr lang="cs-CZ" sz="1800" dirty="0" smtClean="0"/>
              <a:t>(to neplatí, pokud se jedná o škodu osobě, která zákrok vyvolala)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>
                <a:solidFill>
                  <a:srgbClr val="C00000"/>
                </a:solidFill>
              </a:rPr>
              <a:t>stát taktéž odškodní </a:t>
            </a:r>
            <a:r>
              <a:rPr lang="cs-CZ" sz="1800" dirty="0" smtClean="0"/>
              <a:t>osobu, </a:t>
            </a:r>
            <a:r>
              <a:rPr lang="cs-CZ" sz="1800" dirty="0" smtClean="0"/>
              <a:t>která poskytla pomoc policii </a:t>
            </a:r>
            <a:r>
              <a:rPr lang="cs-CZ" sz="1800" dirty="0" smtClean="0"/>
              <a:t>či škodu vzniklou v </a:t>
            </a:r>
            <a:r>
              <a:rPr lang="cs-CZ" sz="1800" dirty="0" smtClean="0"/>
              <a:t>souvislosti s pomocí poskytnutou </a:t>
            </a:r>
            <a:r>
              <a:rPr lang="cs-CZ" sz="1800" dirty="0" smtClean="0"/>
              <a:t>policii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pl-PL" sz="1800" dirty="0" smtClean="0"/>
              <a:t>n</a:t>
            </a:r>
            <a:r>
              <a:rPr lang="pl-PL" sz="1800" dirty="0" smtClean="0"/>
              <a:t>áhradu </a:t>
            </a:r>
            <a:r>
              <a:rPr lang="pl-PL" sz="1800" dirty="0" smtClean="0"/>
              <a:t>škody poskytuje </a:t>
            </a:r>
            <a:r>
              <a:rPr lang="pl-PL" sz="1800" dirty="0" smtClean="0"/>
              <a:t>Ministerstvo vnitra</a:t>
            </a:r>
            <a:endParaRPr lang="cs-CZ" sz="1800" dirty="0" smtClean="0"/>
          </a:p>
          <a:p>
            <a:pPr lvl="1" eaLnBrk="1" hangingPunct="1"/>
            <a:endParaRPr lang="cs-CZ" sz="1800" b="1" dirty="0" smtClean="0">
              <a:solidFill>
                <a:srgbClr val="00287D"/>
              </a:solidFill>
            </a:endParaRP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zákon </a:t>
            </a:r>
            <a:r>
              <a:rPr lang="cs-CZ" sz="1800" b="1" i="1" dirty="0" smtClean="0">
                <a:solidFill>
                  <a:srgbClr val="00287D"/>
                </a:solidFill>
              </a:rPr>
              <a:t>o obecní policii </a:t>
            </a:r>
            <a:r>
              <a:rPr lang="cs-CZ" sz="1800" dirty="0" smtClean="0"/>
              <a:t>(§ 24)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zákon o BIS </a:t>
            </a:r>
            <a:r>
              <a:rPr lang="cs-CZ" sz="1800" dirty="0" smtClean="0"/>
              <a:t>(§ 17)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zákon o ozbrojených silách ČR </a:t>
            </a:r>
            <a:r>
              <a:rPr lang="cs-CZ" sz="1800" dirty="0" smtClean="0"/>
              <a:t>(§ 43)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26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Obecná východiska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dirty="0" smtClean="0">
                <a:solidFill>
                  <a:srgbClr val="7030A0"/>
                </a:solidFill>
              </a:rPr>
              <a:t>záruky zákonnosti ve VS</a:t>
            </a:r>
          </a:p>
          <a:p>
            <a:pPr lvl="1" eaLnBrk="1" hangingPunct="1"/>
            <a:r>
              <a:rPr lang="cs-CZ" sz="1800" dirty="0" smtClean="0"/>
              <a:t>určitý systém </a:t>
            </a:r>
            <a:r>
              <a:rPr lang="cs-CZ" sz="1800" i="1" dirty="0" smtClean="0"/>
              <a:t>právních</a:t>
            </a:r>
            <a:r>
              <a:rPr lang="cs-CZ" sz="1800" dirty="0" smtClean="0"/>
              <a:t> záruk</a:t>
            </a:r>
          </a:p>
          <a:p>
            <a:pPr lvl="1" eaLnBrk="1" hangingPunct="1"/>
            <a:r>
              <a:rPr lang="cs-CZ" sz="1800" dirty="0" smtClean="0"/>
              <a:t>součástí tohoto systému pravidelně také </a:t>
            </a:r>
            <a:r>
              <a:rPr lang="cs-CZ" sz="1800" i="1" dirty="0" smtClean="0"/>
              <a:t>(právní) </a:t>
            </a:r>
            <a:r>
              <a:rPr lang="cs-CZ" sz="1800" b="1" i="1" dirty="0" smtClean="0">
                <a:solidFill>
                  <a:srgbClr val="C00000"/>
                </a:solidFill>
              </a:rPr>
              <a:t>odpovědnost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b="1" dirty="0" smtClean="0"/>
              <a:t>odpovědnost </a:t>
            </a:r>
            <a:r>
              <a:rPr lang="cs-CZ" sz="1800" dirty="0" smtClean="0"/>
              <a:t>= nepříznivý následek porušení právní povinnosti</a:t>
            </a:r>
          </a:p>
          <a:p>
            <a:pPr eaLnBrk="1" hangingPunct="1"/>
            <a:r>
              <a:rPr lang="cs-CZ" sz="1800" dirty="0" smtClean="0"/>
              <a:t>při výkonu VS rozlišovány </a:t>
            </a:r>
            <a:r>
              <a:rPr lang="cs-CZ" sz="1800" b="1" dirty="0" smtClean="0">
                <a:solidFill>
                  <a:srgbClr val="C00000"/>
                </a:solidFill>
              </a:rPr>
              <a:t>dvě obecné roviny</a:t>
            </a:r>
          </a:p>
          <a:p>
            <a:pPr lvl="1" eaLnBrk="1" hangingPunct="1"/>
            <a:r>
              <a:rPr lang="cs-CZ" sz="1800" i="1" dirty="0" err="1" smtClean="0">
                <a:solidFill>
                  <a:srgbClr val="00287D"/>
                </a:solidFill>
              </a:rPr>
              <a:t>správněprávní</a:t>
            </a:r>
            <a:r>
              <a:rPr lang="cs-CZ" sz="1800" i="1" dirty="0" smtClean="0">
                <a:solidFill>
                  <a:srgbClr val="00287D"/>
                </a:solidFill>
              </a:rPr>
              <a:t> odpovědnost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odpovědnost za škodu 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1800" dirty="0" smtClean="0"/>
              <a:t>odpovědnost subjektu VS </a:t>
            </a:r>
            <a:r>
              <a:rPr lang="cs-CZ" sz="1800" b="1" dirty="0" smtClean="0"/>
              <a:t>za škodu způsobenou při výkonu </a:t>
            </a:r>
            <a:r>
              <a:rPr lang="cs-CZ" sz="1800" b="1" dirty="0" smtClean="0"/>
              <a:t>VS</a:t>
            </a:r>
            <a:r>
              <a:rPr lang="cs-CZ" sz="1800" dirty="0" smtClean="0"/>
              <a:t> -</a:t>
            </a:r>
            <a:r>
              <a:rPr lang="cs-CZ" sz="1800" dirty="0" smtClean="0"/>
              <a:t>           </a:t>
            </a:r>
            <a:r>
              <a:rPr lang="cs-CZ" sz="1800" b="1" dirty="0" smtClean="0">
                <a:solidFill>
                  <a:srgbClr val="C00000"/>
                </a:solidFill>
              </a:rPr>
              <a:t>možné přístupy: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obecný (</a:t>
            </a:r>
            <a:r>
              <a:rPr lang="cs-CZ" sz="1800" i="1" dirty="0" err="1" smtClean="0">
                <a:solidFill>
                  <a:srgbClr val="00287D"/>
                </a:solidFill>
              </a:rPr>
              <a:t>soukromorpávní</a:t>
            </a:r>
            <a:r>
              <a:rPr lang="cs-CZ" sz="1800" i="1" dirty="0" smtClean="0">
                <a:solidFill>
                  <a:srgbClr val="00287D"/>
                </a:solidFill>
              </a:rPr>
              <a:t>) režim odpovědnosti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specifický („veřejnoprávní“) režim odpovědnosti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Obecná východiska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různé přístupy </a:t>
            </a:r>
            <a:r>
              <a:rPr lang="cs-CZ" sz="1800" dirty="0" smtClean="0"/>
              <a:t>v různých právních řádech</a:t>
            </a:r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v ČR platí</a:t>
            </a:r>
            <a:r>
              <a:rPr lang="cs-CZ" sz="1800" dirty="0" smtClean="0">
                <a:solidFill>
                  <a:srgbClr val="7030A0"/>
                </a:solidFill>
              </a:rPr>
              <a:t>, že</a:t>
            </a:r>
          </a:p>
          <a:p>
            <a:pPr lvl="1" eaLnBrk="1" hangingPunct="1"/>
            <a:r>
              <a:rPr lang="cs-CZ" sz="1800" dirty="0" smtClean="0"/>
              <a:t>jde-li o </a:t>
            </a:r>
            <a:r>
              <a:rPr lang="cs-CZ" sz="1800" i="1" dirty="0" err="1" smtClean="0">
                <a:solidFill>
                  <a:srgbClr val="C00000"/>
                </a:solidFill>
              </a:rPr>
              <a:t>nevrchnostenskou</a:t>
            </a:r>
            <a:r>
              <a:rPr lang="cs-CZ" sz="1800" dirty="0" smtClean="0">
                <a:solidFill>
                  <a:srgbClr val="C00000"/>
                </a:solidFill>
              </a:rPr>
              <a:t> správu</a:t>
            </a:r>
            <a:r>
              <a:rPr lang="cs-CZ" sz="1800" dirty="0" smtClean="0"/>
              <a:t>, subjekt VS odpovídá v režimu </a:t>
            </a:r>
            <a:r>
              <a:rPr lang="cs-CZ" sz="1800" b="1" dirty="0" smtClean="0">
                <a:solidFill>
                  <a:srgbClr val="00287D"/>
                </a:solidFill>
              </a:rPr>
              <a:t>soukromoprávní </a:t>
            </a:r>
            <a:r>
              <a:rPr lang="cs-CZ" sz="1800" b="1" dirty="0" smtClean="0">
                <a:solidFill>
                  <a:srgbClr val="00287D"/>
                </a:solidFill>
              </a:rPr>
              <a:t>odpovědnosti za škodu</a:t>
            </a:r>
          </a:p>
          <a:p>
            <a:pPr lvl="1" eaLnBrk="1" hangingPunct="1"/>
            <a:r>
              <a:rPr lang="cs-CZ" sz="1800" dirty="0" smtClean="0"/>
              <a:t>jde-li o </a:t>
            </a:r>
            <a:r>
              <a:rPr lang="cs-CZ" sz="1800" i="1" dirty="0" smtClean="0">
                <a:solidFill>
                  <a:srgbClr val="C00000"/>
                </a:solidFill>
              </a:rPr>
              <a:t>vrchnostenskou</a:t>
            </a:r>
            <a:r>
              <a:rPr lang="cs-CZ" sz="1800" dirty="0" smtClean="0">
                <a:solidFill>
                  <a:srgbClr val="C00000"/>
                </a:solidFill>
              </a:rPr>
              <a:t> správu </a:t>
            </a:r>
            <a:r>
              <a:rPr lang="cs-CZ" sz="1800" dirty="0" smtClean="0"/>
              <a:t>subjekt VS odpovídá ve specifickém režimu </a:t>
            </a:r>
            <a:r>
              <a:rPr lang="cs-CZ" sz="1800" b="1" dirty="0" smtClean="0">
                <a:solidFill>
                  <a:srgbClr val="00287D"/>
                </a:solidFill>
              </a:rPr>
              <a:t>odpovědnosti za škodu pří výkonu veřejné moci</a:t>
            </a:r>
          </a:p>
          <a:p>
            <a:pPr lvl="1" eaLnBrk="1" hangingPunct="1"/>
            <a:endParaRPr lang="cs-CZ" sz="1800" dirty="0" smtClean="0"/>
          </a:p>
          <a:p>
            <a:pPr eaLnBrk="1" hangingPunct="1"/>
            <a:r>
              <a:rPr lang="cs-CZ" sz="1800" b="1" dirty="0" smtClean="0"/>
              <a:t>v čem je význam specifické úpravy?</a:t>
            </a:r>
          </a:p>
          <a:p>
            <a:pPr lvl="1" eaLnBrk="1" hangingPunct="1"/>
            <a:r>
              <a:rPr lang="cs-CZ" sz="1800" b="1" i="1" dirty="0" smtClean="0">
                <a:solidFill>
                  <a:srgbClr val="00287D"/>
                </a:solidFill>
              </a:rPr>
              <a:t>modifikace</a:t>
            </a:r>
            <a:r>
              <a:rPr lang="cs-CZ" sz="1800" i="1" dirty="0" smtClean="0">
                <a:solidFill>
                  <a:srgbClr val="00287D"/>
                </a:solidFill>
              </a:rPr>
              <a:t> různých aspektů, zejm.: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zvláštní formy protiprávnosti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odpovědnost za škodu vzniklou </a:t>
            </a:r>
            <a:r>
              <a:rPr lang="cs-CZ" sz="1800" i="1" dirty="0" smtClean="0"/>
              <a:t>v souladu s právem            </a:t>
            </a:r>
            <a:r>
              <a:rPr lang="cs-CZ" sz="1800" i="1" dirty="0" smtClean="0"/>
              <a:t>         </a:t>
            </a:r>
            <a:r>
              <a:rPr lang="cs-CZ" sz="1800" dirty="0" smtClean="0"/>
              <a:t>(tedy v danou chvíli „korektním</a:t>
            </a:r>
            <a:r>
              <a:rPr lang="cs-CZ" sz="1800" dirty="0" smtClean="0"/>
              <a:t>“ postupem orgánů veřejné moci)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předvídá ji </a:t>
            </a:r>
            <a:r>
              <a:rPr lang="cs-CZ" sz="1800" b="1" i="1" dirty="0" smtClean="0">
                <a:solidFill>
                  <a:srgbClr val="00287D"/>
                </a:solidFill>
              </a:rPr>
              <a:t>Listina </a:t>
            </a:r>
            <a:r>
              <a:rPr lang="cs-CZ" sz="1800" i="1" dirty="0" smtClean="0">
                <a:solidFill>
                  <a:srgbClr val="00287D"/>
                </a:solidFill>
              </a:rPr>
              <a:t>základních práv a svobod</a:t>
            </a:r>
            <a:endParaRPr lang="cs-CZ" sz="1800" i="1" dirty="0" smtClean="0">
              <a:solidFill>
                <a:srgbClr val="00287D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Právní úprava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C00000"/>
                </a:solidFill>
              </a:rPr>
              <a:t>čl. 36 odst. 3 Listiny základních práv a svobod</a:t>
            </a:r>
          </a:p>
          <a:p>
            <a:pPr lvl="1" eaLnBrk="1" hangingPunct="1"/>
            <a:r>
              <a:rPr lang="cs-CZ" sz="1800" dirty="0" smtClean="0"/>
              <a:t>(1) Každý se může domáhat stanoveným postupem svého práva u nezávislého a nestranného soudu a ve stanovených případech u jiného orgánu.</a:t>
            </a:r>
          </a:p>
          <a:p>
            <a:pPr lvl="1" eaLnBrk="1" hangingPunct="1"/>
            <a:r>
              <a:rPr lang="cs-CZ" sz="1800" dirty="0" smtClean="0"/>
              <a:t>(2)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pPr lvl="1" eaLnBrk="1" hangingPunct="1"/>
            <a:r>
              <a:rPr lang="cs-CZ" sz="1800" b="1" u="sng" dirty="0" smtClean="0"/>
              <a:t>(3)</a:t>
            </a:r>
            <a:r>
              <a:rPr lang="cs-CZ" sz="1800" b="1" dirty="0" smtClean="0"/>
              <a:t> Každý má </a:t>
            </a:r>
            <a:r>
              <a:rPr lang="cs-CZ" sz="1800" b="1" dirty="0" smtClean="0">
                <a:solidFill>
                  <a:srgbClr val="7030A0"/>
                </a:solidFill>
              </a:rPr>
              <a:t>právo na náhradu škody </a:t>
            </a:r>
            <a:r>
              <a:rPr lang="cs-CZ" sz="1800" b="1" dirty="0" smtClean="0"/>
              <a:t>způsobené mu </a:t>
            </a:r>
            <a:r>
              <a:rPr lang="cs-CZ" sz="1800" b="1" dirty="0" smtClean="0">
                <a:solidFill>
                  <a:srgbClr val="7030A0"/>
                </a:solidFill>
              </a:rPr>
              <a:t>nezákonným rozhodnutím</a:t>
            </a:r>
            <a:r>
              <a:rPr lang="cs-CZ" sz="1800" b="1" dirty="0" smtClean="0"/>
              <a:t> soudu, jiného státního orgánu či orgánu veřejné správy nebo </a:t>
            </a:r>
            <a:r>
              <a:rPr lang="cs-CZ" sz="1800" b="1" dirty="0" smtClean="0">
                <a:solidFill>
                  <a:srgbClr val="7030A0"/>
                </a:solidFill>
              </a:rPr>
              <a:t>nesprávným úředním postupem</a:t>
            </a:r>
            <a:r>
              <a:rPr lang="cs-CZ" sz="1800" b="1" dirty="0" smtClean="0"/>
              <a:t>.</a:t>
            </a:r>
          </a:p>
          <a:p>
            <a:pPr lvl="1" eaLnBrk="1" hangingPunct="1"/>
            <a:r>
              <a:rPr lang="cs-CZ" sz="1800" b="1" u="sng" dirty="0" smtClean="0"/>
              <a:t>(4)</a:t>
            </a:r>
            <a:r>
              <a:rPr lang="cs-CZ" sz="1800" b="1" dirty="0" smtClean="0"/>
              <a:t> Podmínky a podrobnosti </a:t>
            </a:r>
            <a:r>
              <a:rPr lang="cs-CZ" sz="1800" b="1" dirty="0" smtClean="0">
                <a:solidFill>
                  <a:srgbClr val="7030A0"/>
                </a:solidFill>
              </a:rPr>
              <a:t>upravuje zákon</a:t>
            </a:r>
            <a:r>
              <a:rPr lang="cs-CZ" sz="1800" b="1" dirty="0" smtClean="0"/>
              <a:t>.</a:t>
            </a:r>
          </a:p>
          <a:p>
            <a:pPr eaLnBrk="1" hangingPunct="1"/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Právní úprava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i="1" u="sng" dirty="0" smtClean="0">
                <a:solidFill>
                  <a:srgbClr val="7030A0"/>
                </a:solidFill>
              </a:rPr>
              <a:t>zákon č. 82/1998 Sb.</a:t>
            </a:r>
            <a:r>
              <a:rPr lang="cs-CZ" sz="1800" i="1" dirty="0" smtClean="0">
                <a:solidFill>
                  <a:srgbClr val="7030A0"/>
                </a:solidFill>
              </a:rPr>
              <a:t>, o odpovědnosti za škodu způsobenou při výkonu veřejné moci rozhodnutím nebo nesprávným úředním postupem…</a:t>
            </a:r>
            <a:endParaRPr lang="cs-CZ" sz="1800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1800" dirty="0" smtClean="0"/>
              <a:t>případně některé </a:t>
            </a:r>
            <a:r>
              <a:rPr lang="cs-CZ" sz="1800" b="1" dirty="0" smtClean="0">
                <a:solidFill>
                  <a:srgbClr val="7030A0"/>
                </a:solidFill>
              </a:rPr>
              <a:t>další zákony </a:t>
            </a:r>
            <a:r>
              <a:rPr lang="cs-CZ" sz="1800" dirty="0" smtClean="0"/>
              <a:t>(viz dále)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/>
            <a:r>
              <a:rPr lang="cs-CZ" sz="1800" dirty="0" smtClean="0"/>
              <a:t>ale také </a:t>
            </a:r>
            <a:r>
              <a:rPr lang="cs-CZ" sz="1800" b="1" u="sng" dirty="0" smtClean="0">
                <a:solidFill>
                  <a:srgbClr val="7030A0"/>
                </a:solidFill>
              </a:rPr>
              <a:t>občanský zákoník</a:t>
            </a:r>
          </a:p>
          <a:p>
            <a:pPr lvl="1" eaLnBrk="1" hangingPunct="1"/>
            <a:r>
              <a:rPr lang="cs-CZ" sz="1800" dirty="0" smtClean="0"/>
              <a:t>odpovědnost za škodu při výkonu veřejné moci svou povahou = </a:t>
            </a:r>
            <a:r>
              <a:rPr lang="cs-CZ" sz="1800" b="1" i="1" dirty="0" err="1" smtClean="0">
                <a:solidFill>
                  <a:srgbClr val="C00000"/>
                </a:solidFill>
              </a:rPr>
              <a:t>modifkovaná</a:t>
            </a:r>
            <a:r>
              <a:rPr lang="cs-CZ" sz="1800" b="1" dirty="0" smtClean="0">
                <a:solidFill>
                  <a:srgbClr val="C00000"/>
                </a:solidFill>
              </a:rPr>
              <a:t> </a:t>
            </a:r>
            <a:r>
              <a:rPr lang="cs-CZ" sz="1800" dirty="0" smtClean="0">
                <a:solidFill>
                  <a:srgbClr val="C00000"/>
                </a:solidFill>
              </a:rPr>
              <a:t>soukromoprávní odpovědnost za škodu</a:t>
            </a:r>
          </a:p>
          <a:p>
            <a:pPr lvl="1" eaLnBrk="1" hangingPunct="1"/>
            <a:r>
              <a:rPr lang="cs-CZ" sz="1800" dirty="0" smtClean="0"/>
              <a:t>nejsou-li určité aspekty upraveny zvlášť, použije se občanský zákoník   (</a:t>
            </a:r>
            <a:r>
              <a:rPr lang="cs-CZ" sz="1800" dirty="0" smtClean="0">
                <a:solidFill>
                  <a:srgbClr val="C00000"/>
                </a:solidFill>
              </a:rPr>
              <a:t>= subsidiarita OZ </a:t>
            </a:r>
            <a:r>
              <a:rPr lang="cs-CZ" sz="1800" dirty="0" smtClean="0"/>
              <a:t>- výslovně v § 26 z. č. </a:t>
            </a:r>
            <a:r>
              <a:rPr lang="cs-CZ" sz="1800" dirty="0" smtClean="0"/>
              <a:t>82/98 Sb.)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z OZ zejména </a:t>
            </a:r>
            <a:r>
              <a:rPr lang="cs-CZ" sz="1800" b="1" i="1" dirty="0" smtClean="0">
                <a:solidFill>
                  <a:srgbClr val="C00000"/>
                </a:solidFill>
              </a:rPr>
              <a:t>rozsah a způsob náhrady škody</a:t>
            </a:r>
          </a:p>
          <a:p>
            <a:pPr lvl="1" eaLnBrk="1" hangingPunct="1"/>
            <a:endParaRPr lang="cs-CZ" sz="1800" b="1" dirty="0" smtClean="0"/>
          </a:p>
          <a:p>
            <a:pPr eaLnBrk="1" hangingPunct="1"/>
            <a:r>
              <a:rPr lang="cs-CZ" sz="1800" dirty="0" smtClean="0"/>
              <a:t>v případě odpovědnosti za </a:t>
            </a:r>
            <a:r>
              <a:rPr lang="cs-CZ" sz="1800" dirty="0" smtClean="0"/>
              <a:t>škodu při výkonu veřejné moci </a:t>
            </a:r>
            <a:r>
              <a:rPr lang="cs-CZ" sz="1800" dirty="0" smtClean="0"/>
              <a:t>se také uplatní </a:t>
            </a:r>
            <a:r>
              <a:rPr lang="cs-CZ" sz="1800" b="1" dirty="0" smtClean="0">
                <a:solidFill>
                  <a:srgbClr val="7030A0"/>
                </a:solidFill>
              </a:rPr>
              <a:t>obecné </a:t>
            </a:r>
            <a:r>
              <a:rPr lang="cs-CZ" sz="1800" b="1" dirty="0" smtClean="0">
                <a:solidFill>
                  <a:srgbClr val="7030A0"/>
                </a:solidFill>
              </a:rPr>
              <a:t>prvky odpovědnosti za škodu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dirty="0" smtClean="0"/>
              <a:t>s některými modifikacemi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Odpovědnost podle </a:t>
            </a:r>
            <a:r>
              <a:rPr lang="cs-CZ" dirty="0" smtClean="0"/>
              <a:t>z. č. 82/98 Sb.</a:t>
            </a:r>
            <a:endParaRPr lang="cs-CZ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z. č. 82/1998 Sb. </a:t>
            </a:r>
            <a:r>
              <a:rPr lang="cs-CZ" sz="1800" b="1" dirty="0" smtClean="0">
                <a:solidFill>
                  <a:srgbClr val="7030A0"/>
                </a:solidFill>
              </a:rPr>
              <a:t>obecně</a:t>
            </a:r>
          </a:p>
          <a:p>
            <a:pPr lvl="1" eaLnBrk="1" hangingPunct="1"/>
            <a:r>
              <a:rPr lang="cs-CZ" sz="1800" i="1" dirty="0" smtClean="0">
                <a:solidFill>
                  <a:srgbClr val="C00000"/>
                </a:solidFill>
              </a:rPr>
              <a:t>„provádí“ </a:t>
            </a:r>
            <a:r>
              <a:rPr lang="cs-CZ" sz="1800" dirty="0" smtClean="0">
                <a:solidFill>
                  <a:srgbClr val="C00000"/>
                </a:solidFill>
              </a:rPr>
              <a:t>Listinu</a:t>
            </a:r>
          </a:p>
          <a:p>
            <a:pPr lvl="1" eaLnBrk="1" hangingPunct="1"/>
            <a:r>
              <a:rPr lang="cs-CZ" sz="1800" dirty="0" smtClean="0"/>
              <a:t>odškodnění se lze domáhat </a:t>
            </a:r>
            <a:r>
              <a:rPr lang="cs-CZ" sz="1800" i="1" dirty="0" smtClean="0">
                <a:solidFill>
                  <a:srgbClr val="C00000"/>
                </a:solidFill>
              </a:rPr>
              <a:t>jen jeho prostřednictvím                      </a:t>
            </a:r>
            <a:r>
              <a:rPr lang="cs-CZ" sz="1800" dirty="0" smtClean="0"/>
              <a:t>(přímá aplikace čl. 36 odst. 3 judikaturou stabilně vylučována)</a:t>
            </a:r>
          </a:p>
          <a:p>
            <a:pPr lvl="1" eaLnBrk="1" hangingPunct="1"/>
            <a:r>
              <a:rPr lang="cs-CZ" sz="1800" dirty="0" smtClean="0"/>
              <a:t>stanoví nejen podmínky a podrobnosti, ale také </a:t>
            </a:r>
            <a:r>
              <a:rPr lang="cs-CZ" sz="1800" b="1" dirty="0" smtClean="0">
                <a:solidFill>
                  <a:srgbClr val="C00000"/>
                </a:solidFill>
              </a:rPr>
              <a:t>omezení</a:t>
            </a:r>
          </a:p>
          <a:p>
            <a:pPr lvl="1" eaLnBrk="1" hangingPunct="1"/>
            <a:r>
              <a:rPr lang="cs-CZ" sz="1800" dirty="0" smtClean="0"/>
              <a:t>obecně určitá </a:t>
            </a:r>
            <a:r>
              <a:rPr lang="cs-CZ" sz="1800" b="1" dirty="0" smtClean="0">
                <a:solidFill>
                  <a:srgbClr val="7030A0"/>
                </a:solidFill>
              </a:rPr>
              <a:t>proporcionalita mezi</a:t>
            </a:r>
          </a:p>
          <a:p>
            <a:pPr marL="1200150" lvl="2" indent="-285750" eaLnBrk="1" hangingPunct="1">
              <a:buFont typeface="Wingdings" pitchFamily="2" charset="2"/>
              <a:buChar char="Ø"/>
            </a:pPr>
            <a:r>
              <a:rPr lang="cs-CZ" sz="1800" i="1" u="sng" dirty="0" smtClean="0">
                <a:solidFill>
                  <a:srgbClr val="00287D"/>
                </a:solidFill>
              </a:rPr>
              <a:t>právem na odškodnění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(ochrana </a:t>
            </a:r>
            <a:r>
              <a:rPr lang="cs-CZ" sz="1800" dirty="0" smtClean="0"/>
              <a:t>práva na náhradu škody </a:t>
            </a:r>
            <a:r>
              <a:rPr lang="cs-CZ" sz="1800" dirty="0" smtClean="0"/>
              <a:t>či </a:t>
            </a:r>
            <a:r>
              <a:rPr lang="cs-CZ" sz="1800" dirty="0" smtClean="0"/>
              <a:t> veřejný </a:t>
            </a:r>
            <a:r>
              <a:rPr lang="cs-CZ" sz="1800" dirty="0" smtClean="0"/>
              <a:t>zájem </a:t>
            </a:r>
            <a:r>
              <a:rPr lang="cs-CZ" sz="1800" dirty="0" smtClean="0"/>
              <a:t>na „kultivaci“ </a:t>
            </a:r>
            <a:r>
              <a:rPr lang="cs-CZ" sz="1800" dirty="0" smtClean="0"/>
              <a:t>výkonu veřejné </a:t>
            </a:r>
            <a:r>
              <a:rPr lang="cs-CZ" sz="1800" dirty="0" smtClean="0"/>
              <a:t>moci)</a:t>
            </a:r>
            <a:endParaRPr lang="cs-CZ" sz="1800" dirty="0" smtClean="0"/>
          </a:p>
          <a:p>
            <a:pPr marL="1200150" lvl="2" indent="-285750" eaLnBrk="1" hangingPunct="1">
              <a:buFont typeface="Wingdings" pitchFamily="2" charset="2"/>
              <a:buChar char="Ø"/>
            </a:pPr>
            <a:r>
              <a:rPr lang="cs-CZ" sz="1800" i="1" u="sng" dirty="0" smtClean="0">
                <a:solidFill>
                  <a:srgbClr val="00287D"/>
                </a:solidFill>
              </a:rPr>
              <a:t>zachováním výkonu veřejné moci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dirty="0" smtClean="0"/>
              <a:t>(</a:t>
            </a:r>
            <a:r>
              <a:rPr lang="cs-CZ" sz="1800" b="1" dirty="0" smtClean="0"/>
              <a:t>x</a:t>
            </a:r>
            <a:r>
              <a:rPr lang="cs-CZ" sz="1800" dirty="0" smtClean="0"/>
              <a:t> nepřiměřené odstrašení hrozbou odškodňování </a:t>
            </a:r>
            <a:r>
              <a:rPr lang="cs-CZ" sz="1800" dirty="0" smtClean="0"/>
              <a:t>– tzv. </a:t>
            </a:r>
            <a:r>
              <a:rPr lang="cs-CZ" sz="1800" i="1" dirty="0" err="1" smtClean="0">
                <a:solidFill>
                  <a:srgbClr val="00287D"/>
                </a:solidFill>
              </a:rPr>
              <a:t>chilling</a:t>
            </a:r>
            <a:r>
              <a:rPr lang="cs-CZ" sz="1800" i="1" dirty="0" smtClean="0">
                <a:solidFill>
                  <a:srgbClr val="00287D"/>
                </a:solidFill>
              </a:rPr>
              <a:t> </a:t>
            </a:r>
            <a:r>
              <a:rPr lang="cs-CZ" sz="1800" i="1" dirty="0" err="1" smtClean="0">
                <a:solidFill>
                  <a:srgbClr val="00287D"/>
                </a:solidFill>
              </a:rPr>
              <a:t>effect</a:t>
            </a:r>
            <a:r>
              <a:rPr lang="cs-CZ" sz="1800" dirty="0" smtClean="0"/>
              <a:t>)</a:t>
            </a:r>
          </a:p>
          <a:p>
            <a:pPr lvl="1" eaLnBrk="1" hangingPunct="1"/>
            <a:endParaRPr lang="cs-CZ" sz="1800" dirty="0" smtClean="0"/>
          </a:p>
          <a:p>
            <a:pPr lvl="1" eaLnBrk="1" hangingPunct="1"/>
            <a:r>
              <a:rPr lang="cs-CZ" sz="1800" dirty="0" smtClean="0"/>
              <a:t>odpovědnost podle </a:t>
            </a:r>
            <a:r>
              <a:rPr lang="cs-CZ" sz="1800" dirty="0" smtClean="0"/>
              <a:t>z. č. 82/98 Sb. tedy (</a:t>
            </a:r>
            <a:r>
              <a:rPr lang="cs-CZ" sz="1800" dirty="0" smtClean="0"/>
              <a:t>hypoteticky) </a:t>
            </a:r>
            <a:r>
              <a:rPr lang="cs-CZ" sz="1800" dirty="0" smtClean="0"/>
              <a:t>může být        </a:t>
            </a:r>
            <a:r>
              <a:rPr lang="cs-CZ" sz="1800" i="1" dirty="0" smtClean="0"/>
              <a:t>přísnější </a:t>
            </a:r>
            <a:r>
              <a:rPr lang="cs-CZ" sz="1800" dirty="0" smtClean="0"/>
              <a:t>než obecná (soukromoprávní) odpovědnost za škodu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9915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</a:t>
            </a:r>
            <a:r>
              <a:rPr lang="cs-CZ" dirty="0" smtClean="0"/>
              <a:t>- </a:t>
            </a:r>
            <a:r>
              <a:rPr lang="cs-CZ" dirty="0" smtClean="0"/>
              <a:t>výkon veřejné moci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dopadá na </a:t>
            </a:r>
            <a:r>
              <a:rPr lang="cs-CZ" sz="1800" dirty="0" smtClean="0">
                <a:solidFill>
                  <a:srgbClr val="7030A0"/>
                </a:solidFill>
              </a:rPr>
              <a:t>výkon </a:t>
            </a:r>
            <a:r>
              <a:rPr lang="cs-CZ" sz="1800" b="1" i="1" u="sng" dirty="0" smtClean="0">
                <a:solidFill>
                  <a:srgbClr val="7030A0"/>
                </a:solidFill>
              </a:rPr>
              <a:t>veřejné moci</a:t>
            </a:r>
          </a:p>
          <a:p>
            <a:pPr lvl="1" eaLnBrk="1" hangingPunct="1"/>
            <a:r>
              <a:rPr lang="cs-CZ" sz="1800" dirty="0" smtClean="0">
                <a:solidFill>
                  <a:srgbClr val="C00000"/>
                </a:solidFill>
              </a:rPr>
              <a:t>vrchnostenské vystupování </a:t>
            </a:r>
            <a:r>
              <a:rPr lang="cs-CZ" sz="1800" dirty="0" smtClean="0"/>
              <a:t>orgánů veřejné moci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nerovné (nadřízené) postavení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zpravidla spojováno s rozhodováním o právech a povinnostech</a:t>
            </a:r>
          </a:p>
          <a:p>
            <a:pPr lvl="1" eaLnBrk="1" hangingPunct="1"/>
            <a:r>
              <a:rPr lang="cs-CZ" sz="1800" dirty="0" smtClean="0"/>
              <a:t>avšak v poslední době </a:t>
            </a:r>
            <a:r>
              <a:rPr lang="cs-CZ" sz="1800" dirty="0" smtClean="0">
                <a:solidFill>
                  <a:srgbClr val="C00000"/>
                </a:solidFill>
              </a:rPr>
              <a:t>také poněkud širší chápání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obecné připuštění odpovědnosti VOP </a:t>
            </a:r>
            <a:r>
              <a:rPr lang="cs-CZ" sz="1800" dirty="0" smtClean="0"/>
              <a:t>(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4118/2015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dirty="0" smtClean="0"/>
              <a:t>odpovědnost v </a:t>
            </a:r>
            <a:r>
              <a:rPr lang="cs-CZ" sz="1800" dirty="0" smtClean="0"/>
              <a:t>„kauze Peroutka</a:t>
            </a:r>
            <a:r>
              <a:rPr lang="cs-CZ" sz="1800" dirty="0" smtClean="0"/>
              <a:t>“ v režimu z. </a:t>
            </a:r>
            <a:r>
              <a:rPr lang="cs-CZ" sz="1800" dirty="0" smtClean="0"/>
              <a:t>č. 82/98 Sb.</a:t>
            </a:r>
            <a:r>
              <a:rPr lang="cs-CZ" sz="1800" dirty="0" smtClean="0"/>
              <a:t> </a:t>
            </a:r>
            <a:r>
              <a:rPr lang="cs-CZ" sz="1800" dirty="0" smtClean="0"/>
              <a:t>              (</a:t>
            </a:r>
            <a:r>
              <a:rPr lang="cs-CZ" sz="1800" b="1" dirty="0" smtClean="0"/>
              <a:t>30 </a:t>
            </a:r>
            <a:r>
              <a:rPr lang="cs-CZ" sz="1800" b="1" dirty="0" err="1" smtClean="0"/>
              <a:t>Cdo</a:t>
            </a:r>
            <a:r>
              <a:rPr lang="cs-CZ" sz="1800" b="1" dirty="0" smtClean="0"/>
              <a:t> 5848/2016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eaLnBrk="1" hangingPunct="1"/>
            <a:endParaRPr lang="cs-CZ" sz="1800" b="1" dirty="0" smtClean="0"/>
          </a:p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nedopadá na</a:t>
            </a:r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soukromoprávní vystupování </a:t>
            </a:r>
            <a:r>
              <a:rPr lang="cs-CZ" sz="1800" dirty="0" smtClean="0"/>
              <a:t>subjektů veřejné moci (správy)</a:t>
            </a:r>
            <a:endParaRPr lang="cs-CZ" sz="1800" dirty="0" smtClean="0"/>
          </a:p>
          <a:p>
            <a:pPr lvl="1" eaLnBrk="1" hangingPunct="1"/>
            <a:r>
              <a:rPr lang="cs-CZ" sz="1800" i="1" dirty="0" smtClean="0">
                <a:solidFill>
                  <a:srgbClr val="00287D"/>
                </a:solidFill>
              </a:rPr>
              <a:t>tzv. exces</a:t>
            </a:r>
            <a:r>
              <a:rPr lang="cs-CZ" sz="1800" dirty="0" smtClean="0"/>
              <a:t>, který výkonem veřejné moci není                                   (výkon veřejné moci </a:t>
            </a:r>
            <a:r>
              <a:rPr lang="cs-CZ" sz="1800" i="1" dirty="0" smtClean="0"/>
              <a:t>ultra </a:t>
            </a:r>
            <a:r>
              <a:rPr lang="cs-CZ" sz="1800" i="1" dirty="0" err="1" smtClean="0"/>
              <a:t>vires</a:t>
            </a:r>
            <a:r>
              <a:rPr lang="cs-CZ" sz="1800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Odpovědnost podle </a:t>
            </a:r>
            <a:r>
              <a:rPr lang="cs-CZ" dirty="0" smtClean="0"/>
              <a:t>82/98 </a:t>
            </a:r>
            <a:r>
              <a:rPr lang="cs-CZ" dirty="0" smtClean="0"/>
              <a:t>- </a:t>
            </a:r>
            <a:r>
              <a:rPr lang="cs-CZ" dirty="0" smtClean="0"/>
              <a:t>odpovědné subjekty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>
                <a:solidFill>
                  <a:srgbClr val="7030A0"/>
                </a:solidFill>
              </a:rPr>
              <a:t>kdo odpovídá?</a:t>
            </a:r>
          </a:p>
          <a:p>
            <a:pPr lvl="1" eaLnBrk="1" hangingPunct="1"/>
            <a:r>
              <a:rPr lang="cs-CZ" sz="1800" dirty="0" smtClean="0"/>
              <a:t>pouze určité veřejné subjekty: </a:t>
            </a:r>
            <a:r>
              <a:rPr lang="cs-CZ" sz="1800" b="1" i="1" dirty="0" smtClean="0">
                <a:solidFill>
                  <a:srgbClr val="C00000"/>
                </a:solidFill>
              </a:rPr>
              <a:t>stát + ÚSC </a:t>
            </a:r>
            <a:r>
              <a:rPr lang="cs-CZ" sz="1800" dirty="0" smtClean="0"/>
              <a:t>(nikoli orgány veřejné moci)</a:t>
            </a:r>
          </a:p>
          <a:p>
            <a:pPr lvl="1" eaLnBrk="1" hangingPunct="1"/>
            <a:r>
              <a:rPr lang="cs-CZ" sz="1800" dirty="0" smtClean="0"/>
              <a:t>obecně: nositel veřejné moci nese odpovědnost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za „své“ vykonavatele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cs-CZ" sz="1800" i="1" dirty="0" smtClean="0">
                <a:solidFill>
                  <a:srgbClr val="00287D"/>
                </a:solidFill>
              </a:rPr>
              <a:t>či za jiné subjekty</a:t>
            </a:r>
            <a:r>
              <a:rPr lang="cs-CZ" sz="1800" dirty="0" smtClean="0"/>
              <a:t>, kterým výkon veřejné moci svěřil</a:t>
            </a:r>
            <a:endParaRPr lang="cs-CZ" sz="1800" b="1" u="sng" dirty="0" smtClean="0"/>
          </a:p>
          <a:p>
            <a:pPr eaLnBrk="1" hangingPunct="1"/>
            <a:endParaRPr lang="cs-CZ" sz="1800" b="1" dirty="0" smtClean="0"/>
          </a:p>
          <a:p>
            <a:pPr eaLnBrk="1" hangingPunct="1"/>
            <a:r>
              <a:rPr lang="cs-CZ" sz="1800" b="1" dirty="0" smtClean="0"/>
              <a:t>nicméně otázka</a:t>
            </a:r>
            <a:r>
              <a:rPr lang="cs-CZ" sz="1800" dirty="0" smtClean="0"/>
              <a:t> - </a:t>
            </a:r>
            <a:r>
              <a:rPr lang="cs-CZ" sz="1800" dirty="0" smtClean="0">
                <a:solidFill>
                  <a:srgbClr val="C00000"/>
                </a:solidFill>
              </a:rPr>
              <a:t>co s </a:t>
            </a:r>
            <a:r>
              <a:rPr lang="cs-CZ" sz="1800" b="1" dirty="0" smtClean="0">
                <a:solidFill>
                  <a:srgbClr val="C00000"/>
                </a:solidFill>
              </a:rPr>
              <a:t>dalšími subjekty </a:t>
            </a:r>
            <a:r>
              <a:rPr lang="cs-CZ" sz="1800" dirty="0" smtClean="0">
                <a:solidFill>
                  <a:srgbClr val="C00000"/>
                </a:solidFill>
              </a:rPr>
              <a:t>vykonávajícími veřejnou moc?</a:t>
            </a:r>
          </a:p>
          <a:p>
            <a:pPr lvl="1" eaLnBrk="1" hangingPunct="1"/>
            <a:r>
              <a:rPr lang="cs-CZ" sz="1800" dirty="0" smtClean="0"/>
              <a:t>(profesní komory s povinným členstvím a vysoké školy)</a:t>
            </a:r>
            <a:endParaRPr lang="cs-CZ" altLang="cs-CZ" sz="1800" dirty="0" smtClean="0"/>
          </a:p>
          <a:p>
            <a:pPr lvl="1" eaLnBrk="1" hangingPunct="1"/>
            <a:r>
              <a:rPr lang="cs-CZ" altLang="cs-CZ" sz="1800" dirty="0" smtClean="0"/>
              <a:t>dle </a:t>
            </a:r>
            <a:r>
              <a:rPr lang="cs-CZ" sz="1800" b="1" dirty="0" smtClean="0"/>
              <a:t>IV. ÚS 3638/15 </a:t>
            </a:r>
            <a:r>
              <a:rPr lang="cs-CZ" sz="1800" dirty="0" smtClean="0"/>
              <a:t>tato odpovědnost v zákoně neupravena</a:t>
            </a:r>
          </a:p>
          <a:p>
            <a:pPr lvl="1" eaLnBrk="1" hangingPunct="1"/>
            <a:r>
              <a:rPr lang="cs-CZ" sz="1800" dirty="0" smtClean="0"/>
              <a:t>dnes zřejmě pouze soukromoprávní odpovědnost                                   = </a:t>
            </a:r>
            <a:r>
              <a:rPr lang="cs-CZ" sz="1800" dirty="0" smtClean="0"/>
              <a:t>poněkud nesystémové </a:t>
            </a:r>
            <a:r>
              <a:rPr lang="cs-CZ" sz="1800" dirty="0" smtClean="0"/>
              <a:t>či </a:t>
            </a:r>
            <a:r>
              <a:rPr lang="cs-CZ" sz="1800" dirty="0" smtClean="0"/>
              <a:t>nerovné…</a:t>
            </a:r>
            <a:endParaRPr lang="cs-CZ" sz="1800" dirty="0" smtClean="0"/>
          </a:p>
          <a:p>
            <a:pPr lvl="1" eaLnBrk="1" hangingPunct="1">
              <a:buNone/>
            </a:pPr>
            <a:r>
              <a:rPr lang="cs-CZ" sz="1800" dirty="0" smtClean="0"/>
              <a:t>	</a:t>
            </a:r>
            <a:r>
              <a:rPr lang="cs-CZ" sz="1800" dirty="0" smtClean="0"/>
              <a:t>(téma </a:t>
            </a:r>
            <a:r>
              <a:rPr lang="cs-CZ" sz="1800" dirty="0" smtClean="0"/>
              <a:t>pro novelizaci či </a:t>
            </a:r>
            <a:r>
              <a:rPr lang="cs-CZ" sz="1800" dirty="0" err="1" smtClean="0"/>
              <a:t>rekodifikaci</a:t>
            </a:r>
            <a:r>
              <a:rPr lang="cs-CZ" sz="1800" dirty="0" smtClean="0"/>
              <a:t>?)</a:t>
            </a:r>
            <a:endParaRPr lang="cs-CZ" sz="1800" dirty="0" smtClean="0"/>
          </a:p>
          <a:p>
            <a:pPr eaLnBrk="1" hangingPunct="1"/>
            <a:endParaRPr lang="cs-CZ" sz="18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MP719Z Správní právo II - Odpovědnost VS za škodu a nemateriální újmu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FA7D19-5D62-4CA1-AC66-5FD4E147A7AE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68798</TotalTime>
  <Words>2352</Words>
  <Application>Microsoft Office PowerPoint</Application>
  <PresentationFormat>Předvádění na obrazovce (4:3)</PresentationFormat>
  <Paragraphs>314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law_sablona_cz (1)</vt:lpstr>
      <vt:lpstr> Odpovědnost veřejné správy za škodu a nemateriální újmu způsobenou rozhodnutím nebo nesprávným úředním postupem.  Odpovědnost státu, odpovědnost územních samosprávných celků. Regresní úhrady  MP719Z Správní právo II Mgr. Tomáš Svoboda  </vt:lpstr>
      <vt:lpstr>Osnova prezentace</vt:lpstr>
      <vt:lpstr>Obecná východiska</vt:lpstr>
      <vt:lpstr>Obecná východiska</vt:lpstr>
      <vt:lpstr>Právní úprava</vt:lpstr>
      <vt:lpstr>Právní úprava</vt:lpstr>
      <vt:lpstr>Odpovědnost podle z. č. 82/98 Sb.</vt:lpstr>
      <vt:lpstr>Odpovědnost podle 82/98 - výkon veřejné moci</vt:lpstr>
      <vt:lpstr>Odpovědnost podle 82/98 - odpovědné subjekty</vt:lpstr>
      <vt:lpstr>Odpovědnost podle 82/98 - odpovědné subjekty</vt:lpstr>
      <vt:lpstr>Odpovědnost podle 82/98 - odpovědné subjekty</vt:lpstr>
      <vt:lpstr>Odpovědnost podle 82/98 - předpoklady odpovědnosti</vt:lpstr>
      <vt:lpstr>Odpovědnost podle 82/98 - protiprávnost</vt:lpstr>
      <vt:lpstr>Odpovědnost podle 82/98 - protiprávnost</vt:lpstr>
      <vt:lpstr>Odpovědnost podle 82/98 - protiprávnost</vt:lpstr>
      <vt:lpstr>Odpovědnost podle 82/98 - protiprávnost</vt:lpstr>
      <vt:lpstr>Odpovědnost podle 82/98 - protiprávnost</vt:lpstr>
      <vt:lpstr>Odpovědnost podle 82/98 - škoda (újma)</vt:lpstr>
      <vt:lpstr>Odpovědnost podle 82/98 - škoda (újma)</vt:lpstr>
      <vt:lpstr>Odpovědnost podle 82/98 - škoda (újma)</vt:lpstr>
      <vt:lpstr>Odpovědnost podle 82/98 - zavinění a př. souvislost</vt:lpstr>
      <vt:lpstr>Odpovědnost podle 82/98 - uplatnění nároku</vt:lpstr>
      <vt:lpstr>Odpovědnost podle 82/98 - uplatnění nároku</vt:lpstr>
      <vt:lpstr>Odpovědnost podle 82/98 - uplatnění nároku</vt:lpstr>
      <vt:lpstr>Odpovědnost podle 82/98 - regresní úhrady</vt:lpstr>
      <vt:lpstr>Zvláštní úprava odpovědnosti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3425</cp:revision>
  <cp:lastPrinted>1601-01-01T00:00:00Z</cp:lastPrinted>
  <dcterms:created xsi:type="dcterms:W3CDTF">2016-03-09T14:49:29Z</dcterms:created>
  <dcterms:modified xsi:type="dcterms:W3CDTF">2018-11-25T11:50:42Z</dcterms:modified>
</cp:coreProperties>
</file>