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35" r:id="rId4"/>
    <p:sldId id="347" r:id="rId5"/>
    <p:sldId id="336" r:id="rId6"/>
    <p:sldId id="348" r:id="rId7"/>
    <p:sldId id="349" r:id="rId8"/>
    <p:sldId id="350" r:id="rId9"/>
    <p:sldId id="351" r:id="rId10"/>
    <p:sldId id="274" r:id="rId11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>
        <p:scale>
          <a:sx n="83" d="100"/>
          <a:sy n="83" d="100"/>
        </p:scale>
        <p:origin x="-2424" y="-82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5" y="0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285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5" y="9371285"/>
            <a:ext cx="2918830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a znaky hlavních forem realizace veřejné správy II: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MP719Z Správní právo II </a:t>
            </a: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/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5. </a:t>
            </a:r>
            <a:r>
              <a:rPr lang="cs-CZ" altLang="cs-CZ" sz="2800" dirty="0" smtClean="0">
                <a:solidFill>
                  <a:schemeClr val="tx1"/>
                </a:solidFill>
              </a:rPr>
              <a:t>přednáška </a:t>
            </a:r>
            <a:r>
              <a:rPr lang="cs-CZ" altLang="cs-CZ" sz="2800" dirty="0" smtClean="0">
                <a:solidFill>
                  <a:schemeClr val="tx1"/>
                </a:solidFill>
              </a:rPr>
              <a:t>22</a:t>
            </a:r>
            <a:r>
              <a:rPr lang="cs-CZ" altLang="cs-CZ" sz="2800" dirty="0" smtClean="0">
                <a:solidFill>
                  <a:schemeClr val="tx1"/>
                </a:solidFill>
              </a:rPr>
              <a:t>. </a:t>
            </a:r>
            <a:r>
              <a:rPr lang="cs-CZ" altLang="cs-CZ" sz="2800" dirty="0" smtClean="0">
                <a:solidFill>
                  <a:schemeClr val="tx1"/>
                </a:solidFill>
              </a:rPr>
              <a:t>10. </a:t>
            </a:r>
            <a:r>
              <a:rPr lang="cs-CZ" altLang="cs-CZ" sz="2800" dirty="0" smtClean="0">
                <a:solidFill>
                  <a:schemeClr val="tx1"/>
                </a:solidFill>
              </a:rPr>
              <a:t>2018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prameny ke studiu (opakování):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Průcha, P. Správní právo. Obecná část. 8. vydání. Brno – Plzeň : Aleš Čeněk, </a:t>
            </a:r>
            <a:r>
              <a:rPr lang="cs-CZ" sz="2000" dirty="0" smtClean="0"/>
              <a:t>2012.</a:t>
            </a:r>
            <a:endParaRPr lang="cs-CZ" sz="2000" dirty="0"/>
          </a:p>
          <a:p>
            <a:pPr algn="just"/>
            <a:r>
              <a:rPr lang="cs-CZ" sz="2000" dirty="0"/>
              <a:t>Hendrych, D. a kol. Správní právo. Obecná část. 9. vydání. Praha : C. H. Beck, </a:t>
            </a:r>
            <a:r>
              <a:rPr lang="cs-CZ" sz="2000" dirty="0" smtClean="0"/>
              <a:t>2016.</a:t>
            </a:r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příslušné právní předpisy a judikatura Ústavního soudu ČR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Osnova přednášky a její cíl: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Veřejnoprávní smlouvy</a:t>
            </a:r>
            <a:endParaRPr lang="cs-CZ" sz="2000" b="1" dirty="0" smtClean="0"/>
          </a:p>
          <a:p>
            <a:pPr algn="just"/>
            <a:r>
              <a:rPr lang="cs-CZ" sz="2000" b="1" dirty="0"/>
              <a:t>Tzv. jiné úkony veřejné správy</a:t>
            </a:r>
            <a:endParaRPr lang="cs-CZ" sz="2000" dirty="0"/>
          </a:p>
          <a:p>
            <a:pPr algn="just"/>
            <a:r>
              <a:rPr lang="cs-CZ" sz="2000" b="1" dirty="0"/>
              <a:t>Faktické </a:t>
            </a:r>
            <a:r>
              <a:rPr lang="cs-CZ" sz="2000" b="1" dirty="0" smtClean="0"/>
              <a:t>úkony a </a:t>
            </a:r>
            <a:r>
              <a:rPr lang="cs-CZ" sz="2000" b="1" dirty="0"/>
              <a:t>bezprostřední zákroky</a:t>
            </a:r>
            <a:endParaRPr lang="cs-CZ" sz="2000" dirty="0" smtClean="0"/>
          </a:p>
          <a:p>
            <a:pPr algn="just"/>
            <a:r>
              <a:rPr lang="cs-CZ" sz="2000" b="1" dirty="0" smtClean="0"/>
              <a:t>Exekuce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b="1" dirty="0"/>
              <a:t>Cíl:</a:t>
            </a:r>
            <a:r>
              <a:rPr lang="cs-CZ" sz="2000" dirty="0"/>
              <a:t> cílem této přednášky je představit </a:t>
            </a:r>
            <a:r>
              <a:rPr lang="cs-CZ" sz="2000" dirty="0" smtClean="0"/>
              <a:t>vybrané </a:t>
            </a:r>
            <a:r>
              <a:rPr lang="cs-CZ" sz="2000" dirty="0" smtClean="0"/>
              <a:t>formy realizace veřejné správy.</a:t>
            </a:r>
            <a:endParaRPr lang="cs-CZ" sz="2000" dirty="0"/>
          </a:p>
          <a:p>
            <a:pPr algn="just"/>
            <a:endParaRPr lang="cs-CZ" alt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Veřejnoprávní </a:t>
            </a:r>
            <a:r>
              <a:rPr lang="cs-CZ" altLang="cs-CZ" dirty="0" smtClean="0"/>
              <a:t>smlouvy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Atypická </a:t>
            </a:r>
            <a:r>
              <a:rPr lang="cs-CZ" sz="2000" b="1" dirty="0"/>
              <a:t>forma </a:t>
            </a:r>
            <a:r>
              <a:rPr lang="cs-CZ" sz="2000" b="1" dirty="0" smtClean="0"/>
              <a:t>realizace veřejné správy</a:t>
            </a:r>
          </a:p>
          <a:p>
            <a:pPr lvl="1" algn="just"/>
            <a:r>
              <a:rPr lang="cs-CZ" sz="2000" dirty="0" smtClean="0"/>
              <a:t>„Smlouva</a:t>
            </a:r>
            <a:r>
              <a:rPr lang="cs-CZ" sz="2000" dirty="0"/>
              <a:t>“ = horizontální, rovné postavení, ale jen při </a:t>
            </a:r>
            <a:r>
              <a:rPr lang="cs-CZ" sz="2000" dirty="0" smtClean="0"/>
              <a:t>uzavírání (později </a:t>
            </a:r>
            <a:r>
              <a:rPr lang="cs-CZ" sz="2000" dirty="0"/>
              <a:t>již nerovné postavení</a:t>
            </a:r>
            <a:r>
              <a:rPr lang="cs-CZ" sz="2000" dirty="0" smtClean="0"/>
              <a:t>)</a:t>
            </a:r>
          </a:p>
          <a:p>
            <a:pPr lvl="1" algn="just"/>
            <a:r>
              <a:rPr lang="cs-CZ" sz="2000" dirty="0" smtClean="0"/>
              <a:t>K </a:t>
            </a:r>
            <a:r>
              <a:rPr lang="cs-CZ" sz="2000" dirty="0"/>
              <a:t>plnění úkolů </a:t>
            </a:r>
            <a:r>
              <a:rPr lang="cs-CZ" sz="2000" dirty="0" smtClean="0"/>
              <a:t>veřejné správy</a:t>
            </a:r>
          </a:p>
          <a:p>
            <a:pPr lvl="1" algn="just"/>
            <a:r>
              <a:rPr lang="cs-CZ" sz="2000" dirty="0" smtClean="0"/>
              <a:t>Je </a:t>
            </a:r>
            <a:r>
              <a:rPr lang="cs-CZ" sz="2000" dirty="0"/>
              <a:t>třeba odlišovat smlouvy k uspokojování potřeb subjektu </a:t>
            </a:r>
            <a:r>
              <a:rPr lang="cs-CZ" sz="2000" dirty="0" smtClean="0"/>
              <a:t>veřejné správy </a:t>
            </a:r>
            <a:r>
              <a:rPr lang="cs-CZ" sz="2000" dirty="0"/>
              <a:t>(soukromoprávní </a:t>
            </a:r>
            <a:r>
              <a:rPr lang="cs-CZ" sz="2000" dirty="0" smtClean="0"/>
              <a:t>smlouvy)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Druhy veřejnosprávních smluv dle správního řádu</a:t>
            </a:r>
          </a:p>
          <a:p>
            <a:pPr lvl="1" algn="just"/>
            <a:r>
              <a:rPr lang="cs-CZ" sz="2000" dirty="0" smtClean="0"/>
              <a:t>Subordinační</a:t>
            </a:r>
            <a:endParaRPr lang="cs-CZ" sz="2000" dirty="0"/>
          </a:p>
          <a:p>
            <a:pPr lvl="1" algn="just"/>
            <a:r>
              <a:rPr lang="cs-CZ" sz="2000" dirty="0" smtClean="0"/>
              <a:t>Koordinační</a:t>
            </a:r>
            <a:endParaRPr lang="cs-CZ" sz="2000" dirty="0"/>
          </a:p>
          <a:p>
            <a:pPr lvl="1" algn="just"/>
            <a:r>
              <a:rPr lang="cs-CZ" sz="2000" dirty="0" smtClean="0"/>
              <a:t>Mezi </a:t>
            </a:r>
            <a:r>
              <a:rPr lang="cs-CZ" sz="2000" dirty="0"/>
              <a:t>účastníky řízení</a:t>
            </a:r>
          </a:p>
          <a:p>
            <a:pPr lvl="1" algn="just"/>
            <a:endParaRPr lang="cs-CZ" sz="2000" b="1" dirty="0" smtClean="0"/>
          </a:p>
          <a:p>
            <a:pPr algn="just"/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334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Veřejnoprávní </a:t>
            </a:r>
            <a:r>
              <a:rPr lang="cs-CZ" altLang="cs-CZ" dirty="0" smtClean="0"/>
              <a:t>smlouvy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Z</a:t>
            </a:r>
            <a:r>
              <a:rPr lang="cs-CZ" sz="2000" b="1" dirty="0" smtClean="0"/>
              <a:t>vláštní </a:t>
            </a:r>
            <a:r>
              <a:rPr lang="cs-CZ" sz="2000" b="1" dirty="0"/>
              <a:t>podmínky pro uzavírání</a:t>
            </a:r>
          </a:p>
          <a:p>
            <a:pPr algn="just"/>
            <a:r>
              <a:rPr lang="cs-CZ" sz="2000" b="1" dirty="0" smtClean="0"/>
              <a:t>Přezkoumání </a:t>
            </a:r>
            <a:r>
              <a:rPr lang="cs-CZ" sz="2000" b="1" dirty="0"/>
              <a:t>souladu s právními předpisy</a:t>
            </a:r>
          </a:p>
          <a:p>
            <a:pPr lvl="1" algn="just"/>
            <a:r>
              <a:rPr lang="cs-CZ" sz="2000" dirty="0" smtClean="0"/>
              <a:t>Podnět</a:t>
            </a:r>
            <a:r>
              <a:rPr lang="cs-CZ" sz="2000" dirty="0"/>
              <a:t>, z moci úřední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Výsledkem </a:t>
            </a:r>
            <a:r>
              <a:rPr lang="cs-CZ" sz="2000" dirty="0"/>
              <a:t>může být </a:t>
            </a:r>
            <a:r>
              <a:rPr lang="cs-CZ" sz="2000" dirty="0" smtClean="0"/>
              <a:t>zrušení</a:t>
            </a:r>
          </a:p>
          <a:p>
            <a:pPr algn="just"/>
            <a:r>
              <a:rPr lang="cs-CZ" sz="2000" b="1" dirty="0" smtClean="0"/>
              <a:t>Zrušení</a:t>
            </a:r>
            <a:endParaRPr lang="cs-CZ" sz="2000" b="1" dirty="0"/>
          </a:p>
          <a:p>
            <a:pPr lvl="1" algn="just"/>
            <a:r>
              <a:rPr lang="cs-CZ" sz="2000" dirty="0"/>
              <a:t>předpokládá se konsenzus</a:t>
            </a:r>
          </a:p>
          <a:p>
            <a:pPr lvl="1" algn="just"/>
            <a:r>
              <a:rPr lang="cs-CZ" sz="2000" dirty="0"/>
              <a:t>lze však i jednostranně na návrh (zvláštní důvody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b="1" dirty="0" smtClean="0"/>
              <a:t>Řešení </a:t>
            </a:r>
            <a:r>
              <a:rPr lang="cs-CZ" sz="2000" b="1" dirty="0"/>
              <a:t>sporů z veřejnoprávní </a:t>
            </a:r>
            <a:r>
              <a:rPr lang="cs-CZ" sz="2000" b="1" dirty="0" smtClean="0"/>
              <a:t>smlouvy</a:t>
            </a:r>
          </a:p>
          <a:p>
            <a:pPr algn="just"/>
            <a:r>
              <a:rPr lang="cs-CZ" sz="2000" b="1" dirty="0"/>
              <a:t>T</a:t>
            </a:r>
            <a:r>
              <a:rPr lang="cs-CZ" sz="2000" b="1" dirty="0" smtClean="0"/>
              <a:t>aké </a:t>
            </a:r>
            <a:r>
              <a:rPr lang="cs-CZ" sz="2000" b="1" dirty="0"/>
              <a:t>přezkum správními soudy</a:t>
            </a:r>
          </a:p>
          <a:p>
            <a:pPr lvl="1"/>
            <a:r>
              <a:rPr lang="cs-CZ" sz="2000" dirty="0"/>
              <a:t>nikoli smlouvy samotné, ale souvisejících rozhodnutí (přezkoumání, řešení </a:t>
            </a:r>
            <a:r>
              <a:rPr lang="cs-CZ" sz="2000" dirty="0" smtClean="0"/>
              <a:t>sporu</a:t>
            </a:r>
            <a:r>
              <a:rPr lang="cs-CZ" sz="2000" dirty="0"/>
              <a:t>)</a:t>
            </a:r>
            <a:endParaRPr lang="cs-CZ" sz="2000" dirty="0" smtClean="0"/>
          </a:p>
          <a:p>
            <a:pPr lvl="1" algn="just"/>
            <a:endParaRPr lang="cs-CZ" sz="2000" b="1" dirty="0" smtClean="0"/>
          </a:p>
          <a:p>
            <a:pPr algn="just"/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3814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Tzv. jiné úkony veřejné </a:t>
            </a:r>
            <a:r>
              <a:rPr lang="cs-CZ" altLang="cs-CZ" dirty="0" smtClean="0"/>
              <a:t>správy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Úkony </a:t>
            </a:r>
            <a:r>
              <a:rPr lang="cs-CZ" sz="2000" b="1" dirty="0"/>
              <a:t>jiné než správní akty a faktické úkony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Základní </a:t>
            </a:r>
            <a:r>
              <a:rPr lang="cs-CZ" sz="2000" b="1" dirty="0"/>
              <a:t>znaky</a:t>
            </a:r>
          </a:p>
          <a:p>
            <a:pPr lvl="1" algn="just"/>
            <a:r>
              <a:rPr lang="cs-CZ" sz="2000" dirty="0" smtClean="0"/>
              <a:t>Naplňování </a:t>
            </a:r>
            <a:r>
              <a:rPr lang="cs-CZ" sz="2000" dirty="0"/>
              <a:t>úkolů VS</a:t>
            </a:r>
          </a:p>
          <a:p>
            <a:pPr lvl="1" algn="just"/>
            <a:r>
              <a:rPr lang="cs-CZ" sz="2000" dirty="0" smtClean="0"/>
              <a:t>Nestanoví </a:t>
            </a:r>
            <a:r>
              <a:rPr lang="cs-CZ" sz="2000" dirty="0"/>
              <a:t>práva a </a:t>
            </a:r>
            <a:r>
              <a:rPr lang="cs-CZ" sz="2000" dirty="0" smtClean="0"/>
              <a:t>povinnosti</a:t>
            </a:r>
          </a:p>
          <a:p>
            <a:pPr lvl="1" algn="just"/>
            <a:r>
              <a:rPr lang="cs-CZ" sz="2000" dirty="0" smtClean="0"/>
              <a:t>Mohou </a:t>
            </a:r>
            <a:r>
              <a:rPr lang="cs-CZ" sz="2000" dirty="0"/>
              <a:t>mít ale právní význam (ale také nemusí)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Právní úprava – část IV. správního řádu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Různorodá skupina</a:t>
            </a:r>
          </a:p>
          <a:p>
            <a:pPr lvl="1" algn="just"/>
            <a:r>
              <a:rPr lang="cs-CZ" sz="2000" dirty="0" smtClean="0"/>
              <a:t>Vyjádření</a:t>
            </a:r>
            <a:r>
              <a:rPr lang="cs-CZ" sz="2000" dirty="0"/>
              <a:t>, osvědčení, </a:t>
            </a:r>
            <a:r>
              <a:rPr lang="cs-CZ" sz="2000" dirty="0" smtClean="0"/>
              <a:t>sdělení (výslovně uvedené v části IV. SŘ)</a:t>
            </a:r>
            <a:endParaRPr lang="cs-CZ" sz="2000" dirty="0"/>
          </a:p>
          <a:p>
            <a:pPr lvl="1" algn="just"/>
            <a:r>
              <a:rPr lang="cs-CZ" sz="2000" dirty="0" smtClean="0"/>
              <a:t>Také </a:t>
            </a:r>
            <a:r>
              <a:rPr lang="cs-CZ" sz="2000" dirty="0"/>
              <a:t>řada dalších (ověření, výzvy, informace, registrace aj</a:t>
            </a:r>
            <a:r>
              <a:rPr lang="cs-CZ" sz="2000" dirty="0" smtClean="0"/>
              <a:t>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7591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Faktické úkony a bezprostřední </a:t>
            </a:r>
            <a:r>
              <a:rPr lang="cs-CZ" altLang="cs-CZ" dirty="0" smtClean="0"/>
              <a:t>zákroky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Faktická (neformální) správní činnost, která je uskutečňována mna základě zákona a jejímž prostřednictvím jednotlivé úřední osoby v konkrétních případech zasahují do právních poměrů fyzických či právnických osob</a:t>
            </a:r>
          </a:p>
          <a:p>
            <a:pPr marL="0" indent="0" algn="just">
              <a:buNone/>
            </a:pPr>
            <a:endParaRPr lang="cs-CZ" sz="2000" b="1" dirty="0" smtClean="0"/>
          </a:p>
          <a:p>
            <a:pPr algn="just"/>
            <a:r>
              <a:rPr lang="cs-CZ" sz="2000" b="1" dirty="0"/>
              <a:t>F</a:t>
            </a:r>
            <a:r>
              <a:rPr lang="cs-CZ" sz="2000" b="1" dirty="0" smtClean="0"/>
              <a:t>aktické pokyny</a:t>
            </a:r>
            <a:endParaRPr lang="cs-CZ" sz="2000" b="1" dirty="0"/>
          </a:p>
          <a:p>
            <a:pPr lvl="1" algn="just"/>
            <a:r>
              <a:rPr lang="cs-CZ" sz="2000" dirty="0" smtClean="0"/>
              <a:t>Správní úkony zákonem zmocněné úřední osoby, spočívající ve vyslovení zákazu nebo příkazu určitého jednání, který je jeho adresát povinen respektovat</a:t>
            </a:r>
            <a:endParaRPr lang="cs-CZ" sz="2000" dirty="0"/>
          </a:p>
          <a:p>
            <a:pPr lvl="1" algn="just"/>
            <a:r>
              <a:rPr lang="cs-CZ" sz="2000" dirty="0" smtClean="0"/>
              <a:t>Typicky udělovány mimo prostory vykonavatelů veřejné správy</a:t>
            </a:r>
          </a:p>
          <a:p>
            <a:pPr lvl="1" algn="just"/>
            <a:r>
              <a:rPr lang="cs-CZ" sz="2000" dirty="0" smtClean="0"/>
              <a:t>Formu zákon zpravidla nepředepisuje; z povahy věci jsou udíleny zpravidla ústně, popřípadě posunkem nebo i za pomoci nějakého technického zařízení</a:t>
            </a:r>
            <a:endParaRPr lang="cs-CZ" sz="2000" dirty="0"/>
          </a:p>
          <a:p>
            <a:pPr marL="0" indent="0" algn="just">
              <a:buNone/>
            </a:pP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66429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Faktické úkony a bezprostřední </a:t>
            </a:r>
            <a:r>
              <a:rPr lang="cs-CZ" altLang="cs-CZ" dirty="0" smtClean="0"/>
              <a:t>zákroky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Bezprostřední zákroky</a:t>
            </a:r>
          </a:p>
          <a:p>
            <a:pPr lvl="1" algn="just"/>
            <a:r>
              <a:rPr lang="cs-CZ" sz="2000" dirty="0" smtClean="0"/>
              <a:t>Jsou realizovány, je-li třeba zasáhnout do práv osoby, a to aniž by v tom bylo z časových důvodů možno rozhodnout postupem stanoveným pro správní řízení</a:t>
            </a:r>
          </a:p>
          <a:p>
            <a:pPr lvl="1" algn="just"/>
            <a:r>
              <a:rPr lang="cs-CZ" sz="2000" dirty="0" smtClean="0"/>
              <a:t>Jde-li o situaci nepředvídatelnou, ovšem nutno okamžitě řešenou (např. požár či přistižení osoby podezřelé z protiprávního jednání), anebo vyžadující moment překvapení, bez něhož by prováděný správní úkon ve značné míře ztratil smysl (typické pro správní dozor všeho druhu)</a:t>
            </a:r>
            <a:endParaRPr lang="cs-CZ" sz="2000" b="1" dirty="0" smtClean="0"/>
          </a:p>
          <a:p>
            <a:pPr lvl="1" algn="just"/>
            <a:r>
              <a:rPr lang="cs-CZ" sz="2000" dirty="0" smtClean="0"/>
              <a:t>Ústavní výzvy, příkazy nebo zákazy vydané oprávněnou úřední osobou něco konat, něčeho se zdržet nebo něco strpět</a:t>
            </a:r>
          </a:p>
        </p:txBody>
      </p:sp>
    </p:spTree>
    <p:extLst>
      <p:ext uri="{BB962C8B-B14F-4D97-AF65-F5344CB8AC3E}">
        <p14:creationId xmlns:p14="http://schemas.microsoft.com/office/powerpoint/2010/main" val="399081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Exekuce 1/2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Zákonem stanovený způsob státního donucení  ke splnění uložených povinností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Zajištění řádného a včasného splnění uložených povinností je součástí dobré správy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Základem je exekuční titul</a:t>
            </a:r>
          </a:p>
          <a:p>
            <a:pPr lvl="1" algn="just"/>
            <a:r>
              <a:rPr lang="cs-CZ" sz="2000" dirty="0" smtClean="0"/>
              <a:t>Vykonatelné rozhodnutí nebo vykonatelný příkaz správního orgánu</a:t>
            </a:r>
          </a:p>
          <a:p>
            <a:pPr lvl="1" algn="just"/>
            <a:r>
              <a:rPr lang="cs-CZ" sz="2000" dirty="0" smtClean="0"/>
              <a:t>Vykonatelný smír v řízení sporném</a:t>
            </a:r>
            <a:endParaRPr lang="cs-CZ" sz="2000" dirty="0"/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Podrobná právní úprava obsažená </a:t>
            </a:r>
            <a:r>
              <a:rPr lang="cs-CZ" sz="2000" b="1" dirty="0"/>
              <a:t>v § 103 </a:t>
            </a:r>
            <a:r>
              <a:rPr lang="cs-CZ" sz="2000" b="1" dirty="0" smtClean="0"/>
              <a:t>až </a:t>
            </a:r>
            <a:r>
              <a:rPr lang="cs-CZ" sz="2000" b="1" dirty="0"/>
              <a:t>§ </a:t>
            </a:r>
            <a:r>
              <a:rPr lang="cs-CZ" sz="2000" b="1" dirty="0" smtClean="0"/>
              <a:t>129 správního řádu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1525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Exekuce 2/2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Druhy exekuce</a:t>
            </a:r>
          </a:p>
          <a:p>
            <a:pPr lvl="1" algn="just"/>
            <a:r>
              <a:rPr lang="cs-CZ" sz="2000" dirty="0" smtClean="0"/>
              <a:t>Exekuce na peněžitá plnění</a:t>
            </a:r>
          </a:p>
          <a:p>
            <a:pPr lvl="1" algn="just"/>
            <a:r>
              <a:rPr lang="cs-CZ" sz="2000" dirty="0" smtClean="0"/>
              <a:t>Exekuce na nepeněžitá plnění</a:t>
            </a:r>
          </a:p>
          <a:p>
            <a:pPr marL="1257300" lvl="2" indent="-342900" algn="just">
              <a:buFont typeface="Courier New" panose="02070309020205020404" pitchFamily="49" charset="0"/>
              <a:buChar char="o"/>
            </a:pPr>
            <a:r>
              <a:rPr lang="cs-CZ" sz="2000" i="1" dirty="0"/>
              <a:t>Exekuce provedením náhradního </a:t>
            </a:r>
            <a:r>
              <a:rPr lang="cs-CZ" sz="2000" i="1" dirty="0" smtClean="0"/>
              <a:t>výkonu</a:t>
            </a:r>
          </a:p>
          <a:p>
            <a:pPr marL="1257300" lvl="2" indent="-342900" algn="just">
              <a:buFont typeface="Courier New" panose="02070309020205020404" pitchFamily="49" charset="0"/>
              <a:buChar char="o"/>
            </a:pPr>
            <a:r>
              <a:rPr lang="cs-CZ" sz="2000" i="1" dirty="0" smtClean="0"/>
              <a:t>Exekuce </a:t>
            </a:r>
            <a:r>
              <a:rPr lang="cs-CZ" sz="2000" i="1" dirty="0"/>
              <a:t>přímým </a:t>
            </a:r>
            <a:r>
              <a:rPr lang="cs-CZ" sz="2000" i="1" dirty="0" smtClean="0"/>
              <a:t>vynucením</a:t>
            </a:r>
          </a:p>
          <a:p>
            <a:pPr marL="1257300" lvl="2" indent="-342900" algn="just">
              <a:buFont typeface="Courier New" panose="02070309020205020404" pitchFamily="49" charset="0"/>
              <a:buChar char="o"/>
            </a:pPr>
            <a:r>
              <a:rPr lang="cs-CZ" sz="2000" i="1" dirty="0" smtClean="0"/>
              <a:t>Exekuce </a:t>
            </a:r>
            <a:r>
              <a:rPr lang="cs-CZ" sz="2000" i="1" dirty="0"/>
              <a:t>ukládáním donucovacích pokut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Exekuční úkony</a:t>
            </a:r>
            <a:endParaRPr lang="cs-CZ" sz="2000" b="1" dirty="0"/>
          </a:p>
          <a:p>
            <a:pPr lvl="1" algn="just"/>
            <a:r>
              <a:rPr lang="cs-CZ" sz="2000" dirty="0" smtClean="0"/>
              <a:t>Specifické faktické úkony jimiž se provádí exekuce</a:t>
            </a:r>
            <a:endParaRPr lang="cs-CZ" sz="2000" dirty="0"/>
          </a:p>
          <a:p>
            <a:pPr lvl="1" algn="just"/>
            <a:r>
              <a:rPr lang="cs-CZ" sz="2000" dirty="0" smtClean="0"/>
              <a:t>Např. úkony vyklizení objektu dle § 123 správního řádu</a:t>
            </a:r>
          </a:p>
        </p:txBody>
      </p:sp>
    </p:spTree>
    <p:extLst>
      <p:ext uri="{BB962C8B-B14F-4D97-AF65-F5344CB8AC3E}">
        <p14:creationId xmlns:p14="http://schemas.microsoft.com/office/powerpoint/2010/main" val="100861953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1692</TotalTime>
  <Words>652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Prezentace_MU_CZ</vt:lpstr>
      <vt:lpstr>Charakteristika a znaky hlavních forem realizace veřejné správy II:  MP719Z Správní právo II   5. přednáška 22. 10. 2018 </vt:lpstr>
      <vt:lpstr>Osnova přednášky a její cíl:</vt:lpstr>
      <vt:lpstr>Veřejnoprávní smlouvy 1/2</vt:lpstr>
      <vt:lpstr>Veřejnoprávní smlouvy 2/2</vt:lpstr>
      <vt:lpstr>Tzv. jiné úkony veřejné správy</vt:lpstr>
      <vt:lpstr>Faktické úkony a bezprostřední zákroky 1/2</vt:lpstr>
      <vt:lpstr>Faktické úkony a bezprostřední zákroky 2/2</vt:lpstr>
      <vt:lpstr>Exekuce 1/2</vt:lpstr>
      <vt:lpstr>Exekuce 2/2</vt:lpstr>
      <vt:lpstr>Základní prameny ke studiu (opakování):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Ivo Keisler</cp:lastModifiedBy>
  <cp:revision>197</cp:revision>
  <cp:lastPrinted>2018-12-06T15:27:35Z</cp:lastPrinted>
  <dcterms:created xsi:type="dcterms:W3CDTF">2016-09-26T07:53:44Z</dcterms:created>
  <dcterms:modified xsi:type="dcterms:W3CDTF">2018-12-06T15:32:36Z</dcterms:modified>
</cp:coreProperties>
</file>