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274" r:id="rId16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>
        <p:scale>
          <a:sx n="83" d="100"/>
          <a:sy n="83" d="100"/>
        </p:scale>
        <p:origin x="-2424" y="-8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5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5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veřejné správy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Správní právo II 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8. přednáška 12. 11. 2018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 souvislosti s působením Veřejného ochránce </a:t>
            </a:r>
            <a:r>
              <a:rPr lang="cs-CZ" altLang="cs-CZ" dirty="0" smtClean="0"/>
              <a:t>práv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Zřízen </a:t>
            </a:r>
            <a:r>
              <a:rPr lang="cs-CZ" sz="2000" b="1" dirty="0" smtClean="0"/>
              <a:t>zákonem </a:t>
            </a:r>
            <a:r>
              <a:rPr lang="cs-CZ" sz="2000" b="1" dirty="0" smtClean="0"/>
              <a:t>č. 359/1999 Sb., o Veřejném ochránci práv, který dále upravuje pravomoci a působnost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Nezávislý orgán </a:t>
            </a:r>
            <a:r>
              <a:rPr lang="cs-CZ" sz="2000" b="1" i="1" dirty="0" smtClean="0"/>
              <a:t>sui</a:t>
            </a:r>
            <a:r>
              <a:rPr lang="cs-CZ" sz="2000" b="1" i="1" dirty="0" smtClean="0"/>
              <a:t> </a:t>
            </a:r>
            <a:r>
              <a:rPr lang="cs-CZ" sz="2000" b="1" i="1" dirty="0" smtClean="0"/>
              <a:t>generis</a:t>
            </a:r>
            <a:r>
              <a:rPr lang="cs-CZ" sz="2000" b="1" dirty="0" smtClean="0"/>
              <a:t>, který je volen Poslaneckou sněmovnou, avšak není jí odpovědný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Charakter kontroly:</a:t>
            </a:r>
          </a:p>
          <a:p>
            <a:pPr lvl="1" algn="just"/>
            <a:r>
              <a:rPr lang="cs-CZ" sz="2000" dirty="0" smtClean="0"/>
              <a:t>„Doplňková“ a neformální</a:t>
            </a:r>
          </a:p>
          <a:p>
            <a:pPr lvl="1" algn="just"/>
            <a:r>
              <a:rPr lang="cs-CZ" sz="2000" dirty="0" smtClean="0"/>
              <a:t>Působí </a:t>
            </a:r>
            <a:r>
              <a:rPr lang="cs-CZ" sz="2000" dirty="0"/>
              <a:t>k ochraně osob před jednáním úřadů a dalších institucí uvedených v tomto zákoně, pokud je v rozporu s právem, neodpovídá principům demokratického právního státu a dobré správy, jakož i před jejich nečinností, a tím přispívá k ochraně základních práv a svobod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1893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 souvislosti s působením Veřejného ochránce </a:t>
            </a:r>
            <a:r>
              <a:rPr lang="cs-CZ" altLang="cs-CZ" dirty="0" smtClean="0"/>
              <a:t>práv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Nemá nařizovací pravomoc, nemůže zasahovat do poměrů kontrolovaných subjektů, dává pouze nezávazná doporučení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Kontrola má faktický - význam Veřejný ochránce práv </a:t>
            </a:r>
            <a:r>
              <a:rPr lang="cs-CZ" sz="2000" b="1" dirty="0" smtClean="0"/>
              <a:t>působí </a:t>
            </a:r>
            <a:r>
              <a:rPr lang="cs-CZ" sz="2000" b="1" dirty="0" smtClean="0"/>
              <a:t>svou autoritou a přesvědčivostí svých názorů</a:t>
            </a:r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4824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1/3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Petice</a:t>
            </a:r>
          </a:p>
          <a:p>
            <a:pPr lvl="1" algn="just"/>
            <a:r>
              <a:rPr lang="cs-CZ" sz="2000" dirty="0" smtClean="0"/>
              <a:t>Petiční právo je zaručeno čl. 18 Listiny základních práv a svobod</a:t>
            </a:r>
          </a:p>
          <a:p>
            <a:pPr lvl="1" algn="just"/>
            <a:r>
              <a:rPr lang="cs-CZ" sz="2000" dirty="0" smtClean="0"/>
              <a:t>Podrobnosti upravuje zákon č. 85/1990 Sb., o právu petičním</a:t>
            </a:r>
          </a:p>
          <a:p>
            <a:pPr lvl="1" algn="just"/>
            <a:r>
              <a:rPr lang="cs-CZ" sz="2000" dirty="0" smtClean="0"/>
              <a:t>Každý má </a:t>
            </a:r>
            <a:r>
              <a:rPr lang="cs-CZ" sz="2000" dirty="0"/>
              <a:t>právo se obracet </a:t>
            </a:r>
            <a:r>
              <a:rPr lang="cs-CZ" sz="2000" dirty="0" smtClean="0"/>
              <a:t>sám </a:t>
            </a:r>
            <a:r>
              <a:rPr lang="cs-CZ" sz="2000" dirty="0"/>
              <a:t>nebo s jinými </a:t>
            </a:r>
            <a:r>
              <a:rPr lang="cs-CZ" sz="2000" dirty="0" smtClean="0"/>
              <a:t>na </a:t>
            </a:r>
            <a:r>
              <a:rPr lang="cs-CZ" sz="2000" dirty="0"/>
              <a:t>státní orgány a orgány územní samosprávy s žádostmi, návrhy a </a:t>
            </a:r>
            <a:r>
              <a:rPr lang="cs-CZ" sz="2000" dirty="0" smtClean="0"/>
              <a:t>stížnostmi </a:t>
            </a:r>
            <a:r>
              <a:rPr lang="cs-CZ" sz="2000" dirty="0"/>
              <a:t>ve věcech veřejného nebo jiného společného zájmu</a:t>
            </a:r>
            <a:endParaRPr lang="cs-CZ" sz="2000" dirty="0" smtClean="0"/>
          </a:p>
          <a:p>
            <a:pPr lvl="1" algn="just"/>
            <a:r>
              <a:rPr lang="cs-CZ" sz="2000" dirty="0"/>
              <a:t>Peticí se nesmí zasahovat do nezávislosti </a:t>
            </a:r>
            <a:r>
              <a:rPr lang="cs-CZ" sz="2000" dirty="0" smtClean="0"/>
              <a:t>soudu a nesmí se jí </a:t>
            </a:r>
            <a:r>
              <a:rPr lang="cs-CZ" sz="2000" dirty="0"/>
              <a:t>vyzývat k porušování základních práv a </a:t>
            </a:r>
            <a:r>
              <a:rPr lang="cs-CZ" sz="2000" dirty="0" smtClean="0"/>
              <a:t>svobod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6120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2/3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Stížnosti</a:t>
            </a:r>
          </a:p>
          <a:p>
            <a:pPr lvl="1" algn="just"/>
            <a:r>
              <a:rPr lang="cs-CZ" sz="2000" dirty="0"/>
              <a:t>Dotčené osoby mají právo obracet se na správní orgány se stížnostmi proti nevhodnému chování úředních osob nebo proti postupu správního orgánu, neposkytuje-li tento zákon jiný prostředek ochrany</a:t>
            </a:r>
          </a:p>
          <a:p>
            <a:pPr lvl="1" algn="just"/>
            <a:r>
              <a:rPr lang="cs-CZ" sz="2000" dirty="0" smtClean="0"/>
              <a:t>Konkrétní úprava v § 175 zákona č. 500/2004 Sb., správního řádu a § 261 zákona č. 280/2009, daňového řádu</a:t>
            </a:r>
          </a:p>
          <a:p>
            <a:pPr lvl="1" algn="just"/>
            <a:r>
              <a:rPr lang="cs-CZ" sz="2000" dirty="0"/>
              <a:t>Dále vybrané předpisy upravující otázky profesních samosprávných komor </a:t>
            </a:r>
          </a:p>
        </p:txBody>
      </p:sp>
    </p:spTree>
    <p:extLst>
      <p:ext uri="{BB962C8B-B14F-4D97-AF65-F5344CB8AC3E}">
        <p14:creationId xmlns:p14="http://schemas.microsoft.com/office/powerpoint/2010/main" val="106607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Petice, podněty a stížnosti 3/3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Podněty a jiná podání</a:t>
            </a:r>
            <a:endParaRPr lang="cs-CZ" sz="2000" b="1" dirty="0"/>
          </a:p>
          <a:p>
            <a:pPr lvl="1" algn="just"/>
            <a:r>
              <a:rPr lang="cs-CZ" sz="2000" dirty="0"/>
              <a:t>Jeden z nástrojů participace na územní samosprávě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Občané obce nebo Kraje mohou podávat jejich orgánům návrhy</a:t>
            </a:r>
            <a:r>
              <a:rPr lang="cs-CZ" sz="2000" dirty="0"/>
              <a:t>, připomínky a </a:t>
            </a:r>
            <a:r>
              <a:rPr lang="cs-CZ" sz="2000" dirty="0" smtClean="0"/>
              <a:t>podněty, přičemž dané orgány je </a:t>
            </a:r>
            <a:r>
              <a:rPr lang="cs-CZ" sz="2000" dirty="0"/>
              <a:t>vyřizují bezodkladně, nejdéle však do 60 dnů, jde-li o působnost zastupitelstva, nejdéle do 90 </a:t>
            </a:r>
            <a:r>
              <a:rPr lang="cs-CZ" sz="2000" dirty="0" smtClean="0"/>
              <a:t>dnů</a:t>
            </a:r>
          </a:p>
          <a:p>
            <a:pPr lvl="1" algn="just"/>
            <a:r>
              <a:rPr lang="cs-CZ" sz="2000" dirty="0" smtClean="0"/>
              <a:t>Např. § 16 odst. 2 písm. g) zákona o č. 128/2000 Sb.,</a:t>
            </a:r>
            <a:r>
              <a:rPr lang="cs-CZ" sz="2000" dirty="0"/>
              <a:t> </a:t>
            </a:r>
            <a:r>
              <a:rPr lang="cs-CZ" sz="2000" dirty="0" smtClean="0"/>
              <a:t>o obcích a § 12 odst. 2 písm. g) zákona č. 129/2000 Sb., zákona o krajích</a:t>
            </a:r>
            <a:endParaRPr lang="cs-CZ" sz="2000" dirty="0"/>
          </a:p>
          <a:p>
            <a:pPr lvl="1" algn="just"/>
            <a:endParaRPr lang="cs-CZ" sz="2000" dirty="0" smtClean="0"/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7021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 ke studiu (opakování):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Průcha, P. Správní právo. Obecná část. 8. vydání. Brno – Plzeň : Aleš Čeněk, </a:t>
            </a:r>
            <a:r>
              <a:rPr lang="cs-CZ" sz="2000" dirty="0" smtClean="0"/>
              <a:t>2012.</a:t>
            </a:r>
            <a:endParaRPr lang="cs-CZ" sz="2000" dirty="0"/>
          </a:p>
          <a:p>
            <a:pPr algn="just"/>
            <a:r>
              <a:rPr lang="cs-CZ" sz="2000" dirty="0"/>
              <a:t>Hendrych, D. a kol. Správní právo. Obecná část. 9. vydání. Praha : C. H. Beck, </a:t>
            </a:r>
            <a:r>
              <a:rPr lang="cs-CZ" sz="2000" dirty="0" smtClean="0"/>
              <a:t>2016.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příslušné právní předpisy a judikatura Ústavního soudu ČR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Osnova přednášky a její cíl: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Pojem kontroly veřejné správy</a:t>
            </a:r>
          </a:p>
          <a:p>
            <a:pPr algn="just"/>
            <a:r>
              <a:rPr lang="cs-CZ" sz="2000" b="1" dirty="0" smtClean="0"/>
              <a:t>Kontrola zastupitelskými orgány</a:t>
            </a:r>
            <a:endParaRPr lang="cs-CZ" sz="2000" dirty="0"/>
          </a:p>
          <a:p>
            <a:pPr algn="just"/>
            <a:r>
              <a:rPr lang="cs-CZ" sz="2000" b="1" dirty="0" smtClean="0"/>
              <a:t>Kontrola prováděná Nejvyšším kontrolním úřadem</a:t>
            </a:r>
            <a:endParaRPr lang="cs-CZ" sz="2000" dirty="0" smtClean="0"/>
          </a:p>
          <a:p>
            <a:pPr algn="just"/>
            <a:r>
              <a:rPr lang="cs-CZ" sz="2000" b="1" dirty="0" smtClean="0"/>
              <a:t>Kontrola v souvislosti s působením Veřejného ochránce práv</a:t>
            </a:r>
            <a:endParaRPr lang="cs-CZ" sz="2000" dirty="0" smtClean="0"/>
          </a:p>
          <a:p>
            <a:pPr algn="just"/>
            <a:r>
              <a:rPr lang="cs-CZ" sz="2000" b="1" dirty="0" smtClean="0"/>
              <a:t>Petice, podněty a stížnosti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Cíl:</a:t>
            </a:r>
            <a:r>
              <a:rPr lang="cs-CZ" sz="2000" dirty="0"/>
              <a:t> cílem této přednášky je představit </a:t>
            </a:r>
            <a:r>
              <a:rPr lang="cs-CZ" sz="2000" dirty="0" smtClean="0"/>
              <a:t>vybrané nástroje kontroly veřejné správy.</a:t>
            </a:r>
            <a:endParaRPr lang="cs-CZ" sz="2000" dirty="0"/>
          </a:p>
          <a:p>
            <a:pPr algn="just"/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Pojem kontroly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Porovnává se stav skutečný se stavem žádoucím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Jedná se o záruku zákonnosti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Druhy kontroly:</a:t>
            </a:r>
          </a:p>
          <a:p>
            <a:pPr lvl="1" algn="just"/>
            <a:r>
              <a:rPr lang="cs-CZ" sz="2000" dirty="0" smtClean="0"/>
              <a:t>Vnitřní X vnější</a:t>
            </a:r>
          </a:p>
          <a:p>
            <a:pPr lvl="1" algn="just"/>
            <a:r>
              <a:rPr lang="cs-CZ" sz="2000" dirty="0"/>
              <a:t>P</a:t>
            </a:r>
            <a:r>
              <a:rPr lang="cs-CZ" sz="2000" dirty="0" smtClean="0"/>
              <a:t>ředběžná, průběžná a následná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Fáze kontroly:</a:t>
            </a:r>
          </a:p>
          <a:p>
            <a:pPr lvl="1" algn="just"/>
            <a:r>
              <a:rPr lang="cs-CZ" sz="2000" dirty="0" smtClean="0"/>
              <a:t>verifikace a kvalifikace</a:t>
            </a:r>
          </a:p>
        </p:txBody>
      </p:sp>
    </p:spTree>
    <p:extLst>
      <p:ext uri="{BB962C8B-B14F-4D97-AF65-F5344CB8AC3E}">
        <p14:creationId xmlns:p14="http://schemas.microsoft.com/office/powerpoint/2010/main" val="14334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Vnitřní kontrola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Veřejná správa kontroluje sama sebe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Je vykonávána primárně v rámci hierarchie nadřízenosti a podřízenosti ve státní správě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Specifický případ představuje dozor (kontrola) státní správy nad řádným výkonem samosprávy</a:t>
            </a:r>
          </a:p>
        </p:txBody>
      </p:sp>
    </p:spTree>
    <p:extLst>
      <p:ext uri="{BB962C8B-B14F-4D97-AF65-F5344CB8AC3E}">
        <p14:creationId xmlns:p14="http://schemas.microsoft.com/office/powerpoint/2010/main" val="1975918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Vnější kontrola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Vykonávána subjekty stojícími mimo veřejnou správu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Existují 4 základní formy:</a:t>
            </a:r>
          </a:p>
          <a:p>
            <a:pPr lvl="1" algn="just"/>
            <a:r>
              <a:rPr lang="cs-CZ" sz="2000" dirty="0" smtClean="0"/>
              <a:t>Kontrola zastupitelskými orgány (parlamentní kontrola)</a:t>
            </a:r>
          </a:p>
          <a:p>
            <a:pPr lvl="1" algn="just"/>
            <a:r>
              <a:rPr lang="cs-CZ" sz="2000" dirty="0" smtClean="0"/>
              <a:t>Kontrola prováděná Nejvyšším kontrolním úřadem</a:t>
            </a:r>
          </a:p>
          <a:p>
            <a:pPr lvl="1" algn="just"/>
            <a:r>
              <a:rPr lang="cs-CZ" sz="2000" dirty="0" smtClean="0"/>
              <a:t>Kontrola v souvislosti s působením Veřejného ochránce práv</a:t>
            </a:r>
          </a:p>
          <a:p>
            <a:pPr lvl="1" algn="just"/>
            <a:r>
              <a:rPr lang="cs-CZ" sz="2000" dirty="0" smtClean="0"/>
              <a:t>Kontrola vykonávaná nezávislými soudy (viz samostatná přednáška)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Zvláštním případem je kontrola prostřednictvím petic, podnětů či stížností</a:t>
            </a:r>
          </a:p>
        </p:txBody>
      </p:sp>
    </p:spTree>
    <p:extLst>
      <p:ext uri="{BB962C8B-B14F-4D97-AF65-F5344CB8AC3E}">
        <p14:creationId xmlns:p14="http://schemas.microsoft.com/office/powerpoint/2010/main" val="278431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Parlamentní kontrola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Moc zákonodárná ovlivňuje veřejnou správu veřejnou správu především prostřednictvím zákonů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Poslanecká sněmovna schvaluje státní rozpočet a státní závěrečný účet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Poslanecká sněmovna vykonává celkovou politickou kontrolu vůči vládě; základními nástroji jsou:</a:t>
            </a:r>
          </a:p>
          <a:p>
            <a:pPr lvl="1" algn="just"/>
            <a:r>
              <a:rPr lang="cs-CZ" sz="2000" dirty="0" smtClean="0"/>
              <a:t>Vyslovení důvěry či nedůvěry</a:t>
            </a:r>
          </a:p>
          <a:p>
            <a:pPr lvl="1" algn="just"/>
            <a:r>
              <a:rPr lang="cs-CZ" sz="2000" dirty="0" smtClean="0"/>
              <a:t>Interpelace vlády a jejích členů</a:t>
            </a:r>
          </a:p>
          <a:p>
            <a:pPr lvl="1" algn="just"/>
            <a:r>
              <a:rPr lang="cs-CZ" sz="2000" dirty="0" smtClean="0"/>
              <a:t>Právo předvolávat členy vlády</a:t>
            </a:r>
          </a:p>
        </p:txBody>
      </p:sp>
    </p:spTree>
    <p:extLst>
      <p:ext uri="{BB962C8B-B14F-4D97-AF65-F5344CB8AC3E}">
        <p14:creationId xmlns:p14="http://schemas.microsoft.com/office/powerpoint/2010/main" val="370137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Parlamentní kontrola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Výbory a komise Poslanecké sněmovny a Senátu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Vybrané specifické kontrolní nástroje:</a:t>
            </a:r>
          </a:p>
          <a:p>
            <a:pPr lvl="1" algn="just"/>
            <a:r>
              <a:rPr lang="cs-CZ" sz="2000" dirty="0" smtClean="0"/>
              <a:t>Zvláštní parlamentní orgány pro kontrolu zpravodajských služeb a kontrolu užití operační techniky Policií ČR</a:t>
            </a:r>
          </a:p>
          <a:p>
            <a:pPr lvl="1" algn="just"/>
            <a:r>
              <a:rPr lang="cs-CZ" sz="2000" dirty="0" smtClean="0"/>
              <a:t>Přímý vliv na Všeobecnou zdravotní pojišťovnu</a:t>
            </a:r>
          </a:p>
        </p:txBody>
      </p:sp>
    </p:spTree>
    <p:extLst>
      <p:ext uri="{BB962C8B-B14F-4D97-AF65-F5344CB8AC3E}">
        <p14:creationId xmlns:p14="http://schemas.microsoft.com/office/powerpoint/2010/main" val="95362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prováděná Nejvyšším kontrolním </a:t>
            </a:r>
            <a:r>
              <a:rPr lang="cs-CZ" altLang="cs-CZ" dirty="0" smtClean="0"/>
              <a:t>úřadem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Nejvyšší kontrolní úřad je zřízen čl. 97 Ústavy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Podrobná úprava organizace a působnosti je obsažena v zákonu č. 166/1993 Sb., o Nejvyšším kontrolním úřadu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Nezávislý orgán, který není podřízen ani vládě ani Parlamentu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Účelem je kontrola hospodaření se státním majetkem a plnění státního rozpočtu</a:t>
            </a:r>
          </a:p>
          <a:p>
            <a:pPr marL="0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5060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prováděná Nejvyšším kontrolním </a:t>
            </a:r>
            <a:r>
              <a:rPr lang="cs-CZ" altLang="cs-CZ" dirty="0" smtClean="0"/>
              <a:t>úřadem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Orgány Nejvyššího kontrolního úřadu</a:t>
            </a:r>
          </a:p>
          <a:p>
            <a:pPr lvl="1" algn="just"/>
            <a:r>
              <a:rPr lang="cs-CZ" sz="2000" dirty="0" smtClean="0"/>
              <a:t>Prezident a viceprezident, jmenovaní prezidentem republiky</a:t>
            </a:r>
          </a:p>
          <a:p>
            <a:pPr lvl="1" algn="just"/>
            <a:r>
              <a:rPr lang="cs-CZ" sz="2000" dirty="0" smtClean="0"/>
              <a:t>Kolegium sestávající z prezidenta, viceprezidenta a 15 členů volených Poslaneckou sněmovnou</a:t>
            </a:r>
          </a:p>
          <a:p>
            <a:pPr lvl="1" algn="just"/>
            <a:r>
              <a:rPr lang="cs-CZ" sz="2000" dirty="0" smtClean="0"/>
              <a:t>Senáty zřizované pro jednotlivé kontrolní akce sestávající z 3 nebo více členů Nejvyššího kontrolního úřadu</a:t>
            </a:r>
          </a:p>
          <a:p>
            <a:pPr lvl="1" algn="just"/>
            <a:r>
              <a:rPr lang="cs-CZ" sz="2000" dirty="0" smtClean="0"/>
              <a:t>Kárná komora sestávající z prezidenta </a:t>
            </a:r>
            <a:r>
              <a:rPr lang="cs-CZ" sz="2000" dirty="0"/>
              <a:t>Nejvyššího kontrolního </a:t>
            </a:r>
            <a:r>
              <a:rPr lang="cs-CZ" sz="2000" dirty="0" smtClean="0"/>
              <a:t>úřadu a dva členové z řad soudců Nejvyššího správního soudu jmenovaní předsedou tohoto soudu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358009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1619</TotalTime>
  <Words>919</Words>
  <Application>Microsoft Office PowerPoint</Application>
  <PresentationFormat>Předvádění na obrazovce (4:3)</PresentationFormat>
  <Paragraphs>129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Kontrola veřejné správy  MP719Z Správní právo II   8. přednáška 12. 11. 2018 </vt:lpstr>
      <vt:lpstr>Osnova přednášky a její cíl:</vt:lpstr>
      <vt:lpstr>Pojem kontroly</vt:lpstr>
      <vt:lpstr>Vnitřní kontrola</vt:lpstr>
      <vt:lpstr>Vnější kontrola</vt:lpstr>
      <vt:lpstr>Parlamentní kontrola 1/2</vt:lpstr>
      <vt:lpstr>Parlamentní kontrola 2/2</vt:lpstr>
      <vt:lpstr>Kontrola prováděná Nejvyšším kontrolním úřadem 1/2</vt:lpstr>
      <vt:lpstr>Kontrola prováděná Nejvyšším kontrolním úřadem 2/2</vt:lpstr>
      <vt:lpstr>Kontrola v souvislosti s působením Veřejného ochránce práv 1/2</vt:lpstr>
      <vt:lpstr>Kontrola v souvislosti s působením Veřejného ochránce práv 2/2</vt:lpstr>
      <vt:lpstr>Petice, podněty a stížnosti 1/3</vt:lpstr>
      <vt:lpstr>Petice, podněty a stížnosti 2/3</vt:lpstr>
      <vt:lpstr>Petice, podněty a stížnosti 3/3</vt:lpstr>
      <vt:lpstr>Základní prameny ke studiu (opakování):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Ivo Keisler</cp:lastModifiedBy>
  <cp:revision>187</cp:revision>
  <cp:lastPrinted>2016-10-20T06:18:47Z</cp:lastPrinted>
  <dcterms:created xsi:type="dcterms:W3CDTF">2016-09-26T07:53:44Z</dcterms:created>
  <dcterms:modified xsi:type="dcterms:W3CDTF">2018-12-06T14:08:52Z</dcterms:modified>
</cp:coreProperties>
</file>