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90" r:id="rId10"/>
    <p:sldId id="288" r:id="rId11"/>
    <p:sldId id="289" r:id="rId12"/>
    <p:sldId id="291" r:id="rId13"/>
    <p:sldId id="272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94" r:id="rId23"/>
    <p:sldId id="296" r:id="rId24"/>
    <p:sldId id="266" r:id="rId25"/>
    <p:sldId id="292" r:id="rId26"/>
    <p:sldId id="273" r:id="rId27"/>
    <p:sldId id="274" r:id="rId28"/>
    <p:sldId id="275" r:id="rId29"/>
    <p:sldId id="297" r:id="rId30"/>
    <p:sldId id="299" r:id="rId31"/>
    <p:sldId id="298" r:id="rId32"/>
    <p:sldId id="276" r:id="rId33"/>
    <p:sldId id="300" r:id="rId34"/>
    <p:sldId id="301" r:id="rId35"/>
    <p:sldId id="278" r:id="rId36"/>
    <p:sldId id="302" r:id="rId37"/>
    <p:sldId id="277" r:id="rId38"/>
    <p:sldId id="279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DC9"/>
    <a:srgbClr val="008000"/>
    <a:srgbClr val="00CC00"/>
    <a:srgbClr val="3333FF"/>
    <a:srgbClr val="00FFFF"/>
    <a:srgbClr val="FFFF99"/>
    <a:srgbClr val="FFFFCC"/>
    <a:srgbClr val="FFCC99"/>
    <a:srgbClr val="99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7CDC9"/>
          </a:solidFill>
        </p:spPr>
        <p:txBody>
          <a:bodyPr/>
          <a:lstStyle/>
          <a:p>
            <a:pPr eaLnBrk="1"/>
            <a:r>
              <a:rPr lang="cs-CZ" altLang="cs-CZ" dirty="0" smtClean="0"/>
              <a:t>Prostor svobody, bezpečnosti a práva (spravedlnosti</a:t>
            </a:r>
            <a:r>
              <a:rPr lang="cs-CZ" altLang="cs-CZ" dirty="0" smtClean="0"/>
              <a:t>)</a:t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008000"/>
                </a:solidFill>
              </a:rPr>
              <a:t>Schengenský systém, azyl a migrace</a:t>
            </a:r>
            <a:endParaRPr lang="cs-CZ" altLang="cs-CZ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23 - </a:t>
            </a:r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omezenou dobu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prodlužovat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effectLst/>
              </a:rPr>
              <a:t>A) Postup v případě předvídatelných událostí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effectLst/>
              </a:rPr>
              <a:t>Článek 24 </a:t>
            </a:r>
          </a:p>
          <a:p>
            <a:r>
              <a:rPr lang="cs-CZ" dirty="0" smtClean="0">
                <a:effectLst/>
              </a:rPr>
              <a:t>Jestliže členský stát plánuje znovuzavedení ochrany vnitřních hranic v souladu s čl. 23 odst. 1 (hrozba ...), oznámí to co nejdříve ostatním členským státům a Komisi, a jakmile je bude mít k dispozici, poskytne následující informace: 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B) Postupy v případech, které vyžadují naléhavá opatření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Článek 25 - Jestliže je z hlediska veřejného pořádku nebo vnitřní bezpečnosti v členském státě nezbytné přijmout naléhavá opatření, může dotyčný členský stát </a:t>
            </a:r>
            <a:r>
              <a:rPr lang="cs-CZ" b="1" u="sng" dirty="0" smtClean="0">
                <a:effectLst/>
              </a:rPr>
              <a:t>výjimečně a okamžitě znovu zavést ochranu vnitřních hranic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00" dirty="0"/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mimo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0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00" dirty="0"/>
              <a:t> [nařízení č. </a:t>
            </a:r>
            <a:r>
              <a:rPr lang="cs-CZ" altLang="cs-CZ" sz="2500" dirty="0" smtClean="0"/>
              <a:t>2016/399] </a:t>
            </a:r>
            <a:endParaRPr lang="cs-CZ" altLang="cs-CZ" sz="2500" dirty="0"/>
          </a:p>
          <a:p>
            <a:pPr marL="673930" lvl="1"/>
            <a:r>
              <a:rPr lang="cs-CZ" dirty="0"/>
              <a:t>ochrana vnějších hranic není jen v zájmu členského státu, o jehož hranici jde, ale celé </a:t>
            </a:r>
            <a:r>
              <a:rPr lang="cs-CZ" dirty="0" smtClean="0"/>
              <a:t>EU</a:t>
            </a:r>
          </a:p>
          <a:p>
            <a:pPr marL="673930" lvl="1"/>
            <a:r>
              <a:rPr lang="cs-CZ" altLang="cs-CZ" dirty="0" smtClean="0"/>
              <a:t>definice společných pravidel týkajících se základních podmínek pro překračování vnějších hranic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5279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4 -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 z povinnosti překračovat vnější hranice pouze na hraničních přechodech lze povolit: jednotlivcům nebo skupinám osob v případě nepředvídaného stavu nouze.</a:t>
            </a:r>
          </a:p>
          <a:p>
            <a:r>
              <a:rPr lang="cs-CZ" b="1" dirty="0" smtClean="0">
                <a:effectLst/>
              </a:rPr>
              <a:t>Členské státy zavedou vnitrostátním právem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Podmínky vstupu pro státní příslušníky třetích zemí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5 – 1.   Podmínky pro pobyty, jejichž délka nepřekročí za období šesti měsíců dobu delší než tři měsíce:</a:t>
            </a:r>
          </a:p>
          <a:p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platný cestovní doklad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platné vízum</a:t>
            </a:r>
            <a:r>
              <a:rPr lang="cs-CZ" dirty="0" smtClean="0">
                <a:effectLst/>
              </a:rPr>
              <a:t>, pokud je požadováno (nařízení č. 539/2001), </a:t>
            </a:r>
          </a:p>
          <a:p>
            <a:pPr lvl="1"/>
            <a:r>
              <a:rPr lang="cs-CZ" dirty="0" smtClean="0">
                <a:effectLst/>
              </a:rPr>
              <a:t>zdůvodní </a:t>
            </a:r>
            <a:r>
              <a:rPr lang="cs-CZ" u="sng" dirty="0" smtClean="0">
                <a:effectLst/>
              </a:rPr>
              <a:t>účel a podmínky</a:t>
            </a:r>
            <a:r>
              <a:rPr lang="cs-CZ" dirty="0" smtClean="0">
                <a:effectLst/>
              </a:rPr>
              <a:t> předpokládaného pobytu a mají zajištěny </a:t>
            </a:r>
            <a:r>
              <a:rPr lang="cs-CZ" u="sng" dirty="0" smtClean="0">
                <a:effectLst/>
              </a:rPr>
              <a:t>dostatečné prostředky pro obživu</a:t>
            </a:r>
            <a:r>
              <a:rPr lang="cs-CZ" dirty="0" smtClean="0">
                <a:effectLst/>
              </a:rPr>
              <a:t> jak na dobu předpokládaného pobytu, tak na návrat do své země původu,</a:t>
            </a:r>
          </a:p>
          <a:p>
            <a:pPr lvl="1"/>
            <a:r>
              <a:rPr lang="cs-CZ" dirty="0" smtClean="0">
                <a:effectLst/>
              </a:rPr>
              <a:t>nejsou osobami vedenými v </a:t>
            </a:r>
            <a:r>
              <a:rPr lang="cs-CZ" u="sng" dirty="0" smtClean="0">
                <a:effectLst/>
              </a:rPr>
              <a:t>SIS</a:t>
            </a:r>
            <a:r>
              <a:rPr lang="cs-CZ" dirty="0" smtClean="0">
                <a:effectLst/>
              </a:rPr>
              <a:t>, jimž má být odepřen vstup,</a:t>
            </a:r>
          </a:p>
          <a:p>
            <a:pPr lvl="1"/>
            <a:r>
              <a:rPr lang="cs-CZ" dirty="0" smtClean="0">
                <a:effectLst/>
              </a:rPr>
              <a:t>nejsou považováni za </a:t>
            </a:r>
            <a:r>
              <a:rPr lang="cs-CZ" u="sng" dirty="0" smtClean="0">
                <a:effectLst/>
              </a:rPr>
              <a:t>hrozbu pro veřejný pořádek, vnitřní bezpečnost, veřejné zdraví</a:t>
            </a:r>
            <a:r>
              <a:rPr lang="cs-CZ" dirty="0" smtClean="0">
                <a:effectLst/>
              </a:rPr>
              <a:t> nebo mezinárodní vztahy kteréhokoliv z členských států.</a:t>
            </a:r>
          </a:p>
          <a:p>
            <a:pPr lvl="1"/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>
                <a:effectLst/>
              </a:rPr>
              <a:t>Ochrana vnějších hranic a odepření vstupu</a:t>
            </a:r>
            <a:br>
              <a:rPr lang="cs-CZ" sz="3600" b="1" dirty="0" smtClean="0">
                <a:effectLst/>
              </a:rPr>
            </a:br>
            <a:r>
              <a:rPr lang="cs-CZ" sz="3600" b="1" dirty="0" smtClean="0">
                <a:effectLst/>
              </a:rPr>
              <a:t>Provádění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effectLst/>
              </a:rPr>
              <a:t>Článek 6 - Ctít lidskou důstojnost. </a:t>
            </a:r>
            <a:r>
              <a:rPr lang="cs-CZ" u="sng" dirty="0" smtClean="0">
                <a:effectLst/>
              </a:rPr>
              <a:t>Opatření </a:t>
            </a:r>
            <a:r>
              <a:rPr lang="cs-CZ" b="1" u="sng" dirty="0" smtClean="0">
                <a:effectLst/>
              </a:rPr>
              <a:t>přiměřená cílům</a:t>
            </a:r>
            <a:r>
              <a:rPr lang="cs-CZ" b="1" dirty="0" smtClean="0">
                <a:effectLst/>
              </a:rPr>
              <a:t>, </a:t>
            </a:r>
            <a:r>
              <a:rPr lang="cs-CZ" dirty="0" smtClean="0">
                <a:effectLst/>
              </a:rPr>
              <a:t>které sledují.</a:t>
            </a:r>
          </a:p>
          <a:p>
            <a:r>
              <a:rPr lang="cs-CZ" b="1" dirty="0" smtClean="0">
                <a:effectLst/>
              </a:rPr>
              <a:t>Při provádění hraničních kontrol </a:t>
            </a:r>
            <a:r>
              <a:rPr lang="cs-CZ" b="1" u="sng" dirty="0" smtClean="0">
                <a:effectLst/>
              </a:rPr>
              <a:t>nesmí příslušníci pohraniční stráže nikoho diskriminovat</a:t>
            </a:r>
            <a:r>
              <a:rPr lang="cs-CZ" dirty="0" smtClean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7 - Hraniční kontroly osob - provádějí příslušníci pohraniční stráže.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A) MINIMÁLNÍ KONTROLA - VŠICHNI</a:t>
            </a:r>
            <a:endParaRPr lang="cs-CZ" b="1" dirty="0" smtClean="0">
              <a:solidFill>
                <a:srgbClr val="0000FF"/>
              </a:solidFill>
              <a:effectLst/>
            </a:endParaRPr>
          </a:p>
          <a:p>
            <a:r>
              <a:rPr lang="cs-CZ" b="1" u="sng" dirty="0" smtClean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 smtClean="0">
                <a:effectLst/>
              </a:rPr>
              <a:t>, jejímž účelem je </a:t>
            </a:r>
            <a:r>
              <a:rPr lang="cs-CZ" b="1" u="sng" dirty="0" smtClean="0">
                <a:effectLst/>
              </a:rPr>
              <a:t>zjištění totožnosti na základě předložení cestovních dokladů</a:t>
            </a:r>
            <a:r>
              <a:rPr lang="cs-CZ" b="1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b="1" dirty="0" smtClean="0">
                <a:effectLst/>
              </a:rPr>
              <a:t>rychlé a jednoduché ověření </a:t>
            </a:r>
          </a:p>
          <a:p>
            <a:pPr lvl="1"/>
            <a:r>
              <a:rPr lang="cs-CZ" b="1" dirty="0" smtClean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 smtClean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 smtClean="0">
                <a:effectLst/>
              </a:rPr>
              <a:t>ze nahlížet do vnitrostátních i evropských databází, zda že daná osoba nepředstavuje skutečnou, aktuální a dostatečně vážnou hrozbu pro vnitřní bezpečnost, veřejný pořádek, mezinárodní vztahy členských států nebo hrozbu pro veřejné zdraví.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B) DŮKLADNÁ KONTROLA - CIZINCI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 </a:t>
            </a:r>
            <a:r>
              <a:rPr lang="cs-CZ" b="1" dirty="0" smtClean="0">
                <a:effectLst/>
              </a:rPr>
              <a:t>Při </a:t>
            </a:r>
            <a:r>
              <a:rPr lang="cs-CZ" b="1" u="sng" dirty="0" smtClean="0">
                <a:effectLst/>
              </a:rPr>
              <a:t>vstupu a výstupu</a:t>
            </a:r>
            <a:r>
              <a:rPr lang="cs-CZ" b="1" dirty="0" smtClean="0">
                <a:effectLst/>
              </a:rPr>
              <a:t> jsou </a:t>
            </a:r>
            <a:r>
              <a:rPr lang="cs-CZ" b="1" u="sng" dirty="0" smtClean="0">
                <a:effectLst/>
              </a:rPr>
              <a:t>státní příslušníci třetích zemí</a:t>
            </a:r>
            <a:r>
              <a:rPr lang="cs-CZ" b="1" dirty="0" smtClean="0">
                <a:effectLst/>
              </a:rPr>
              <a:t> podrobeni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důkladné kontrole</a:t>
            </a:r>
          </a:p>
          <a:p>
            <a:r>
              <a:rPr lang="cs-CZ" dirty="0" smtClean="0">
                <a:effectLst/>
              </a:rPr>
              <a:t>Důkladné kontroly při vstupu sestávají z ověření podmínek vstupu vymezených v čl. 5 odst. 1 a případně dokladů povolujících pobyt a výkon pracovní činnosti. To zahrnuje podrobné přezkoumání např. následujících aspektů:</a:t>
            </a:r>
          </a:p>
          <a:p>
            <a:pPr lvl="1"/>
            <a:r>
              <a:rPr lang="cs-CZ" dirty="0" smtClean="0">
                <a:effectLst/>
              </a:rPr>
              <a:t>důkladnou prohlídku cestovního dokladu, zda nenese známky pozměňování nebo padělání,</a:t>
            </a:r>
          </a:p>
          <a:p>
            <a:pPr lvl="1"/>
            <a:r>
              <a:rPr lang="cs-CZ" dirty="0" smtClean="0">
                <a:effectLst/>
              </a:rPr>
              <a:t>kontrolu vstupních a výstupních razítek v cestovním dokladu dotyčného státního příslušníka třetí země (kontrola dat),</a:t>
            </a:r>
          </a:p>
          <a:p>
            <a:pPr lvl="1"/>
            <a:r>
              <a:rPr lang="cs-CZ" dirty="0" smtClean="0">
                <a:effectLst/>
              </a:rPr>
              <a:t>ověření místa odjezdu a cíle 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Zmírnění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8</a:t>
            </a:r>
          </a:p>
          <a:p>
            <a:r>
              <a:rPr lang="cs-CZ" b="1" dirty="0" smtClean="0">
                <a:effectLst/>
              </a:rPr>
              <a:t>Hraniční kontroly na vnějších hranicích mohou být v důsledku </a:t>
            </a:r>
            <a:r>
              <a:rPr lang="cs-CZ" b="1" u="sng" dirty="0" smtClean="0">
                <a:effectLst/>
              </a:rPr>
              <a:t>mimořádných a nepředvídaných okolností </a:t>
            </a:r>
            <a:r>
              <a:rPr lang="cs-CZ" b="1" dirty="0" smtClean="0">
                <a:effectLst/>
              </a:rPr>
              <a:t>zmírněny. Za takové mimořádné a nepředvídané okolnosti se považuje situace, kdy nepředvídatelné události vedou k </a:t>
            </a:r>
            <a:r>
              <a:rPr lang="cs-CZ" b="1" u="sng" dirty="0" smtClean="0">
                <a:effectLst/>
              </a:rPr>
              <a:t>takové intenzitě provozu</a:t>
            </a:r>
            <a:r>
              <a:rPr lang="cs-CZ" b="1" dirty="0" smtClean="0">
                <a:effectLst/>
              </a:rPr>
              <a:t>, že i přes vyčerpání veškerých personálních, prostorových a organizačních zdrojů vzniká na hraničním přechodu </a:t>
            </a:r>
            <a:r>
              <a:rPr lang="cs-CZ" b="1" u="sng" dirty="0" smtClean="0">
                <a:effectLst/>
              </a:rPr>
              <a:t>nadměrně dlouhá čekací doba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</a:t>
            </a:r>
            <a:r>
              <a:rPr lang="cs-CZ" dirty="0" smtClean="0">
                <a:effectLst/>
              </a:rPr>
              <a:t>12 – Účel: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zabránit nedovolenému překračování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trestné činnosti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 (jaká - ?).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 výkonu ostrahy hranic používá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národní pohraniční stráž</a:t>
            </a:r>
            <a:r>
              <a:rPr lang="cs-CZ" b="1" dirty="0" smtClean="0">
                <a:effectLst/>
              </a:rPr>
              <a:t> stálých nebo mobilních jednotek.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zamezilo obcházet kontroly na hraničních přechodech a 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b="1" dirty="0" smtClean="0">
                <a:effectLst/>
              </a:rPr>
              <a:t>Ostrahu lze také provádět technickými prostředky, včetně prostředků elektronických.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Odepření vstupu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dirty="0" smtClean="0">
                <a:effectLst/>
              </a:rPr>
              <a:t>Článek 13</a:t>
            </a:r>
          </a:p>
          <a:p>
            <a:r>
              <a:rPr lang="cs-CZ" dirty="0" smtClean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 smtClean="0">
                <a:effectLst/>
              </a:rPr>
              <a:t>který nesplňuje všechny podmínky vstupu</a:t>
            </a:r>
            <a:r>
              <a:rPr lang="cs-CZ" b="1" dirty="0" smtClean="0">
                <a:effectLst/>
              </a:rPr>
              <a:t>. </a:t>
            </a:r>
          </a:p>
          <a:p>
            <a:pPr lvl="1"/>
            <a:r>
              <a:rPr lang="cs-CZ" dirty="0" smtClean="0">
                <a:effectLst/>
              </a:rPr>
              <a:t>Tím není dotčeno uplatnění zvláštních ustanovení týkajících se práva na </a:t>
            </a:r>
            <a:r>
              <a:rPr lang="cs-CZ" b="1" dirty="0" smtClean="0">
                <a:effectLst/>
              </a:rPr>
              <a:t>azyl </a:t>
            </a:r>
            <a:r>
              <a:rPr lang="cs-CZ" dirty="0" smtClean="0">
                <a:effectLst/>
              </a:rPr>
              <a:t>a mezinárodní ochrany.</a:t>
            </a:r>
          </a:p>
          <a:p>
            <a:r>
              <a:rPr lang="cs-CZ" b="1" dirty="0" smtClean="0">
                <a:effectLst/>
              </a:rPr>
              <a:t>2.   Vstup lze odepřít pouze na základě zdůvodněného rozhodnutí, které uvádí přesné důvody odepření. 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Personál a prostředky pro ochranu </a:t>
            </a:r>
            <a:r>
              <a:rPr lang="cs-CZ" b="1" dirty="0" smtClean="0">
                <a:effectLst/>
              </a:rPr>
              <a:t>hranic (národní)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Článek 14 - </a:t>
            </a:r>
            <a:r>
              <a:rPr lang="cs-CZ" b="1" u="sng" dirty="0" smtClean="0">
                <a:effectLst/>
              </a:rPr>
              <a:t>Členské státy poskytnou</a:t>
            </a:r>
            <a:r>
              <a:rPr lang="cs-CZ" b="1" dirty="0" smtClean="0">
                <a:effectLst/>
              </a:rPr>
              <a:t> pro ochranu vnějších hranic podle článků 6 až 13 odpovídající personál a prostředky v dostatečném množství,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aby byla zajištěna účinná, vysoká a jednotná úroveň ochrany jejich vnějších hranic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.</a:t>
            </a:r>
          </a:p>
          <a:p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dirty="0" smtClean="0">
                <a:effectLst/>
              </a:rPr>
              <a:t>Článek 15 - Provádění ochrany hranic</a:t>
            </a:r>
          </a:p>
          <a:p>
            <a:r>
              <a:rPr lang="cs-CZ" dirty="0" smtClean="0">
                <a:effectLst/>
              </a:rPr>
              <a:t>Ochranu hranic vykonává pohraniční stráž </a:t>
            </a:r>
            <a:r>
              <a:rPr lang="cs-CZ" b="1" dirty="0" smtClean="0">
                <a:effectLst/>
              </a:rPr>
              <a:t>v souladu s tímto </a:t>
            </a:r>
            <a:r>
              <a:rPr lang="cs-CZ" b="1" u="sng" dirty="0" smtClean="0">
                <a:effectLst/>
              </a:rPr>
              <a:t>nařízením</a:t>
            </a:r>
            <a:r>
              <a:rPr lang="cs-CZ" b="1" dirty="0" smtClean="0">
                <a:effectLst/>
              </a:rPr>
              <a:t> a v souladu s </a:t>
            </a:r>
            <a:r>
              <a:rPr lang="cs-CZ" b="1" u="sng" dirty="0" smtClean="0">
                <a:effectLst/>
              </a:rPr>
              <a:t>vnitrostátními právními předpisy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dirty="0"/>
              <a:t>integrovaného řízení vnější hranic, 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První </a:t>
            </a:r>
            <a:r>
              <a:rPr lang="cs-CZ" b="1" dirty="0" smtClean="0"/>
              <a:t>významný krok: 2005 zřízena </a:t>
            </a:r>
            <a:r>
              <a:rPr lang="cs-CZ" b="1" dirty="0"/>
              <a:t>nařízením č. 2007/2004 Evropská agentura pro řízení operativní spolupráce na vnějších </a:t>
            </a:r>
            <a:r>
              <a:rPr lang="cs-CZ" b="1" dirty="0" smtClean="0"/>
              <a:t>hranicích (</a:t>
            </a:r>
            <a:r>
              <a:rPr lang="cs-CZ" b="1" u="sng" dirty="0" smtClean="0"/>
              <a:t>FRONTEX</a:t>
            </a:r>
            <a:r>
              <a:rPr lang="cs-CZ" b="1" dirty="0" smtClean="0"/>
              <a:t>) </a:t>
            </a:r>
          </a:p>
          <a:p>
            <a:r>
              <a:rPr lang="cs-CZ" b="1" dirty="0" smtClean="0"/>
              <a:t>Nařízení </a:t>
            </a:r>
            <a:r>
              <a:rPr lang="cs-CZ" b="1" dirty="0"/>
              <a:t>č. 863/2007, kterým se zřizuje mechanismus pro vytvoření pohraničních jednotek rychlé reakce, umožnilo působení takových jednotek složených z příslušníků hraničních členských států. </a:t>
            </a:r>
          </a:p>
          <a:p>
            <a:r>
              <a:rPr lang="cs-CZ" dirty="0"/>
              <a:t>Nařízení č. 1168/2011 posílilo integrované řízení vnějších hranic a </a:t>
            </a:r>
            <a:r>
              <a:rPr lang="cs-CZ" dirty="0" smtClean="0"/>
              <a:t>spolupráci </a:t>
            </a:r>
            <a:r>
              <a:rPr lang="cs-CZ" dirty="0"/>
              <a:t>mezi vnitrostátními pohraničními orgány. </a:t>
            </a:r>
            <a:r>
              <a:rPr lang="cs-CZ" dirty="0" smtClean="0"/>
              <a:t>Vytvoření </a:t>
            </a:r>
            <a:r>
              <a:rPr lang="cs-CZ" b="1" dirty="0" smtClean="0"/>
              <a:t>společných jednotek </a:t>
            </a:r>
            <a:r>
              <a:rPr lang="cs-CZ" dirty="0" smtClean="0"/>
              <a:t>- ty </a:t>
            </a:r>
            <a:r>
              <a:rPr lang="cs-CZ" dirty="0"/>
              <a:t>působí pod velením toho členského státu, na jehož území zákrok probíhá. Nejde tedy o unijní (nadnárodní) jednotky. Nejsou to stálé jednotky a nemají jednotné velení. </a:t>
            </a:r>
          </a:p>
          <a:p>
            <a:r>
              <a:rPr lang="cs-CZ" dirty="0" smtClean="0"/>
              <a:t>Další </a:t>
            </a:r>
            <a:r>
              <a:rPr lang="cs-CZ" dirty="0"/>
              <a:t>nařízení č. 656/2014 posílilo operativní spolupráci členů na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vnější mořské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hranici. </a:t>
            </a:r>
            <a:r>
              <a:rPr lang="cs-CZ" dirty="0" smtClean="0"/>
              <a:t>Cíl </a:t>
            </a:r>
            <a:r>
              <a:rPr lang="cs-CZ" dirty="0"/>
              <a:t>nařízení: účinné monitorování překračování vnější hranice EU na moři, čelit nedovolenému překračování hranice a zachraňovat životy na moři</a:t>
            </a: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Ochrana </a:t>
            </a:r>
            <a:r>
              <a:rPr lang="cs-CZ" b="1" dirty="0">
                <a:solidFill>
                  <a:srgbClr val="C00000"/>
                </a:solidFill>
              </a:rPr>
              <a:t>hranic se třetími státy je stále v pravomoci příslušných hraničních států.   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Operativní spolupráci mezi členskými státy v oblasti řízení vnějších hranic od r. 2005 koordinuje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– </a:t>
            </a:r>
            <a:r>
              <a:rPr lang="cs-CZ" dirty="0" smtClean="0">
                <a:effectLst/>
              </a:rPr>
              <a:t>původní nařízení č. 2007/2004 </a:t>
            </a:r>
            <a:r>
              <a:rPr lang="cs-CZ" b="1" dirty="0" smtClean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</a:t>
            </a:r>
            <a:r>
              <a:rPr lang="cs-CZ" b="1" dirty="0" smtClean="0">
                <a:solidFill>
                  <a:srgbClr val="3333FF"/>
                </a:solidFill>
              </a:rPr>
              <a:t>moři: </a:t>
            </a:r>
            <a:r>
              <a:rPr lang="cs-CZ" dirty="0" smtClean="0">
                <a:solidFill>
                  <a:srgbClr val="3333FF"/>
                </a:solidFill>
              </a:rPr>
              <a:t>Mezinárodní úmluva </a:t>
            </a:r>
            <a:r>
              <a:rPr lang="cs-CZ" dirty="0">
                <a:solidFill>
                  <a:srgbClr val="3333FF"/>
                </a:solidFill>
              </a:rPr>
              <a:t>o bezpečnosti lidského života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povinnost každého plavidla </a:t>
            </a:r>
            <a:r>
              <a:rPr lang="cs-CZ" dirty="0">
                <a:solidFill>
                  <a:srgbClr val="3333FF"/>
                </a:solidFill>
              </a:rPr>
              <a:t>poskytnout pomoc lidem v tísni na </a:t>
            </a:r>
            <a:r>
              <a:rPr lang="cs-CZ" dirty="0" smtClean="0">
                <a:solidFill>
                  <a:srgbClr val="3333FF"/>
                </a:solidFill>
              </a:rPr>
              <a:t>moři</a:t>
            </a:r>
          </a:p>
          <a:p>
            <a:pPr lvl="1"/>
            <a:r>
              <a:rPr lang="cs-CZ" dirty="0" smtClean="0">
                <a:solidFill>
                  <a:srgbClr val="3333FF"/>
                </a:solidFill>
              </a:rPr>
              <a:t>ve většině </a:t>
            </a:r>
            <a:r>
              <a:rPr lang="cs-CZ" dirty="0">
                <a:solidFill>
                  <a:srgbClr val="3333FF"/>
                </a:solidFill>
              </a:rPr>
              <a:t>případů </a:t>
            </a:r>
            <a:r>
              <a:rPr lang="cs-CZ" dirty="0" smtClean="0">
                <a:solidFill>
                  <a:srgbClr val="3333FF"/>
                </a:solidFill>
              </a:rPr>
              <a:t>migranty </a:t>
            </a:r>
            <a:r>
              <a:rPr lang="cs-CZ" dirty="0">
                <a:solidFill>
                  <a:srgbClr val="3333FF"/>
                </a:solidFill>
              </a:rPr>
              <a:t>po záchraně nelze bezprostředně vrátit do země původu, takže zpravidla končí v přístavech země EU, kam byli </a:t>
            </a:r>
            <a:r>
              <a:rPr lang="cs-CZ" dirty="0" smtClean="0">
                <a:solidFill>
                  <a:srgbClr val="3333FF"/>
                </a:solidFill>
              </a:rPr>
              <a:t>dopraveni</a:t>
            </a:r>
            <a:endParaRPr lang="cs-CZ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podle čl. 29 nařízení č. 2016/399 (Schengenský hraniční kodex) rozhodnout 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(krátkodobé)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Podle </a:t>
            </a:r>
            <a:r>
              <a:rPr lang="cs-CZ" dirty="0" smtClean="0"/>
              <a:t>nařízení 810/2009 </a:t>
            </a:r>
            <a:r>
              <a:rPr lang="cs-CZ" dirty="0"/>
              <a:t>udělují konzulární orgány členských států </a:t>
            </a:r>
            <a:r>
              <a:rPr lang="cs-CZ" dirty="0" smtClean="0"/>
              <a:t>tzv</a:t>
            </a:r>
            <a:r>
              <a:rPr lang="cs-CZ" dirty="0"/>
              <a:t>. schengenská </a:t>
            </a:r>
            <a:r>
              <a:rPr lang="cs-CZ" dirty="0" smtClean="0"/>
              <a:t>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</a:t>
            </a:r>
            <a:r>
              <a:rPr lang="cs-CZ" dirty="0" smtClean="0"/>
              <a:t>prostor, </a:t>
            </a:r>
            <a:r>
              <a:rPr lang="cs-CZ" dirty="0"/>
              <a:t>tedy </a:t>
            </a:r>
            <a:r>
              <a:rPr lang="cs-CZ" dirty="0" smtClean="0"/>
              <a:t>většinou opravňující </a:t>
            </a:r>
            <a:r>
              <a:rPr lang="cs-CZ" dirty="0"/>
              <a:t>k pobytu na nejvýše 90 dnů v rozmezí 180 dnů. </a:t>
            </a:r>
            <a:endParaRPr lang="cs-CZ" dirty="0" smtClean="0"/>
          </a:p>
          <a:p>
            <a:r>
              <a:rPr lang="cs-CZ" dirty="0" smtClean="0"/>
              <a:t>Zvláštní případy: územní </a:t>
            </a:r>
            <a:r>
              <a:rPr lang="cs-CZ" dirty="0"/>
              <a:t>působnost víza omezená jen na některé státy. </a:t>
            </a:r>
            <a:endParaRPr lang="cs-CZ" dirty="0" smtClean="0"/>
          </a:p>
          <a:p>
            <a:r>
              <a:rPr lang="cs-CZ" dirty="0" smtClean="0"/>
              <a:t>Schengenské </a:t>
            </a:r>
            <a:r>
              <a:rPr lang="cs-CZ" dirty="0"/>
              <a:t>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  <a:endParaRPr lang="cs-CZ" dirty="0" smtClean="0"/>
          </a:p>
          <a:p>
            <a:r>
              <a:rPr lang="cs-CZ" dirty="0" smtClean="0"/>
              <a:t>Poplatek </a:t>
            </a:r>
            <a:r>
              <a:rPr lang="cs-CZ" dirty="0"/>
              <a:t>za jeho udělení činí 60 EUR (35 pro nezletilé děti). </a:t>
            </a:r>
            <a:endParaRPr lang="cs-CZ" dirty="0" smtClean="0"/>
          </a:p>
          <a:p>
            <a:r>
              <a:rPr lang="cs-CZ" dirty="0" smtClean="0"/>
              <a:t>Podmínky</a:t>
            </a:r>
            <a:r>
              <a:rPr lang="cs-CZ" dirty="0"/>
              <a:t>, které musí žadatel o vízum </a:t>
            </a:r>
            <a:r>
              <a:rPr lang="cs-CZ" dirty="0" smtClean="0"/>
              <a:t>splňovat – mimo jiné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finančních prostředků a zdravotní </a:t>
            </a:r>
            <a:r>
              <a:rPr lang="cs-CZ" dirty="0" smtClean="0"/>
              <a:t>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Zamítnutí </a:t>
            </a:r>
            <a:r>
              <a:rPr lang="cs-CZ" b="1" dirty="0"/>
              <a:t>žádosti </a:t>
            </a:r>
            <a:r>
              <a:rPr lang="cs-CZ" b="1" dirty="0" smtClean="0"/>
              <a:t>lze napadnout </a:t>
            </a:r>
            <a:r>
              <a:rPr lang="cs-CZ" dirty="0"/>
              <a:t>u orgánů státu, jehož konzulární orgán žádost zamítl. </a:t>
            </a:r>
            <a:endParaRPr lang="cs-CZ" dirty="0" smtClean="0"/>
          </a:p>
          <a:p>
            <a:r>
              <a:rPr lang="cs-CZ" dirty="0" smtClean="0"/>
              <a:t>Udělení </a:t>
            </a:r>
            <a:r>
              <a:rPr lang="cs-CZ" dirty="0"/>
              <a:t>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Nařízení </a:t>
            </a:r>
            <a:r>
              <a:rPr lang="cs-CZ" dirty="0"/>
              <a:t>č. 767/2008 založilo </a:t>
            </a:r>
            <a:r>
              <a:rPr lang="cs-CZ" b="1" i="1" dirty="0"/>
              <a:t>vízový informační systém</a:t>
            </a:r>
            <a:r>
              <a:rPr lang="cs-CZ" dirty="0"/>
              <a:t> schengenského prostoru, který eviduje všechny informace o udělených vízech nebo zamítnutých žádostech ve všech členských státech.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výkon pracovní činnosti nebo za účelem 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kompetence členských států 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1800" dirty="0" smtClean="0"/>
              <a:t>1</a:t>
            </a:r>
            <a:r>
              <a:rPr lang="cs-CZ" sz="1800" dirty="0"/>
              <a:t>. Unie vyvíjí </a:t>
            </a:r>
            <a:r>
              <a:rPr lang="cs-CZ" sz="1800" b="1" dirty="0"/>
              <a:t>společnou politiku týkající se azylu, doplňkové ochrany a dočasné ochrany</a:t>
            </a:r>
            <a:r>
              <a:rPr lang="cs-CZ" sz="1800" dirty="0"/>
              <a:t> s cílem poskytnout každému státnímu příslušníkovi třetí země, který potřebuje mezinárodní ochranu, přiměřený status a zajistit dodržování zásady nenavracení. </a:t>
            </a:r>
            <a:endParaRPr lang="cs-CZ" sz="1800" dirty="0" smtClean="0"/>
          </a:p>
          <a:p>
            <a:r>
              <a:rPr lang="cs-CZ" sz="1800" dirty="0" smtClean="0"/>
              <a:t>Tato </a:t>
            </a:r>
            <a:r>
              <a:rPr lang="cs-CZ" sz="1800" dirty="0"/>
              <a:t>politika musí být v souladu s Ženevskou úmluvou o právním postavení uprchlíků </a:t>
            </a:r>
            <a:r>
              <a:rPr lang="cs-CZ" sz="1800" dirty="0" smtClean="0"/>
              <a:t>(1951), </a:t>
            </a:r>
            <a:r>
              <a:rPr lang="cs-CZ" sz="1800" dirty="0"/>
              <a:t>Protokolem </a:t>
            </a:r>
            <a:r>
              <a:rPr lang="cs-CZ" sz="1800" dirty="0" smtClean="0"/>
              <a:t>... (1967) </a:t>
            </a:r>
            <a:r>
              <a:rPr lang="cs-CZ" sz="1800" dirty="0"/>
              <a:t>a ostatními příslušnými smlouvami.</a:t>
            </a:r>
          </a:p>
          <a:p>
            <a:r>
              <a:rPr lang="cs-CZ" sz="1800" dirty="0"/>
              <a:t>2. </a:t>
            </a:r>
            <a:r>
              <a:rPr lang="cs-CZ" sz="1800" dirty="0" smtClean="0"/>
              <a:t>Řádným legislativním </a:t>
            </a:r>
            <a:r>
              <a:rPr lang="cs-CZ" sz="1800" dirty="0"/>
              <a:t>postupem </a:t>
            </a:r>
            <a:r>
              <a:rPr lang="cs-CZ" sz="1800" dirty="0" smtClean="0"/>
              <a:t>se přijímají opatření </a:t>
            </a:r>
            <a:r>
              <a:rPr lang="cs-CZ" sz="1800" dirty="0"/>
              <a:t>týkající se společného evropského azylového systému, který obsahuje:</a:t>
            </a:r>
          </a:p>
          <a:p>
            <a:r>
              <a:rPr lang="cs-CZ" sz="1800" dirty="0"/>
              <a:t>a) </a:t>
            </a:r>
            <a:r>
              <a:rPr lang="cs-CZ" sz="1800" b="1" dirty="0"/>
              <a:t>jednotný azylový status</a:t>
            </a:r>
            <a:r>
              <a:rPr lang="cs-CZ" sz="1800" dirty="0"/>
              <a:t> pro státní příslušníky třetích zemí platný v celé Unii;</a:t>
            </a:r>
          </a:p>
          <a:p>
            <a:r>
              <a:rPr lang="cs-CZ" sz="1800" dirty="0"/>
              <a:t>b) jednotný status </a:t>
            </a:r>
            <a:r>
              <a:rPr lang="cs-CZ" sz="1800" b="1" dirty="0"/>
              <a:t>doplňkové ochrany</a:t>
            </a:r>
            <a:r>
              <a:rPr lang="cs-CZ" sz="1800" dirty="0"/>
              <a:t> pro státní příslušníky třetích zemí, kteří, aniž by získali evropský azyl, potřebují mezinárodní ochranu;</a:t>
            </a:r>
          </a:p>
          <a:p>
            <a:r>
              <a:rPr lang="cs-CZ" sz="1800" dirty="0"/>
              <a:t>c) </a:t>
            </a:r>
            <a:r>
              <a:rPr lang="cs-CZ" sz="1800" b="1" dirty="0"/>
              <a:t>společný režim dočasné ochrany</a:t>
            </a:r>
            <a:r>
              <a:rPr lang="cs-CZ" sz="1800" dirty="0"/>
              <a:t> vysídlených osob </a:t>
            </a:r>
            <a:r>
              <a:rPr lang="cs-CZ" sz="1800" b="1" dirty="0">
                <a:solidFill>
                  <a:srgbClr val="C00000"/>
                </a:solidFill>
              </a:rPr>
              <a:t>v případě hromadného přílivu</a:t>
            </a:r>
            <a:r>
              <a:rPr lang="cs-CZ" sz="1800" dirty="0"/>
              <a:t>;</a:t>
            </a:r>
          </a:p>
          <a:p>
            <a:r>
              <a:rPr lang="cs-CZ" sz="1800" dirty="0"/>
              <a:t>d) </a:t>
            </a:r>
            <a:r>
              <a:rPr lang="cs-CZ" sz="1800" dirty="0" smtClean="0"/>
              <a:t>společný </a:t>
            </a:r>
            <a:r>
              <a:rPr lang="cs-CZ" sz="1800" dirty="0"/>
              <a:t>postup pro udělování a odnímání jednotného azylového </a:t>
            </a:r>
            <a:r>
              <a:rPr lang="cs-CZ" sz="1800" dirty="0" smtClean="0"/>
              <a:t>statusu ...;</a:t>
            </a:r>
            <a:endParaRPr lang="cs-CZ" sz="1800" dirty="0"/>
          </a:p>
          <a:p>
            <a:r>
              <a:rPr lang="cs-CZ" sz="1800" dirty="0"/>
              <a:t>e) </a:t>
            </a:r>
            <a:r>
              <a:rPr lang="cs-CZ" sz="1800" b="1" dirty="0" smtClean="0"/>
              <a:t>určení </a:t>
            </a:r>
            <a:r>
              <a:rPr lang="cs-CZ" sz="1800" b="1" dirty="0"/>
              <a:t>členského státu příslušného pro posouzení žádosti o </a:t>
            </a:r>
            <a:r>
              <a:rPr lang="cs-CZ" sz="1800" b="1" dirty="0" smtClean="0"/>
              <a:t>azyl 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f) </a:t>
            </a:r>
            <a:r>
              <a:rPr lang="cs-CZ" sz="1800" b="1" dirty="0"/>
              <a:t>normy týkající se podmínek pro přijímání žadatelů o azyl </a:t>
            </a:r>
            <a:r>
              <a:rPr lang="cs-CZ" sz="1800" b="1" dirty="0" smtClean="0"/>
              <a:t>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g) partnerství a spolupráci se třetími zeměmi pro zvládání přílivů osob žádajících o </a:t>
            </a:r>
            <a:r>
              <a:rPr lang="cs-CZ" sz="1800" dirty="0" smtClean="0"/>
              <a:t>azyl ...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/>
              <a:t>Směrnice č. 2011/95 </a:t>
            </a:r>
            <a:r>
              <a:rPr lang="cs-CZ" b="1" i="1" dirty="0" smtClean="0"/>
              <a:t>(</a:t>
            </a:r>
            <a:r>
              <a:rPr lang="cs-CZ" b="1" i="1" dirty="0"/>
              <a:t>tzv. </a:t>
            </a:r>
            <a:r>
              <a:rPr lang="cs-CZ" b="1" i="1" dirty="0">
                <a:solidFill>
                  <a:srgbClr val="C00000"/>
                </a:solidFill>
              </a:rPr>
              <a:t>kvalifikační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uznání uprchlíků a osob, které potřebují mezinárodní ochranu), podle které zejména nikdo nesmí být vrácen zpět tam, kde by byl vystaven pronásledování, tj. je třeba dodržovat zásadu nenavracení (non-</a:t>
            </a:r>
            <a:r>
              <a:rPr lang="cs-CZ" dirty="0" err="1"/>
              <a:t>refoulement</a:t>
            </a:r>
            <a:r>
              <a:rPr lang="cs-CZ" dirty="0"/>
              <a:t>).</a:t>
            </a:r>
          </a:p>
          <a:p>
            <a:r>
              <a:rPr lang="cs-CZ" b="1" dirty="0"/>
              <a:t>- Směrnice č. 2013/33 (</a:t>
            </a:r>
            <a:r>
              <a:rPr lang="cs-CZ" b="1" dirty="0" err="1"/>
              <a:t>býv</a:t>
            </a:r>
            <a:r>
              <a:rPr lang="cs-CZ" b="1" dirty="0"/>
              <a:t>. č. 2003/9), kterou se stanoví normy pro přijímání žadatelů o mezinárodní ochranu</a:t>
            </a:r>
            <a:r>
              <a:rPr lang="cs-CZ" dirty="0"/>
              <a:t> </a:t>
            </a:r>
            <a:r>
              <a:rPr lang="cs-CZ" b="1" i="1" dirty="0"/>
              <a:t>(tzv</a:t>
            </a:r>
            <a:r>
              <a:rPr lang="cs-CZ" b="1" i="1" dirty="0">
                <a:solidFill>
                  <a:srgbClr val="C00000"/>
                </a:solidFill>
              </a:rPr>
              <a:t>. recepční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zacházení s uprchlíky). Ž</a:t>
            </a:r>
            <a:r>
              <a:rPr lang="cs-CZ" dirty="0" smtClean="0"/>
              <a:t>adatelé </a:t>
            </a:r>
            <a:r>
              <a:rPr lang="cs-CZ" dirty="0"/>
              <a:t>o azyl se mohou volně pohybovat na území hostitelského členského státu, </a:t>
            </a:r>
            <a:r>
              <a:rPr lang="cs-CZ" dirty="0" smtClean="0"/>
              <a:t>členské </a:t>
            </a:r>
            <a:r>
              <a:rPr lang="cs-CZ" dirty="0"/>
              <a:t>státy </a:t>
            </a:r>
            <a:r>
              <a:rPr lang="cs-CZ" dirty="0" smtClean="0"/>
              <a:t>zajistí </a:t>
            </a:r>
            <a:r>
              <a:rPr lang="cs-CZ" dirty="0"/>
              <a:t>materiální podmínky </a:t>
            </a:r>
            <a:r>
              <a:rPr lang="cs-CZ" dirty="0" smtClean="0"/>
              <a:t>pro </a:t>
            </a:r>
            <a:r>
              <a:rPr lang="cs-CZ" dirty="0"/>
              <a:t>odpovídající životní úroveň pro zajištění zdraví a živobytí </a:t>
            </a:r>
            <a:r>
              <a:rPr lang="cs-CZ" dirty="0" smtClean="0"/>
              <a:t>žadatelů apod.</a:t>
            </a:r>
            <a:endParaRPr lang="cs-CZ" dirty="0"/>
          </a:p>
          <a:p>
            <a:r>
              <a:rPr lang="cs-CZ" b="1" dirty="0"/>
              <a:t>- Směrnice č. 2013/32 (</a:t>
            </a:r>
            <a:r>
              <a:rPr lang="cs-CZ" b="1" dirty="0" err="1"/>
              <a:t>býv</a:t>
            </a:r>
            <a:r>
              <a:rPr lang="cs-CZ" b="1" dirty="0"/>
              <a:t>. č. 2005/85) o společných řízeních pro přiznávání a odnímání statusu mezinárodní ochrany </a:t>
            </a:r>
            <a:r>
              <a:rPr lang="cs-CZ" b="1" i="1" dirty="0"/>
              <a:t>(tzv. </a:t>
            </a:r>
            <a:r>
              <a:rPr lang="cs-CZ" b="1" i="1" dirty="0">
                <a:solidFill>
                  <a:srgbClr val="C00000"/>
                </a:solidFill>
              </a:rPr>
              <a:t>procedurální směrnice </a:t>
            </a:r>
            <a:r>
              <a:rPr lang="cs-CZ" dirty="0"/>
              <a:t>– o azylových a podobných řízeních, tedy minimální normy pro řízení v členských státech o přiznávání a odnímání postavení uprchlíka). </a:t>
            </a:r>
            <a:r>
              <a:rPr lang="cs-CZ" dirty="0" smtClean="0"/>
              <a:t>Žadatelé </a:t>
            </a:r>
            <a:r>
              <a:rPr lang="cs-CZ" dirty="0"/>
              <a:t>o azyl jsou oprávněni zůstat v zemi po dobu, než bude jejich žádost vyřízena, mají právo na tlumočníka a členská země EU může žadatelům o azyl uložit podmínky, aby </a:t>
            </a:r>
            <a:r>
              <a:rPr lang="cs-CZ" dirty="0" smtClean="0"/>
              <a:t>spolupracovali.</a:t>
            </a:r>
            <a:endParaRPr lang="cs-CZ" dirty="0"/>
          </a:p>
          <a:p>
            <a:r>
              <a:rPr lang="cs-CZ" dirty="0" smtClean="0"/>
              <a:t>První bezpečná země: třetí </a:t>
            </a:r>
            <a:r>
              <a:rPr lang="cs-CZ" dirty="0"/>
              <a:t>země označená za bezpečnou zemi původu může být pro daného žadatele o azyl za takovou považována, pouze pokud nepředložil závažné důvody naznačující, že není bezpečná z hlediska jeho osobní </a:t>
            </a:r>
            <a:r>
              <a:rPr lang="cs-CZ" dirty="0" smtClean="0"/>
              <a:t>situace. </a:t>
            </a:r>
          </a:p>
          <a:p>
            <a:r>
              <a:rPr lang="cs-CZ" b="1" i="1" dirty="0" smtClean="0">
                <a:solidFill>
                  <a:srgbClr val="C00000"/>
                </a:solidFill>
              </a:rPr>
              <a:t>- Směrnice o</a:t>
            </a:r>
            <a:r>
              <a:rPr lang="cs-CZ" b="1" i="1" dirty="0">
                <a:solidFill>
                  <a:srgbClr val="C00000"/>
                </a:solidFill>
              </a:rPr>
              <a:t> dočasné </a:t>
            </a:r>
            <a:r>
              <a:rPr lang="cs-CZ" b="1" i="1" dirty="0" smtClean="0">
                <a:solidFill>
                  <a:srgbClr val="C00000"/>
                </a:solidFill>
              </a:rPr>
              <a:t>ochraně </a:t>
            </a:r>
            <a:r>
              <a:rPr lang="cs-CZ" dirty="0" smtClean="0"/>
              <a:t>určuje </a:t>
            </a:r>
            <a:r>
              <a:rPr lang="cs-CZ" dirty="0"/>
              <a:t>postup v případě hromadného přílivu vysídlených </a:t>
            </a:r>
            <a:r>
              <a:rPr lang="cs-CZ" dirty="0" smtClean="0"/>
              <a:t>osob -  </a:t>
            </a:r>
            <a:r>
              <a:rPr lang="cs-CZ" dirty="0"/>
              <a:t>nebyla nikdy aplikována</a:t>
            </a:r>
            <a:r>
              <a:rPr lang="cs-CZ" dirty="0" smtClean="0"/>
              <a:t>. Podle </a:t>
            </a:r>
            <a:r>
              <a:rPr lang="cs-CZ" dirty="0"/>
              <a:t>směrnice </a:t>
            </a:r>
            <a:r>
              <a:rPr lang="cs-CZ" b="1" dirty="0"/>
              <a:t>č. 2011/55</a:t>
            </a:r>
            <a:r>
              <a:rPr lang="cs-CZ" dirty="0"/>
              <a:t> </a:t>
            </a:r>
            <a:r>
              <a:rPr lang="cs-CZ" b="1" dirty="0"/>
              <a:t>„dočasná ochrana“</a:t>
            </a:r>
            <a:r>
              <a:rPr lang="cs-CZ" dirty="0"/>
              <a:t> představuje řízení výjimečné povahy, které v případě skutečného nebo hrozícího hromadného přílivu osob ze třetích zemí, které se nemohou bezprostředně vrátit do země původu, poskytuje </a:t>
            </a:r>
            <a:r>
              <a:rPr lang="cs-CZ" b="1" dirty="0"/>
              <a:t>okamžitou a dočasnou ochranu těmto osobám, </a:t>
            </a:r>
            <a:r>
              <a:rPr lang="cs-CZ" dirty="0"/>
              <a:t>zejména pokud zároveň existuje riziko, že </a:t>
            </a:r>
            <a:r>
              <a:rPr lang="cs-CZ" b="1" dirty="0"/>
              <a:t>azylový systém nebude schopen vypořádat se s tímto přílivem </a:t>
            </a:r>
            <a:r>
              <a:rPr lang="cs-CZ" dirty="0"/>
              <a:t>a jiné řešení akutní krizové situace tak není k dispozici. </a:t>
            </a:r>
          </a:p>
        </p:txBody>
      </p:sp>
    </p:spTree>
    <p:extLst>
      <p:ext uri="{BB962C8B-B14F-4D97-AF65-F5344CB8AC3E}">
        <p14:creationId xmlns:p14="http://schemas.microsoft.com/office/powerpoint/2010/main" val="802411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/>
              <a:t>Cílem tohoto postupu je zabránit </a:t>
            </a:r>
            <a:r>
              <a:rPr lang="cs-CZ" b="1" dirty="0"/>
              <a:t>tzv. </a:t>
            </a:r>
            <a:r>
              <a:rPr lang="cs-CZ" b="1" dirty="0" err="1"/>
              <a:t>asylum</a:t>
            </a:r>
            <a:r>
              <a:rPr lang="cs-CZ" b="1" dirty="0"/>
              <a:t> shopping, </a:t>
            </a:r>
            <a:r>
              <a:rPr lang="cs-CZ" dirty="0"/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dirty="0"/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přijmout ve prospěch dotyčných členských států </a:t>
            </a:r>
            <a:r>
              <a:rPr lang="cs-CZ" b="1" dirty="0" smtClean="0"/>
              <a:t>dočasná opatření</a:t>
            </a:r>
            <a:r>
              <a:rPr lang="cs-CZ" dirty="0" smtClean="0"/>
              <a:t>. 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nešlo o legislativní </a:t>
            </a:r>
            <a:r>
              <a:rPr lang="cs-CZ" dirty="0" smtClean="0"/>
              <a:t>akt.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žádná opatření na ochranu hranic ve vztahu k osobám překračujícím </a:t>
            </a:r>
            <a:r>
              <a:rPr lang="cs-CZ" b="1" u="sng" dirty="0" smtClean="0">
                <a:effectLst/>
              </a:rPr>
              <a:t>vnitřní hranice</a:t>
            </a:r>
            <a:r>
              <a:rPr lang="cs-CZ" dirty="0" smtClean="0">
                <a:effectLst/>
              </a:rPr>
              <a:t> 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20</a:t>
            </a: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effectLst/>
              </a:rPr>
              <a:t>Článek 21</a:t>
            </a:r>
          </a:p>
          <a:p>
            <a:r>
              <a:rPr lang="cs-CZ" dirty="0" smtClean="0">
                <a:effectLst/>
              </a:rPr>
              <a:t>Kontroly na území (tj. ne na hranicích)</a:t>
            </a:r>
          </a:p>
          <a:p>
            <a:r>
              <a:rPr lang="cs-CZ" dirty="0" smtClean="0">
                <a:solidFill>
                  <a:srgbClr val="C00000"/>
                </a:solidFill>
                <a:effectLst/>
              </a:rPr>
              <a:t>Zrušení ochrany vnitřních hranic se nedotýká:</a:t>
            </a:r>
          </a:p>
          <a:p>
            <a:pPr lvl="1"/>
            <a:r>
              <a:rPr lang="cs-CZ" dirty="0" smtClean="0">
                <a:effectLst/>
              </a:rPr>
              <a:t>výkonu policejních pravomocí příslušnými orgány členských států podle jejich vnitrostátních právních předpisů,</a:t>
            </a:r>
            <a:r>
              <a:rPr lang="cs-CZ" b="1" dirty="0" smtClean="0">
                <a:effectLst/>
              </a:rPr>
              <a:t> pokud výkon těchto pravomocí nemá účinek rovnocenný hraničním kontrolám;</a:t>
            </a:r>
            <a:r>
              <a:rPr lang="cs-CZ" dirty="0" smtClean="0">
                <a:effectLst/>
              </a:rPr>
              <a:t> to se vztahuje i na pohraniční oblasti, např.:</a:t>
            </a:r>
          </a:p>
          <a:p>
            <a:pPr lvl="1"/>
            <a:r>
              <a:rPr lang="cs-CZ" dirty="0" smtClean="0">
                <a:effectLst/>
              </a:rPr>
              <a:t>opatření vycházejí z všeobecných policejních informací a zkušeností týkajících se možných hrozeb pro veřejnou bezpečnost a mají především za cíl </a:t>
            </a:r>
            <a:r>
              <a:rPr lang="cs-CZ" b="1" dirty="0" smtClean="0">
                <a:effectLst/>
              </a:rPr>
              <a:t>bojovat proti přeshraniční trestné činnosti,</a:t>
            </a:r>
          </a:p>
          <a:p>
            <a:pPr lvl="1"/>
            <a:r>
              <a:rPr lang="cs-CZ" b="1" dirty="0" smtClean="0">
                <a:effectLst/>
              </a:rPr>
              <a:t>provádějí se na základě namátkových kontrol</a:t>
            </a:r>
            <a:endParaRPr lang="cs-CZ" dirty="0" smtClean="0">
              <a:effectLst/>
            </a:endParaRPr>
          </a:p>
          <a:p>
            <a:pPr lvl="1"/>
            <a:endParaRPr lang="cs-CZ" dirty="0" smtClean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1296</Words>
  <Application>Microsoft Office PowerPoint</Application>
  <PresentationFormat>Předvádění na obrazovce (4:3)</PresentationFormat>
  <Paragraphs>230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systému Office</vt:lpstr>
      <vt:lpstr>Prostor svobody, bezpečnosti a práva (spravedlnosti) Schengenský systém, azyl a migrace</vt:lpstr>
      <vt:lpstr>Od počátku k Amsterodamu</vt:lpstr>
      <vt:lpstr>Amsterodamská smlouva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 A) Postup v případě předvídatelných událostí </vt:lpstr>
      <vt:lpstr> B) Postupy v případech, které vyžadují naléhavá opatření </vt:lpstr>
      <vt:lpstr>Vnější hranice</vt:lpstr>
      <vt:lpstr> VNĚJŠÍ HRANICE </vt:lpstr>
      <vt:lpstr> Podmínky vstupu pro státní příslušníky třetích zemí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 Personál a prostředky pro ochranu hranic (národní) </vt:lpstr>
      <vt:lpstr>Evropský systém ochrany hranic (Eurosur)</vt:lpstr>
      <vt:lpstr>Další kroky</vt:lpstr>
      <vt:lpstr>FRONTEX</vt:lpstr>
      <vt:lpstr>Nový FRONTEX (Stráž)</vt:lpstr>
      <vt:lpstr>Nový FRONTEX – řešení krize</vt:lpstr>
      <vt:lpstr>FRONTEX – vnější hranice</vt:lpstr>
      <vt:lpstr>Vízový kodex EU</vt:lpstr>
      <vt:lpstr>Schengenské vízum (krátkodobé)</vt:lpstr>
      <vt:lpstr>Schengenské vízum - 2</vt:lpstr>
      <vt:lpstr>Dlouhodobý pobyt (nad 90 dnů)</vt:lpstr>
      <vt:lpstr>A Z Y L  -  S F E U     čl. 78</vt:lpstr>
      <vt:lpstr>Základní směrnice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30</cp:revision>
  <dcterms:created xsi:type="dcterms:W3CDTF">2015-11-23T07:12:24Z</dcterms:created>
  <dcterms:modified xsi:type="dcterms:W3CDTF">2018-10-08T09:35:34Z</dcterms:modified>
</cp:coreProperties>
</file>