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3" r:id="rId8"/>
    <p:sldId id="264" r:id="rId9"/>
    <p:sldId id="260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FF"/>
    <a:srgbClr val="006600"/>
    <a:srgbClr val="008000"/>
    <a:srgbClr val="F3A8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760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98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559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960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03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278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26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78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01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867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BF2-87B9-4C7F-99BB-E0A63923BFDF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1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B6BF2-87B9-4C7F-99BB-E0A63923BFDF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76497-A8ED-4619-829B-58C0B87F5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755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summary/glossary/eu_council.html" TargetMode="External"/><Relationship Id="rId2" Type="http://schemas.openxmlformats.org/officeDocument/2006/relationships/hyperlink" Target="http://eur-lex.europa.eu/summary/glossary/european_council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ur-lex.europa.eu/summary/glossary/qualified_majority.html" TargetMode="External"/><Relationship Id="rId4" Type="http://schemas.openxmlformats.org/officeDocument/2006/relationships/hyperlink" Target="http://eur-lex.europa.eu/summary/glossary/unanimity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751013"/>
            <a:ext cx="9144000" cy="189596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/>
              <a:t>Společná zahraniční a bezpečnostní politika EU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002088"/>
            <a:ext cx="9144000" cy="1018948"/>
          </a:xfrm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74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Společná bezpečnostní a obranná politika EU (</a:t>
            </a:r>
            <a:r>
              <a:rPr lang="cs-CZ" sz="4000" b="1" dirty="0" err="1"/>
              <a:t>SBOP</a:t>
            </a:r>
            <a:r>
              <a:rPr lang="cs-CZ" sz="4000" b="1" dirty="0"/>
              <a:t>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75757"/>
            <a:ext cx="10515600" cy="4201206"/>
          </a:xfrm>
          <a:solidFill>
            <a:schemeClr val="bg2">
              <a:lumMod val="9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cs-CZ" b="1" dirty="0"/>
              <a:t>Společná bezpečnostní a obranná politika EU </a:t>
            </a:r>
            <a:r>
              <a:rPr lang="cs-CZ" b="1" dirty="0" smtClean="0"/>
              <a:t>(</a:t>
            </a:r>
            <a:r>
              <a:rPr lang="cs-CZ" b="1" dirty="0" err="1" smtClean="0"/>
              <a:t>SBOP</a:t>
            </a:r>
            <a:r>
              <a:rPr lang="cs-CZ" b="1" dirty="0" smtClean="0"/>
              <a:t>) </a:t>
            </a:r>
            <a:r>
              <a:rPr lang="cs-CZ" b="1" dirty="0"/>
              <a:t>je specifickou součástí Společné zahraniční a bezpečnostní </a:t>
            </a:r>
            <a:r>
              <a:rPr lang="cs-CZ" b="1" dirty="0" smtClean="0"/>
              <a:t>politiky. </a:t>
            </a:r>
          </a:p>
          <a:p>
            <a:r>
              <a:rPr lang="cs-CZ" b="1" dirty="0" smtClean="0"/>
              <a:t>Umožňuje </a:t>
            </a:r>
            <a:r>
              <a:rPr lang="cs-CZ" b="1" dirty="0"/>
              <a:t>EU čelit současným a budoucím bezpečnostním hrozbám a výzvám. Nejviditelnějším nástrojem </a:t>
            </a:r>
            <a:r>
              <a:rPr lang="cs-CZ" b="1" dirty="0" err="1" smtClean="0"/>
              <a:t>SBOP</a:t>
            </a:r>
            <a:r>
              <a:rPr lang="cs-CZ" b="1" dirty="0" smtClean="0"/>
              <a:t> = </a:t>
            </a:r>
            <a:r>
              <a:rPr lang="cs-CZ" b="1" dirty="0"/>
              <a:t>civilní mise a vojenské operace.</a:t>
            </a:r>
            <a:endParaRPr lang="cs-CZ" dirty="0" smtClean="0"/>
          </a:p>
          <a:p>
            <a:r>
              <a:rPr lang="cs-CZ" b="1" dirty="0" smtClean="0"/>
              <a:t>Zájmem </a:t>
            </a:r>
            <a:r>
              <a:rPr lang="cs-CZ" b="1" dirty="0"/>
              <a:t>ČR je, aby EU byla v případě potřeby schopna samostatné reakce a konání.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ČR </a:t>
            </a:r>
            <a:r>
              <a:rPr lang="cs-CZ" dirty="0"/>
              <a:t>proto podporuje rozvoj komplexní, efektivní a akceschopné </a:t>
            </a:r>
            <a:r>
              <a:rPr lang="cs-CZ" dirty="0" err="1" smtClean="0"/>
              <a:t>SBOP</a:t>
            </a:r>
            <a:r>
              <a:rPr lang="cs-CZ" dirty="0"/>
              <a:t>, která bude komplementární k NATO. </a:t>
            </a:r>
            <a:endParaRPr lang="cs-CZ" dirty="0" smtClean="0"/>
          </a:p>
          <a:p>
            <a:r>
              <a:rPr lang="cs-CZ" b="1" dirty="0" smtClean="0"/>
              <a:t>Zároveň </a:t>
            </a:r>
            <a:r>
              <a:rPr lang="cs-CZ" b="1" dirty="0"/>
              <a:t>systematická podpora partnerských zemí a regionálních organizací při výstavbě jejich schopností patří mezi priority ČR.</a:t>
            </a:r>
            <a:r>
              <a:rPr lang="cs-CZ" dirty="0"/>
              <a:t> Tento druh spolupráce může napomoci těmto zemím (či regionálním organizacím) svépomocně řešit krize a vzniklé konflikty.</a:t>
            </a:r>
          </a:p>
        </p:txBody>
      </p:sp>
    </p:spTree>
    <p:extLst>
      <p:ext uri="{BB962C8B-B14F-4D97-AF65-F5344CB8AC3E}">
        <p14:creationId xmlns:p14="http://schemas.microsoft.com/office/powerpoint/2010/main" val="3455763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3A875"/>
          </a:solidFill>
        </p:spPr>
        <p:txBody>
          <a:bodyPr/>
          <a:lstStyle/>
          <a:p>
            <a:pPr algn="ctr"/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>
                <a:effectLst/>
              </a:rPr>
              <a:t>Evropské politické společenství</a:t>
            </a:r>
            <a:r>
              <a:rPr lang="cs-CZ" dirty="0" smtClean="0">
                <a:effectLst/>
              </a:rPr>
              <a:t> (</a:t>
            </a:r>
            <a:r>
              <a:rPr lang="cs-CZ" dirty="0" err="1" smtClean="0">
                <a:effectLst/>
              </a:rPr>
              <a:t>EPS</a:t>
            </a:r>
            <a:r>
              <a:rPr lang="cs-CZ" dirty="0" smtClean="0">
                <a:effectLst/>
              </a:rPr>
              <a:t>) bylo koncipováno v roce 1952 jako kombinace existujícího </a:t>
            </a:r>
            <a:r>
              <a:rPr lang="cs-CZ" dirty="0" err="1" smtClean="0">
                <a:effectLst/>
              </a:rPr>
              <a:t>ESUO</a:t>
            </a:r>
            <a:r>
              <a:rPr lang="cs-CZ" dirty="0" smtClean="0">
                <a:effectLst/>
              </a:rPr>
              <a:t> a Evropského obranného společenství (</a:t>
            </a:r>
            <a:r>
              <a:rPr lang="cs-CZ" dirty="0" err="1" smtClean="0">
                <a:effectLst/>
              </a:rPr>
              <a:t>EOS</a:t>
            </a:r>
            <a:r>
              <a:rPr lang="cs-CZ" dirty="0" smtClean="0">
                <a:effectLst/>
              </a:rPr>
              <a:t>).</a:t>
            </a:r>
          </a:p>
          <a:p>
            <a:r>
              <a:rPr lang="cs-CZ" dirty="0" smtClean="0">
                <a:effectLst/>
              </a:rPr>
              <a:t>Návrh smlouvy o Evropském politickém společenství byl vypracován shromážděním </a:t>
            </a:r>
            <a:r>
              <a:rPr lang="cs-CZ" dirty="0" err="1" smtClean="0">
                <a:effectLst/>
              </a:rPr>
              <a:t>ESUO</a:t>
            </a:r>
            <a:r>
              <a:rPr lang="cs-CZ" dirty="0" smtClean="0">
                <a:effectLst/>
              </a:rPr>
              <a:t>.</a:t>
            </a:r>
          </a:p>
          <a:p>
            <a:r>
              <a:rPr lang="cs-CZ" dirty="0" smtClean="0">
                <a:effectLst/>
              </a:rPr>
              <a:t>Projekt Evropského politického společenství selhal v roce 1954, kdy bylo jasné, že smlouva Evropském obranném společenství nebude ratifikována Francií - nepřijatelná ztráta národní suverenity. Od plánu na Evropské politické společenství bylo tedy upuštěno.</a:t>
            </a:r>
          </a:p>
          <a:p>
            <a:r>
              <a:rPr lang="cs-CZ" dirty="0" err="1" smtClean="0"/>
              <a:t>EOS</a:t>
            </a:r>
            <a:r>
              <a:rPr lang="cs-CZ" dirty="0" smtClean="0"/>
              <a:t> padlo a tím i </a:t>
            </a:r>
            <a:r>
              <a:rPr lang="cs-CZ" dirty="0" err="1" smtClean="0"/>
              <a:t>EPS</a:t>
            </a:r>
            <a:r>
              <a:rPr lang="cs-CZ" dirty="0" smtClean="0"/>
              <a:t>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386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3A875"/>
          </a:solidFill>
        </p:spPr>
        <p:txBody>
          <a:bodyPr/>
          <a:lstStyle/>
          <a:p>
            <a:pPr algn="ctr"/>
            <a:r>
              <a:rPr lang="cs-CZ" dirty="0" smtClean="0"/>
              <a:t>Maastrichtská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vzkřísila myšlenku politické integrace</a:t>
            </a:r>
          </a:p>
          <a:p>
            <a:r>
              <a:rPr lang="cs-CZ" dirty="0" smtClean="0"/>
              <a:t>ekonomické síle neodpovídá politická síla v mezinárodních vztazích</a:t>
            </a:r>
          </a:p>
          <a:p>
            <a:r>
              <a:rPr lang="cs-CZ" dirty="0" smtClean="0"/>
              <a:t>druhý pilíř EU</a:t>
            </a:r>
          </a:p>
          <a:p>
            <a:r>
              <a:rPr lang="cs-CZ" dirty="0" smtClean="0"/>
              <a:t>jednomyslné rozhodování</a:t>
            </a:r>
          </a:p>
          <a:p>
            <a:r>
              <a:rPr lang="cs-CZ" dirty="0" smtClean="0"/>
              <a:t>různost stanovisek států – integrace v pravém slova smyslu nemožná, jen koordinace</a:t>
            </a:r>
          </a:p>
          <a:p>
            <a:r>
              <a:rPr lang="cs-CZ" dirty="0" smtClean="0"/>
              <a:t>Amsterodam: + </a:t>
            </a:r>
            <a:r>
              <a:rPr lang="cs-CZ" i="1" dirty="0" smtClean="0">
                <a:solidFill>
                  <a:schemeClr val="accent5">
                    <a:lumMod val="50000"/>
                  </a:schemeClr>
                </a:solidFill>
              </a:rPr>
              <a:t>společná bezpečnostní a obranná politika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504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3A875"/>
          </a:solidFill>
        </p:spPr>
        <p:txBody>
          <a:bodyPr/>
          <a:lstStyle/>
          <a:p>
            <a:pPr algn="ctr"/>
            <a:r>
              <a:rPr lang="cs-CZ" dirty="0" smtClean="0"/>
              <a:t>Lisabonská smlouva -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lvl="1"/>
            <a:endParaRPr lang="cs-CZ" dirty="0" smtClean="0"/>
          </a:p>
          <a:p>
            <a:pPr lvl="1"/>
            <a:r>
              <a:rPr lang="cs-CZ" sz="2800" dirty="0" smtClean="0"/>
              <a:t>Vysoký představitel Unie pro zahraniční věci a bezpečnostní politiku (= ministr zahraničních věcí EU)</a:t>
            </a:r>
          </a:p>
          <a:p>
            <a:pPr lvl="1"/>
            <a:r>
              <a:rPr lang="cs-CZ" sz="2800" dirty="0" smtClean="0"/>
              <a:t>Evropská služba pro vnější činnost (diplomatická služba EU) – rozhodnutí Rady č. 2010/427</a:t>
            </a:r>
          </a:p>
          <a:p>
            <a:pPr lvl="1"/>
            <a:r>
              <a:rPr lang="cs-CZ" sz="2800" dirty="0" smtClean="0"/>
              <a:t>Předseda Evropské rady (= prezident EU)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5031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84205"/>
            <a:ext cx="10515600" cy="1107625"/>
          </a:xfrm>
          <a:solidFill>
            <a:srgbClr val="F3A875"/>
          </a:solidFill>
        </p:spPr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Fungování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3211"/>
            <a:ext cx="10515600" cy="5122258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effectLst/>
                <a:hlinkClick r:id="rId2"/>
              </a:rPr>
              <a:t>Evropská rada</a:t>
            </a:r>
            <a:r>
              <a:rPr lang="cs-CZ" dirty="0" smtClean="0">
                <a:solidFill>
                  <a:srgbClr val="C00000"/>
                </a:solidFill>
                <a:effectLst/>
              </a:rPr>
              <a:t> EVROPSKÁ RADA (summit) stanoví strategické zájmy EU, určuje cíle a definuje hlavní zaměření </a:t>
            </a:r>
            <a:r>
              <a:rPr lang="cs-CZ" dirty="0" err="1" smtClean="0">
                <a:solidFill>
                  <a:srgbClr val="C00000"/>
                </a:solidFill>
                <a:effectLst/>
              </a:rPr>
              <a:t>SZBP</a:t>
            </a:r>
            <a:r>
              <a:rPr lang="cs-CZ" dirty="0" smtClean="0">
                <a:solidFill>
                  <a:srgbClr val="C00000"/>
                </a:solidFill>
                <a:effectLst/>
              </a:rPr>
              <a:t>. TAKÉ PŘIJÍMÁ KONKRÉTNÍ ROZHODNUTÍ (sankce proti Rusku, dohoda s Tureckem o migrantech)</a:t>
            </a:r>
          </a:p>
          <a:p>
            <a:r>
              <a:rPr lang="cs-CZ" dirty="0" smtClean="0">
                <a:effectLst/>
              </a:rPr>
              <a:t>S ohledem na tyto cíle a strategický směr hlasuje </a:t>
            </a:r>
            <a:r>
              <a:rPr lang="cs-CZ" dirty="0" smtClean="0">
                <a:effectLst/>
                <a:hlinkClick r:id="rId3"/>
              </a:rPr>
              <a:t>Rada EU</a:t>
            </a:r>
            <a:r>
              <a:rPr lang="cs-CZ" dirty="0" smtClean="0">
                <a:effectLst/>
              </a:rPr>
              <a:t> (Rada pro zahraniční věci pod vedením Vysoké představitelky) o opatřeních nebo pozicích, které se mají v rámci </a:t>
            </a:r>
            <a:r>
              <a:rPr lang="cs-CZ" dirty="0" err="1" smtClean="0">
                <a:effectLst/>
              </a:rPr>
              <a:t>SZBP</a:t>
            </a:r>
            <a:r>
              <a:rPr lang="cs-CZ" dirty="0" smtClean="0">
                <a:effectLst/>
              </a:rPr>
              <a:t> zaujmout. </a:t>
            </a:r>
          </a:p>
          <a:p>
            <a:r>
              <a:rPr lang="cs-CZ" dirty="0" smtClean="0">
                <a:effectLst/>
              </a:rPr>
              <a:t>Rozhodnutí, která činí Evropská rada a Rada EU, vyžadují </a:t>
            </a:r>
            <a:r>
              <a:rPr lang="cs-CZ" dirty="0" smtClean="0">
                <a:effectLst/>
                <a:hlinkClick r:id="rId4"/>
              </a:rPr>
              <a:t>jednomyslnost</a:t>
            </a:r>
            <a:r>
              <a:rPr lang="cs-CZ" dirty="0" smtClean="0">
                <a:effectLst/>
              </a:rPr>
              <a:t>, jen určité dílčí aspekty rozhodnutí lze rozhodovat hlasováním </a:t>
            </a:r>
            <a:r>
              <a:rPr lang="cs-CZ" dirty="0" smtClean="0">
                <a:effectLst/>
                <a:hlinkClick r:id="rId5"/>
              </a:rPr>
              <a:t>kvalifikovanou většinou</a:t>
            </a:r>
            <a:r>
              <a:rPr lang="cs-CZ" dirty="0" smtClean="0">
                <a:effectLst/>
              </a:rPr>
              <a:t>. Zdržení se hlasování nenarušuje jednomyslnost. Zdrží-li se nejméně 1/3 členů – hledá se řešení.</a:t>
            </a:r>
          </a:p>
          <a:p>
            <a:r>
              <a:rPr lang="cs-CZ" dirty="0" smtClean="0">
                <a:solidFill>
                  <a:srgbClr val="006600"/>
                </a:solidFill>
              </a:rPr>
              <a:t>„MEZIVLÁDNÍ PŘÍSTUP“ – „druhý pilíř“ přetrvává</a:t>
            </a:r>
            <a:endParaRPr lang="cs-CZ" dirty="0" smtClean="0">
              <a:solidFill>
                <a:srgbClr val="006600"/>
              </a:solidFill>
              <a:effectLst/>
            </a:endParaRPr>
          </a:p>
          <a:p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143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0588"/>
          </a:xfrm>
        </p:spPr>
        <p:txBody>
          <a:bodyPr/>
          <a:lstStyle/>
          <a:p>
            <a:pPr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NÁSTROJE </a:t>
            </a:r>
            <a:r>
              <a:rPr lang="cs-CZ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SZBP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02818"/>
            <a:ext cx="10515600" cy="487414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Nástroje </a:t>
            </a:r>
            <a:r>
              <a:rPr lang="cs-CZ" dirty="0" err="1" smtClean="0"/>
              <a:t>SZBP</a:t>
            </a:r>
            <a:r>
              <a:rPr lang="cs-CZ" dirty="0" smtClean="0"/>
              <a:t> = formy, jimiž je </a:t>
            </a:r>
            <a:r>
              <a:rPr lang="cs-CZ" dirty="0" err="1" smtClean="0"/>
              <a:t>SZBP</a:t>
            </a:r>
            <a:r>
              <a:rPr lang="cs-CZ" dirty="0" smtClean="0"/>
              <a:t> prováděna. Některé nástroje jsou upraveny právně, a to ve Smlouvě o EU.  Nástroje </a:t>
            </a:r>
            <a:r>
              <a:rPr lang="cs-CZ" dirty="0" err="1" smtClean="0"/>
              <a:t>SZBP</a:t>
            </a:r>
            <a:r>
              <a:rPr lang="cs-CZ" dirty="0" smtClean="0"/>
              <a:t> zahrnují: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1. právně vymezené nástroje</a:t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C00000"/>
                </a:solidFill>
              </a:rPr>
              <a:t>-     obecné směry či strategické zájmy a cíle vytyčované </a:t>
            </a:r>
            <a:r>
              <a:rPr lang="cs-CZ" b="1" u="sng" dirty="0" smtClean="0">
                <a:solidFill>
                  <a:srgbClr val="C00000"/>
                </a:solidFill>
              </a:rPr>
              <a:t>Evropskou radou</a:t>
            </a:r>
            <a:r>
              <a:rPr lang="cs-CZ" b="1" dirty="0" smtClean="0">
                <a:solidFill>
                  <a:srgbClr val="C00000"/>
                </a:solidFill>
              </a:rPr>
              <a:t> (+ rozhodnutí)</a:t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C00000"/>
                </a:solidFill>
              </a:rPr>
              <a:t>-     rozhodnutí přijímaná </a:t>
            </a:r>
            <a:r>
              <a:rPr lang="cs-CZ" b="1" u="sng" dirty="0" smtClean="0">
                <a:solidFill>
                  <a:srgbClr val="C00000"/>
                </a:solidFill>
              </a:rPr>
              <a:t>Radou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dirty="0" smtClean="0"/>
              <a:t>a vymezující:</a:t>
            </a:r>
          </a:p>
          <a:p>
            <a:pPr marL="457200" lvl="1" indent="0">
              <a:buNone/>
            </a:pPr>
            <a:r>
              <a:rPr lang="cs-CZ" b="1" dirty="0" smtClean="0"/>
              <a:t>	a) akce, které má Unie provést</a:t>
            </a:r>
            <a:br>
              <a:rPr lang="cs-CZ" b="1" dirty="0" smtClean="0"/>
            </a:br>
            <a:r>
              <a:rPr lang="cs-CZ" b="1" dirty="0" smtClean="0"/>
              <a:t>	b) postoje, které má Unie zaujmout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c) podrobnosti k těmto dvěma výše uvedeným </a:t>
            </a:r>
            <a:r>
              <a:rPr lang="cs-CZ" dirty="0" smtClean="0"/>
              <a:t>rozhodnutím</a:t>
            </a:r>
          </a:p>
          <a:p>
            <a:r>
              <a:rPr lang="cs-CZ" dirty="0"/>
              <a:t>V konkrétních otázkách zeměpisné nebo tematické povahy přijímá Rada </a:t>
            </a:r>
            <a:r>
              <a:rPr lang="cs-CZ" dirty="0" smtClean="0"/>
              <a:t>rozhodnutí = </a:t>
            </a:r>
            <a:r>
              <a:rPr lang="cs-CZ" dirty="0" smtClean="0">
                <a:solidFill>
                  <a:srgbClr val="0000FF"/>
                </a:solidFill>
              </a:rPr>
              <a:t>společný</a:t>
            </a:r>
            <a:r>
              <a:rPr lang="cs-CZ" dirty="0">
                <a:solidFill>
                  <a:srgbClr val="0000FF"/>
                </a:solidFill>
              </a:rPr>
              <a:t> </a:t>
            </a:r>
            <a:r>
              <a:rPr lang="cs-CZ" b="1" dirty="0">
                <a:solidFill>
                  <a:srgbClr val="0000FF"/>
                </a:solidFill>
              </a:rPr>
              <a:t>postoj</a:t>
            </a:r>
            <a:r>
              <a:rPr lang="cs-CZ" dirty="0"/>
              <a:t> </a:t>
            </a:r>
            <a:r>
              <a:rPr lang="cs-CZ" dirty="0" smtClean="0"/>
              <a:t>Unie (definování názoru </a:t>
            </a:r>
            <a:r>
              <a:rPr lang="cs-CZ" dirty="0"/>
              <a:t>EU v rámci probíhajících mezinárodních jednání nebo vést k sankcím proti </a:t>
            </a:r>
            <a:r>
              <a:rPr lang="cs-CZ" dirty="0" smtClean="0"/>
              <a:t>nekonformním státům)</a:t>
            </a:r>
            <a:endParaRPr lang="cs-CZ" dirty="0"/>
          </a:p>
          <a:p>
            <a:r>
              <a:rPr lang="cs-CZ" dirty="0" smtClean="0"/>
              <a:t>Konkrétní </a:t>
            </a:r>
            <a:r>
              <a:rPr lang="cs-CZ" dirty="0"/>
              <a:t>operativní </a:t>
            </a:r>
            <a:r>
              <a:rPr lang="cs-CZ" dirty="0" smtClean="0"/>
              <a:t>činnost: </a:t>
            </a:r>
            <a:r>
              <a:rPr lang="cs-CZ" dirty="0"/>
              <a:t>rozhodnutí o </a:t>
            </a:r>
            <a:r>
              <a:rPr lang="cs-CZ" dirty="0">
                <a:solidFill>
                  <a:srgbClr val="0000FF"/>
                </a:solidFill>
              </a:rPr>
              <a:t>společné </a:t>
            </a:r>
            <a:r>
              <a:rPr lang="cs-CZ" b="1" dirty="0">
                <a:solidFill>
                  <a:srgbClr val="0000FF"/>
                </a:solidFill>
              </a:rPr>
              <a:t>akci</a:t>
            </a:r>
            <a:r>
              <a:rPr lang="cs-CZ" dirty="0">
                <a:solidFill>
                  <a:srgbClr val="0000FF"/>
                </a:solidFill>
              </a:rPr>
              <a:t>. </a:t>
            </a:r>
            <a:r>
              <a:rPr lang="cs-CZ" dirty="0"/>
              <a:t>Na tomto právním základě jsou postaveny nejdůležitější a nejviditelnější aktivity EU v oblasti </a:t>
            </a:r>
            <a:r>
              <a:rPr lang="cs-CZ" dirty="0" err="1"/>
              <a:t>SZBP</a:t>
            </a:r>
            <a:r>
              <a:rPr lang="cs-CZ" dirty="0"/>
              <a:t>. Pomocí akce Rada jmenuje zvláštní vyslance pro určitý region nebo také vyšle do problematické oblasti vojenskou nebo policejní misi pod hlavičkou společné bezpečnostní a obranné politiky.</a:t>
            </a:r>
          </a:p>
          <a:p>
            <a:pPr marL="0" indent="0">
              <a:buNone/>
            </a:pPr>
            <a:r>
              <a:rPr lang="cs-CZ" dirty="0" smtClean="0"/>
              <a:t>	V</a:t>
            </a:r>
            <a:r>
              <a:rPr lang="cs-CZ" dirty="0"/>
              <a:t> rámci </a:t>
            </a:r>
            <a:r>
              <a:rPr lang="cs-CZ" dirty="0" err="1"/>
              <a:t>SZBP</a:t>
            </a:r>
            <a:r>
              <a:rPr lang="cs-CZ" dirty="0"/>
              <a:t> nemůže </a:t>
            </a:r>
            <a:r>
              <a:rPr lang="cs-CZ" dirty="0" smtClean="0"/>
              <a:t>EU </a:t>
            </a:r>
            <a:r>
              <a:rPr lang="cs-CZ" dirty="0"/>
              <a:t>přijímat žádná legislativní opatření. </a:t>
            </a:r>
            <a:r>
              <a:rPr lang="cs-CZ" dirty="0" smtClean="0"/>
              <a:t>Všechna rozhodnutí se </a:t>
            </a:r>
            <a:r>
              <a:rPr lang="cs-CZ" dirty="0"/>
              <a:t>vztahují pouze ke konkrétním situacím a nemají obecnou platnost. Pro členské státy jsou sice závazná, ale </a:t>
            </a:r>
            <a:r>
              <a:rPr lang="cs-CZ" dirty="0" smtClean="0"/>
              <a:t>nejsou k dispozici žádné sankce </a:t>
            </a:r>
            <a:r>
              <a:rPr lang="cs-CZ" dirty="0"/>
              <a:t>za porušení, tlak na jejich dodržování je pouze politický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0070C0"/>
                </a:solidFill>
              </a:rPr>
              <a:t>2.   další nástroje</a:t>
            </a:r>
          </a:p>
          <a:p>
            <a:pPr marL="0" indent="0">
              <a:buNone/>
            </a:pPr>
            <a:r>
              <a:rPr lang="cs-CZ" dirty="0" smtClean="0"/>
              <a:t>-     	</a:t>
            </a:r>
            <a:r>
              <a:rPr lang="cs-CZ" i="1" dirty="0" smtClean="0"/>
              <a:t>deklarace, demarše</a:t>
            </a:r>
            <a:br>
              <a:rPr lang="cs-CZ" i="1" dirty="0" smtClean="0"/>
            </a:br>
            <a:r>
              <a:rPr lang="cs-CZ" i="1" dirty="0" smtClean="0"/>
              <a:t>-   	 politický dialog</a:t>
            </a:r>
          </a:p>
          <a:p>
            <a:pPr marL="0" indent="0">
              <a:buNone/>
            </a:pPr>
            <a:r>
              <a:rPr lang="cs-CZ" i="1" dirty="0" smtClean="0"/>
              <a:t>-     	volební pozorovatelské mise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230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Instituce </a:t>
            </a:r>
            <a:r>
              <a:rPr lang="cs-CZ" b="1" dirty="0"/>
              <a:t>pro zahraniční a bezpečnostní politiku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Klíčová funkce:</a:t>
            </a:r>
            <a:r>
              <a:rPr lang="cs-CZ" dirty="0"/>
              <a:t> </a:t>
            </a:r>
            <a:r>
              <a:rPr lang="cs-CZ" b="1" dirty="0"/>
              <a:t>Vysoká představitelka Unie pro zahraniční věci a bezpečnostní </a:t>
            </a:r>
            <a:r>
              <a:rPr lang="cs-CZ" b="1" dirty="0" smtClean="0"/>
              <a:t>politiku (Federica </a:t>
            </a:r>
            <a:r>
              <a:rPr lang="cs-CZ" b="1" dirty="0" err="1" smtClean="0"/>
              <a:t>Mogheriniová</a:t>
            </a:r>
            <a:r>
              <a:rPr lang="cs-CZ" b="1" dirty="0" smtClean="0"/>
              <a:t>)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Vysoká </a:t>
            </a:r>
            <a:r>
              <a:rPr lang="cs-CZ" dirty="0"/>
              <a:t>představitelka plní následující úlohy: </a:t>
            </a:r>
          </a:p>
          <a:p>
            <a:pPr lvl="1"/>
            <a:r>
              <a:rPr lang="cs-CZ" dirty="0"/>
              <a:t>zastupuje Unii navenek v otázkách </a:t>
            </a:r>
            <a:r>
              <a:rPr lang="cs-CZ" dirty="0" err="1"/>
              <a:t>SZBP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předsedá Radě pro zahraniční věci (bez hlasovacího práva) </a:t>
            </a:r>
          </a:p>
          <a:p>
            <a:pPr lvl="1"/>
            <a:r>
              <a:rPr lang="cs-CZ" dirty="0"/>
              <a:t>je místopředsedkyní Komise pro vnější vztahy </a:t>
            </a:r>
          </a:p>
          <a:p>
            <a:pPr lvl="1"/>
            <a:r>
              <a:rPr lang="cs-CZ" dirty="0"/>
              <a:t>vede </a:t>
            </a:r>
            <a:r>
              <a:rPr lang="cs-CZ" b="1" dirty="0"/>
              <a:t>Evropskou službu pro vnější činnost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7468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Evropská </a:t>
            </a:r>
            <a:r>
              <a:rPr lang="cs-CZ" b="1" dirty="0"/>
              <a:t>služba pro vnější </a:t>
            </a:r>
            <a:r>
              <a:rPr lang="cs-CZ" b="1" dirty="0" smtClean="0"/>
              <a:t>činnost (</a:t>
            </a:r>
            <a:r>
              <a:rPr lang="cs-CZ" b="1" dirty="0" err="1" smtClean="0"/>
              <a:t>ESVČ</a:t>
            </a:r>
            <a:r>
              <a:rPr lang="cs-CZ" b="1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diplomatický aparát k</a:t>
            </a:r>
            <a:r>
              <a:rPr lang="cs-CZ" dirty="0"/>
              <a:t> dispozici vysoké </a:t>
            </a:r>
            <a:r>
              <a:rPr lang="cs-CZ" dirty="0" smtClean="0"/>
              <a:t>představitelce</a:t>
            </a:r>
          </a:p>
          <a:p>
            <a:r>
              <a:rPr lang="cs-CZ" dirty="0" smtClean="0"/>
              <a:t>složení: třetina </a:t>
            </a:r>
            <a:r>
              <a:rPr lang="cs-CZ" dirty="0"/>
              <a:t>úředníků původem z Komise, třetina z generálního sekretariátu Rady a třetina z členských </a:t>
            </a:r>
            <a:r>
              <a:rPr lang="cs-CZ" dirty="0" smtClean="0"/>
              <a:t>států</a:t>
            </a:r>
          </a:p>
          <a:p>
            <a:r>
              <a:rPr lang="cs-CZ" dirty="0" smtClean="0"/>
              <a:t>součástí služby:</a:t>
            </a:r>
            <a:r>
              <a:rPr lang="cs-CZ" dirty="0"/>
              <a:t> delegace EU ve třetích </a:t>
            </a:r>
            <a:r>
              <a:rPr lang="cs-CZ" dirty="0" smtClean="0"/>
              <a:t>zemích</a:t>
            </a:r>
          </a:p>
          <a:p>
            <a:r>
              <a:rPr lang="cs-CZ" dirty="0" err="1" smtClean="0"/>
              <a:t>ESVČ</a:t>
            </a:r>
            <a:r>
              <a:rPr lang="cs-CZ" dirty="0" smtClean="0"/>
              <a:t> </a:t>
            </a:r>
            <a:r>
              <a:rPr lang="cs-CZ" dirty="0"/>
              <a:t>též nazývána "centrem evropské diplomacie". Tento diplomatický sbor by měl rovněž kooperovat s diplomatickou složkou jednotlivých členských států EU, Radou EU a </a:t>
            </a:r>
            <a:r>
              <a:rPr lang="cs-CZ" dirty="0" smtClean="0"/>
              <a:t>Komisí</a:t>
            </a:r>
          </a:p>
          <a:p>
            <a:r>
              <a:rPr lang="cs-CZ" dirty="0" smtClean="0"/>
              <a:t>její </a:t>
            </a:r>
            <a:r>
              <a:rPr lang="cs-CZ" dirty="0"/>
              <a:t>činnost zastřešuje vysoká představitelka, dále je </a:t>
            </a:r>
            <a:r>
              <a:rPr lang="cs-CZ" dirty="0" err="1" smtClean="0"/>
              <a:t>ESVČ</a:t>
            </a:r>
            <a:r>
              <a:rPr lang="cs-CZ" dirty="0" smtClean="0"/>
              <a:t> složena </a:t>
            </a:r>
            <a:r>
              <a:rPr lang="cs-CZ" dirty="0"/>
              <a:t>ze Speciálních zástupců </a:t>
            </a:r>
            <a:r>
              <a:rPr lang="cs-CZ" dirty="0" smtClean="0"/>
              <a:t>EU, </a:t>
            </a:r>
            <a:r>
              <a:rPr lang="cs-CZ" dirty="0"/>
              <a:t>kteří jsou rozmístěni po různých regionech na celém světě. </a:t>
            </a:r>
            <a:endParaRPr lang="cs-CZ" dirty="0" smtClean="0"/>
          </a:p>
          <a:p>
            <a:r>
              <a:rPr lang="cs-CZ" dirty="0" smtClean="0"/>
              <a:t>činnost </a:t>
            </a:r>
            <a:r>
              <a:rPr lang="cs-CZ" dirty="0" err="1" smtClean="0"/>
              <a:t>ESVČ</a:t>
            </a:r>
            <a:r>
              <a:rPr lang="cs-CZ" dirty="0" smtClean="0"/>
              <a:t> </a:t>
            </a:r>
            <a:r>
              <a:rPr lang="cs-CZ" dirty="0"/>
              <a:t>koordinuje generální tajemník, kterým je v současnosti Helga Schmid, je tak jakýmsi "manažerem" </a:t>
            </a:r>
            <a:r>
              <a:rPr lang="cs-CZ" dirty="0" err="1" smtClean="0"/>
              <a:t>ESVČ</a:t>
            </a:r>
            <a:r>
              <a:rPr lang="cs-CZ" dirty="0" smtClean="0"/>
              <a:t>.</a:t>
            </a:r>
            <a:r>
              <a:rPr lang="cs-CZ" dirty="0"/>
              <a:t> Služba je dále složena z mnoha specializovaných generálních ředitelství pro specifické problematiky.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544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3A875"/>
          </a:solidFill>
        </p:spPr>
        <p:txBody>
          <a:bodyPr/>
          <a:lstStyle/>
          <a:p>
            <a:pPr algn="ctr"/>
            <a:r>
              <a:rPr lang="cs-CZ" dirty="0" smtClean="0"/>
              <a:t>Příklad: Kosovo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nejednotnost stanovisek členských států</a:t>
            </a:r>
          </a:p>
          <a:p>
            <a:r>
              <a:rPr lang="cs-CZ" dirty="0" smtClean="0"/>
              <a:t>nekonkrétní závěry oficiálního závěrečného prohlášení Evropské rady ke vzniku Kosova</a:t>
            </a:r>
          </a:p>
          <a:p>
            <a:r>
              <a:rPr lang="cs-CZ" dirty="0" smtClean="0"/>
              <a:t>některé členské státy </a:t>
            </a:r>
            <a:r>
              <a:rPr lang="cs-CZ" dirty="0" smtClean="0"/>
              <a:t>EU (5) Kosovo </a:t>
            </a:r>
            <a:r>
              <a:rPr lang="cs-CZ" dirty="0" smtClean="0"/>
              <a:t>neuznaly</a:t>
            </a:r>
          </a:p>
          <a:p>
            <a:r>
              <a:rPr lang="cs-CZ" dirty="0" smtClean="0"/>
              <a:t>zvláštní představitel EU pro Kosovo – podpora integrace do EU (??)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64282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B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411</Words>
  <Application>Microsoft Office PowerPoint</Application>
  <PresentationFormat>Širokoúhlá obrazovka</PresentationFormat>
  <Paragraphs>63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Společná zahraniční a bezpečnostní politika EU</vt:lpstr>
      <vt:lpstr>Historie</vt:lpstr>
      <vt:lpstr>Maastrichtská smlouva</vt:lpstr>
      <vt:lpstr>Lisabonská smlouva - změny</vt:lpstr>
      <vt:lpstr>Fungování</vt:lpstr>
      <vt:lpstr>NÁSTROJE SZBP</vt:lpstr>
      <vt:lpstr> Instituce pro zahraniční a bezpečnostní politiku </vt:lpstr>
      <vt:lpstr> Evropská služba pro vnější činnost (ESVČ) </vt:lpstr>
      <vt:lpstr>Příklad: Kosovo</vt:lpstr>
      <vt:lpstr>Společná bezpečnostní a obranná politika EU (SBOP)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Společná zahraniční a bezpečnostní politika EU</dc:title>
  <dc:creator>Vladimír Týč</dc:creator>
  <cp:lastModifiedBy>Vladimír Týč</cp:lastModifiedBy>
  <cp:revision>13</cp:revision>
  <dcterms:created xsi:type="dcterms:W3CDTF">2016-12-19T08:51:51Z</dcterms:created>
  <dcterms:modified xsi:type="dcterms:W3CDTF">2018-11-26T10:58:37Z</dcterms:modified>
</cp:coreProperties>
</file>