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1" r:id="rId3"/>
    <p:sldId id="264" r:id="rId4"/>
    <p:sldId id="278" r:id="rId5"/>
    <p:sldId id="277" r:id="rId6"/>
    <p:sldId id="280" r:id="rId7"/>
    <p:sldId id="281" r:id="rId8"/>
    <p:sldId id="282" r:id="rId9"/>
    <p:sldId id="283" r:id="rId10"/>
    <p:sldId id="284" r:id="rId11"/>
    <p:sldId id="287" r:id="rId12"/>
    <p:sldId id="288" r:id="rId13"/>
    <p:sldId id="289" r:id="rId14"/>
    <p:sldId id="290" r:id="rId15"/>
    <p:sldId id="292" r:id="rId16"/>
    <p:sldId id="291" r:id="rId17"/>
    <p:sldId id="293" r:id="rId18"/>
    <p:sldId id="294" r:id="rId19"/>
    <p:sldId id="29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2C5AA0"/>
    <a:srgbClr val="59595C"/>
    <a:srgbClr val="53448E"/>
    <a:srgbClr val="939699"/>
    <a:srgbClr val="E945A8"/>
    <a:srgbClr val="E4AAD1"/>
    <a:srgbClr val="E1E6E9"/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A74DE-00CC-44BD-8363-C626D91CB0C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6E02F-DC97-451C-82F9-DA7F716A7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1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E022B-205B-4371-ACCE-005465EFC6E0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8EF87-0700-4051-ACE7-8CAC1279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3A7C-9F78-4E64-9B3D-D3456D717631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1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0">
            <a:extLst>
              <a:ext uri="{FF2B5EF4-FFF2-40B4-BE49-F238E27FC236}">
                <a16:creationId xmlns:a16="http://schemas.microsoft.com/office/drawing/2014/main" id="{BF4D37BF-1759-4F52-8C3E-65C7CA8A6A0D}"/>
              </a:ext>
            </a:extLst>
          </p:cNvPr>
          <p:cNvSpPr>
            <a:spLocks/>
          </p:cNvSpPr>
          <p:nvPr userDrawn="1"/>
        </p:nvSpPr>
        <p:spPr bwMode="auto">
          <a:xfrm>
            <a:off x="9316292" y="6285384"/>
            <a:ext cx="2769673" cy="177398"/>
          </a:xfrm>
          <a:custGeom>
            <a:avLst/>
            <a:gdLst>
              <a:gd name="T0" fmla="*/ 484 w 484"/>
              <a:gd name="T1" fmla="*/ 0 h 31"/>
              <a:gd name="T2" fmla="*/ 453 w 484"/>
              <a:gd name="T3" fmla="*/ 31 h 31"/>
              <a:gd name="T4" fmla="*/ 0 w 484"/>
              <a:gd name="T5" fmla="*/ 31 h 31"/>
              <a:gd name="T6" fmla="*/ 31 w 484"/>
              <a:gd name="T7" fmla="*/ 0 h 31"/>
              <a:gd name="T8" fmla="*/ 484 w 484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31">
                <a:moveTo>
                  <a:pt x="484" y="0"/>
                </a:moveTo>
                <a:lnTo>
                  <a:pt x="453" y="31"/>
                </a:lnTo>
                <a:lnTo>
                  <a:pt x="0" y="31"/>
                </a:lnTo>
                <a:lnTo>
                  <a:pt x="31" y="0"/>
                </a:lnTo>
                <a:lnTo>
                  <a:pt x="484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4A5CAF60-D8A4-4706-8629-B81C8E47E510}"/>
              </a:ext>
            </a:extLst>
          </p:cNvPr>
          <p:cNvSpPr>
            <a:spLocks/>
          </p:cNvSpPr>
          <p:nvPr userDrawn="1"/>
        </p:nvSpPr>
        <p:spPr bwMode="auto">
          <a:xfrm>
            <a:off x="6937724" y="6593887"/>
            <a:ext cx="5018604" cy="68670"/>
          </a:xfrm>
          <a:custGeom>
            <a:avLst/>
            <a:gdLst>
              <a:gd name="T0" fmla="*/ 877 w 877"/>
              <a:gd name="T1" fmla="*/ 0 h 12"/>
              <a:gd name="T2" fmla="*/ 864 w 877"/>
              <a:gd name="T3" fmla="*/ 12 h 12"/>
              <a:gd name="T4" fmla="*/ 0 w 877"/>
              <a:gd name="T5" fmla="*/ 12 h 12"/>
              <a:gd name="T6" fmla="*/ 12 w 877"/>
              <a:gd name="T7" fmla="*/ 0 h 12"/>
              <a:gd name="T8" fmla="*/ 877 w 87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" h="12">
                <a:moveTo>
                  <a:pt x="877" y="0"/>
                </a:moveTo>
                <a:lnTo>
                  <a:pt x="864" y="12"/>
                </a:lnTo>
                <a:lnTo>
                  <a:pt x="0" y="12"/>
                </a:lnTo>
                <a:lnTo>
                  <a:pt x="12" y="0"/>
                </a:lnTo>
                <a:lnTo>
                  <a:pt x="87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CA870D83-819C-44F2-8E5E-9168B8404C9C}"/>
              </a:ext>
            </a:extLst>
          </p:cNvPr>
          <p:cNvSpPr>
            <a:spLocks/>
          </p:cNvSpPr>
          <p:nvPr userDrawn="1"/>
        </p:nvSpPr>
        <p:spPr bwMode="auto">
          <a:xfrm>
            <a:off x="1360897" y="102186"/>
            <a:ext cx="1396281" cy="177398"/>
          </a:xfrm>
          <a:custGeom>
            <a:avLst/>
            <a:gdLst>
              <a:gd name="T0" fmla="*/ 244 w 244"/>
              <a:gd name="T1" fmla="*/ 0 h 31"/>
              <a:gd name="T2" fmla="*/ 213 w 244"/>
              <a:gd name="T3" fmla="*/ 31 h 31"/>
              <a:gd name="T4" fmla="*/ 0 w 244"/>
              <a:gd name="T5" fmla="*/ 31 h 31"/>
              <a:gd name="T6" fmla="*/ 31 w 244"/>
              <a:gd name="T7" fmla="*/ 0 h 31"/>
              <a:gd name="T8" fmla="*/ 244 w 244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31">
                <a:moveTo>
                  <a:pt x="244" y="0"/>
                </a:moveTo>
                <a:lnTo>
                  <a:pt x="213" y="31"/>
                </a:lnTo>
                <a:lnTo>
                  <a:pt x="0" y="31"/>
                </a:lnTo>
                <a:lnTo>
                  <a:pt x="31" y="0"/>
                </a:lnTo>
                <a:lnTo>
                  <a:pt x="24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7BB308EF-A086-4281-8C66-E3EEE9EE5DA3}"/>
              </a:ext>
            </a:extLst>
          </p:cNvPr>
          <p:cNvSpPr>
            <a:spLocks/>
          </p:cNvSpPr>
          <p:nvPr userDrawn="1"/>
        </p:nvSpPr>
        <p:spPr bwMode="auto">
          <a:xfrm>
            <a:off x="14180" y="416135"/>
            <a:ext cx="5018604" cy="68670"/>
          </a:xfrm>
          <a:custGeom>
            <a:avLst/>
            <a:gdLst>
              <a:gd name="T0" fmla="*/ 877 w 877"/>
              <a:gd name="T1" fmla="*/ 0 h 12"/>
              <a:gd name="T2" fmla="*/ 864 w 877"/>
              <a:gd name="T3" fmla="*/ 12 h 12"/>
              <a:gd name="T4" fmla="*/ 0 w 877"/>
              <a:gd name="T5" fmla="*/ 12 h 12"/>
              <a:gd name="T6" fmla="*/ 12 w 877"/>
              <a:gd name="T7" fmla="*/ 0 h 12"/>
              <a:gd name="T8" fmla="*/ 877 w 87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" h="12">
                <a:moveTo>
                  <a:pt x="877" y="0"/>
                </a:moveTo>
                <a:lnTo>
                  <a:pt x="864" y="12"/>
                </a:lnTo>
                <a:lnTo>
                  <a:pt x="0" y="12"/>
                </a:lnTo>
                <a:lnTo>
                  <a:pt x="12" y="0"/>
                </a:lnTo>
                <a:lnTo>
                  <a:pt x="877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360C-3027-42F8-8A02-213D277D3E5A}" type="datetime1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3CD89C-ED54-4EF1-9C0D-BB9D14A22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" y="5990964"/>
            <a:ext cx="2213695" cy="8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8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251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2BD4A76-2B11-41F8-99D6-9E552926891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5B68B0-7903-4F4B-9354-A8EBBEFF8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29C8AEF3-18A2-4634-AA5D-4A0BFFD26A9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12157" y="803211"/>
            <a:ext cx="6079843" cy="6054791"/>
          </a:xfrm>
          <a:custGeom>
            <a:avLst/>
            <a:gdLst>
              <a:gd name="connsiteX0" fmla="*/ 0 w 6079843"/>
              <a:gd name="connsiteY0" fmla="*/ 6054791 h 6054791"/>
              <a:gd name="connsiteX1" fmla="*/ 0 w 6079843"/>
              <a:gd name="connsiteY1" fmla="*/ 0 h 6054791"/>
              <a:gd name="connsiteX2" fmla="*/ 6079843 w 6079843"/>
              <a:gd name="connsiteY2" fmla="*/ 0 h 605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9843" h="6054791">
                <a:moveTo>
                  <a:pt x="0" y="6054791"/>
                </a:moveTo>
                <a:lnTo>
                  <a:pt x="0" y="0"/>
                </a:lnTo>
                <a:lnTo>
                  <a:pt x="6079843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ECD5A8D8-FB3D-48C0-9B43-160FB97C01B4}"/>
              </a:ext>
            </a:extLst>
          </p:cNvPr>
          <p:cNvSpPr>
            <a:spLocks/>
          </p:cNvSpPr>
          <p:nvPr userDrawn="1"/>
        </p:nvSpPr>
        <p:spPr bwMode="auto">
          <a:xfrm>
            <a:off x="10705198" y="1046721"/>
            <a:ext cx="1486802" cy="1480682"/>
          </a:xfrm>
          <a:custGeom>
            <a:avLst/>
            <a:gdLst>
              <a:gd name="connsiteX0" fmla="*/ 1486802 w 1486802"/>
              <a:gd name="connsiteY0" fmla="*/ 0 h 1480682"/>
              <a:gd name="connsiteX1" fmla="*/ 1486802 w 1486802"/>
              <a:gd name="connsiteY1" fmla="*/ 202816 h 1480682"/>
              <a:gd name="connsiteX2" fmla="*/ 203654 w 1486802"/>
              <a:gd name="connsiteY2" fmla="*/ 1480682 h 1480682"/>
              <a:gd name="connsiteX3" fmla="*/ 0 w 1486802"/>
              <a:gd name="connsiteY3" fmla="*/ 1480682 h 148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802" h="1480682">
                <a:moveTo>
                  <a:pt x="1486802" y="0"/>
                </a:moveTo>
                <a:lnTo>
                  <a:pt x="1486802" y="202816"/>
                </a:lnTo>
                <a:lnTo>
                  <a:pt x="203654" y="1480682"/>
                </a:lnTo>
                <a:lnTo>
                  <a:pt x="0" y="1480682"/>
                </a:lnTo>
                <a:close/>
              </a:path>
            </a:pathLst>
          </a:custGeom>
          <a:solidFill>
            <a:srgbClr val="E1E6E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28960CCB-8619-4C02-ABD1-781FE3F18215}"/>
              </a:ext>
            </a:extLst>
          </p:cNvPr>
          <p:cNvSpPr>
            <a:spLocks/>
          </p:cNvSpPr>
          <p:nvPr userDrawn="1"/>
        </p:nvSpPr>
        <p:spPr bwMode="auto">
          <a:xfrm>
            <a:off x="6348166" y="3023864"/>
            <a:ext cx="4056255" cy="3834139"/>
          </a:xfrm>
          <a:custGeom>
            <a:avLst/>
            <a:gdLst>
              <a:gd name="T0" fmla="*/ 767 w 767"/>
              <a:gd name="T1" fmla="*/ 0 h 725"/>
              <a:gd name="T2" fmla="*/ 39 w 767"/>
              <a:gd name="T3" fmla="*/ 725 h 725"/>
              <a:gd name="T4" fmla="*/ 0 w 767"/>
              <a:gd name="T5" fmla="*/ 725 h 725"/>
              <a:gd name="T6" fmla="*/ 728 w 767"/>
              <a:gd name="T7" fmla="*/ 0 h 725"/>
              <a:gd name="T8" fmla="*/ 767 w 767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7" h="725">
                <a:moveTo>
                  <a:pt x="767" y="0"/>
                </a:moveTo>
                <a:lnTo>
                  <a:pt x="39" y="725"/>
                </a:lnTo>
                <a:lnTo>
                  <a:pt x="0" y="725"/>
                </a:lnTo>
                <a:lnTo>
                  <a:pt x="728" y="0"/>
                </a:lnTo>
                <a:lnTo>
                  <a:pt x="76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DFEB3C0B-6994-4CB2-A987-94BDBB53AA76}"/>
              </a:ext>
            </a:extLst>
          </p:cNvPr>
          <p:cNvSpPr>
            <a:spLocks/>
          </p:cNvSpPr>
          <p:nvPr userDrawn="1"/>
        </p:nvSpPr>
        <p:spPr bwMode="auto">
          <a:xfrm>
            <a:off x="6112157" y="1654058"/>
            <a:ext cx="4966138" cy="4578304"/>
          </a:xfrm>
          <a:custGeom>
            <a:avLst/>
            <a:gdLst>
              <a:gd name="T0" fmla="*/ 525 w 525"/>
              <a:gd name="T1" fmla="*/ 0 h 484"/>
              <a:gd name="T2" fmla="*/ 39 w 525"/>
              <a:gd name="T3" fmla="*/ 484 h 484"/>
              <a:gd name="T4" fmla="*/ 0 w 525"/>
              <a:gd name="T5" fmla="*/ 484 h 484"/>
              <a:gd name="T6" fmla="*/ 486 w 525"/>
              <a:gd name="T7" fmla="*/ 0 h 484"/>
              <a:gd name="T8" fmla="*/ 525 w 525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484">
                <a:moveTo>
                  <a:pt x="525" y="0"/>
                </a:moveTo>
                <a:lnTo>
                  <a:pt x="39" y="484"/>
                </a:lnTo>
                <a:lnTo>
                  <a:pt x="0" y="484"/>
                </a:lnTo>
                <a:lnTo>
                  <a:pt x="486" y="0"/>
                </a:lnTo>
                <a:lnTo>
                  <a:pt x="52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6B75C60-608C-4F7A-851D-3EEE515C4C6D}"/>
              </a:ext>
            </a:extLst>
          </p:cNvPr>
          <p:cNvSpPr>
            <a:spLocks/>
          </p:cNvSpPr>
          <p:nvPr userDrawn="1"/>
        </p:nvSpPr>
        <p:spPr bwMode="auto">
          <a:xfrm>
            <a:off x="9334447" y="0"/>
            <a:ext cx="2741501" cy="2527401"/>
          </a:xfrm>
          <a:custGeom>
            <a:avLst/>
            <a:gdLst>
              <a:gd name="T0" fmla="*/ 525 w 525"/>
              <a:gd name="T1" fmla="*/ 0 h 484"/>
              <a:gd name="T2" fmla="*/ 39 w 525"/>
              <a:gd name="T3" fmla="*/ 484 h 484"/>
              <a:gd name="T4" fmla="*/ 0 w 525"/>
              <a:gd name="T5" fmla="*/ 484 h 484"/>
              <a:gd name="T6" fmla="*/ 486 w 525"/>
              <a:gd name="T7" fmla="*/ 0 h 484"/>
              <a:gd name="T8" fmla="*/ 525 w 525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484">
                <a:moveTo>
                  <a:pt x="525" y="0"/>
                </a:moveTo>
                <a:lnTo>
                  <a:pt x="39" y="484"/>
                </a:lnTo>
                <a:lnTo>
                  <a:pt x="0" y="484"/>
                </a:lnTo>
                <a:lnTo>
                  <a:pt x="486" y="0"/>
                </a:lnTo>
                <a:lnTo>
                  <a:pt x="525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A1FB98-DFF0-4B9E-B695-B556D8126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4731-0CA7-43C6-880D-E546F820F71C}" type="datetime1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67C685-EDAA-44F2-9A69-D4CDCD20E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" y="5990964"/>
            <a:ext cx="2213695" cy="8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21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2BD4A76-2B11-41F8-99D6-9E552926891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5B68B0-7903-4F4B-9354-A8EBBEFF8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29C8AEF3-18A2-4634-AA5D-4A0BFFD26A9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12157" y="803211"/>
            <a:ext cx="6079843" cy="6054791"/>
          </a:xfrm>
          <a:custGeom>
            <a:avLst/>
            <a:gdLst>
              <a:gd name="connsiteX0" fmla="*/ 0 w 6079843"/>
              <a:gd name="connsiteY0" fmla="*/ 6054791 h 6054791"/>
              <a:gd name="connsiteX1" fmla="*/ 0 w 6079843"/>
              <a:gd name="connsiteY1" fmla="*/ 0 h 6054791"/>
              <a:gd name="connsiteX2" fmla="*/ 6079843 w 6079843"/>
              <a:gd name="connsiteY2" fmla="*/ 0 h 605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9843" h="6054791">
                <a:moveTo>
                  <a:pt x="0" y="6054791"/>
                </a:moveTo>
                <a:lnTo>
                  <a:pt x="0" y="0"/>
                </a:lnTo>
                <a:lnTo>
                  <a:pt x="6079843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ECD5A8D8-FB3D-48C0-9B43-160FB97C01B4}"/>
              </a:ext>
            </a:extLst>
          </p:cNvPr>
          <p:cNvSpPr>
            <a:spLocks/>
          </p:cNvSpPr>
          <p:nvPr userDrawn="1"/>
        </p:nvSpPr>
        <p:spPr bwMode="auto">
          <a:xfrm>
            <a:off x="10705198" y="1046721"/>
            <a:ext cx="1486802" cy="1480682"/>
          </a:xfrm>
          <a:custGeom>
            <a:avLst/>
            <a:gdLst>
              <a:gd name="connsiteX0" fmla="*/ 1486802 w 1486802"/>
              <a:gd name="connsiteY0" fmla="*/ 0 h 1480682"/>
              <a:gd name="connsiteX1" fmla="*/ 1486802 w 1486802"/>
              <a:gd name="connsiteY1" fmla="*/ 202816 h 1480682"/>
              <a:gd name="connsiteX2" fmla="*/ 203654 w 1486802"/>
              <a:gd name="connsiteY2" fmla="*/ 1480682 h 1480682"/>
              <a:gd name="connsiteX3" fmla="*/ 0 w 1486802"/>
              <a:gd name="connsiteY3" fmla="*/ 1480682 h 148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802" h="1480682">
                <a:moveTo>
                  <a:pt x="1486802" y="0"/>
                </a:moveTo>
                <a:lnTo>
                  <a:pt x="1486802" y="202816"/>
                </a:lnTo>
                <a:lnTo>
                  <a:pt x="203654" y="1480682"/>
                </a:lnTo>
                <a:lnTo>
                  <a:pt x="0" y="14806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8960CCB-8619-4C02-ABD1-781FE3F18215}"/>
              </a:ext>
            </a:extLst>
          </p:cNvPr>
          <p:cNvSpPr>
            <a:spLocks/>
          </p:cNvSpPr>
          <p:nvPr userDrawn="1"/>
        </p:nvSpPr>
        <p:spPr bwMode="auto">
          <a:xfrm>
            <a:off x="6348166" y="3023864"/>
            <a:ext cx="4056255" cy="3834139"/>
          </a:xfrm>
          <a:custGeom>
            <a:avLst/>
            <a:gdLst>
              <a:gd name="T0" fmla="*/ 767 w 767"/>
              <a:gd name="T1" fmla="*/ 0 h 725"/>
              <a:gd name="T2" fmla="*/ 39 w 767"/>
              <a:gd name="T3" fmla="*/ 725 h 725"/>
              <a:gd name="T4" fmla="*/ 0 w 767"/>
              <a:gd name="T5" fmla="*/ 725 h 725"/>
              <a:gd name="T6" fmla="*/ 728 w 767"/>
              <a:gd name="T7" fmla="*/ 0 h 725"/>
              <a:gd name="T8" fmla="*/ 767 w 767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7" h="725">
                <a:moveTo>
                  <a:pt x="767" y="0"/>
                </a:moveTo>
                <a:lnTo>
                  <a:pt x="39" y="725"/>
                </a:lnTo>
                <a:lnTo>
                  <a:pt x="0" y="725"/>
                </a:lnTo>
                <a:lnTo>
                  <a:pt x="728" y="0"/>
                </a:lnTo>
                <a:lnTo>
                  <a:pt x="767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FEB3C0B-6994-4CB2-A987-94BDBB53AA76}"/>
              </a:ext>
            </a:extLst>
          </p:cNvPr>
          <p:cNvSpPr>
            <a:spLocks/>
          </p:cNvSpPr>
          <p:nvPr userDrawn="1"/>
        </p:nvSpPr>
        <p:spPr bwMode="auto">
          <a:xfrm>
            <a:off x="6112157" y="1654058"/>
            <a:ext cx="4966138" cy="4578304"/>
          </a:xfrm>
          <a:custGeom>
            <a:avLst/>
            <a:gdLst>
              <a:gd name="T0" fmla="*/ 525 w 525"/>
              <a:gd name="T1" fmla="*/ 0 h 484"/>
              <a:gd name="T2" fmla="*/ 39 w 525"/>
              <a:gd name="T3" fmla="*/ 484 h 484"/>
              <a:gd name="T4" fmla="*/ 0 w 525"/>
              <a:gd name="T5" fmla="*/ 484 h 484"/>
              <a:gd name="T6" fmla="*/ 486 w 525"/>
              <a:gd name="T7" fmla="*/ 0 h 484"/>
              <a:gd name="T8" fmla="*/ 525 w 525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484">
                <a:moveTo>
                  <a:pt x="525" y="0"/>
                </a:moveTo>
                <a:lnTo>
                  <a:pt x="39" y="484"/>
                </a:lnTo>
                <a:lnTo>
                  <a:pt x="0" y="484"/>
                </a:lnTo>
                <a:lnTo>
                  <a:pt x="486" y="0"/>
                </a:lnTo>
                <a:lnTo>
                  <a:pt x="52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6B75C60-608C-4F7A-851D-3EEE515C4C6D}"/>
              </a:ext>
            </a:extLst>
          </p:cNvPr>
          <p:cNvSpPr>
            <a:spLocks/>
          </p:cNvSpPr>
          <p:nvPr userDrawn="1"/>
        </p:nvSpPr>
        <p:spPr bwMode="auto">
          <a:xfrm>
            <a:off x="9334447" y="0"/>
            <a:ext cx="2741501" cy="2527401"/>
          </a:xfrm>
          <a:custGeom>
            <a:avLst/>
            <a:gdLst>
              <a:gd name="T0" fmla="*/ 525 w 525"/>
              <a:gd name="T1" fmla="*/ 0 h 484"/>
              <a:gd name="T2" fmla="*/ 39 w 525"/>
              <a:gd name="T3" fmla="*/ 484 h 484"/>
              <a:gd name="T4" fmla="*/ 0 w 525"/>
              <a:gd name="T5" fmla="*/ 484 h 484"/>
              <a:gd name="T6" fmla="*/ 486 w 525"/>
              <a:gd name="T7" fmla="*/ 0 h 484"/>
              <a:gd name="T8" fmla="*/ 525 w 525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484">
                <a:moveTo>
                  <a:pt x="525" y="0"/>
                </a:moveTo>
                <a:lnTo>
                  <a:pt x="39" y="484"/>
                </a:lnTo>
                <a:lnTo>
                  <a:pt x="0" y="484"/>
                </a:lnTo>
                <a:lnTo>
                  <a:pt x="486" y="0"/>
                </a:lnTo>
                <a:lnTo>
                  <a:pt x="525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A1FB98-DFF0-4B9E-B695-B556D8126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79E5-15CD-4FF1-9F70-B64C1A471121}" type="datetime1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7505D-141F-41D2-89C2-2A3FFBF13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" y="5990964"/>
            <a:ext cx="2213695" cy="8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67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D777-4D86-4DA0-B500-355768FCB217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0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1BE4-833C-491F-A42E-E693DA8D01C7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6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4">
            <a:extLst>
              <a:ext uri="{FF2B5EF4-FFF2-40B4-BE49-F238E27FC236}">
                <a16:creationId xmlns:a16="http://schemas.microsoft.com/office/drawing/2014/main" id="{6344C969-0526-4978-8019-B5F48ADAF6C6}"/>
              </a:ext>
            </a:extLst>
          </p:cNvPr>
          <p:cNvSpPr>
            <a:spLocks/>
          </p:cNvSpPr>
          <p:nvPr userDrawn="1"/>
        </p:nvSpPr>
        <p:spPr bwMode="auto">
          <a:xfrm>
            <a:off x="7835705" y="3137095"/>
            <a:ext cx="4356295" cy="3720905"/>
          </a:xfrm>
          <a:custGeom>
            <a:avLst/>
            <a:gdLst>
              <a:gd name="T0" fmla="*/ 257 w 257"/>
              <a:gd name="T1" fmla="*/ 0 h 256"/>
              <a:gd name="T2" fmla="*/ 257 w 257"/>
              <a:gd name="T3" fmla="*/ 256 h 256"/>
              <a:gd name="T4" fmla="*/ 0 w 257"/>
              <a:gd name="T5" fmla="*/ 256 h 256"/>
              <a:gd name="T6" fmla="*/ 257 w 257"/>
              <a:gd name="T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7" h="256">
                <a:moveTo>
                  <a:pt x="257" y="0"/>
                </a:moveTo>
                <a:lnTo>
                  <a:pt x="257" y="256"/>
                </a:lnTo>
                <a:lnTo>
                  <a:pt x="0" y="256"/>
                </a:lnTo>
                <a:lnTo>
                  <a:pt x="257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42898-4146-46BE-8665-3083778A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E860-E981-4908-A7E4-EBF3F09E410B}" type="datetime1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390AA-71B1-4BC9-8DE9-344D50EF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D4A76-2B11-41F8-99D6-9E552926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8B0-7903-4F4B-9354-A8EBBEFF8E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8F661EE4-40C5-4B23-932E-9364B129D65E}"/>
              </a:ext>
            </a:extLst>
          </p:cNvPr>
          <p:cNvSpPr>
            <a:spLocks/>
          </p:cNvSpPr>
          <p:nvPr userDrawn="1"/>
        </p:nvSpPr>
        <p:spPr bwMode="auto">
          <a:xfrm>
            <a:off x="5745481" y="0"/>
            <a:ext cx="4966138" cy="4578304"/>
          </a:xfrm>
          <a:custGeom>
            <a:avLst/>
            <a:gdLst>
              <a:gd name="T0" fmla="*/ 525 w 525"/>
              <a:gd name="T1" fmla="*/ 0 h 484"/>
              <a:gd name="T2" fmla="*/ 39 w 525"/>
              <a:gd name="T3" fmla="*/ 484 h 484"/>
              <a:gd name="T4" fmla="*/ 0 w 525"/>
              <a:gd name="T5" fmla="*/ 484 h 484"/>
              <a:gd name="T6" fmla="*/ 486 w 525"/>
              <a:gd name="T7" fmla="*/ 0 h 484"/>
              <a:gd name="T8" fmla="*/ 525 w 525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484">
                <a:moveTo>
                  <a:pt x="525" y="0"/>
                </a:moveTo>
                <a:lnTo>
                  <a:pt x="39" y="484"/>
                </a:lnTo>
                <a:lnTo>
                  <a:pt x="0" y="484"/>
                </a:lnTo>
                <a:lnTo>
                  <a:pt x="486" y="0"/>
                </a:lnTo>
                <a:lnTo>
                  <a:pt x="525" y="0"/>
                </a:lnTo>
                <a:close/>
              </a:path>
            </a:pathLst>
          </a:custGeom>
          <a:solidFill>
            <a:srgbClr val="5959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65DCBD23-B1A3-4728-80FA-54EF02D68A4A}"/>
              </a:ext>
            </a:extLst>
          </p:cNvPr>
          <p:cNvSpPr>
            <a:spLocks/>
          </p:cNvSpPr>
          <p:nvPr userDrawn="1"/>
        </p:nvSpPr>
        <p:spPr bwMode="auto">
          <a:xfrm>
            <a:off x="4265101" y="0"/>
            <a:ext cx="7926899" cy="6858000"/>
          </a:xfrm>
          <a:custGeom>
            <a:avLst/>
            <a:gdLst>
              <a:gd name="T0" fmla="*/ 838 w 838"/>
              <a:gd name="T1" fmla="*/ 0 h 725"/>
              <a:gd name="T2" fmla="*/ 802 w 838"/>
              <a:gd name="T3" fmla="*/ 36 h 725"/>
              <a:gd name="T4" fmla="*/ 281 w 838"/>
              <a:gd name="T5" fmla="*/ 555 h 725"/>
              <a:gd name="T6" fmla="*/ 110 w 838"/>
              <a:gd name="T7" fmla="*/ 725 h 725"/>
              <a:gd name="T8" fmla="*/ 0 w 838"/>
              <a:gd name="T9" fmla="*/ 725 h 725"/>
              <a:gd name="T10" fmla="*/ 728 w 838"/>
              <a:gd name="T11" fmla="*/ 0 h 725"/>
              <a:gd name="T12" fmla="*/ 838 w 838"/>
              <a:gd name="T13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8" h="725">
                <a:moveTo>
                  <a:pt x="838" y="0"/>
                </a:moveTo>
                <a:lnTo>
                  <a:pt x="802" y="36"/>
                </a:lnTo>
                <a:lnTo>
                  <a:pt x="281" y="555"/>
                </a:lnTo>
                <a:lnTo>
                  <a:pt x="110" y="725"/>
                </a:lnTo>
                <a:lnTo>
                  <a:pt x="0" y="725"/>
                </a:lnTo>
                <a:lnTo>
                  <a:pt x="728" y="0"/>
                </a:lnTo>
                <a:lnTo>
                  <a:pt x="83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5F2C825-EF02-419A-8B45-2A7EAD6AC402}"/>
              </a:ext>
            </a:extLst>
          </p:cNvPr>
          <p:cNvSpPr>
            <a:spLocks/>
          </p:cNvSpPr>
          <p:nvPr userDrawn="1"/>
        </p:nvSpPr>
        <p:spPr bwMode="auto">
          <a:xfrm>
            <a:off x="7226044" y="2728900"/>
            <a:ext cx="2741501" cy="2527401"/>
          </a:xfrm>
          <a:custGeom>
            <a:avLst/>
            <a:gdLst>
              <a:gd name="T0" fmla="*/ 525 w 525"/>
              <a:gd name="T1" fmla="*/ 0 h 484"/>
              <a:gd name="T2" fmla="*/ 39 w 525"/>
              <a:gd name="T3" fmla="*/ 484 h 484"/>
              <a:gd name="T4" fmla="*/ 0 w 525"/>
              <a:gd name="T5" fmla="*/ 484 h 484"/>
              <a:gd name="T6" fmla="*/ 486 w 525"/>
              <a:gd name="T7" fmla="*/ 0 h 484"/>
              <a:gd name="T8" fmla="*/ 525 w 525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484">
                <a:moveTo>
                  <a:pt x="525" y="0"/>
                </a:moveTo>
                <a:lnTo>
                  <a:pt x="39" y="484"/>
                </a:lnTo>
                <a:lnTo>
                  <a:pt x="0" y="484"/>
                </a:lnTo>
                <a:lnTo>
                  <a:pt x="486" y="0"/>
                </a:lnTo>
                <a:lnTo>
                  <a:pt x="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A3AB43F-4787-4A12-8234-7878F2CD736B}"/>
              </a:ext>
            </a:extLst>
          </p:cNvPr>
          <p:cNvSpPr>
            <a:spLocks/>
          </p:cNvSpPr>
          <p:nvPr userDrawn="1"/>
        </p:nvSpPr>
        <p:spPr bwMode="auto">
          <a:xfrm>
            <a:off x="6830932" y="3653602"/>
            <a:ext cx="2741501" cy="2527401"/>
          </a:xfrm>
          <a:custGeom>
            <a:avLst/>
            <a:gdLst>
              <a:gd name="T0" fmla="*/ 525 w 525"/>
              <a:gd name="T1" fmla="*/ 0 h 484"/>
              <a:gd name="T2" fmla="*/ 39 w 525"/>
              <a:gd name="T3" fmla="*/ 484 h 484"/>
              <a:gd name="T4" fmla="*/ 0 w 525"/>
              <a:gd name="T5" fmla="*/ 484 h 484"/>
              <a:gd name="T6" fmla="*/ 486 w 525"/>
              <a:gd name="T7" fmla="*/ 0 h 484"/>
              <a:gd name="T8" fmla="*/ 525 w 525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484">
                <a:moveTo>
                  <a:pt x="525" y="0"/>
                </a:moveTo>
                <a:lnTo>
                  <a:pt x="39" y="484"/>
                </a:lnTo>
                <a:lnTo>
                  <a:pt x="0" y="484"/>
                </a:lnTo>
                <a:lnTo>
                  <a:pt x="486" y="0"/>
                </a:lnTo>
                <a:lnTo>
                  <a:pt x="52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49AD4-C77C-464A-A4AE-76B54868C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1" y="1740778"/>
            <a:ext cx="5812519" cy="22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42898-4146-46BE-8665-3083778A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B73A-1222-4651-B197-02DFE7995E1E}" type="datetime1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390AA-71B1-4BC9-8DE9-344D50EF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D4A76-2B11-41F8-99D6-9E552926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8B0-7903-4F4B-9354-A8EBBEFF8E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B32DE7B-4155-44DC-BE74-00066E5204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7100"/>
            <a:ext cx="8116585" cy="5511375"/>
          </a:xfrm>
          <a:custGeom>
            <a:avLst/>
            <a:gdLst>
              <a:gd name="connsiteX0" fmla="*/ 0 w 8116585"/>
              <a:gd name="connsiteY0" fmla="*/ 0 h 5511375"/>
              <a:gd name="connsiteX1" fmla="*/ 8116585 w 8116585"/>
              <a:gd name="connsiteY1" fmla="*/ 0 h 5511375"/>
              <a:gd name="connsiteX2" fmla="*/ 2590030 w 8116585"/>
              <a:gd name="connsiteY2" fmla="*/ 5511375 h 5511375"/>
              <a:gd name="connsiteX3" fmla="*/ 0 w 8116585"/>
              <a:gd name="connsiteY3" fmla="*/ 5511375 h 551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6585" h="5511375">
                <a:moveTo>
                  <a:pt x="0" y="0"/>
                </a:moveTo>
                <a:lnTo>
                  <a:pt x="8116585" y="0"/>
                </a:lnTo>
                <a:lnTo>
                  <a:pt x="2590030" y="5511375"/>
                </a:lnTo>
                <a:lnTo>
                  <a:pt x="0" y="55113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90A9C2F6-6942-49AF-AF7A-3F95C5A30D46}"/>
              </a:ext>
            </a:extLst>
          </p:cNvPr>
          <p:cNvSpPr>
            <a:spLocks/>
          </p:cNvSpPr>
          <p:nvPr userDrawn="1"/>
        </p:nvSpPr>
        <p:spPr bwMode="auto">
          <a:xfrm>
            <a:off x="3150447" y="1880940"/>
            <a:ext cx="4966138" cy="4578304"/>
          </a:xfrm>
          <a:custGeom>
            <a:avLst/>
            <a:gdLst>
              <a:gd name="T0" fmla="*/ 525 w 525"/>
              <a:gd name="T1" fmla="*/ 0 h 484"/>
              <a:gd name="T2" fmla="*/ 39 w 525"/>
              <a:gd name="T3" fmla="*/ 484 h 484"/>
              <a:gd name="T4" fmla="*/ 0 w 525"/>
              <a:gd name="T5" fmla="*/ 484 h 484"/>
              <a:gd name="T6" fmla="*/ 486 w 525"/>
              <a:gd name="T7" fmla="*/ 0 h 484"/>
              <a:gd name="T8" fmla="*/ 525 w 525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484">
                <a:moveTo>
                  <a:pt x="525" y="0"/>
                </a:moveTo>
                <a:lnTo>
                  <a:pt x="39" y="484"/>
                </a:lnTo>
                <a:lnTo>
                  <a:pt x="0" y="484"/>
                </a:lnTo>
                <a:lnTo>
                  <a:pt x="486" y="0"/>
                </a:lnTo>
                <a:lnTo>
                  <a:pt x="52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6287D9DD-3F00-4C66-98DA-B3426E2E99CE}"/>
              </a:ext>
            </a:extLst>
          </p:cNvPr>
          <p:cNvSpPr>
            <a:spLocks/>
          </p:cNvSpPr>
          <p:nvPr userDrawn="1"/>
        </p:nvSpPr>
        <p:spPr bwMode="auto">
          <a:xfrm>
            <a:off x="4060330" y="3624660"/>
            <a:ext cx="2741501" cy="2527401"/>
          </a:xfrm>
          <a:custGeom>
            <a:avLst/>
            <a:gdLst>
              <a:gd name="T0" fmla="*/ 525 w 525"/>
              <a:gd name="T1" fmla="*/ 0 h 484"/>
              <a:gd name="T2" fmla="*/ 39 w 525"/>
              <a:gd name="T3" fmla="*/ 484 h 484"/>
              <a:gd name="T4" fmla="*/ 0 w 525"/>
              <a:gd name="T5" fmla="*/ 484 h 484"/>
              <a:gd name="T6" fmla="*/ 486 w 525"/>
              <a:gd name="T7" fmla="*/ 0 h 484"/>
              <a:gd name="T8" fmla="*/ 525 w 525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484">
                <a:moveTo>
                  <a:pt x="525" y="0"/>
                </a:moveTo>
                <a:lnTo>
                  <a:pt x="39" y="484"/>
                </a:lnTo>
                <a:lnTo>
                  <a:pt x="0" y="484"/>
                </a:lnTo>
                <a:lnTo>
                  <a:pt x="486" y="0"/>
                </a:lnTo>
                <a:lnTo>
                  <a:pt x="525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D432CF68-9F8C-42FC-9A9F-6D040EA3476A}"/>
              </a:ext>
            </a:extLst>
          </p:cNvPr>
          <p:cNvSpPr>
            <a:spLocks/>
          </p:cNvSpPr>
          <p:nvPr userDrawn="1"/>
        </p:nvSpPr>
        <p:spPr bwMode="auto">
          <a:xfrm>
            <a:off x="4060330" y="1180292"/>
            <a:ext cx="4056255" cy="3834139"/>
          </a:xfrm>
          <a:custGeom>
            <a:avLst/>
            <a:gdLst>
              <a:gd name="T0" fmla="*/ 767 w 767"/>
              <a:gd name="T1" fmla="*/ 0 h 725"/>
              <a:gd name="T2" fmla="*/ 39 w 767"/>
              <a:gd name="T3" fmla="*/ 725 h 725"/>
              <a:gd name="T4" fmla="*/ 0 w 767"/>
              <a:gd name="T5" fmla="*/ 725 h 725"/>
              <a:gd name="T6" fmla="*/ 728 w 767"/>
              <a:gd name="T7" fmla="*/ 0 h 725"/>
              <a:gd name="T8" fmla="*/ 767 w 767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7" h="725">
                <a:moveTo>
                  <a:pt x="767" y="0"/>
                </a:moveTo>
                <a:lnTo>
                  <a:pt x="39" y="725"/>
                </a:lnTo>
                <a:lnTo>
                  <a:pt x="0" y="725"/>
                </a:lnTo>
                <a:lnTo>
                  <a:pt x="728" y="0"/>
                </a:lnTo>
                <a:lnTo>
                  <a:pt x="767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200E7E-3EBB-4A38-A1B6-63D71D28F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" y="5990964"/>
            <a:ext cx="2213695" cy="8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42898-4146-46BE-8665-3083778A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C767AD1-D867-4D25-8DB6-D0E8CB7A7723}" type="datetime1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390AA-71B1-4BC9-8DE9-344D50EF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D4A76-2B11-41F8-99D6-9E552926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5B68B0-7903-4F4B-9354-A8EBBEFF8E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A870D83-819C-44F2-8E5E-9168B8404C9C}"/>
              </a:ext>
            </a:extLst>
          </p:cNvPr>
          <p:cNvSpPr>
            <a:spLocks/>
          </p:cNvSpPr>
          <p:nvPr userDrawn="1"/>
        </p:nvSpPr>
        <p:spPr bwMode="auto">
          <a:xfrm>
            <a:off x="1360897" y="102186"/>
            <a:ext cx="1396281" cy="177398"/>
          </a:xfrm>
          <a:custGeom>
            <a:avLst/>
            <a:gdLst>
              <a:gd name="T0" fmla="*/ 244 w 244"/>
              <a:gd name="T1" fmla="*/ 0 h 31"/>
              <a:gd name="T2" fmla="*/ 213 w 244"/>
              <a:gd name="T3" fmla="*/ 31 h 31"/>
              <a:gd name="T4" fmla="*/ 0 w 244"/>
              <a:gd name="T5" fmla="*/ 31 h 31"/>
              <a:gd name="T6" fmla="*/ 31 w 244"/>
              <a:gd name="T7" fmla="*/ 0 h 31"/>
              <a:gd name="T8" fmla="*/ 244 w 244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31">
                <a:moveTo>
                  <a:pt x="244" y="0"/>
                </a:moveTo>
                <a:lnTo>
                  <a:pt x="213" y="31"/>
                </a:lnTo>
                <a:lnTo>
                  <a:pt x="0" y="31"/>
                </a:lnTo>
                <a:lnTo>
                  <a:pt x="31" y="0"/>
                </a:lnTo>
                <a:lnTo>
                  <a:pt x="24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7BB308EF-A086-4281-8C66-E3EEE9EE5DA3}"/>
              </a:ext>
            </a:extLst>
          </p:cNvPr>
          <p:cNvSpPr>
            <a:spLocks/>
          </p:cNvSpPr>
          <p:nvPr userDrawn="1"/>
        </p:nvSpPr>
        <p:spPr bwMode="auto">
          <a:xfrm>
            <a:off x="14180" y="416135"/>
            <a:ext cx="5018604" cy="68670"/>
          </a:xfrm>
          <a:custGeom>
            <a:avLst/>
            <a:gdLst>
              <a:gd name="T0" fmla="*/ 877 w 877"/>
              <a:gd name="T1" fmla="*/ 0 h 12"/>
              <a:gd name="T2" fmla="*/ 864 w 877"/>
              <a:gd name="T3" fmla="*/ 12 h 12"/>
              <a:gd name="T4" fmla="*/ 0 w 877"/>
              <a:gd name="T5" fmla="*/ 12 h 12"/>
              <a:gd name="T6" fmla="*/ 12 w 877"/>
              <a:gd name="T7" fmla="*/ 0 h 12"/>
              <a:gd name="T8" fmla="*/ 877 w 87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" h="12">
                <a:moveTo>
                  <a:pt x="877" y="0"/>
                </a:moveTo>
                <a:lnTo>
                  <a:pt x="864" y="12"/>
                </a:lnTo>
                <a:lnTo>
                  <a:pt x="0" y="12"/>
                </a:lnTo>
                <a:lnTo>
                  <a:pt x="12" y="0"/>
                </a:lnTo>
                <a:lnTo>
                  <a:pt x="877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2E83CF-9EBA-471E-A17A-78F80E7642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24578" y="0"/>
            <a:ext cx="8967422" cy="6858000"/>
          </a:xfrm>
          <a:custGeom>
            <a:avLst/>
            <a:gdLst>
              <a:gd name="connsiteX0" fmla="*/ 6886375 w 8967422"/>
              <a:gd name="connsiteY0" fmla="*/ 0 h 6858000"/>
              <a:gd name="connsiteX1" fmla="*/ 8967422 w 8967422"/>
              <a:gd name="connsiteY1" fmla="*/ 0 h 6858000"/>
              <a:gd name="connsiteX2" fmla="*/ 8967422 w 8967422"/>
              <a:gd name="connsiteY2" fmla="*/ 6858000 h 6858000"/>
              <a:gd name="connsiteX3" fmla="*/ 0 w 8967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7422" h="6858000">
                <a:moveTo>
                  <a:pt x="6886375" y="0"/>
                </a:moveTo>
                <a:lnTo>
                  <a:pt x="8967422" y="0"/>
                </a:lnTo>
                <a:lnTo>
                  <a:pt x="8967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6CF29-48F1-4531-9A3A-DEE879AFD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" y="5990964"/>
            <a:ext cx="2213695" cy="8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0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0">
            <a:extLst>
              <a:ext uri="{FF2B5EF4-FFF2-40B4-BE49-F238E27FC236}">
                <a16:creationId xmlns:a16="http://schemas.microsoft.com/office/drawing/2014/main" id="{BF4D37BF-1759-4F52-8C3E-65C7CA8A6A0D}"/>
              </a:ext>
            </a:extLst>
          </p:cNvPr>
          <p:cNvSpPr>
            <a:spLocks/>
          </p:cNvSpPr>
          <p:nvPr userDrawn="1"/>
        </p:nvSpPr>
        <p:spPr bwMode="auto">
          <a:xfrm>
            <a:off x="9316292" y="6285384"/>
            <a:ext cx="2769673" cy="177398"/>
          </a:xfrm>
          <a:custGeom>
            <a:avLst/>
            <a:gdLst>
              <a:gd name="T0" fmla="*/ 484 w 484"/>
              <a:gd name="T1" fmla="*/ 0 h 31"/>
              <a:gd name="T2" fmla="*/ 453 w 484"/>
              <a:gd name="T3" fmla="*/ 31 h 31"/>
              <a:gd name="T4" fmla="*/ 0 w 484"/>
              <a:gd name="T5" fmla="*/ 31 h 31"/>
              <a:gd name="T6" fmla="*/ 31 w 484"/>
              <a:gd name="T7" fmla="*/ 0 h 31"/>
              <a:gd name="T8" fmla="*/ 484 w 484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31">
                <a:moveTo>
                  <a:pt x="484" y="0"/>
                </a:moveTo>
                <a:lnTo>
                  <a:pt x="453" y="31"/>
                </a:lnTo>
                <a:lnTo>
                  <a:pt x="0" y="31"/>
                </a:lnTo>
                <a:lnTo>
                  <a:pt x="31" y="0"/>
                </a:lnTo>
                <a:lnTo>
                  <a:pt x="48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4A5CAF60-D8A4-4706-8629-B81C8E47E510}"/>
              </a:ext>
            </a:extLst>
          </p:cNvPr>
          <p:cNvSpPr>
            <a:spLocks/>
          </p:cNvSpPr>
          <p:nvPr userDrawn="1"/>
        </p:nvSpPr>
        <p:spPr bwMode="auto">
          <a:xfrm>
            <a:off x="6937724" y="6593887"/>
            <a:ext cx="5018604" cy="68670"/>
          </a:xfrm>
          <a:custGeom>
            <a:avLst/>
            <a:gdLst>
              <a:gd name="T0" fmla="*/ 877 w 877"/>
              <a:gd name="T1" fmla="*/ 0 h 12"/>
              <a:gd name="T2" fmla="*/ 864 w 877"/>
              <a:gd name="T3" fmla="*/ 12 h 12"/>
              <a:gd name="T4" fmla="*/ 0 w 877"/>
              <a:gd name="T5" fmla="*/ 12 h 12"/>
              <a:gd name="T6" fmla="*/ 12 w 877"/>
              <a:gd name="T7" fmla="*/ 0 h 12"/>
              <a:gd name="T8" fmla="*/ 877 w 87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" h="12">
                <a:moveTo>
                  <a:pt x="877" y="0"/>
                </a:moveTo>
                <a:lnTo>
                  <a:pt x="864" y="12"/>
                </a:lnTo>
                <a:lnTo>
                  <a:pt x="0" y="12"/>
                </a:lnTo>
                <a:lnTo>
                  <a:pt x="12" y="0"/>
                </a:lnTo>
                <a:lnTo>
                  <a:pt x="877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CA870D83-819C-44F2-8E5E-9168B8404C9C}"/>
              </a:ext>
            </a:extLst>
          </p:cNvPr>
          <p:cNvSpPr>
            <a:spLocks/>
          </p:cNvSpPr>
          <p:nvPr userDrawn="1"/>
        </p:nvSpPr>
        <p:spPr bwMode="auto">
          <a:xfrm>
            <a:off x="1360897" y="102186"/>
            <a:ext cx="1396281" cy="177398"/>
          </a:xfrm>
          <a:custGeom>
            <a:avLst/>
            <a:gdLst>
              <a:gd name="T0" fmla="*/ 244 w 244"/>
              <a:gd name="T1" fmla="*/ 0 h 31"/>
              <a:gd name="T2" fmla="*/ 213 w 244"/>
              <a:gd name="T3" fmla="*/ 31 h 31"/>
              <a:gd name="T4" fmla="*/ 0 w 244"/>
              <a:gd name="T5" fmla="*/ 31 h 31"/>
              <a:gd name="T6" fmla="*/ 31 w 244"/>
              <a:gd name="T7" fmla="*/ 0 h 31"/>
              <a:gd name="T8" fmla="*/ 244 w 244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31">
                <a:moveTo>
                  <a:pt x="244" y="0"/>
                </a:moveTo>
                <a:lnTo>
                  <a:pt x="213" y="31"/>
                </a:lnTo>
                <a:lnTo>
                  <a:pt x="0" y="31"/>
                </a:lnTo>
                <a:lnTo>
                  <a:pt x="31" y="0"/>
                </a:lnTo>
                <a:lnTo>
                  <a:pt x="244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7BB308EF-A086-4281-8C66-E3EEE9EE5DA3}"/>
              </a:ext>
            </a:extLst>
          </p:cNvPr>
          <p:cNvSpPr>
            <a:spLocks/>
          </p:cNvSpPr>
          <p:nvPr userDrawn="1"/>
        </p:nvSpPr>
        <p:spPr bwMode="auto">
          <a:xfrm>
            <a:off x="14180" y="416135"/>
            <a:ext cx="5018604" cy="68670"/>
          </a:xfrm>
          <a:custGeom>
            <a:avLst/>
            <a:gdLst>
              <a:gd name="T0" fmla="*/ 877 w 877"/>
              <a:gd name="T1" fmla="*/ 0 h 12"/>
              <a:gd name="T2" fmla="*/ 864 w 877"/>
              <a:gd name="T3" fmla="*/ 12 h 12"/>
              <a:gd name="T4" fmla="*/ 0 w 877"/>
              <a:gd name="T5" fmla="*/ 12 h 12"/>
              <a:gd name="T6" fmla="*/ 12 w 877"/>
              <a:gd name="T7" fmla="*/ 0 h 12"/>
              <a:gd name="T8" fmla="*/ 877 w 87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" h="12">
                <a:moveTo>
                  <a:pt x="877" y="0"/>
                </a:moveTo>
                <a:lnTo>
                  <a:pt x="864" y="12"/>
                </a:lnTo>
                <a:lnTo>
                  <a:pt x="0" y="12"/>
                </a:lnTo>
                <a:lnTo>
                  <a:pt x="12" y="0"/>
                </a:lnTo>
                <a:lnTo>
                  <a:pt x="87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14" y="1742501"/>
            <a:ext cx="10515600" cy="4351338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EA11-A4A9-48DD-9343-94F79A34983B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9C8870-8FBF-465A-A7B2-08944907B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" y="5990964"/>
            <a:ext cx="2213695" cy="8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0">
            <a:extLst>
              <a:ext uri="{FF2B5EF4-FFF2-40B4-BE49-F238E27FC236}">
                <a16:creationId xmlns:a16="http://schemas.microsoft.com/office/drawing/2014/main" id="{BF4D37BF-1759-4F52-8C3E-65C7CA8A6A0D}"/>
              </a:ext>
            </a:extLst>
          </p:cNvPr>
          <p:cNvSpPr>
            <a:spLocks/>
          </p:cNvSpPr>
          <p:nvPr userDrawn="1"/>
        </p:nvSpPr>
        <p:spPr bwMode="auto">
          <a:xfrm>
            <a:off x="9316292" y="6285384"/>
            <a:ext cx="2769673" cy="177398"/>
          </a:xfrm>
          <a:custGeom>
            <a:avLst/>
            <a:gdLst>
              <a:gd name="T0" fmla="*/ 484 w 484"/>
              <a:gd name="T1" fmla="*/ 0 h 31"/>
              <a:gd name="T2" fmla="*/ 453 w 484"/>
              <a:gd name="T3" fmla="*/ 31 h 31"/>
              <a:gd name="T4" fmla="*/ 0 w 484"/>
              <a:gd name="T5" fmla="*/ 31 h 31"/>
              <a:gd name="T6" fmla="*/ 31 w 484"/>
              <a:gd name="T7" fmla="*/ 0 h 31"/>
              <a:gd name="T8" fmla="*/ 484 w 484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31">
                <a:moveTo>
                  <a:pt x="484" y="0"/>
                </a:moveTo>
                <a:lnTo>
                  <a:pt x="453" y="31"/>
                </a:lnTo>
                <a:lnTo>
                  <a:pt x="0" y="31"/>
                </a:lnTo>
                <a:lnTo>
                  <a:pt x="31" y="0"/>
                </a:lnTo>
                <a:lnTo>
                  <a:pt x="48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4A5CAF60-D8A4-4706-8629-B81C8E47E510}"/>
              </a:ext>
            </a:extLst>
          </p:cNvPr>
          <p:cNvSpPr>
            <a:spLocks/>
          </p:cNvSpPr>
          <p:nvPr userDrawn="1"/>
        </p:nvSpPr>
        <p:spPr bwMode="auto">
          <a:xfrm>
            <a:off x="6937724" y="6593887"/>
            <a:ext cx="5018604" cy="68670"/>
          </a:xfrm>
          <a:custGeom>
            <a:avLst/>
            <a:gdLst>
              <a:gd name="T0" fmla="*/ 877 w 877"/>
              <a:gd name="T1" fmla="*/ 0 h 12"/>
              <a:gd name="T2" fmla="*/ 864 w 877"/>
              <a:gd name="T3" fmla="*/ 12 h 12"/>
              <a:gd name="T4" fmla="*/ 0 w 877"/>
              <a:gd name="T5" fmla="*/ 12 h 12"/>
              <a:gd name="T6" fmla="*/ 12 w 877"/>
              <a:gd name="T7" fmla="*/ 0 h 12"/>
              <a:gd name="T8" fmla="*/ 877 w 87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" h="12">
                <a:moveTo>
                  <a:pt x="877" y="0"/>
                </a:moveTo>
                <a:lnTo>
                  <a:pt x="864" y="12"/>
                </a:lnTo>
                <a:lnTo>
                  <a:pt x="0" y="12"/>
                </a:lnTo>
                <a:lnTo>
                  <a:pt x="12" y="0"/>
                </a:lnTo>
                <a:lnTo>
                  <a:pt x="877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CA870D83-819C-44F2-8E5E-9168B8404C9C}"/>
              </a:ext>
            </a:extLst>
          </p:cNvPr>
          <p:cNvSpPr>
            <a:spLocks/>
          </p:cNvSpPr>
          <p:nvPr userDrawn="1"/>
        </p:nvSpPr>
        <p:spPr bwMode="auto">
          <a:xfrm>
            <a:off x="1360897" y="102186"/>
            <a:ext cx="1396281" cy="177398"/>
          </a:xfrm>
          <a:custGeom>
            <a:avLst/>
            <a:gdLst>
              <a:gd name="T0" fmla="*/ 244 w 244"/>
              <a:gd name="T1" fmla="*/ 0 h 31"/>
              <a:gd name="T2" fmla="*/ 213 w 244"/>
              <a:gd name="T3" fmla="*/ 31 h 31"/>
              <a:gd name="T4" fmla="*/ 0 w 244"/>
              <a:gd name="T5" fmla="*/ 31 h 31"/>
              <a:gd name="T6" fmla="*/ 31 w 244"/>
              <a:gd name="T7" fmla="*/ 0 h 31"/>
              <a:gd name="T8" fmla="*/ 244 w 244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31">
                <a:moveTo>
                  <a:pt x="244" y="0"/>
                </a:moveTo>
                <a:lnTo>
                  <a:pt x="213" y="31"/>
                </a:lnTo>
                <a:lnTo>
                  <a:pt x="0" y="31"/>
                </a:lnTo>
                <a:lnTo>
                  <a:pt x="31" y="0"/>
                </a:lnTo>
                <a:lnTo>
                  <a:pt x="24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7BB308EF-A086-4281-8C66-E3EEE9EE5DA3}"/>
              </a:ext>
            </a:extLst>
          </p:cNvPr>
          <p:cNvSpPr>
            <a:spLocks/>
          </p:cNvSpPr>
          <p:nvPr userDrawn="1"/>
        </p:nvSpPr>
        <p:spPr bwMode="auto">
          <a:xfrm>
            <a:off x="14180" y="416135"/>
            <a:ext cx="5018604" cy="68670"/>
          </a:xfrm>
          <a:custGeom>
            <a:avLst/>
            <a:gdLst>
              <a:gd name="T0" fmla="*/ 877 w 877"/>
              <a:gd name="T1" fmla="*/ 0 h 12"/>
              <a:gd name="T2" fmla="*/ 864 w 877"/>
              <a:gd name="T3" fmla="*/ 12 h 12"/>
              <a:gd name="T4" fmla="*/ 0 w 877"/>
              <a:gd name="T5" fmla="*/ 12 h 12"/>
              <a:gd name="T6" fmla="*/ 12 w 877"/>
              <a:gd name="T7" fmla="*/ 0 h 12"/>
              <a:gd name="T8" fmla="*/ 877 w 87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" h="12">
                <a:moveTo>
                  <a:pt x="877" y="0"/>
                </a:moveTo>
                <a:lnTo>
                  <a:pt x="864" y="12"/>
                </a:lnTo>
                <a:lnTo>
                  <a:pt x="0" y="12"/>
                </a:lnTo>
                <a:lnTo>
                  <a:pt x="12" y="0"/>
                </a:lnTo>
                <a:lnTo>
                  <a:pt x="877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5CBB-9D97-4C43-AF38-D53D99B62ADF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2541C0-81BC-4FA5-A45B-63B35FF14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" y="5990964"/>
            <a:ext cx="2213695" cy="8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0">
            <a:extLst>
              <a:ext uri="{FF2B5EF4-FFF2-40B4-BE49-F238E27FC236}">
                <a16:creationId xmlns:a16="http://schemas.microsoft.com/office/drawing/2014/main" id="{BF4D37BF-1759-4F52-8C3E-65C7CA8A6A0D}"/>
              </a:ext>
            </a:extLst>
          </p:cNvPr>
          <p:cNvSpPr>
            <a:spLocks/>
          </p:cNvSpPr>
          <p:nvPr userDrawn="1"/>
        </p:nvSpPr>
        <p:spPr bwMode="auto">
          <a:xfrm>
            <a:off x="9316292" y="6285384"/>
            <a:ext cx="2769673" cy="177398"/>
          </a:xfrm>
          <a:custGeom>
            <a:avLst/>
            <a:gdLst>
              <a:gd name="T0" fmla="*/ 484 w 484"/>
              <a:gd name="T1" fmla="*/ 0 h 31"/>
              <a:gd name="T2" fmla="*/ 453 w 484"/>
              <a:gd name="T3" fmla="*/ 31 h 31"/>
              <a:gd name="T4" fmla="*/ 0 w 484"/>
              <a:gd name="T5" fmla="*/ 31 h 31"/>
              <a:gd name="T6" fmla="*/ 31 w 484"/>
              <a:gd name="T7" fmla="*/ 0 h 31"/>
              <a:gd name="T8" fmla="*/ 484 w 484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31">
                <a:moveTo>
                  <a:pt x="484" y="0"/>
                </a:moveTo>
                <a:lnTo>
                  <a:pt x="453" y="31"/>
                </a:lnTo>
                <a:lnTo>
                  <a:pt x="0" y="31"/>
                </a:lnTo>
                <a:lnTo>
                  <a:pt x="31" y="0"/>
                </a:lnTo>
                <a:lnTo>
                  <a:pt x="48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4A5CAF60-D8A4-4706-8629-B81C8E47E510}"/>
              </a:ext>
            </a:extLst>
          </p:cNvPr>
          <p:cNvSpPr>
            <a:spLocks/>
          </p:cNvSpPr>
          <p:nvPr userDrawn="1"/>
        </p:nvSpPr>
        <p:spPr bwMode="auto">
          <a:xfrm>
            <a:off x="6937724" y="6593887"/>
            <a:ext cx="5018604" cy="68670"/>
          </a:xfrm>
          <a:custGeom>
            <a:avLst/>
            <a:gdLst>
              <a:gd name="T0" fmla="*/ 877 w 877"/>
              <a:gd name="T1" fmla="*/ 0 h 12"/>
              <a:gd name="T2" fmla="*/ 864 w 877"/>
              <a:gd name="T3" fmla="*/ 12 h 12"/>
              <a:gd name="T4" fmla="*/ 0 w 877"/>
              <a:gd name="T5" fmla="*/ 12 h 12"/>
              <a:gd name="T6" fmla="*/ 12 w 877"/>
              <a:gd name="T7" fmla="*/ 0 h 12"/>
              <a:gd name="T8" fmla="*/ 877 w 87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" h="12">
                <a:moveTo>
                  <a:pt x="877" y="0"/>
                </a:moveTo>
                <a:lnTo>
                  <a:pt x="864" y="12"/>
                </a:lnTo>
                <a:lnTo>
                  <a:pt x="0" y="12"/>
                </a:lnTo>
                <a:lnTo>
                  <a:pt x="12" y="0"/>
                </a:lnTo>
                <a:lnTo>
                  <a:pt x="877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1939039B-FD2F-4DC8-B596-A699A852A362}"/>
              </a:ext>
            </a:extLst>
          </p:cNvPr>
          <p:cNvSpPr>
            <a:spLocks/>
          </p:cNvSpPr>
          <p:nvPr userDrawn="1"/>
        </p:nvSpPr>
        <p:spPr bwMode="auto">
          <a:xfrm>
            <a:off x="14180" y="621356"/>
            <a:ext cx="2769673" cy="177398"/>
          </a:xfrm>
          <a:custGeom>
            <a:avLst/>
            <a:gdLst>
              <a:gd name="T0" fmla="*/ 484 w 484"/>
              <a:gd name="T1" fmla="*/ 0 h 31"/>
              <a:gd name="T2" fmla="*/ 453 w 484"/>
              <a:gd name="T3" fmla="*/ 31 h 31"/>
              <a:gd name="T4" fmla="*/ 0 w 484"/>
              <a:gd name="T5" fmla="*/ 31 h 31"/>
              <a:gd name="T6" fmla="*/ 31 w 484"/>
              <a:gd name="T7" fmla="*/ 0 h 31"/>
              <a:gd name="T8" fmla="*/ 484 w 484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31">
                <a:moveTo>
                  <a:pt x="484" y="0"/>
                </a:moveTo>
                <a:lnTo>
                  <a:pt x="453" y="31"/>
                </a:lnTo>
                <a:lnTo>
                  <a:pt x="0" y="31"/>
                </a:lnTo>
                <a:lnTo>
                  <a:pt x="31" y="0"/>
                </a:lnTo>
                <a:lnTo>
                  <a:pt x="484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7BB308EF-A086-4281-8C66-E3EEE9EE5DA3}"/>
              </a:ext>
            </a:extLst>
          </p:cNvPr>
          <p:cNvSpPr>
            <a:spLocks/>
          </p:cNvSpPr>
          <p:nvPr userDrawn="1"/>
        </p:nvSpPr>
        <p:spPr bwMode="auto">
          <a:xfrm>
            <a:off x="14180" y="416135"/>
            <a:ext cx="5018604" cy="68670"/>
          </a:xfrm>
          <a:custGeom>
            <a:avLst/>
            <a:gdLst>
              <a:gd name="T0" fmla="*/ 877 w 877"/>
              <a:gd name="T1" fmla="*/ 0 h 12"/>
              <a:gd name="T2" fmla="*/ 864 w 877"/>
              <a:gd name="T3" fmla="*/ 12 h 12"/>
              <a:gd name="T4" fmla="*/ 0 w 877"/>
              <a:gd name="T5" fmla="*/ 12 h 12"/>
              <a:gd name="T6" fmla="*/ 12 w 877"/>
              <a:gd name="T7" fmla="*/ 0 h 12"/>
              <a:gd name="T8" fmla="*/ 877 w 87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" h="12">
                <a:moveTo>
                  <a:pt x="877" y="0"/>
                </a:moveTo>
                <a:lnTo>
                  <a:pt x="864" y="12"/>
                </a:lnTo>
                <a:lnTo>
                  <a:pt x="0" y="12"/>
                </a:lnTo>
                <a:lnTo>
                  <a:pt x="12" y="0"/>
                </a:lnTo>
                <a:lnTo>
                  <a:pt x="87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066E-CADD-4226-BA69-6EBE89579005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259161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838200" y="1654219"/>
            <a:ext cx="10515600" cy="486727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11C93B-6372-438E-9E80-9365ED20E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" y="5990964"/>
            <a:ext cx="2213695" cy="8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D6B42898-4146-46BE-8665-3083778A687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30CB43-03D2-4856-8D7E-C658BC66E243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2BD4A76-2B11-41F8-99D6-9E552926891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5B68B0-7903-4F4B-9354-A8EBBEFF8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29C8AEF3-18A2-4634-AA5D-4A0BFFD26A9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12157" y="803211"/>
            <a:ext cx="6079843" cy="6054791"/>
          </a:xfrm>
          <a:custGeom>
            <a:avLst/>
            <a:gdLst>
              <a:gd name="connsiteX0" fmla="*/ 0 w 6079843"/>
              <a:gd name="connsiteY0" fmla="*/ 6054791 h 6054791"/>
              <a:gd name="connsiteX1" fmla="*/ 0 w 6079843"/>
              <a:gd name="connsiteY1" fmla="*/ 0 h 6054791"/>
              <a:gd name="connsiteX2" fmla="*/ 6079843 w 6079843"/>
              <a:gd name="connsiteY2" fmla="*/ 0 h 605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9843" h="6054791">
                <a:moveTo>
                  <a:pt x="0" y="6054791"/>
                </a:moveTo>
                <a:lnTo>
                  <a:pt x="0" y="0"/>
                </a:lnTo>
                <a:lnTo>
                  <a:pt x="6079843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ECD5A8D8-FB3D-48C0-9B43-160FB97C01B4}"/>
              </a:ext>
            </a:extLst>
          </p:cNvPr>
          <p:cNvSpPr>
            <a:spLocks/>
          </p:cNvSpPr>
          <p:nvPr userDrawn="1"/>
        </p:nvSpPr>
        <p:spPr bwMode="auto">
          <a:xfrm>
            <a:off x="10705198" y="1046721"/>
            <a:ext cx="1486802" cy="1480682"/>
          </a:xfrm>
          <a:custGeom>
            <a:avLst/>
            <a:gdLst>
              <a:gd name="connsiteX0" fmla="*/ 1486802 w 1486802"/>
              <a:gd name="connsiteY0" fmla="*/ 0 h 1480682"/>
              <a:gd name="connsiteX1" fmla="*/ 1486802 w 1486802"/>
              <a:gd name="connsiteY1" fmla="*/ 202816 h 1480682"/>
              <a:gd name="connsiteX2" fmla="*/ 203654 w 1486802"/>
              <a:gd name="connsiteY2" fmla="*/ 1480682 h 1480682"/>
              <a:gd name="connsiteX3" fmla="*/ 0 w 1486802"/>
              <a:gd name="connsiteY3" fmla="*/ 1480682 h 148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802" h="1480682">
                <a:moveTo>
                  <a:pt x="1486802" y="0"/>
                </a:moveTo>
                <a:lnTo>
                  <a:pt x="1486802" y="202816"/>
                </a:lnTo>
                <a:lnTo>
                  <a:pt x="203654" y="1480682"/>
                </a:lnTo>
                <a:lnTo>
                  <a:pt x="0" y="1480682"/>
                </a:lnTo>
                <a:close/>
              </a:path>
            </a:pathLst>
          </a:custGeom>
          <a:solidFill>
            <a:srgbClr val="E1E6E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8960CCB-8619-4C02-ABD1-781FE3F18215}"/>
              </a:ext>
            </a:extLst>
          </p:cNvPr>
          <p:cNvSpPr>
            <a:spLocks/>
          </p:cNvSpPr>
          <p:nvPr userDrawn="1"/>
        </p:nvSpPr>
        <p:spPr bwMode="auto">
          <a:xfrm>
            <a:off x="6348166" y="3023864"/>
            <a:ext cx="4056255" cy="3834139"/>
          </a:xfrm>
          <a:custGeom>
            <a:avLst/>
            <a:gdLst>
              <a:gd name="T0" fmla="*/ 767 w 767"/>
              <a:gd name="T1" fmla="*/ 0 h 725"/>
              <a:gd name="T2" fmla="*/ 39 w 767"/>
              <a:gd name="T3" fmla="*/ 725 h 725"/>
              <a:gd name="T4" fmla="*/ 0 w 767"/>
              <a:gd name="T5" fmla="*/ 725 h 725"/>
              <a:gd name="T6" fmla="*/ 728 w 767"/>
              <a:gd name="T7" fmla="*/ 0 h 725"/>
              <a:gd name="T8" fmla="*/ 767 w 767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7" h="725">
                <a:moveTo>
                  <a:pt x="767" y="0"/>
                </a:moveTo>
                <a:lnTo>
                  <a:pt x="39" y="725"/>
                </a:lnTo>
                <a:lnTo>
                  <a:pt x="0" y="725"/>
                </a:lnTo>
                <a:lnTo>
                  <a:pt x="728" y="0"/>
                </a:lnTo>
                <a:lnTo>
                  <a:pt x="76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FEB3C0B-6994-4CB2-A987-94BDBB53AA76}"/>
              </a:ext>
            </a:extLst>
          </p:cNvPr>
          <p:cNvSpPr>
            <a:spLocks/>
          </p:cNvSpPr>
          <p:nvPr userDrawn="1"/>
        </p:nvSpPr>
        <p:spPr bwMode="auto">
          <a:xfrm>
            <a:off x="6112157" y="1654058"/>
            <a:ext cx="4966138" cy="4578304"/>
          </a:xfrm>
          <a:custGeom>
            <a:avLst/>
            <a:gdLst>
              <a:gd name="T0" fmla="*/ 525 w 525"/>
              <a:gd name="T1" fmla="*/ 0 h 484"/>
              <a:gd name="T2" fmla="*/ 39 w 525"/>
              <a:gd name="T3" fmla="*/ 484 h 484"/>
              <a:gd name="T4" fmla="*/ 0 w 525"/>
              <a:gd name="T5" fmla="*/ 484 h 484"/>
              <a:gd name="T6" fmla="*/ 486 w 525"/>
              <a:gd name="T7" fmla="*/ 0 h 484"/>
              <a:gd name="T8" fmla="*/ 525 w 525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484">
                <a:moveTo>
                  <a:pt x="525" y="0"/>
                </a:moveTo>
                <a:lnTo>
                  <a:pt x="39" y="484"/>
                </a:lnTo>
                <a:lnTo>
                  <a:pt x="0" y="484"/>
                </a:lnTo>
                <a:lnTo>
                  <a:pt x="486" y="0"/>
                </a:lnTo>
                <a:lnTo>
                  <a:pt x="52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6B75C60-608C-4F7A-851D-3EEE515C4C6D}"/>
              </a:ext>
            </a:extLst>
          </p:cNvPr>
          <p:cNvSpPr>
            <a:spLocks/>
          </p:cNvSpPr>
          <p:nvPr userDrawn="1"/>
        </p:nvSpPr>
        <p:spPr bwMode="auto">
          <a:xfrm>
            <a:off x="9334447" y="0"/>
            <a:ext cx="2741501" cy="2527401"/>
          </a:xfrm>
          <a:custGeom>
            <a:avLst/>
            <a:gdLst>
              <a:gd name="T0" fmla="*/ 525 w 525"/>
              <a:gd name="T1" fmla="*/ 0 h 484"/>
              <a:gd name="T2" fmla="*/ 39 w 525"/>
              <a:gd name="T3" fmla="*/ 484 h 484"/>
              <a:gd name="T4" fmla="*/ 0 w 525"/>
              <a:gd name="T5" fmla="*/ 484 h 484"/>
              <a:gd name="T6" fmla="*/ 486 w 525"/>
              <a:gd name="T7" fmla="*/ 0 h 484"/>
              <a:gd name="T8" fmla="*/ 525 w 525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484">
                <a:moveTo>
                  <a:pt x="525" y="0"/>
                </a:moveTo>
                <a:lnTo>
                  <a:pt x="39" y="484"/>
                </a:lnTo>
                <a:lnTo>
                  <a:pt x="0" y="484"/>
                </a:lnTo>
                <a:lnTo>
                  <a:pt x="486" y="0"/>
                </a:lnTo>
                <a:lnTo>
                  <a:pt x="525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BB63-3395-43DF-97BE-5BCA1B7D52BA}" type="datetime1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41367A-AD10-43CB-B81F-BAA8AB35B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" y="5990964"/>
            <a:ext cx="2213695" cy="8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4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0">
            <a:extLst>
              <a:ext uri="{FF2B5EF4-FFF2-40B4-BE49-F238E27FC236}">
                <a16:creationId xmlns:a16="http://schemas.microsoft.com/office/drawing/2014/main" id="{BF4D37BF-1759-4F52-8C3E-65C7CA8A6A0D}"/>
              </a:ext>
            </a:extLst>
          </p:cNvPr>
          <p:cNvSpPr>
            <a:spLocks/>
          </p:cNvSpPr>
          <p:nvPr userDrawn="1"/>
        </p:nvSpPr>
        <p:spPr bwMode="auto">
          <a:xfrm>
            <a:off x="9316292" y="6285384"/>
            <a:ext cx="2769673" cy="177398"/>
          </a:xfrm>
          <a:custGeom>
            <a:avLst/>
            <a:gdLst>
              <a:gd name="T0" fmla="*/ 484 w 484"/>
              <a:gd name="T1" fmla="*/ 0 h 31"/>
              <a:gd name="T2" fmla="*/ 453 w 484"/>
              <a:gd name="T3" fmla="*/ 31 h 31"/>
              <a:gd name="T4" fmla="*/ 0 w 484"/>
              <a:gd name="T5" fmla="*/ 31 h 31"/>
              <a:gd name="T6" fmla="*/ 31 w 484"/>
              <a:gd name="T7" fmla="*/ 0 h 31"/>
              <a:gd name="T8" fmla="*/ 484 w 484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31">
                <a:moveTo>
                  <a:pt x="484" y="0"/>
                </a:moveTo>
                <a:lnTo>
                  <a:pt x="453" y="31"/>
                </a:lnTo>
                <a:lnTo>
                  <a:pt x="0" y="31"/>
                </a:lnTo>
                <a:lnTo>
                  <a:pt x="31" y="0"/>
                </a:lnTo>
                <a:lnTo>
                  <a:pt x="484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4A5CAF60-D8A4-4706-8629-B81C8E47E510}"/>
              </a:ext>
            </a:extLst>
          </p:cNvPr>
          <p:cNvSpPr>
            <a:spLocks/>
          </p:cNvSpPr>
          <p:nvPr userDrawn="1"/>
        </p:nvSpPr>
        <p:spPr bwMode="auto">
          <a:xfrm>
            <a:off x="6937724" y="6593887"/>
            <a:ext cx="5018604" cy="68670"/>
          </a:xfrm>
          <a:custGeom>
            <a:avLst/>
            <a:gdLst>
              <a:gd name="T0" fmla="*/ 877 w 877"/>
              <a:gd name="T1" fmla="*/ 0 h 12"/>
              <a:gd name="T2" fmla="*/ 864 w 877"/>
              <a:gd name="T3" fmla="*/ 12 h 12"/>
              <a:gd name="T4" fmla="*/ 0 w 877"/>
              <a:gd name="T5" fmla="*/ 12 h 12"/>
              <a:gd name="T6" fmla="*/ 12 w 877"/>
              <a:gd name="T7" fmla="*/ 0 h 12"/>
              <a:gd name="T8" fmla="*/ 877 w 87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" h="12">
                <a:moveTo>
                  <a:pt x="877" y="0"/>
                </a:moveTo>
                <a:lnTo>
                  <a:pt x="864" y="12"/>
                </a:lnTo>
                <a:lnTo>
                  <a:pt x="0" y="12"/>
                </a:lnTo>
                <a:lnTo>
                  <a:pt x="12" y="0"/>
                </a:lnTo>
                <a:lnTo>
                  <a:pt x="87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1939039B-FD2F-4DC8-B596-A699A852A362}"/>
              </a:ext>
            </a:extLst>
          </p:cNvPr>
          <p:cNvSpPr>
            <a:spLocks/>
          </p:cNvSpPr>
          <p:nvPr userDrawn="1"/>
        </p:nvSpPr>
        <p:spPr bwMode="auto">
          <a:xfrm>
            <a:off x="14180" y="621356"/>
            <a:ext cx="2769673" cy="177398"/>
          </a:xfrm>
          <a:custGeom>
            <a:avLst/>
            <a:gdLst>
              <a:gd name="T0" fmla="*/ 484 w 484"/>
              <a:gd name="T1" fmla="*/ 0 h 31"/>
              <a:gd name="T2" fmla="*/ 453 w 484"/>
              <a:gd name="T3" fmla="*/ 31 h 31"/>
              <a:gd name="T4" fmla="*/ 0 w 484"/>
              <a:gd name="T5" fmla="*/ 31 h 31"/>
              <a:gd name="T6" fmla="*/ 31 w 484"/>
              <a:gd name="T7" fmla="*/ 0 h 31"/>
              <a:gd name="T8" fmla="*/ 484 w 484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31">
                <a:moveTo>
                  <a:pt x="484" y="0"/>
                </a:moveTo>
                <a:lnTo>
                  <a:pt x="453" y="31"/>
                </a:lnTo>
                <a:lnTo>
                  <a:pt x="0" y="31"/>
                </a:lnTo>
                <a:lnTo>
                  <a:pt x="31" y="0"/>
                </a:lnTo>
                <a:lnTo>
                  <a:pt x="48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7BB308EF-A086-4281-8C66-E3EEE9EE5DA3}"/>
              </a:ext>
            </a:extLst>
          </p:cNvPr>
          <p:cNvSpPr>
            <a:spLocks/>
          </p:cNvSpPr>
          <p:nvPr userDrawn="1"/>
        </p:nvSpPr>
        <p:spPr bwMode="auto">
          <a:xfrm>
            <a:off x="14180" y="416135"/>
            <a:ext cx="5018604" cy="68670"/>
          </a:xfrm>
          <a:custGeom>
            <a:avLst/>
            <a:gdLst>
              <a:gd name="T0" fmla="*/ 877 w 877"/>
              <a:gd name="T1" fmla="*/ 0 h 12"/>
              <a:gd name="T2" fmla="*/ 864 w 877"/>
              <a:gd name="T3" fmla="*/ 12 h 12"/>
              <a:gd name="T4" fmla="*/ 0 w 877"/>
              <a:gd name="T5" fmla="*/ 12 h 12"/>
              <a:gd name="T6" fmla="*/ 12 w 877"/>
              <a:gd name="T7" fmla="*/ 0 h 12"/>
              <a:gd name="T8" fmla="*/ 877 w 87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7" h="12">
                <a:moveTo>
                  <a:pt x="877" y="0"/>
                </a:moveTo>
                <a:lnTo>
                  <a:pt x="864" y="12"/>
                </a:lnTo>
                <a:lnTo>
                  <a:pt x="0" y="12"/>
                </a:lnTo>
                <a:lnTo>
                  <a:pt x="12" y="0"/>
                </a:lnTo>
                <a:lnTo>
                  <a:pt x="877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59FA-74CC-4F13-B36F-EF06108789CC}" type="datetime1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A82D60-2753-4A59-8E56-D4C6BF9F7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" y="5990964"/>
            <a:ext cx="2213695" cy="8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7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01230-9AAD-448D-9405-87C8E567EB86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FB98-DFF0-4B9E-B695-B556D812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63" r:id="rId7"/>
    <p:sldLayoutId id="2147483654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regpartners.cz/" TargetMode="External"/><Relationship Id="rId2" Type="http://schemas.openxmlformats.org/officeDocument/2006/relationships/hyperlink" Target="mailto:ofice@finregpartners.cz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://www.finreg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32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A4A86A-3C62-724D-BA6B-055E6AD39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14" y="1401288"/>
            <a:ext cx="10515600" cy="4692551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8C94DC-0F8E-1247-ADE3-E5492121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10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19950E-FE44-CD42-BA69-FFDDC4051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4" y="1138777"/>
            <a:ext cx="11973426" cy="41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5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59483-FB36-444D-A4A2-6FA43F31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DLT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51E516-1905-1142-88D7-12170EC13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Veřejné registry – katastr nemovitostí </a:t>
            </a:r>
          </a:p>
          <a:p>
            <a:r>
              <a:rPr lang="cs-CZ" dirty="0"/>
              <a:t>Volby (Sierra Leone)</a:t>
            </a:r>
          </a:p>
          <a:p>
            <a:r>
              <a:rPr lang="cs-CZ" dirty="0"/>
              <a:t>Mezinárodní obchod</a:t>
            </a:r>
          </a:p>
          <a:p>
            <a:r>
              <a:rPr lang="cs-CZ" dirty="0"/>
              <a:t>Trh s uměním, diamanty</a:t>
            </a:r>
          </a:p>
          <a:p>
            <a:r>
              <a:rPr lang="cs-CZ" dirty="0"/>
              <a:t>Energetika a trh s energiemi</a:t>
            </a:r>
          </a:p>
          <a:p>
            <a:r>
              <a:rPr lang="cs-CZ" dirty="0"/>
              <a:t>Finanční odvětví (platby, vypořádání, AML procesy,…)</a:t>
            </a:r>
          </a:p>
          <a:p>
            <a:r>
              <a:rPr lang="cs-CZ" dirty="0"/>
              <a:t>Potenciálně kdekoliv, kde je potřeba zaznamenávat informace v rámci databáze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5A730B-B45A-FB49-8EC6-4423FC06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5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193BEE-D04F-C549-90C6-9567AAE21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10" y="0"/>
            <a:ext cx="8107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0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B7B14-FD05-474D-B14D-A9F61DB0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Contracts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38A60D-486A-924E-9BA4-5CC6D25B7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IT protokol, který umožňuje automatické plnění smlouvy (bez lidského, aktivního jednání) – „</a:t>
            </a:r>
            <a:r>
              <a:rPr lang="cs-CZ" dirty="0" err="1"/>
              <a:t>self</a:t>
            </a:r>
            <a:r>
              <a:rPr lang="cs-CZ" dirty="0"/>
              <a:t> </a:t>
            </a:r>
            <a:r>
              <a:rPr lang="cs-CZ" dirty="0" err="1"/>
              <a:t>executing</a:t>
            </a:r>
            <a:r>
              <a:rPr lang="cs-CZ" dirty="0"/>
              <a:t>“</a:t>
            </a:r>
          </a:p>
          <a:p>
            <a:endParaRPr lang="cs-CZ" dirty="0"/>
          </a:p>
          <a:p>
            <a:r>
              <a:rPr lang="cs-CZ" dirty="0"/>
              <a:t>není smlouva / mechanismus jejího plnění</a:t>
            </a:r>
          </a:p>
          <a:p>
            <a:endParaRPr lang="cs-CZ" dirty="0"/>
          </a:p>
          <a:p>
            <a:r>
              <a:rPr lang="cs-CZ" dirty="0"/>
              <a:t>Např. v souvislosti s ICO, pojištění, </a:t>
            </a:r>
            <a:r>
              <a:rPr lang="cs-CZ" dirty="0" err="1"/>
              <a:t>escrow</a:t>
            </a:r>
            <a:r>
              <a:rPr lang="cs-CZ" dirty="0"/>
              <a:t>, apod.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E05198-DC61-8044-8F60-7720AA9A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13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F68745-AEF6-EB41-A757-9CA7DA3E2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457" y="2330669"/>
            <a:ext cx="2743200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B3D96-D607-FB41-BBA9-425B75C0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ICO/ITO a </a:t>
            </a:r>
            <a:r>
              <a:rPr lang="cs-CZ" dirty="0" err="1"/>
              <a:t>tokenizace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816E74-7A81-FF47-93D7-04869E029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Initial</a:t>
            </a:r>
            <a:r>
              <a:rPr lang="cs-CZ" dirty="0"/>
              <a:t> </a:t>
            </a:r>
            <a:r>
              <a:rPr lang="cs-CZ" dirty="0" err="1"/>
              <a:t>coin</a:t>
            </a:r>
            <a:r>
              <a:rPr lang="cs-CZ" dirty="0"/>
              <a:t>(token)</a:t>
            </a:r>
            <a:r>
              <a:rPr lang="cs-CZ" dirty="0" err="1"/>
              <a:t>offering</a:t>
            </a:r>
            <a:endParaRPr lang="cs-CZ" dirty="0"/>
          </a:p>
          <a:p>
            <a:r>
              <a:rPr lang="cs-CZ" u="sng" dirty="0"/>
              <a:t>prostředek</a:t>
            </a:r>
            <a:r>
              <a:rPr lang="cs-CZ" dirty="0"/>
              <a:t> pro shromažďování peněžních prostředků od investorů  s cílem zabezpečit záměry emitenta v rámci technologii založené na </a:t>
            </a:r>
            <a:r>
              <a:rPr lang="cs-CZ" i="1" u="sng" dirty="0" err="1"/>
              <a:t>blockchain</a:t>
            </a:r>
            <a:r>
              <a:rPr lang="cs-CZ" i="1" dirty="0"/>
              <a:t> </a:t>
            </a:r>
            <a:r>
              <a:rPr lang="cs-CZ" dirty="0"/>
              <a:t>s využitím </a:t>
            </a:r>
            <a:r>
              <a:rPr lang="cs-CZ" i="1" u="sng" dirty="0" err="1"/>
              <a:t>smart</a:t>
            </a:r>
            <a:r>
              <a:rPr lang="cs-CZ" i="1" u="sng" dirty="0"/>
              <a:t> </a:t>
            </a:r>
            <a:r>
              <a:rPr lang="cs-CZ" i="1" u="sng" dirty="0" err="1"/>
              <a:t>contracts</a:t>
            </a:r>
            <a:r>
              <a:rPr lang="cs-CZ" dirty="0"/>
              <a:t>, za investici obdrží investor </a:t>
            </a:r>
            <a:r>
              <a:rPr lang="cs-CZ" u="sng" dirty="0"/>
              <a:t>token</a:t>
            </a:r>
            <a:endParaRPr lang="cs-CZ" dirty="0"/>
          </a:p>
          <a:p>
            <a:r>
              <a:rPr lang="cs-CZ" dirty="0"/>
              <a:t>STO (</a:t>
            </a:r>
            <a:r>
              <a:rPr lang="cs-CZ" dirty="0" err="1"/>
              <a:t>Security</a:t>
            </a:r>
            <a:r>
              <a:rPr lang="cs-CZ" dirty="0"/>
              <a:t> token </a:t>
            </a:r>
            <a:r>
              <a:rPr lang="cs-CZ" dirty="0" err="1"/>
              <a:t>offering</a:t>
            </a:r>
            <a:r>
              <a:rPr lang="cs-CZ" dirty="0"/>
              <a:t>) a </a:t>
            </a:r>
            <a:r>
              <a:rPr lang="cs-CZ" dirty="0" err="1"/>
              <a:t>tokenizace</a:t>
            </a:r>
            <a:r>
              <a:rPr lang="cs-CZ" dirty="0"/>
              <a:t> majetku</a:t>
            </a:r>
          </a:p>
          <a:p>
            <a:r>
              <a:rPr lang="cs-CZ" dirty="0"/>
              <a:t>tokeny mohou být navázány na jakákoli formu platby nebo výnos, “dluhové tokeny”, “účastnické tokeny” - obvykle ne, tokeny s právy na určitou hmotnou věc, “</a:t>
            </a:r>
            <a:r>
              <a:rPr lang="cs-CZ" i="1" dirty="0" err="1"/>
              <a:t>protocol</a:t>
            </a:r>
            <a:r>
              <a:rPr lang="cs-CZ" i="1" dirty="0"/>
              <a:t> </a:t>
            </a:r>
            <a:r>
              <a:rPr lang="cs-CZ" i="1" dirty="0" err="1"/>
              <a:t>tokens</a:t>
            </a:r>
            <a:r>
              <a:rPr lang="cs-CZ" i="1" dirty="0"/>
              <a:t>”...</a:t>
            </a:r>
          </a:p>
          <a:p>
            <a:endParaRPr lang="cs-CZ" dirty="0"/>
          </a:p>
          <a:p>
            <a:endParaRPr lang="cs-CZ" u="sng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CB2525-62BA-CB47-9B2E-4D573500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3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46908"/>
            <a:ext cx="10515600" cy="431074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/>
              <a:t>Základní</a:t>
            </a:r>
            <a:r>
              <a:rPr lang="en-US" sz="8000" b="1" dirty="0"/>
              <a:t> </a:t>
            </a:r>
            <a:r>
              <a:rPr lang="en-US" sz="8000" b="1" dirty="0" err="1"/>
              <a:t>právní</a:t>
            </a:r>
            <a:r>
              <a:rPr lang="en-US" sz="8000" b="1" dirty="0"/>
              <a:t> </a:t>
            </a:r>
            <a:r>
              <a:rPr lang="en-US" sz="8000" b="1" dirty="0" err="1"/>
              <a:t>charakteristika</a:t>
            </a:r>
            <a:endParaRPr lang="en-US" sz="6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CC1CF-8B09-4BB5-9652-C2C7704D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15</a:t>
            </a:fld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0FCCA83-303A-574D-8A7A-C32C40E52B62}"/>
              </a:ext>
            </a:extLst>
          </p:cNvPr>
          <p:cNvSpPr/>
          <p:nvPr/>
        </p:nvSpPr>
        <p:spPr>
          <a:xfrm>
            <a:off x="0" y="5700156"/>
            <a:ext cx="2470068" cy="1157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2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688E1-A4C7-F44D-AD1C-D5826B02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charakteristika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52F2F2-E147-F948-BCE9-66080E55D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Legální klasifikace tokenů a </a:t>
            </a:r>
            <a:r>
              <a:rPr lang="cs-CZ" dirty="0" err="1"/>
              <a:t>kryptoměn</a:t>
            </a:r>
            <a:r>
              <a:rPr lang="cs-CZ" dirty="0"/>
              <a:t> namnoze závisí na tom, podle jakého práva jsou vydány a jaká práva s nimi souvisí (jsou spjata)</a:t>
            </a:r>
          </a:p>
          <a:p>
            <a:endParaRPr lang="cs-CZ" dirty="0"/>
          </a:p>
          <a:p>
            <a:r>
              <a:rPr lang="cs-CZ" dirty="0" err="1"/>
              <a:t>Kryptoměna</a:t>
            </a:r>
            <a:r>
              <a:rPr lang="cs-CZ" dirty="0"/>
              <a:t> = měna / zákonné platidlo? (</a:t>
            </a:r>
            <a:r>
              <a:rPr lang="cs-CZ" i="1" dirty="0" err="1"/>
              <a:t>legal</a:t>
            </a:r>
            <a:r>
              <a:rPr lang="cs-CZ" i="1" dirty="0"/>
              <a:t> tender</a:t>
            </a:r>
            <a:r>
              <a:rPr lang="cs-CZ" dirty="0"/>
              <a:t>)</a:t>
            </a:r>
          </a:p>
          <a:p>
            <a:endParaRPr lang="cs-CZ" dirty="0"/>
          </a:p>
          <a:p>
            <a:pPr lvl="1"/>
            <a:r>
              <a:rPr lang="cs-CZ" dirty="0"/>
              <a:t>Marshallovy ostrovy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C39244-43CD-4742-B175-A543E5F0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1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0BD33-DFC9-1948-9BC1-D957801E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Soukromoprávní charakteristika dle CZ 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9CEA0E-57B1-414E-9653-2D5541783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Právní, věcný a obligační status</a:t>
            </a:r>
          </a:p>
          <a:p>
            <a:r>
              <a:rPr lang="cs-CZ" dirty="0"/>
              <a:t>Nehmotná movitá věc?</a:t>
            </a:r>
          </a:p>
          <a:p>
            <a:r>
              <a:rPr lang="cs-CZ" dirty="0"/>
              <a:t>Právo?</a:t>
            </a:r>
          </a:p>
          <a:p>
            <a:r>
              <a:rPr lang="cs-CZ" dirty="0"/>
              <a:t>Cenný papír nebo zaknihovaný cenný papír? České právo vychází z </a:t>
            </a:r>
            <a:r>
              <a:rPr lang="cs-CZ" i="1" dirty="0"/>
              <a:t>bipolarity</a:t>
            </a:r>
            <a:r>
              <a:rPr lang="cs-CZ" dirty="0"/>
              <a:t> (dříve podoba cenného papíru).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Spotřebitel, slabší smluvní strana, pravidla týkající se obchodních podmínek, reklamy atp.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27AF51-85B1-504E-B1F3-388A73DD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5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D4BE7-3059-8549-95CB-78B49491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Veřejnoprávní charakteristika dle CZ 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A110F7-59EB-DD4A-8597-E77F3341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ICO může podléhat právní regulaci finančního trhu a tedy i kompetenci a pravomoci ČNB</a:t>
            </a:r>
          </a:p>
          <a:p>
            <a:r>
              <a:rPr lang="cs-CZ" dirty="0"/>
              <a:t>Pokoutné kolektivní investování?</a:t>
            </a:r>
          </a:p>
          <a:p>
            <a:r>
              <a:rPr lang="cs-CZ" dirty="0"/>
              <a:t>Neoprávněná veřejná nabídka investičních cenných papírů?</a:t>
            </a:r>
          </a:p>
          <a:p>
            <a:r>
              <a:rPr lang="cs-CZ" dirty="0"/>
              <a:t>AML/CFT pravidla týkající se </a:t>
            </a:r>
            <a:r>
              <a:rPr lang="cs-CZ" dirty="0" err="1"/>
              <a:t>kryptoměn</a:t>
            </a:r>
            <a:endParaRPr lang="cs-CZ" dirty="0"/>
          </a:p>
          <a:p>
            <a:r>
              <a:rPr lang="cs-CZ" dirty="0"/>
              <a:t>Daňová problematika - zdanitelný příjem (DPFO, DPPO), DPH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EFF0AE-2EE3-BF4A-A7A5-6096875E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2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A9C73-F3B7-3B41-8679-FE5D0293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tokenů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7BB1BB-DB52-C742-B68A-2566C6B7F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628650" indent="-628650" defTabSz="817244">
              <a:spcBef>
                <a:spcPts val="2400"/>
              </a:spcBef>
              <a:defRPr sz="4455"/>
            </a:pPr>
            <a:r>
              <a:rPr lang="cs-CZ" sz="8000" dirty="0"/>
              <a:t>Právo finančního trhu reguluje úsek určitých aktivit, které jsou vykonávány ve vztahu ke specifickému nástroji (regulovaný instrument)</a:t>
            </a:r>
          </a:p>
          <a:p>
            <a:pPr marL="628650" indent="-628650" defTabSz="817244">
              <a:spcBef>
                <a:spcPts val="2400"/>
              </a:spcBef>
              <a:defRPr sz="4455"/>
            </a:pPr>
            <a:r>
              <a:rPr lang="cs-CZ" sz="8000" dirty="0"/>
              <a:t>Samotný token není standardně vnímán jako regulovaný instrument</a:t>
            </a:r>
          </a:p>
          <a:p>
            <a:pPr marL="628650" indent="-628650" defTabSz="817244">
              <a:spcBef>
                <a:spcPts val="2400"/>
              </a:spcBef>
              <a:defRPr sz="4455"/>
            </a:pPr>
            <a:r>
              <a:rPr lang="cs-CZ" sz="8000" dirty="0"/>
              <a:t>Zda jím bude, je odvislé od struktury tokenu, na ICO může dopadat regulace finančního trhu</a:t>
            </a:r>
          </a:p>
          <a:p>
            <a:pPr marL="628650" indent="-628650" defTabSz="817244">
              <a:spcBef>
                <a:spcPts val="2400"/>
              </a:spcBef>
              <a:defRPr sz="4455"/>
            </a:pPr>
            <a:r>
              <a:rPr lang="cs-CZ" sz="8000" dirty="0"/>
              <a:t>Varování EBA, ESMA, ČNB...</a:t>
            </a:r>
          </a:p>
          <a:p>
            <a:pPr marL="628650" indent="-628650" defTabSz="817244">
              <a:spcBef>
                <a:spcPts val="2400"/>
              </a:spcBef>
              <a:defRPr sz="4455"/>
            </a:pPr>
            <a:r>
              <a:rPr lang="cs-CZ" sz="8000" dirty="0"/>
              <a:t>Investiční cenný papír?</a:t>
            </a:r>
          </a:p>
          <a:p>
            <a:pPr marL="628650" indent="-628650" defTabSz="817244">
              <a:spcBef>
                <a:spcPts val="2400"/>
              </a:spcBef>
              <a:defRPr sz="4455"/>
            </a:pPr>
            <a:r>
              <a:rPr lang="cs-CZ" sz="8000" dirty="0"/>
              <a:t>Komodita?</a:t>
            </a:r>
          </a:p>
          <a:p>
            <a:pPr marL="628650" indent="-628650" defTabSz="817244">
              <a:spcBef>
                <a:spcPts val="2400"/>
              </a:spcBef>
              <a:defRPr sz="4455"/>
            </a:pPr>
            <a:r>
              <a:rPr lang="cs-CZ" sz="8000" dirty="0"/>
              <a:t>Měna? </a:t>
            </a:r>
          </a:p>
          <a:p>
            <a:pPr marL="628650" indent="-628650" defTabSz="817244">
              <a:spcBef>
                <a:spcPts val="2400"/>
              </a:spcBef>
              <a:defRPr sz="4455"/>
            </a:pPr>
            <a:r>
              <a:rPr lang="cs-CZ" sz="8000" dirty="0"/>
              <a:t>Platební prostředek? Elektronické peníze?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FE974B-3B65-4240-B052-DE214100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2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8980" y="1111964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 err="1"/>
              <a:t>Kryptoměny</a:t>
            </a:r>
            <a:r>
              <a:rPr lang="en-US" dirty="0"/>
              <a:t>, blockchain, smart contracts a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právní</a:t>
            </a:r>
            <a:r>
              <a:rPr lang="en-US" dirty="0"/>
              <a:t> </a:t>
            </a:r>
            <a:r>
              <a:rPr lang="en-US" dirty="0" err="1"/>
              <a:t>aspekty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8980" y="3681730"/>
            <a:ext cx="10515600" cy="2674620"/>
          </a:xfrm>
        </p:spPr>
        <p:txBody>
          <a:bodyPr>
            <a:normAutofit/>
          </a:bodyPr>
          <a:lstStyle/>
          <a:p>
            <a:r>
              <a:rPr lang="en-US" b="1" dirty="0"/>
              <a:t>Jan Šovar</a:t>
            </a:r>
          </a:p>
          <a:p>
            <a:r>
              <a:rPr lang="en-US" b="1" dirty="0" err="1"/>
              <a:t>Ondřej</a:t>
            </a:r>
            <a:r>
              <a:rPr lang="en-US" b="1" dirty="0"/>
              <a:t> </a:t>
            </a:r>
            <a:r>
              <a:rPr lang="en-US" b="1" dirty="0" err="1"/>
              <a:t>Mikula</a:t>
            </a:r>
            <a:endParaRPr lang="en-US" b="1" dirty="0"/>
          </a:p>
          <a:p>
            <a:pPr algn="r"/>
            <a:endParaRPr lang="en-US" dirty="0"/>
          </a:p>
          <a:p>
            <a:pPr algn="r"/>
            <a:r>
              <a:rPr lang="en-US" dirty="0" err="1"/>
              <a:t>Právnická</a:t>
            </a:r>
            <a:r>
              <a:rPr lang="en-US" dirty="0"/>
              <a:t> </a:t>
            </a:r>
            <a:r>
              <a:rPr lang="en-US" dirty="0" err="1"/>
              <a:t>fakulta</a:t>
            </a:r>
            <a:r>
              <a:rPr lang="en-US" dirty="0"/>
              <a:t> </a:t>
            </a:r>
            <a:r>
              <a:rPr lang="en-US" dirty="0" err="1"/>
              <a:t>Masarykovy</a:t>
            </a:r>
            <a:r>
              <a:rPr lang="en-US" dirty="0"/>
              <a:t> </a:t>
            </a:r>
            <a:r>
              <a:rPr lang="en-US" dirty="0" err="1"/>
              <a:t>Univerzity</a:t>
            </a:r>
            <a:endParaRPr lang="en-US" dirty="0"/>
          </a:p>
          <a:p>
            <a:pPr algn="r"/>
            <a:r>
              <a:rPr lang="en-US" dirty="0"/>
              <a:t>13. </a:t>
            </a:r>
            <a:r>
              <a:rPr lang="en-US" dirty="0" err="1"/>
              <a:t>prosinec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3980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784267"/>
            <a:ext cx="5240972" cy="3811588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sz="18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Hledáme talenty se zájmem o 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a právo finančního trhu.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sz="18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8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cs-CZ" altLang="cs-CZ" sz="18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ofice@finregpartners.cz</a:t>
            </a:r>
            <a:endParaRPr lang="cs-CZ" altLang="cs-CZ" sz="18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sz="18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8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</a:t>
            </a: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altLang="cs-CZ" sz="1800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www.finregpartners.cz</a:t>
            </a:r>
            <a:endParaRPr lang="cs-CZ" altLang="cs-CZ" sz="1800" u="sng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8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Blog:</a:t>
            </a: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altLang="cs-CZ" sz="1800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www.finreg.cz</a:t>
            </a:r>
            <a:endParaRPr lang="cs-CZ" altLang="cs-CZ" sz="1800" u="sng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800" dirty="0" err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8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1800" u="sng" dirty="0" err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finregplus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A0482-3B47-4857-91C0-CF9AFCB4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20</a:t>
            </a:fld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281B34C-E1F4-044C-991F-42AF6582B526}"/>
              </a:ext>
            </a:extLst>
          </p:cNvPr>
          <p:cNvSpPr/>
          <p:nvPr/>
        </p:nvSpPr>
        <p:spPr>
          <a:xfrm>
            <a:off x="0" y="5700156"/>
            <a:ext cx="2470068" cy="1157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7915A59-91F5-2D4A-B455-2C0575B55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0945"/>
            <a:ext cx="1435008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   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cs-CZ" altLang="cs-CZ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  </a:t>
            </a:r>
            <a:r>
              <a:rPr kumimoji="0" lang="cs-CZ" altLang="cs-CZ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/Users/honzuvmac/Library/Containers/com.microsoft.Outlook/Data/Library/Caches/Signatures/signature_946828905">
            <a:extLst>
              <a:ext uri="{FF2B5EF4-FFF2-40B4-BE49-F238E27FC236}">
                <a16:creationId xmlns:a16="http://schemas.microsoft.com/office/drawing/2014/main" id="{842649EE-A56E-A44A-BDE6-5062BCBD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783303"/>
            <a:ext cx="1935914" cy="73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6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46908"/>
            <a:ext cx="10515600" cy="431074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/>
              <a:t>Základní</a:t>
            </a:r>
            <a:r>
              <a:rPr lang="en-US" sz="8000" b="1" dirty="0"/>
              <a:t> </a:t>
            </a:r>
            <a:r>
              <a:rPr lang="en-US" sz="8000" b="1" dirty="0" err="1"/>
              <a:t>pojmy</a:t>
            </a:r>
            <a:endParaRPr lang="en-US" sz="6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CC1CF-8B09-4BB5-9652-C2C7704D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3</a:t>
            </a:fld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0FCCA83-303A-574D-8A7A-C32C40E52B62}"/>
              </a:ext>
            </a:extLst>
          </p:cNvPr>
          <p:cNvSpPr/>
          <p:nvPr/>
        </p:nvSpPr>
        <p:spPr>
          <a:xfrm>
            <a:off x="0" y="5700156"/>
            <a:ext cx="2470068" cy="1157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46908"/>
            <a:ext cx="10515600" cy="431074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/>
              <a:t>Kryptoměny</a:t>
            </a:r>
            <a:endParaRPr lang="en-US" sz="6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CC1CF-8B09-4BB5-9652-C2C7704D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4</a:t>
            </a:fld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0FCCA83-303A-574D-8A7A-C32C40E52B62}"/>
              </a:ext>
            </a:extLst>
          </p:cNvPr>
          <p:cNvSpPr/>
          <p:nvPr/>
        </p:nvSpPr>
        <p:spPr>
          <a:xfrm>
            <a:off x="0" y="5700156"/>
            <a:ext cx="2470068" cy="1157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0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002D2-73A1-194D-A86B-9BCE3A18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Kryptoměna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A4A86A-3C62-724D-BA6B-055E6AD393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F5EAA09F-2A01-4A44-A858-2587332DA6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digitální měna, při jejímž vytváření i ověřování transakcí s touto měnou je využívána šifrovací technologie a která existuje bez ohledu na činnost centrální banky (</a:t>
            </a:r>
            <a:r>
              <a:rPr lang="cs-CZ" i="1" dirty="0" err="1"/>
              <a:t>cryptocurrency</a:t>
            </a:r>
            <a:r>
              <a:rPr lang="cs-CZ" dirty="0"/>
              <a:t>)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8C94DC-0F8E-1247-ADE3-E5492121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5</a:t>
            </a:fld>
            <a:endParaRPr lang="en-US"/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CF8DB56C-C473-A449-AFC5-951541A320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825625"/>
            <a:ext cx="4669425" cy="30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002D2-73A1-194D-A86B-9BCE3A18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Kryptoměny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A4A86A-3C62-724D-BA6B-055E6AD39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14" y="1401288"/>
            <a:ext cx="10515600" cy="4692551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vs. virtuální měny (</a:t>
            </a:r>
            <a:r>
              <a:rPr lang="cs-CZ" i="1" dirty="0" err="1"/>
              <a:t>digital</a:t>
            </a:r>
            <a:r>
              <a:rPr lang="cs-CZ" i="1" dirty="0"/>
              <a:t> </a:t>
            </a:r>
            <a:r>
              <a:rPr lang="cs-CZ" i="1" dirty="0" err="1"/>
              <a:t>currency</a:t>
            </a:r>
            <a:r>
              <a:rPr lang="cs-CZ" dirty="0"/>
              <a:t>):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hodnota uchovávaná v digitální podobě bez ingerence centrální banky (může být širším pojmem), elektronicky převoditelná a elektronicky uchovávaná; nemusí, ale může být vázaná na konvenční (</a:t>
            </a:r>
            <a:r>
              <a:rPr lang="cs-CZ" i="1" dirty="0" err="1"/>
              <a:t>fiat</a:t>
            </a:r>
            <a:r>
              <a:rPr lang="cs-CZ" dirty="0"/>
              <a:t>) měnu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české předpisy používají pojem „virtuální měny“, viz AML zákon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někdy ještě širší pojem digitální měna</a:t>
            </a:r>
          </a:p>
          <a:p>
            <a:pPr lvl="1"/>
            <a:endParaRPr lang="cs-CZ" dirty="0"/>
          </a:p>
          <a:p>
            <a:r>
              <a:rPr lang="cs-CZ" dirty="0"/>
              <a:t>vs. běžná měna (</a:t>
            </a:r>
            <a:r>
              <a:rPr lang="cs-CZ" i="1" dirty="0" err="1"/>
              <a:t>fiat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8C94DC-0F8E-1247-ADE3-E5492121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3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46908"/>
            <a:ext cx="10515600" cy="431074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Blockchain (DLT)</a:t>
            </a:r>
            <a:endParaRPr lang="en-US" sz="6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CC1CF-8B09-4BB5-9652-C2C7704D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7</a:t>
            </a:fld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0FCCA83-303A-574D-8A7A-C32C40E52B62}"/>
              </a:ext>
            </a:extLst>
          </p:cNvPr>
          <p:cNvSpPr/>
          <p:nvPr/>
        </p:nvSpPr>
        <p:spPr>
          <a:xfrm>
            <a:off x="0" y="5700156"/>
            <a:ext cx="2470068" cy="1157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3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002D2-73A1-194D-A86B-9BCE3A18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Blockchain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A4A86A-3C62-724D-BA6B-055E6AD39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14" y="1401288"/>
            <a:ext cx="10515600" cy="4692551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základní podkladová technologie (</a:t>
            </a:r>
            <a:r>
              <a:rPr lang="cs-CZ" i="1" dirty="0" err="1"/>
              <a:t>distributed</a:t>
            </a:r>
            <a:r>
              <a:rPr lang="cs-CZ" i="1" dirty="0"/>
              <a:t> </a:t>
            </a:r>
            <a:r>
              <a:rPr lang="cs-CZ" i="1" dirty="0" err="1"/>
              <a:t>ledger</a:t>
            </a:r>
            <a:r>
              <a:rPr lang="cs-CZ" i="1" dirty="0"/>
              <a:t> technology</a:t>
            </a:r>
            <a:r>
              <a:rPr lang="cs-CZ" dirty="0"/>
              <a:t>) </a:t>
            </a:r>
          </a:p>
          <a:p>
            <a:endParaRPr lang="cs-CZ" dirty="0"/>
          </a:p>
          <a:p>
            <a:r>
              <a:rPr lang="cs-CZ" dirty="0"/>
              <a:t>databázový systém; data ukládaná distributivně (decentralizovaně) bez centrální evidence nebo prostředníka, prostřednictvím tzv. síťových </a:t>
            </a:r>
            <a:r>
              <a:rPr lang="cs-CZ" dirty="0" err="1"/>
              <a:t>nodes</a:t>
            </a:r>
            <a:r>
              <a:rPr lang="cs-CZ" dirty="0"/>
              <a:t> (v počítačích účastníků – P2P)</a:t>
            </a:r>
          </a:p>
          <a:p>
            <a:endParaRPr lang="cs-CZ" dirty="0"/>
          </a:p>
          <a:p>
            <a:r>
              <a:rPr lang="cs-CZ" dirty="0"/>
              <a:t>Vyloučení centrální autority – (</a:t>
            </a:r>
            <a:r>
              <a:rPr lang="cs-CZ" dirty="0" err="1"/>
              <a:t>middleman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uchovávání dat o vlastnictví / transakcích s </a:t>
            </a:r>
            <a:r>
              <a:rPr lang="cs-CZ" dirty="0" err="1"/>
              <a:t>kryptoměnami</a:t>
            </a:r>
            <a:r>
              <a:rPr lang="cs-CZ" dirty="0"/>
              <a:t> a tokeny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8C94DC-0F8E-1247-ADE3-E5492121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4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81A5A-E7D5-404C-87D1-A5839C30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Decentralizovaná (distribuovaná) databáze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8964B22-F204-084E-AC0F-177635F25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94" y="2280345"/>
            <a:ext cx="8177212" cy="345142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EA08F0-2587-2A4E-A4B6-61509A6B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FB98-DFF0-4B9E-B695-B556D8126A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068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16DA3A7-39A7-40FA-9D2E-C20B580E0658}" vid="{F1308274-F545-4D27-91D7-1DD5A26C3F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1123</TotalTime>
  <Words>579</Words>
  <Application>Microsoft Office PowerPoint</Application>
  <PresentationFormat>Širokoúhlá obrazovka</PresentationFormat>
  <Paragraphs>114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Prezentace aplikace PowerPoint</vt:lpstr>
      <vt:lpstr>Kryptoměny, blockchain, smart contracts a jejich právní aspekty </vt:lpstr>
      <vt:lpstr>Základní pojmy</vt:lpstr>
      <vt:lpstr>Kryptoměny</vt:lpstr>
      <vt:lpstr> Kryptoměna</vt:lpstr>
      <vt:lpstr>Kryptoměny</vt:lpstr>
      <vt:lpstr>Blockchain (DLT)</vt:lpstr>
      <vt:lpstr>Blockchain</vt:lpstr>
      <vt:lpstr> Decentralizovaná (distribuovaná) databáze</vt:lpstr>
      <vt:lpstr>Prezentace aplikace PowerPoint</vt:lpstr>
      <vt:lpstr>Využití DLT</vt:lpstr>
      <vt:lpstr>Prezentace aplikace PowerPoint</vt:lpstr>
      <vt:lpstr>Smart Contracts</vt:lpstr>
      <vt:lpstr>ICO/ITO a tokenizace</vt:lpstr>
      <vt:lpstr>Základní právní charakteristika</vt:lpstr>
      <vt:lpstr>Právní charakteristika</vt:lpstr>
      <vt:lpstr>Soukromoprávní charakteristika dle CZ práva</vt:lpstr>
      <vt:lpstr>Veřejnoprávní charakteristika dle CZ práva</vt:lpstr>
      <vt:lpstr>Regulace tokenů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Sovar</dc:creator>
  <cp:lastModifiedBy>Josef Kotásek</cp:lastModifiedBy>
  <cp:revision>34</cp:revision>
  <dcterms:created xsi:type="dcterms:W3CDTF">2018-10-09T19:31:25Z</dcterms:created>
  <dcterms:modified xsi:type="dcterms:W3CDTF">2018-12-13T10:38:13Z</dcterms:modified>
</cp:coreProperties>
</file>