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62" r:id="rId3"/>
    <p:sldId id="263" r:id="rId4"/>
    <p:sldId id="264" r:id="rId5"/>
    <p:sldId id="265" r:id="rId6"/>
    <p:sldId id="266" r:id="rId7"/>
    <p:sldId id="267" r:id="rId8"/>
    <p:sldId id="268" r:id="rId9"/>
    <p:sldId id="293" r:id="rId10"/>
    <p:sldId id="287" r:id="rId11"/>
    <p:sldId id="269" r:id="rId12"/>
    <p:sldId id="288" r:id="rId13"/>
    <p:sldId id="289" r:id="rId14"/>
    <p:sldId id="270" r:id="rId15"/>
    <p:sldId id="273" r:id="rId16"/>
    <p:sldId id="271" r:id="rId17"/>
    <p:sldId id="274" r:id="rId18"/>
    <p:sldId id="275" r:id="rId19"/>
    <p:sldId id="276" r:id="rId20"/>
    <p:sldId id="281" r:id="rId21"/>
    <p:sldId id="282" r:id="rId22"/>
    <p:sldId id="284" r:id="rId23"/>
    <p:sldId id="285" r:id="rId24"/>
    <p:sldId id="286" r:id="rId25"/>
    <p:sldId id="283" r:id="rId26"/>
    <p:sldId id="277" r:id="rId27"/>
    <p:sldId id="278" r:id="rId28"/>
    <p:sldId id="279" r:id="rId29"/>
    <p:sldId id="280" r:id="rId30"/>
    <p:sldId id="292" r:id="rId31"/>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7" autoAdjust="0"/>
    <p:restoredTop sz="53943" autoAdjust="0"/>
  </p:normalViewPr>
  <p:slideViewPr>
    <p:cSldViewPr>
      <p:cViewPr varScale="1">
        <p:scale>
          <a:sx n="62" d="100"/>
          <a:sy n="62" d="100"/>
        </p:scale>
        <p:origin x="3030"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08994738-D7BB-4466-B097-9E3F391435BC}" type="datetimeFigureOut">
              <a:rPr lang="cs-CZ" smtClean="0"/>
              <a:pPr/>
              <a:t>23.10.2018</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4"/>
            <a:ext cx="5438140" cy="4466987"/>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1"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4" y="9428583"/>
            <a:ext cx="2945659" cy="496332"/>
          </a:xfrm>
          <a:prstGeom prst="rect">
            <a:avLst/>
          </a:prstGeom>
        </p:spPr>
        <p:txBody>
          <a:bodyPr vert="horz" lIns="91440" tIns="45720" rIns="91440" bIns="45720" rtlCol="0" anchor="b"/>
          <a:lstStyle>
            <a:lvl1pPr algn="r">
              <a:defRPr sz="1200"/>
            </a:lvl1pPr>
          </a:lstStyle>
          <a:p>
            <a:fld id="{DF7A9CA1-FFB3-4651-B37D-6FDEDD726678}" type="slidenum">
              <a:rPr lang="cs-CZ" smtClean="0"/>
              <a:pPr/>
              <a:t>‹#›</a:t>
            </a:fld>
            <a:endParaRPr lang="cs-CZ"/>
          </a:p>
        </p:txBody>
      </p:sp>
    </p:spTree>
    <p:extLst>
      <p:ext uri="{BB962C8B-B14F-4D97-AF65-F5344CB8AC3E}">
        <p14:creationId xmlns:p14="http://schemas.microsoft.com/office/powerpoint/2010/main" val="21070646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F7A9CA1-FFB3-4651-B37D-6FDEDD726678}" type="slidenum">
              <a:rPr lang="cs-CZ" smtClean="0"/>
              <a:pPr/>
              <a:t>1</a:t>
            </a:fld>
            <a:endParaRPr 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F7A9CA1-FFB3-4651-B37D-6FDEDD726678}" type="slidenum">
              <a:rPr lang="cs-CZ" smtClean="0"/>
              <a:pPr/>
              <a:t>10</a:t>
            </a:fld>
            <a:endParaRPr 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indent="0">
              <a:buNone/>
            </a:pPr>
            <a:endParaRPr lang="cs-CZ" b="1" dirty="0"/>
          </a:p>
        </p:txBody>
      </p:sp>
      <p:sp>
        <p:nvSpPr>
          <p:cNvPr id="4" name="Zástupný symbol pro číslo snímku 3"/>
          <p:cNvSpPr>
            <a:spLocks noGrp="1"/>
          </p:cNvSpPr>
          <p:nvPr>
            <p:ph type="sldNum" sz="quarter" idx="10"/>
          </p:nvPr>
        </p:nvSpPr>
        <p:spPr/>
        <p:txBody>
          <a:bodyPr/>
          <a:lstStyle/>
          <a:p>
            <a:fld id="{DF7A9CA1-FFB3-4651-B37D-6FDEDD726678}" type="slidenum">
              <a:rPr lang="cs-CZ" smtClean="0"/>
              <a:pPr/>
              <a:t>11</a:t>
            </a:fld>
            <a:endParaRPr 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F7A9CA1-FFB3-4651-B37D-6FDEDD726678}" type="slidenum">
              <a:rPr lang="cs-CZ" smtClean="0"/>
              <a:pPr/>
              <a:t>12</a:t>
            </a:fld>
            <a:endParaRPr 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F7A9CA1-FFB3-4651-B37D-6FDEDD726678}" type="slidenum">
              <a:rPr lang="cs-CZ" smtClean="0"/>
              <a:pPr/>
              <a:t>13</a:t>
            </a:fld>
            <a:endParaRPr 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F7A9CA1-FFB3-4651-B37D-6FDEDD726678}" type="slidenum">
              <a:rPr lang="cs-CZ" smtClean="0"/>
              <a:pPr/>
              <a:t>14</a:t>
            </a:fld>
            <a:endParaRPr 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F7A9CA1-FFB3-4651-B37D-6FDEDD726678}" type="slidenum">
              <a:rPr lang="cs-CZ" smtClean="0"/>
              <a:pPr/>
              <a:t>15</a:t>
            </a:fld>
            <a:endParaRPr 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F7A9CA1-FFB3-4651-B37D-6FDEDD726678}" type="slidenum">
              <a:rPr lang="cs-CZ" smtClean="0"/>
              <a:pPr/>
              <a:t>16</a:t>
            </a:fld>
            <a:endParaRPr 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lgn="just"/>
            <a:endParaRPr lang="cs-CZ" b="0" baseline="0" dirty="0" smtClean="0"/>
          </a:p>
        </p:txBody>
      </p:sp>
      <p:sp>
        <p:nvSpPr>
          <p:cNvPr id="4" name="Zástupný symbol pro číslo snímku 3"/>
          <p:cNvSpPr>
            <a:spLocks noGrp="1"/>
          </p:cNvSpPr>
          <p:nvPr>
            <p:ph type="sldNum" sz="quarter" idx="10"/>
          </p:nvPr>
        </p:nvSpPr>
        <p:spPr/>
        <p:txBody>
          <a:bodyPr/>
          <a:lstStyle/>
          <a:p>
            <a:fld id="{4B00F715-2FF2-4DF4-8E0B-D6C3EF379D08}" type="slidenum">
              <a:rPr lang="cs-CZ" smtClean="0"/>
              <a:pPr/>
              <a:t>17</a:t>
            </a:fld>
            <a:endParaRPr lang="cs-CZ"/>
          </a:p>
        </p:txBody>
      </p:sp>
    </p:spTree>
    <p:extLst>
      <p:ext uri="{BB962C8B-B14F-4D97-AF65-F5344CB8AC3E}">
        <p14:creationId xmlns:p14="http://schemas.microsoft.com/office/powerpoint/2010/main" val="24067950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B00F715-2FF2-4DF4-8E0B-D6C3EF379D08}" type="slidenum">
              <a:rPr lang="cs-CZ" smtClean="0"/>
              <a:pPr/>
              <a:t>18</a:t>
            </a:fld>
            <a:endParaRPr lang="cs-CZ"/>
          </a:p>
        </p:txBody>
      </p:sp>
    </p:spTree>
    <p:extLst>
      <p:ext uri="{BB962C8B-B14F-4D97-AF65-F5344CB8AC3E}">
        <p14:creationId xmlns:p14="http://schemas.microsoft.com/office/powerpoint/2010/main" val="307199774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a:buFont typeface="Wingdings" pitchFamily="2" charset="2"/>
              <a:buNone/>
            </a:pPr>
            <a:endParaRPr lang="cs-CZ" dirty="0"/>
          </a:p>
        </p:txBody>
      </p:sp>
      <p:sp>
        <p:nvSpPr>
          <p:cNvPr id="4" name="Zástupný symbol pro číslo snímku 3"/>
          <p:cNvSpPr>
            <a:spLocks noGrp="1"/>
          </p:cNvSpPr>
          <p:nvPr>
            <p:ph type="sldNum" sz="quarter" idx="10"/>
          </p:nvPr>
        </p:nvSpPr>
        <p:spPr/>
        <p:txBody>
          <a:bodyPr/>
          <a:lstStyle/>
          <a:p>
            <a:fld id="{4B00F715-2FF2-4DF4-8E0B-D6C3EF379D08}" type="slidenum">
              <a:rPr lang="cs-CZ" smtClean="0"/>
              <a:pPr/>
              <a:t>19</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F7A9CA1-FFB3-4651-B37D-6FDEDD726678}" type="slidenum">
              <a:rPr lang="cs-CZ" smtClean="0"/>
              <a:pPr/>
              <a:t>2</a:t>
            </a:fld>
            <a:endParaRPr lang="cs-CZ"/>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F7A9CA1-FFB3-4651-B37D-6FDEDD726678}" type="slidenum">
              <a:rPr lang="cs-CZ" smtClean="0"/>
              <a:pPr/>
              <a:t>20</a:t>
            </a:fld>
            <a:endParaRPr lang="cs-CZ"/>
          </a:p>
        </p:txBody>
      </p:sp>
    </p:spTree>
    <p:extLst>
      <p:ext uri="{BB962C8B-B14F-4D97-AF65-F5344CB8AC3E}">
        <p14:creationId xmlns:p14="http://schemas.microsoft.com/office/powerpoint/2010/main" val="41334849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F7A9CA1-FFB3-4651-B37D-6FDEDD726678}" type="slidenum">
              <a:rPr lang="cs-CZ" smtClean="0"/>
              <a:pPr/>
              <a:t>21</a:t>
            </a:fld>
            <a:endParaRPr lang="cs-CZ"/>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F7A9CA1-FFB3-4651-B37D-6FDEDD726678}" type="slidenum">
              <a:rPr lang="cs-CZ" smtClean="0"/>
              <a:pPr/>
              <a:t>22</a:t>
            </a:fld>
            <a:endParaRPr lang="cs-CZ"/>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F7A9CA1-FFB3-4651-B37D-6FDEDD726678}" type="slidenum">
              <a:rPr lang="cs-CZ" smtClean="0"/>
              <a:pPr/>
              <a:t>23</a:t>
            </a:fld>
            <a:endParaRPr lang="cs-CZ"/>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F7A9CA1-FFB3-4651-B37D-6FDEDD726678}" type="slidenum">
              <a:rPr lang="cs-CZ" smtClean="0"/>
              <a:pPr/>
              <a:t>24</a:t>
            </a:fld>
            <a:endParaRPr lang="cs-CZ"/>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F7A9CA1-FFB3-4651-B37D-6FDEDD726678}" type="slidenum">
              <a:rPr lang="cs-CZ" smtClean="0"/>
              <a:pPr/>
              <a:t>25</a:t>
            </a:fld>
            <a:endParaRPr lang="cs-CZ"/>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i="1" baseline="0" dirty="0" smtClean="0"/>
          </a:p>
          <a:p>
            <a:endParaRPr lang="cs-CZ" dirty="0"/>
          </a:p>
        </p:txBody>
      </p:sp>
      <p:sp>
        <p:nvSpPr>
          <p:cNvPr id="4" name="Zástupný symbol pro číslo snímku 3"/>
          <p:cNvSpPr>
            <a:spLocks noGrp="1"/>
          </p:cNvSpPr>
          <p:nvPr>
            <p:ph type="sldNum" sz="quarter" idx="10"/>
          </p:nvPr>
        </p:nvSpPr>
        <p:spPr/>
        <p:txBody>
          <a:bodyPr/>
          <a:lstStyle/>
          <a:p>
            <a:fld id="{4B00F715-2FF2-4DF4-8E0B-D6C3EF379D08}" type="slidenum">
              <a:rPr lang="cs-CZ" smtClean="0"/>
              <a:pPr/>
              <a:t>26</a:t>
            </a:fld>
            <a:endParaRPr lang="cs-CZ"/>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4B00F715-2FF2-4DF4-8E0B-D6C3EF379D08}" type="slidenum">
              <a:rPr lang="cs-CZ" smtClean="0"/>
              <a:pPr/>
              <a:t>27</a:t>
            </a:fld>
            <a:endParaRPr lang="cs-CZ"/>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4B00F715-2FF2-4DF4-8E0B-D6C3EF379D08}" type="slidenum">
              <a:rPr lang="cs-CZ" smtClean="0"/>
              <a:pPr/>
              <a:t>28</a:t>
            </a:fld>
            <a:endParaRPr lang="cs-CZ"/>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4B00F715-2FF2-4DF4-8E0B-D6C3EF379D08}" type="slidenum">
              <a:rPr lang="cs-CZ" smtClean="0"/>
              <a:pPr/>
              <a:t>29</a:t>
            </a:fld>
            <a:endParaRPr lang="cs-CZ"/>
          </a:p>
        </p:txBody>
      </p:sp>
    </p:spTree>
    <p:extLst>
      <p:ext uri="{BB962C8B-B14F-4D97-AF65-F5344CB8AC3E}">
        <p14:creationId xmlns:p14="http://schemas.microsoft.com/office/powerpoint/2010/main" val="27581943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baseline="0" dirty="0" smtClean="0"/>
          </a:p>
          <a:p>
            <a:endParaRPr lang="cs-CZ" baseline="0" dirty="0" smtClean="0"/>
          </a:p>
        </p:txBody>
      </p:sp>
      <p:sp>
        <p:nvSpPr>
          <p:cNvPr id="4" name="Zástupný symbol pro číslo snímku 3"/>
          <p:cNvSpPr>
            <a:spLocks noGrp="1"/>
          </p:cNvSpPr>
          <p:nvPr>
            <p:ph type="sldNum" sz="quarter" idx="10"/>
          </p:nvPr>
        </p:nvSpPr>
        <p:spPr/>
        <p:txBody>
          <a:bodyPr/>
          <a:lstStyle/>
          <a:p>
            <a:fld id="{DF7A9CA1-FFB3-4651-B37D-6FDEDD726678}" type="slidenum">
              <a:rPr lang="cs-CZ" smtClean="0"/>
              <a:pPr/>
              <a:t>3</a:t>
            </a:fld>
            <a:endParaRPr lang="cs-CZ"/>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F7A9CA1-FFB3-4651-B37D-6FDEDD726678}" type="slidenum">
              <a:rPr lang="cs-CZ" smtClean="0"/>
              <a:pPr/>
              <a:t>30</a:t>
            </a:fld>
            <a:endParaRPr lang="cs-CZ"/>
          </a:p>
        </p:txBody>
      </p:sp>
    </p:spTree>
    <p:extLst>
      <p:ext uri="{BB962C8B-B14F-4D97-AF65-F5344CB8AC3E}">
        <p14:creationId xmlns:p14="http://schemas.microsoft.com/office/powerpoint/2010/main" val="5742764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F7A9CA1-FFB3-4651-B37D-6FDEDD726678}" type="slidenum">
              <a:rPr lang="cs-CZ" smtClean="0"/>
              <a:pPr/>
              <a:t>4</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228600" indent="-228600">
              <a:buAutoNum type="arabicPeriod"/>
            </a:pPr>
            <a:endParaRPr lang="cs-CZ" dirty="0"/>
          </a:p>
        </p:txBody>
      </p:sp>
      <p:sp>
        <p:nvSpPr>
          <p:cNvPr id="4" name="Zástupný symbol pro číslo snímku 3"/>
          <p:cNvSpPr>
            <a:spLocks noGrp="1"/>
          </p:cNvSpPr>
          <p:nvPr>
            <p:ph type="sldNum" sz="quarter" idx="10"/>
          </p:nvPr>
        </p:nvSpPr>
        <p:spPr/>
        <p:txBody>
          <a:bodyPr/>
          <a:lstStyle/>
          <a:p>
            <a:fld id="{DF7A9CA1-FFB3-4651-B37D-6FDEDD726678}" type="slidenum">
              <a:rPr lang="cs-CZ" smtClean="0"/>
              <a:pPr/>
              <a:t>5</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DF7A9CA1-FFB3-4651-B37D-6FDEDD726678}" type="slidenum">
              <a:rPr lang="cs-CZ" smtClean="0"/>
              <a:pPr/>
              <a:t>6</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baseline="0" dirty="0" smtClean="0"/>
          </a:p>
        </p:txBody>
      </p:sp>
      <p:sp>
        <p:nvSpPr>
          <p:cNvPr id="4" name="Zástupný symbol pro číslo snímku 3"/>
          <p:cNvSpPr>
            <a:spLocks noGrp="1"/>
          </p:cNvSpPr>
          <p:nvPr>
            <p:ph type="sldNum" sz="quarter" idx="10"/>
          </p:nvPr>
        </p:nvSpPr>
        <p:spPr/>
        <p:txBody>
          <a:bodyPr/>
          <a:lstStyle/>
          <a:p>
            <a:fld id="{DF7A9CA1-FFB3-4651-B37D-6FDEDD726678}" type="slidenum">
              <a:rPr lang="cs-CZ" smtClean="0"/>
              <a:pPr/>
              <a:t>7</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baseline="0" dirty="0" smtClean="0"/>
          </a:p>
        </p:txBody>
      </p:sp>
      <p:sp>
        <p:nvSpPr>
          <p:cNvPr id="4" name="Zástupný symbol pro číslo snímku 3"/>
          <p:cNvSpPr>
            <a:spLocks noGrp="1"/>
          </p:cNvSpPr>
          <p:nvPr>
            <p:ph type="sldNum" sz="quarter" idx="10"/>
          </p:nvPr>
        </p:nvSpPr>
        <p:spPr/>
        <p:txBody>
          <a:bodyPr/>
          <a:lstStyle/>
          <a:p>
            <a:fld id="{DF7A9CA1-FFB3-4651-B37D-6FDEDD726678}" type="slidenum">
              <a:rPr lang="cs-CZ" smtClean="0"/>
              <a:pPr/>
              <a:t>8</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F7A9CA1-FFB3-4651-B37D-6FDEDD726678}" type="slidenum">
              <a:rPr lang="cs-CZ" smtClean="0"/>
              <a:pPr/>
              <a:t>9</a:t>
            </a:fld>
            <a:endParaRPr lang="cs-CZ"/>
          </a:p>
        </p:txBody>
      </p:sp>
    </p:spTree>
    <p:extLst>
      <p:ext uri="{BB962C8B-B14F-4D97-AF65-F5344CB8AC3E}">
        <p14:creationId xmlns:p14="http://schemas.microsoft.com/office/powerpoint/2010/main" val="2639676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7" name="Obdélník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2362200" y="4038600"/>
            <a:ext cx="6477000" cy="1828800"/>
          </a:xfrm>
        </p:spPr>
        <p:txBody>
          <a:bodyPr anchor="b"/>
          <a:lstStyle>
            <a:lvl1pPr>
              <a:defRPr cap="all" baseline="0"/>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8A2481B-5154-415F-B752-558547769AA3}" type="datetimeFigureOut">
              <a:rPr lang="cs-CZ" smtClean="0"/>
              <a:pPr/>
              <a:t>23.10.2018</a:t>
            </a:fld>
            <a:endParaRPr lang="cs-CZ"/>
          </a:p>
        </p:txBody>
      </p:sp>
      <p:sp>
        <p:nvSpPr>
          <p:cNvPr id="17" name="Zástupný symbol pro zápatí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cs-CZ"/>
          </a:p>
        </p:txBody>
      </p:sp>
      <p:sp>
        <p:nvSpPr>
          <p:cNvPr id="29" name="Zástupný symbol pro číslo snímku 28"/>
          <p:cNvSpPr>
            <a:spLocks noGrp="1"/>
          </p:cNvSpPr>
          <p:nvPr>
            <p:ph type="sldNum" sz="quarter" idx="12"/>
          </p:nvPr>
        </p:nvSpPr>
        <p:spPr>
          <a:xfrm>
            <a:off x="8001000" y="228600"/>
            <a:ext cx="838200" cy="381000"/>
          </a:xfrm>
        </p:spPr>
        <p:txBody>
          <a:bodyPr/>
          <a:lstStyle>
            <a:lvl1pPr>
              <a:defRPr>
                <a:solidFill>
                  <a:schemeClr val="tx2"/>
                </a:solidFill>
              </a:defRPr>
            </a:lvl1pPr>
          </a:lstStyle>
          <a:p>
            <a:fld id="{20264769-77EF-4CD0-90DE-F7D7F2D423C4}"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23.10.2018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0264769-77EF-4CD0-90DE-F7D7F2D423C4}"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1"/>
      </p:bgRef>
    </p:bg>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53200" y="609600"/>
            <a:ext cx="2057400" cy="55165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609600"/>
            <a:ext cx="5562600" cy="5516564"/>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a:xfrm>
            <a:off x="6553200" y="6248402"/>
            <a:ext cx="2209800" cy="365125"/>
          </a:xfrm>
        </p:spPr>
        <p:txBody>
          <a:bodyPr/>
          <a:lstStyle/>
          <a:p>
            <a:fld id="{18A2481B-5154-415F-B752-558547769AA3}" type="datetimeFigureOut">
              <a:rPr lang="cs-CZ" smtClean="0"/>
              <a:pPr/>
              <a:t>23.10.2018</a:t>
            </a:fld>
            <a:endParaRPr lang="cs-CZ"/>
          </a:p>
        </p:txBody>
      </p:sp>
      <p:sp>
        <p:nvSpPr>
          <p:cNvPr id="5" name="Zástupný symbol pro zápatí 4"/>
          <p:cNvSpPr>
            <a:spLocks noGrp="1"/>
          </p:cNvSpPr>
          <p:nvPr>
            <p:ph type="ftr" sz="quarter" idx="11"/>
          </p:nvPr>
        </p:nvSpPr>
        <p:spPr>
          <a:xfrm>
            <a:off x="457201" y="6248207"/>
            <a:ext cx="5573483" cy="365125"/>
          </a:xfrm>
        </p:spPr>
        <p:txBody>
          <a:bodyPr/>
          <a:lstStyle/>
          <a:p>
            <a:endParaRPr lang="cs-CZ"/>
          </a:p>
        </p:txBody>
      </p:sp>
      <p:sp>
        <p:nvSpPr>
          <p:cNvPr id="7" name="Obdélník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rot="5400000">
            <a:off x="5989638" y="144462"/>
            <a:ext cx="533400" cy="244476"/>
          </a:xfrm>
        </p:spPr>
        <p:txBody>
          <a:bodyPr/>
          <a:lstStyle/>
          <a:p>
            <a:fld id="{20264769-77EF-4CD0-90DE-F7D7F2D423C4}"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12648" y="228600"/>
            <a:ext cx="8153400" cy="990600"/>
          </a:xfrm>
        </p:spPr>
        <p:txBody>
          <a:body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18A2481B-5154-415F-B752-558547769AA3}" type="datetimeFigureOut">
              <a:rPr lang="cs-CZ" smtClean="0"/>
              <a:pPr/>
              <a:t>23.10.2018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lvl1pPr>
              <a:defRPr>
                <a:solidFill>
                  <a:srgbClr val="FFFFFF"/>
                </a:solidFill>
              </a:defRPr>
            </a:lvl1pPr>
          </a:lstStyle>
          <a:p>
            <a:fld id="{20264769-77EF-4CD0-90DE-F7D7F2D423C4}" type="slidenum">
              <a:rPr lang="cs-CZ" smtClean="0"/>
              <a:pPr/>
              <a:t>‹#›</a:t>
            </a:fld>
            <a:endParaRPr lang="cs-CZ"/>
          </a:p>
        </p:txBody>
      </p:sp>
      <p:sp>
        <p:nvSpPr>
          <p:cNvPr id="8" name="Zástupný symbol pro obsah 7"/>
          <p:cNvSpPr>
            <a:spLocks noGrp="1"/>
          </p:cNvSpPr>
          <p:nvPr>
            <p:ph sz="quarter" idx="1"/>
          </p:nvPr>
        </p:nvSpPr>
        <p:spPr>
          <a:xfrm>
            <a:off x="612648" y="1600200"/>
            <a:ext cx="8153400" cy="44958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7" name="Obdélník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cs-CZ" smtClean="0"/>
              <a:t>Klepnutím lze upravit styl předlohy nadpisů.</a:t>
            </a:r>
            <a:endParaRPr kumimoji="0" lang="en-US"/>
          </a:p>
        </p:txBody>
      </p:sp>
      <p:sp>
        <p:nvSpPr>
          <p:cNvPr id="12" name="Zástupný symbol pro datum 11"/>
          <p:cNvSpPr>
            <a:spLocks noGrp="1"/>
          </p:cNvSpPr>
          <p:nvPr>
            <p:ph type="dt" sz="half" idx="10"/>
          </p:nvPr>
        </p:nvSpPr>
        <p:spPr/>
        <p:txBody>
          <a:bodyPr/>
          <a:lstStyle/>
          <a:p>
            <a:fld id="{18A2481B-5154-415F-B752-558547769AA3}" type="datetimeFigureOut">
              <a:rPr lang="cs-CZ" smtClean="0"/>
              <a:pPr/>
              <a:t>23.10.2018</a:t>
            </a:fld>
            <a:endParaRPr lang="cs-CZ"/>
          </a:p>
        </p:txBody>
      </p:sp>
      <p:sp>
        <p:nvSpPr>
          <p:cNvPr id="13" name="Zástupný symbol pro číslo snímku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0264769-77EF-4CD0-90DE-F7D7F2D423C4}" type="slidenum">
              <a:rPr lang="cs-CZ" smtClean="0"/>
              <a:pPr/>
              <a:t>‹#›</a:t>
            </a:fld>
            <a:endParaRPr lang="cs-CZ"/>
          </a:p>
        </p:txBody>
      </p:sp>
      <p:sp>
        <p:nvSpPr>
          <p:cNvPr id="14" name="Zástupný symbol pro zápatí 13"/>
          <p:cNvSpPr>
            <a:spLocks noGrp="1"/>
          </p:cNvSpPr>
          <p:nvPr>
            <p:ph type="ftr" sz="quarter" idx="12"/>
          </p:nvPr>
        </p:nvSpPr>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9" name="Zástupný symbol pro obsah 8"/>
          <p:cNvSpPr>
            <a:spLocks noGrp="1"/>
          </p:cNvSpPr>
          <p:nvPr>
            <p:ph sz="quarter" idx="1"/>
          </p:nvPr>
        </p:nvSpPr>
        <p:spPr>
          <a:xfrm>
            <a:off x="609600" y="1589567"/>
            <a:ext cx="38862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844901" y="1589567"/>
            <a:ext cx="38862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8" name="Zástupný symbol pro datum 7"/>
          <p:cNvSpPr>
            <a:spLocks noGrp="1"/>
          </p:cNvSpPr>
          <p:nvPr>
            <p:ph type="dt" sz="half" idx="15"/>
          </p:nvPr>
        </p:nvSpPr>
        <p:spPr/>
        <p:txBody>
          <a:bodyPr rtlCol="0"/>
          <a:lstStyle/>
          <a:p>
            <a:fld id="{18A2481B-5154-415F-B752-558547769AA3}" type="datetimeFigureOut">
              <a:rPr lang="cs-CZ" smtClean="0"/>
              <a:pPr/>
              <a:t>23.10.2018</a:t>
            </a:fld>
            <a:endParaRPr lang="cs-CZ"/>
          </a:p>
        </p:txBody>
      </p:sp>
      <p:sp>
        <p:nvSpPr>
          <p:cNvPr id="10" name="Zástupný symbol pro číslo snímku 9"/>
          <p:cNvSpPr>
            <a:spLocks noGrp="1"/>
          </p:cNvSpPr>
          <p:nvPr>
            <p:ph type="sldNum" sz="quarter" idx="16"/>
          </p:nvPr>
        </p:nvSpPr>
        <p:spPr/>
        <p:txBody>
          <a:bodyPr rtlCol="0"/>
          <a:lstStyle/>
          <a:p>
            <a:fld id="{20264769-77EF-4CD0-90DE-F7D7F2D423C4}" type="slidenum">
              <a:rPr lang="cs-CZ" smtClean="0"/>
              <a:pPr/>
              <a:t>‹#›</a:t>
            </a:fld>
            <a:endParaRPr lang="cs-CZ"/>
          </a:p>
        </p:txBody>
      </p:sp>
      <p:sp>
        <p:nvSpPr>
          <p:cNvPr id="12" name="Zástupný symbol pro zápatí 11"/>
          <p:cNvSpPr>
            <a:spLocks noGrp="1"/>
          </p:cNvSpPr>
          <p:nvPr>
            <p:ph type="ftr" sz="quarter" idx="17"/>
          </p:nvPr>
        </p:nvSpPr>
        <p:spPr/>
        <p:txBody>
          <a:bodyPr rtlCol="0"/>
          <a:lstStyle/>
          <a:p>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33400" y="273050"/>
            <a:ext cx="8153400" cy="869950"/>
          </a:xfrm>
        </p:spPr>
        <p:txBody>
          <a:bodyPr anchor="ctr"/>
          <a:lstStyle>
            <a:lvl1pPr>
              <a:defRPr/>
            </a:lvl1pPr>
          </a:lstStyle>
          <a:p>
            <a:r>
              <a:rPr kumimoji="0" lang="cs-CZ" smtClean="0"/>
              <a:t>Klepnutím lze upravit styl předlohy nadpisů.</a:t>
            </a:r>
            <a:endParaRPr kumimoji="0" lang="en-US"/>
          </a:p>
        </p:txBody>
      </p:sp>
      <p:sp>
        <p:nvSpPr>
          <p:cNvPr id="11" name="Zástupný symbol pro obsah 10"/>
          <p:cNvSpPr>
            <a:spLocks noGrp="1"/>
          </p:cNvSpPr>
          <p:nvPr>
            <p:ph sz="quarter" idx="2"/>
          </p:nvPr>
        </p:nvSpPr>
        <p:spPr>
          <a:xfrm>
            <a:off x="609600" y="2438400"/>
            <a:ext cx="3886200" cy="35814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800600" y="2438400"/>
            <a:ext cx="3886200" cy="35814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5"/>
          </p:nvPr>
        </p:nvSpPr>
        <p:spPr/>
        <p:txBody>
          <a:bodyPr rtlCol="0"/>
          <a:lstStyle/>
          <a:p>
            <a:fld id="{18A2481B-5154-415F-B752-558547769AA3}" type="datetimeFigureOut">
              <a:rPr lang="cs-CZ" smtClean="0"/>
              <a:pPr/>
              <a:t>23.10.2018</a:t>
            </a:fld>
            <a:endParaRPr lang="cs-CZ"/>
          </a:p>
        </p:txBody>
      </p:sp>
      <p:sp>
        <p:nvSpPr>
          <p:cNvPr id="12" name="Zástupný symbol pro číslo snímku 11"/>
          <p:cNvSpPr>
            <a:spLocks noGrp="1"/>
          </p:cNvSpPr>
          <p:nvPr>
            <p:ph type="sldNum" sz="quarter" idx="16"/>
          </p:nvPr>
        </p:nvSpPr>
        <p:spPr/>
        <p:txBody>
          <a:bodyPr rtlCol="0"/>
          <a:lstStyle/>
          <a:p>
            <a:fld id="{20264769-77EF-4CD0-90DE-F7D7F2D423C4}" type="slidenum">
              <a:rPr lang="cs-CZ" smtClean="0"/>
              <a:pPr/>
              <a:t>‹#›</a:t>
            </a:fld>
            <a:endParaRPr lang="cs-CZ"/>
          </a:p>
        </p:txBody>
      </p:sp>
      <p:sp>
        <p:nvSpPr>
          <p:cNvPr id="14" name="Zástupný symbol pro zápatí 13"/>
          <p:cNvSpPr>
            <a:spLocks noGrp="1"/>
          </p:cNvSpPr>
          <p:nvPr>
            <p:ph type="ftr" sz="quarter" idx="17"/>
          </p:nvPr>
        </p:nvSpPr>
        <p:spPr/>
        <p:txBody>
          <a:bodyPr rtlCol="0"/>
          <a:lstStyle/>
          <a:p>
            <a:endParaRPr lang="cs-CZ"/>
          </a:p>
        </p:txBody>
      </p:sp>
      <p:sp>
        <p:nvSpPr>
          <p:cNvPr id="16" name="Zástupný symbol pro text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5" name="Zástupný symbol pro text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18A2481B-5154-415F-B752-558547769AA3}" type="datetimeFigureOut">
              <a:rPr lang="cs-CZ" smtClean="0"/>
              <a:pPr/>
              <a:t>23.10.2018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lvl1pPr>
              <a:defRPr>
                <a:solidFill>
                  <a:srgbClr val="FFFFFF"/>
                </a:solidFill>
              </a:defRPr>
            </a:lvl1pPr>
          </a:lstStyle>
          <a:p>
            <a:fld id="{20264769-77EF-4CD0-90DE-F7D7F2D423C4}"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8A2481B-5154-415F-B752-558547769AA3}" type="datetimeFigureOut">
              <a:rPr lang="cs-CZ" smtClean="0"/>
              <a:pPr/>
              <a:t>23.10.2018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0" y="6248400"/>
            <a:ext cx="533400" cy="381000"/>
          </a:xfrm>
        </p:spPr>
        <p:txBody>
          <a:bodyPr/>
          <a:lstStyle>
            <a:lvl1pPr>
              <a:defRPr>
                <a:solidFill>
                  <a:schemeClr val="tx2"/>
                </a:solidFill>
              </a:defRPr>
            </a:lvl1pPr>
          </a:lstStyle>
          <a:p>
            <a:fld id="{20264769-77EF-4CD0-90DE-F7D7F2D423C4}"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8077200" cy="869950"/>
          </a:xfrm>
        </p:spPr>
        <p:txBody>
          <a:bodyPr anchor="ctr"/>
          <a:lstStyle>
            <a:lvl1pPr algn="l">
              <a:buNone/>
              <a:defRPr sz="4400" b="0"/>
            </a:lvl1p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18A2481B-5154-415F-B752-558547769AA3}" type="datetimeFigureOut">
              <a:rPr lang="cs-CZ" smtClean="0"/>
              <a:pPr/>
              <a:t>23.10.2018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lvl1pPr>
              <a:defRPr>
                <a:solidFill>
                  <a:srgbClr val="FFFFFF"/>
                </a:solidFill>
              </a:defRPr>
            </a:lvl1pPr>
          </a:lstStyle>
          <a:p>
            <a:fld id="{20264769-77EF-4CD0-90DE-F7D7F2D423C4}" type="slidenum">
              <a:rPr lang="cs-CZ" smtClean="0"/>
              <a:pPr/>
              <a:t>‹#›</a:t>
            </a:fld>
            <a:endParaRPr lang="cs-CZ"/>
          </a:p>
        </p:txBody>
      </p:sp>
      <p:sp>
        <p:nvSpPr>
          <p:cNvPr id="3" name="Zástupný symbol pro text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9" name="Zástupný symbol pro obsah 8"/>
          <p:cNvSpPr>
            <a:spLocks noGrp="1"/>
          </p:cNvSpPr>
          <p:nvPr>
            <p:ph sz="quarter" idx="1"/>
          </p:nvPr>
        </p:nvSpPr>
        <p:spPr>
          <a:xfrm>
            <a:off x="2362200" y="1752600"/>
            <a:ext cx="6400800" cy="44196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3">
        <a:schemeClr val="bg2"/>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Klepnutím lze upravit styly předlohy textu.</a:t>
            </a:r>
          </a:p>
        </p:txBody>
      </p:sp>
      <p:sp>
        <p:nvSpPr>
          <p:cNvPr id="8" name="Obdélník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cs-CZ" smtClean="0"/>
              <a:t>Klepnutím lze upravit styl předlohy nadpisů.</a:t>
            </a:r>
            <a:endParaRPr kumimoji="0" lang="en-US"/>
          </a:p>
        </p:txBody>
      </p:sp>
      <p:sp>
        <p:nvSpPr>
          <p:cNvPr id="11" name="Obdélník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Zástupný symbol pro datum 11"/>
          <p:cNvSpPr>
            <a:spLocks noGrp="1"/>
          </p:cNvSpPr>
          <p:nvPr>
            <p:ph type="dt" sz="half" idx="10"/>
          </p:nvPr>
        </p:nvSpPr>
        <p:spPr>
          <a:xfrm>
            <a:off x="6248400" y="6248400"/>
            <a:ext cx="2667000" cy="365125"/>
          </a:xfrm>
        </p:spPr>
        <p:txBody>
          <a:bodyPr rtlCol="0"/>
          <a:lstStyle/>
          <a:p>
            <a:fld id="{18A2481B-5154-415F-B752-558547769AA3}" type="datetimeFigureOut">
              <a:rPr lang="cs-CZ" smtClean="0"/>
              <a:pPr/>
              <a:t>23.10.2018</a:t>
            </a:fld>
            <a:endParaRPr lang="cs-CZ"/>
          </a:p>
        </p:txBody>
      </p:sp>
      <p:sp>
        <p:nvSpPr>
          <p:cNvPr id="13" name="Zástupný symbol pro číslo snímku 12"/>
          <p:cNvSpPr>
            <a:spLocks noGrp="1"/>
          </p:cNvSpPr>
          <p:nvPr>
            <p:ph type="sldNum" sz="quarter" idx="11"/>
          </p:nvPr>
        </p:nvSpPr>
        <p:spPr>
          <a:xfrm>
            <a:off x="0" y="4667249"/>
            <a:ext cx="1447800" cy="663578"/>
          </a:xfrm>
        </p:spPr>
        <p:txBody>
          <a:bodyPr rtlCol="0"/>
          <a:lstStyle>
            <a:lvl1pPr>
              <a:defRPr sz="2800"/>
            </a:lvl1pPr>
          </a:lstStyle>
          <a:p>
            <a:fld id="{20264769-77EF-4CD0-90DE-F7D7F2D423C4}" type="slidenum">
              <a:rPr lang="cs-CZ" smtClean="0"/>
              <a:pPr/>
              <a:t>‹#›</a:t>
            </a:fld>
            <a:endParaRPr lang="cs-CZ"/>
          </a:p>
        </p:txBody>
      </p:sp>
      <p:sp>
        <p:nvSpPr>
          <p:cNvPr id="14" name="Zástupný symbol pro zápatí 13"/>
          <p:cNvSpPr>
            <a:spLocks noGrp="1"/>
          </p:cNvSpPr>
          <p:nvPr>
            <p:ph type="ftr" sz="quarter" idx="12"/>
          </p:nvPr>
        </p:nvSpPr>
        <p:spPr>
          <a:xfrm>
            <a:off x="1600200" y="6248206"/>
            <a:ext cx="4572000" cy="365125"/>
          </a:xfrm>
        </p:spPr>
        <p:txBody>
          <a:bodyPr rtlCol="0"/>
          <a:lstStyle/>
          <a:p>
            <a:endParaRPr lang="cs-CZ"/>
          </a:p>
        </p:txBody>
      </p:sp>
      <p:sp>
        <p:nvSpPr>
          <p:cNvPr id="3" name="Zástupný symbol pro obrázek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cs-CZ" smtClean="0"/>
              <a:t>Klepnutím na ikonu přidáte obrázek.</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609600" y="228600"/>
            <a:ext cx="8153400" cy="990600"/>
          </a:xfrm>
          <a:prstGeom prst="rect">
            <a:avLst/>
          </a:prstGeom>
        </p:spPr>
        <p:txBody>
          <a:bodyPr vert="horz" anchor="ctr">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8A2481B-5154-415F-B752-558547769AA3}" type="datetimeFigureOut">
              <a:rPr lang="cs-CZ" smtClean="0"/>
              <a:pPr/>
              <a:t>23.10.2018</a:t>
            </a:fld>
            <a:endParaRPr lang="cs-CZ"/>
          </a:p>
        </p:txBody>
      </p:sp>
      <p:sp>
        <p:nvSpPr>
          <p:cNvPr id="3" name="Zástupný symbol pro zápatí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cs-CZ"/>
          </a:p>
        </p:txBody>
      </p:sp>
      <p:sp>
        <p:nvSpPr>
          <p:cNvPr id="7" name="Obdélník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0264769-77EF-4CD0-90DE-F7D7F2D423C4}"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cs-CZ" dirty="0" smtClean="0"/>
              <a:t>Směnečné rukojemství</a:t>
            </a:r>
            <a:br>
              <a:rPr lang="cs-CZ" dirty="0" smtClean="0"/>
            </a:br>
            <a:r>
              <a:rPr lang="cs-CZ" dirty="0" err="1" smtClean="0"/>
              <a:t>Blankosměnka</a:t>
            </a:r>
            <a:endParaRPr lang="cs-CZ" dirty="0"/>
          </a:p>
        </p:txBody>
      </p:sp>
      <p:sp>
        <p:nvSpPr>
          <p:cNvPr id="3" name="Podnadpis 2"/>
          <p:cNvSpPr>
            <a:spLocks noGrp="1"/>
          </p:cNvSpPr>
          <p:nvPr>
            <p:ph type="subTitle" idx="1"/>
          </p:nvPr>
        </p:nvSpPr>
        <p:spPr/>
        <p:txBody>
          <a:bodyPr/>
          <a:lstStyle/>
          <a:p>
            <a:r>
              <a:rPr lang="cs-CZ" dirty="0" smtClean="0"/>
              <a:t>Zuzana Dvořáková</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Formulář směnky cizí s předtištěným avalem </a:t>
            </a:r>
            <a:endParaRPr lang="cs-CZ" dirty="0"/>
          </a:p>
        </p:txBody>
      </p:sp>
      <p:sp>
        <p:nvSpPr>
          <p:cNvPr id="5" name="TextovéPole 4"/>
          <p:cNvSpPr txBox="1"/>
          <p:nvPr/>
        </p:nvSpPr>
        <p:spPr>
          <a:xfrm>
            <a:off x="285720" y="5500702"/>
            <a:ext cx="8215370" cy="646331"/>
          </a:xfrm>
          <a:prstGeom prst="rect">
            <a:avLst/>
          </a:prstGeom>
          <a:noFill/>
        </p:spPr>
        <p:txBody>
          <a:bodyPr wrap="square" rtlCol="0">
            <a:spAutoFit/>
          </a:bodyPr>
          <a:lstStyle/>
          <a:p>
            <a:r>
              <a:rPr lang="cs-CZ" dirty="0" smtClean="0"/>
              <a:t>Vzor směnky </a:t>
            </a:r>
            <a:r>
              <a:rPr lang="cs-CZ" dirty="0" err="1" smtClean="0"/>
              <a:t>FinancieOnline.sk</a:t>
            </a:r>
            <a:endParaRPr lang="cs-CZ" dirty="0" smtClean="0"/>
          </a:p>
          <a:p>
            <a:r>
              <a:rPr lang="cs-CZ" dirty="0" smtClean="0"/>
              <a:t>https://financieonline.sk/wp-content/uploads/2015/06/zmenka.jpg</a:t>
            </a:r>
            <a:endParaRPr lang="cs-CZ" dirty="0"/>
          </a:p>
        </p:txBody>
      </p:sp>
      <p:pic>
        <p:nvPicPr>
          <p:cNvPr id="7" name="Zástupný symbol pro obsah 6" descr="zmenka-1.jpg"/>
          <p:cNvPicPr>
            <a:picLocks noGrp="1" noChangeAspect="1"/>
          </p:cNvPicPr>
          <p:nvPr>
            <p:ph sz="quarter" idx="1"/>
          </p:nvPr>
        </p:nvPicPr>
        <p:blipFill>
          <a:blip r:embed="rId3"/>
          <a:stretch>
            <a:fillRect/>
          </a:stretch>
        </p:blipFill>
        <p:spPr>
          <a:xfrm>
            <a:off x="298132" y="1928802"/>
            <a:ext cx="8498971" cy="3500462"/>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Účinky prohlášení rukojmího</a:t>
            </a:r>
            <a:endParaRPr lang="cs-CZ" dirty="0"/>
          </a:p>
        </p:txBody>
      </p:sp>
      <p:sp>
        <p:nvSpPr>
          <p:cNvPr id="3" name="Zástupný symbol pro obsah 2"/>
          <p:cNvSpPr>
            <a:spLocks noGrp="1"/>
          </p:cNvSpPr>
          <p:nvPr>
            <p:ph sz="quarter" idx="1"/>
          </p:nvPr>
        </p:nvSpPr>
        <p:spPr/>
        <p:txBody>
          <a:bodyPr>
            <a:normAutofit/>
          </a:bodyPr>
          <a:lstStyle/>
          <a:p>
            <a:r>
              <a:rPr lang="cs-CZ" dirty="0" smtClean="0"/>
              <a:t>Směnečný rukojmí zavázán jako ten, za koho se zaručil (přímý vs. nepřímý dlužník)</a:t>
            </a:r>
          </a:p>
          <a:p>
            <a:r>
              <a:rPr lang="cs-CZ" dirty="0" smtClean="0"/>
              <a:t>Závazek avala není subsidiární</a:t>
            </a:r>
          </a:p>
          <a:p>
            <a:r>
              <a:rPr lang="cs-CZ" dirty="0" smtClean="0"/>
              <a:t>Formální </a:t>
            </a:r>
            <a:r>
              <a:rPr lang="cs-CZ" dirty="0" err="1" smtClean="0"/>
              <a:t>akcesorita</a:t>
            </a:r>
            <a:r>
              <a:rPr lang="cs-CZ" dirty="0" smtClean="0"/>
              <a:t> – čl. I § 32 ZSŠ</a:t>
            </a:r>
          </a:p>
          <a:p>
            <a:pPr>
              <a:buNone/>
            </a:pP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Námitkové postavení avala</a:t>
            </a:r>
            <a:endParaRPr lang="cs-CZ" dirty="0"/>
          </a:p>
        </p:txBody>
      </p:sp>
      <p:sp>
        <p:nvSpPr>
          <p:cNvPr id="3" name="Zástupný symbol pro obsah 2"/>
          <p:cNvSpPr>
            <a:spLocks noGrp="1"/>
          </p:cNvSpPr>
          <p:nvPr>
            <p:ph sz="quarter" idx="1"/>
          </p:nvPr>
        </p:nvSpPr>
        <p:spPr/>
        <p:txBody>
          <a:bodyPr>
            <a:normAutofit lnSpcReduction="10000"/>
          </a:bodyPr>
          <a:lstStyle/>
          <a:p>
            <a:pPr algn="just"/>
            <a:r>
              <a:rPr lang="cs-CZ" dirty="0" smtClean="0"/>
              <a:t>Aval může uplatnit pouze ty námitky, které se zakládají na jeho vlastních vztazích k majiteli směnky, nikoli ale na vztazích avaláta k majiteli směnky</a:t>
            </a:r>
          </a:p>
          <a:p>
            <a:pPr algn="just"/>
            <a:r>
              <a:rPr lang="cs-CZ" dirty="0" smtClean="0"/>
              <a:t>Argument a </a:t>
            </a:r>
            <a:r>
              <a:rPr lang="cs-CZ" dirty="0" err="1" smtClean="0"/>
              <a:t>fortiori</a:t>
            </a:r>
            <a:r>
              <a:rPr lang="cs-CZ" dirty="0" smtClean="0"/>
              <a:t> k čl. I § 32 ZSŠ – nevadí-li materiální vady u avaláta, tím spíše nemůže aval namítnout nedostatky „nižšího druhu“</a:t>
            </a:r>
          </a:p>
          <a:p>
            <a:pPr algn="just"/>
            <a:r>
              <a:rPr lang="cs-CZ" dirty="0" smtClean="0"/>
              <a:t>Vymínění uplatnění námitek ve směnečné smlouvě</a:t>
            </a:r>
          </a:p>
          <a:p>
            <a:pPr algn="just"/>
            <a:r>
              <a:rPr lang="cs-CZ" dirty="0" smtClean="0"/>
              <a:t>NE: námitka, že bylo placeno avalátem; námitka započtení avalátem</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1"/>
          </p:nvPr>
        </p:nvSpPr>
        <p:spPr/>
        <p:txBody>
          <a:bodyPr>
            <a:normAutofit/>
          </a:bodyPr>
          <a:lstStyle/>
          <a:p>
            <a:pPr marL="0" indent="0" algn="just">
              <a:buNone/>
            </a:pPr>
            <a:r>
              <a:rPr lang="cs-CZ" dirty="0" smtClean="0"/>
              <a:t>Směnečný rukojmí nemůže uplatnit proti směnečnému platebnímu rozkazu námitky, které se zakládají pouze na vztahu remitenta a akceptanta (popř. výstavce), nýbrž může uplatnit námitky, které se zakládají na jeho vlastním vztahu k remitentovi.</a:t>
            </a:r>
          </a:p>
          <a:p>
            <a:pPr marL="0" indent="0" algn="r">
              <a:buNone/>
            </a:pPr>
            <a:r>
              <a:rPr lang="cs-CZ" dirty="0" smtClean="0"/>
              <a:t>NS ze dne 24. 6. 2009, </a:t>
            </a:r>
            <a:r>
              <a:rPr lang="cs-CZ" dirty="0" err="1" smtClean="0"/>
              <a:t>sp</a:t>
            </a:r>
            <a:r>
              <a:rPr lang="cs-CZ" dirty="0" smtClean="0"/>
              <a:t>. zn. 29 </a:t>
            </a:r>
            <a:r>
              <a:rPr lang="cs-CZ" dirty="0" err="1" smtClean="0"/>
              <a:t>Cdo</a:t>
            </a:r>
            <a:r>
              <a:rPr lang="cs-CZ" dirty="0" smtClean="0"/>
              <a:t> 3627/2007</a:t>
            </a:r>
          </a:p>
          <a:p>
            <a:pPr marL="0" indent="0" algn="r">
              <a:buNone/>
            </a:pPr>
            <a:r>
              <a:rPr lang="cs-CZ" dirty="0" smtClean="0"/>
              <a:t>NS ze dne 24. 4. 2007, </a:t>
            </a:r>
            <a:r>
              <a:rPr lang="cs-CZ" dirty="0" err="1" smtClean="0"/>
              <a:t>sp</a:t>
            </a:r>
            <a:r>
              <a:rPr lang="cs-CZ" dirty="0" smtClean="0"/>
              <a:t>. zn. 29 </a:t>
            </a:r>
            <a:r>
              <a:rPr lang="cs-CZ" dirty="0" err="1" smtClean="0"/>
              <a:t>Odo</a:t>
            </a:r>
            <a:r>
              <a:rPr lang="cs-CZ" dirty="0" smtClean="0"/>
              <a:t> 1379/2006</a:t>
            </a:r>
          </a:p>
          <a:p>
            <a:pPr marL="0" indent="0" algn="just">
              <a:buNone/>
            </a:pPr>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Avalátem z donucení</a:t>
            </a:r>
            <a:endParaRPr lang="cs-CZ" dirty="0"/>
          </a:p>
        </p:txBody>
      </p:sp>
      <p:sp>
        <p:nvSpPr>
          <p:cNvPr id="3" name="Zástupný symbol pro obsah 2"/>
          <p:cNvSpPr>
            <a:spLocks noGrp="1"/>
          </p:cNvSpPr>
          <p:nvPr>
            <p:ph sz="quarter" idx="1"/>
          </p:nvPr>
        </p:nvSpPr>
        <p:spPr/>
        <p:txBody>
          <a:bodyPr>
            <a:normAutofit fontScale="85000" lnSpcReduction="10000"/>
          </a:bodyPr>
          <a:lstStyle/>
          <a:p>
            <a:pPr marL="0" indent="0" algn="just">
              <a:buNone/>
            </a:pPr>
            <a:r>
              <a:rPr lang="cs-CZ" dirty="0" smtClean="0"/>
              <a:t>Výstavce řádně vystaví směnku opatřenou rektadoložkou, směnka není při emisi avalována, o jejím avalování ani žádný z účastníků neuvažuje. Mezi stranami dojde ke sporu o oprávněnosti směnkou utvrzené pohledávky, remitent ve snaze předejít případným kauzálním námitkám nechá směnku avalovat nastrčenou spřátelenou osobou.</a:t>
            </a:r>
          </a:p>
          <a:p>
            <a:pPr marL="0" indent="0" algn="just">
              <a:buNone/>
            </a:pPr>
            <a:r>
              <a:rPr lang="cs-CZ" dirty="0" smtClean="0"/>
              <a:t>Výstavce odmítne směnku vyplatit, remitent se proto obrátí na „nastrčeného avala“, který směnku bez námitek zaplatí, a následně vede vlastní regres vůči výstavci.</a:t>
            </a:r>
          </a:p>
          <a:p>
            <a:pPr marL="0" indent="0" algn="r">
              <a:buNone/>
            </a:pPr>
            <a:r>
              <a:rPr lang="cs-CZ" i="1" dirty="0" smtClean="0"/>
              <a:t>J. </a:t>
            </a:r>
            <a:r>
              <a:rPr lang="cs-CZ" i="1" dirty="0" err="1" smtClean="0"/>
              <a:t>Kotásek</a:t>
            </a:r>
            <a:r>
              <a:rPr lang="cs-CZ" i="1" dirty="0" smtClean="0"/>
              <a:t>. Zákon směnečná a šekový. Komentář. 2. </a:t>
            </a:r>
            <a:r>
              <a:rPr lang="cs-CZ" i="1" dirty="0" err="1" smtClean="0"/>
              <a:t>vyd</a:t>
            </a:r>
            <a:r>
              <a:rPr lang="cs-CZ" i="1" dirty="0" smtClean="0"/>
              <a:t>. Praha: </a:t>
            </a:r>
            <a:r>
              <a:rPr lang="cs-CZ" i="1" dirty="0" err="1" smtClean="0"/>
              <a:t>Wolters</a:t>
            </a:r>
            <a:r>
              <a:rPr lang="cs-CZ" i="1" dirty="0" smtClean="0"/>
              <a:t> </a:t>
            </a:r>
            <a:r>
              <a:rPr lang="cs-CZ" i="1" dirty="0" err="1" smtClean="0"/>
              <a:t>Kluwer</a:t>
            </a:r>
            <a:r>
              <a:rPr lang="cs-CZ" i="1" dirty="0" smtClean="0"/>
              <a:t>, 2017, s. 196.</a:t>
            </a:r>
          </a:p>
          <a:p>
            <a:pPr marL="0" indent="0" algn="r">
              <a:buNone/>
            </a:pPr>
            <a:r>
              <a:rPr lang="cs-CZ" i="1" dirty="0" smtClean="0"/>
              <a:t>J. </a:t>
            </a:r>
            <a:r>
              <a:rPr lang="cs-CZ" i="1" dirty="0" err="1" smtClean="0"/>
              <a:t>Kotásek</a:t>
            </a:r>
            <a:r>
              <a:rPr lang="cs-CZ" i="1" dirty="0" smtClean="0"/>
              <a:t>. Avalátem z donucení. Obchodní právo. 2016, č. 11.</a:t>
            </a:r>
            <a:endParaRPr lang="cs-CZ" i="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Jednatel společnosti avalem za obchodní společnost</a:t>
            </a:r>
            <a:endParaRPr lang="cs-CZ" dirty="0"/>
          </a:p>
        </p:txBody>
      </p:sp>
      <p:sp>
        <p:nvSpPr>
          <p:cNvPr id="3" name="Zástupný symbol pro obsah 2"/>
          <p:cNvSpPr>
            <a:spLocks noGrp="1"/>
          </p:cNvSpPr>
          <p:nvPr>
            <p:ph sz="quarter" idx="1"/>
          </p:nvPr>
        </p:nvSpPr>
        <p:spPr/>
        <p:txBody>
          <a:bodyPr>
            <a:normAutofit fontScale="92500" lnSpcReduction="10000"/>
          </a:bodyPr>
          <a:lstStyle/>
          <a:p>
            <a:pPr marL="0" indent="0" algn="just">
              <a:buNone/>
            </a:pPr>
            <a:r>
              <a:rPr lang="cs-CZ" dirty="0" smtClean="0"/>
              <a:t>Podepsal-li druhý žalovaný kupní smlouvu, jejíž součástí byla i směnečná dohoda mezi žalobcem a první žalovanou, jako jednatel první žalované, následně zajišťovací směnku avaloval a netvrdil, že se žalobcem uzavřel směnečnou dohodu jiného obsahu, nemá Nejvyšší soud pochyb o tom, že převzal se souhlasem žalobce směnečné rukojemství za stejných podmínek, za jakých převzala první žalovaná závazek ze směnky. Přísluší mu tedy kauzální námitka zániku zajištěného závazku z jeho vlastního vztahu se žalobcem.</a:t>
            </a:r>
          </a:p>
          <a:p>
            <a:pPr algn="r">
              <a:buNone/>
            </a:pPr>
            <a:r>
              <a:rPr lang="cs-CZ" dirty="0" smtClean="0"/>
              <a:t>NS ze dne 30.6.2009, </a:t>
            </a:r>
            <a:r>
              <a:rPr lang="cs-CZ" dirty="0" err="1" smtClean="0"/>
              <a:t>sp</a:t>
            </a:r>
            <a:r>
              <a:rPr lang="cs-CZ" dirty="0" smtClean="0"/>
              <a:t>. zn. 29 </a:t>
            </a:r>
            <a:r>
              <a:rPr lang="cs-CZ" dirty="0" err="1" smtClean="0"/>
              <a:t>Cdo</a:t>
            </a:r>
            <a:r>
              <a:rPr lang="cs-CZ" dirty="0" smtClean="0"/>
              <a:t> 3727/2007</a:t>
            </a: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Postavení avala při zaplacení směnky</a:t>
            </a:r>
            <a:endParaRPr lang="cs-CZ" dirty="0"/>
          </a:p>
        </p:txBody>
      </p:sp>
      <p:sp>
        <p:nvSpPr>
          <p:cNvPr id="3" name="Zástupný symbol pro obsah 2"/>
          <p:cNvSpPr>
            <a:spLocks noGrp="1"/>
          </p:cNvSpPr>
          <p:nvPr>
            <p:ph sz="quarter" idx="1"/>
          </p:nvPr>
        </p:nvSpPr>
        <p:spPr/>
        <p:txBody>
          <a:bodyPr>
            <a:noAutofit/>
          </a:bodyPr>
          <a:lstStyle/>
          <a:p>
            <a:r>
              <a:rPr lang="cs-CZ" sz="2100" b="1" dirty="0" smtClean="0"/>
              <a:t>Směnečný regres </a:t>
            </a:r>
            <a:r>
              <a:rPr lang="cs-CZ" sz="2100" dirty="0" smtClean="0"/>
              <a:t>– čl. I § 32 odst. 3 ZSŠ</a:t>
            </a:r>
          </a:p>
          <a:p>
            <a:pPr marL="0" indent="0">
              <a:buNone/>
            </a:pPr>
            <a:r>
              <a:rPr lang="cs-CZ" sz="2100" i="1" dirty="0" smtClean="0"/>
              <a:t>Zaplatí-li směnečný rukojmí směnku, nabývá práv ze směnky proti tomu, za koho se zaručil, a proti všem, kdož jsou této osobě směnečně zavázáni.</a:t>
            </a:r>
          </a:p>
          <a:p>
            <a:pPr>
              <a:buNone/>
            </a:pPr>
            <a:endParaRPr lang="cs-CZ" sz="2100" dirty="0" smtClean="0"/>
          </a:p>
          <a:p>
            <a:r>
              <a:rPr lang="cs-CZ" sz="2100" b="1" dirty="0" smtClean="0"/>
              <a:t>Občanskoprávní regres</a:t>
            </a:r>
          </a:p>
          <a:p>
            <a:pPr marL="0" indent="0" algn="just">
              <a:buNone/>
            </a:pPr>
            <a:r>
              <a:rPr lang="cs-CZ" sz="2100" i="1" dirty="0" smtClean="0"/>
              <a:t>Směnečný rukojmí, který zaplatil směnku, nenabývá práv ze směnky vůči dalším rukojmím, zaručivším se za téhož dlužníka (výstavce vlastní směnky).</a:t>
            </a:r>
          </a:p>
          <a:p>
            <a:pPr marL="0" indent="0" algn="just">
              <a:buNone/>
            </a:pPr>
            <a:r>
              <a:rPr lang="cs-CZ" sz="2100" i="1" dirty="0" smtClean="0"/>
              <a:t>Vnitřní vztah mezi takovými směnečnými rukojmími, jenž nemá povahu vztahu směnečného, se řídí pravidly určenými ustanovením § 511 odst. 2 a 3 </a:t>
            </a:r>
            <a:r>
              <a:rPr lang="cs-CZ" sz="2100" i="1" dirty="0" err="1" smtClean="0"/>
              <a:t>obč</a:t>
            </a:r>
            <a:r>
              <a:rPr lang="cs-CZ" sz="2100" i="1" dirty="0" smtClean="0"/>
              <a:t>. zák.</a:t>
            </a:r>
          </a:p>
          <a:p>
            <a:pPr algn="r">
              <a:buNone/>
            </a:pPr>
            <a:r>
              <a:rPr lang="cs-CZ" sz="2100" i="1" dirty="0" smtClean="0"/>
              <a:t>Rozsudek NS ze dne 31. 5. 2016, </a:t>
            </a:r>
            <a:r>
              <a:rPr lang="cs-CZ" sz="2100" i="1" dirty="0" err="1" smtClean="0"/>
              <a:t>sp</a:t>
            </a:r>
            <a:r>
              <a:rPr lang="cs-CZ" sz="2100" i="1" dirty="0" smtClean="0"/>
              <a:t>. zn. 29 </a:t>
            </a:r>
            <a:r>
              <a:rPr lang="cs-CZ" sz="2100" i="1" dirty="0" err="1" smtClean="0"/>
              <a:t>Cdo</a:t>
            </a:r>
            <a:r>
              <a:rPr lang="cs-CZ" sz="2100" i="1" dirty="0" smtClean="0"/>
              <a:t> 2653/2015</a:t>
            </a:r>
            <a:endParaRPr lang="cs-CZ" sz="2100" i="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Neoprávněná změna textu směnky</a:t>
            </a:r>
            <a:endParaRPr lang="cs-CZ" dirty="0"/>
          </a:p>
        </p:txBody>
      </p:sp>
      <p:sp>
        <p:nvSpPr>
          <p:cNvPr id="3" name="Zástupný symbol pro obsah 2"/>
          <p:cNvSpPr>
            <a:spLocks noGrp="1"/>
          </p:cNvSpPr>
          <p:nvPr>
            <p:ph sz="quarter" idx="1"/>
          </p:nvPr>
        </p:nvSpPr>
        <p:spPr/>
        <p:txBody>
          <a:bodyPr/>
          <a:lstStyle/>
          <a:p>
            <a:pPr marL="0" indent="0">
              <a:buNone/>
            </a:pPr>
            <a:r>
              <a:rPr lang="cs-CZ" dirty="0" smtClean="0"/>
              <a:t>Čl. I § 69 ZSŠ</a:t>
            </a:r>
          </a:p>
          <a:p>
            <a:pPr marL="0" indent="0">
              <a:buNone/>
            </a:pPr>
            <a:endParaRPr lang="cs-CZ" dirty="0"/>
          </a:p>
          <a:p>
            <a:pPr marL="0" indent="0" algn="just">
              <a:buNone/>
            </a:pPr>
            <a:r>
              <a:rPr lang="cs-CZ" i="1" dirty="0"/>
              <a:t>Byl-li změněn text směnky, jsou ti, kdož se podepsali na směnku po této změně, zavázáni podle změněného textu; ti, kdož se podepsali dříve, jsou zavázáni podle textu původního.</a:t>
            </a:r>
          </a:p>
        </p:txBody>
      </p:sp>
    </p:spTree>
    <p:extLst>
      <p:ext uri="{BB962C8B-B14F-4D97-AF65-F5344CB8AC3E}">
        <p14:creationId xmlns:p14="http://schemas.microsoft.com/office/powerpoint/2010/main" val="36538146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Příklad zásahu do textu platné směnky</a:t>
            </a:r>
            <a:endParaRPr lang="cs-CZ" dirty="0"/>
          </a:p>
        </p:txBody>
      </p:sp>
      <p:sp>
        <p:nvSpPr>
          <p:cNvPr id="3" name="Zástupný symbol pro obsah 2"/>
          <p:cNvSpPr>
            <a:spLocks noGrp="1"/>
          </p:cNvSpPr>
          <p:nvPr>
            <p:ph sz="quarter" idx="1"/>
          </p:nvPr>
        </p:nvSpPr>
        <p:spPr/>
        <p:txBody>
          <a:bodyPr/>
          <a:lstStyle/>
          <a:p>
            <a:pPr marL="0" indent="0" algn="just">
              <a:buNone/>
            </a:pPr>
            <a:endParaRPr lang="cs-CZ" i="1" dirty="0" smtClean="0"/>
          </a:p>
          <a:p>
            <a:pPr marL="0" indent="0" algn="just">
              <a:buNone/>
            </a:pPr>
            <a:r>
              <a:rPr lang="cs-CZ" i="1" dirty="0" smtClean="0"/>
              <a:t>Výstavce </a:t>
            </a:r>
            <a:r>
              <a:rPr lang="cs-CZ" i="1" dirty="0"/>
              <a:t>emituje vlastní směnku znějící na částku 1.000,-Kč. Remitent směnku převede indosamentem na I1 a ten dále na I2. Majitel I2 s cílem opatřit si prodejem směnky vyšší částku zfalšuje údaj směnečné sumy na 10.000,-Kč a směnku převede na I3 a ten dále na I4. </a:t>
            </a:r>
          </a:p>
        </p:txBody>
      </p:sp>
    </p:spTree>
    <p:extLst>
      <p:ext uri="{BB962C8B-B14F-4D97-AF65-F5344CB8AC3E}">
        <p14:creationId xmlns:p14="http://schemas.microsoft.com/office/powerpoint/2010/main" val="31381613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Blankosměnka</a:t>
            </a:r>
            <a:endParaRPr lang="cs-CZ" dirty="0"/>
          </a:p>
        </p:txBody>
      </p:sp>
      <p:sp>
        <p:nvSpPr>
          <p:cNvPr id="3" name="Zástupný symbol pro obsah 2"/>
          <p:cNvSpPr>
            <a:spLocks noGrp="1"/>
          </p:cNvSpPr>
          <p:nvPr>
            <p:ph sz="quarter" idx="1"/>
          </p:nvPr>
        </p:nvSpPr>
        <p:spPr/>
        <p:txBody>
          <a:bodyPr/>
          <a:lstStyle/>
          <a:p>
            <a:pPr>
              <a:buNone/>
            </a:pPr>
            <a:r>
              <a:rPr lang="cs-CZ" i="1" dirty="0" smtClean="0"/>
              <a:t>Čl. I § 10 ZSŠ</a:t>
            </a:r>
          </a:p>
          <a:p>
            <a:pPr marL="0" indent="0" algn="just">
              <a:buNone/>
            </a:pPr>
            <a:endParaRPr lang="cs-CZ" i="1" dirty="0" smtClean="0"/>
          </a:p>
          <a:p>
            <a:pPr marL="0" indent="0" algn="just">
              <a:buNone/>
            </a:pPr>
            <a:r>
              <a:rPr lang="cs-CZ" i="1" dirty="0" smtClean="0"/>
              <a:t>Nebyla-li směnka, která byla při vydání neúplná, vyplněna tak, jak bylo ujednání, nemůže se namítat majiteli směnky, že tato ujednání nebyla dodržena, ledaže majitel směnky ve zlé víře anebo se při nabývání směnky provinil hrubou nedbalostí.</a:t>
            </a:r>
            <a:endParaRPr lang="cs-CZ"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Zajištění (utvrzení) směnečných závazků</a:t>
            </a:r>
            <a:endParaRPr lang="cs-CZ" dirty="0"/>
          </a:p>
        </p:txBody>
      </p:sp>
      <p:sp>
        <p:nvSpPr>
          <p:cNvPr id="3" name="Zástupný symbol pro obsah 2"/>
          <p:cNvSpPr>
            <a:spLocks noGrp="1"/>
          </p:cNvSpPr>
          <p:nvPr>
            <p:ph sz="quarter" idx="1"/>
          </p:nvPr>
        </p:nvSpPr>
        <p:spPr/>
        <p:txBody>
          <a:bodyPr/>
          <a:lstStyle/>
          <a:p>
            <a:pPr algn="just"/>
            <a:r>
              <a:rPr lang="cs-CZ" dirty="0" smtClean="0"/>
              <a:t>Obecné prostředky – smluvní pokuta, ručení</a:t>
            </a:r>
          </a:p>
          <a:p>
            <a:pPr algn="just"/>
            <a:endParaRPr lang="cs-CZ" dirty="0" smtClean="0"/>
          </a:p>
          <a:p>
            <a:pPr algn="just"/>
            <a:r>
              <a:rPr lang="cs-CZ" dirty="0" smtClean="0"/>
              <a:t>Zajišťovací prostředky směnečného práva – SMĚNEČNÉ RUKOJEMSTVÍ</a:t>
            </a: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Charakteristické znaky </a:t>
            </a:r>
            <a:r>
              <a:rPr lang="cs-CZ" dirty="0" err="1" smtClean="0"/>
              <a:t>blankosměnky</a:t>
            </a:r>
            <a:endParaRPr lang="cs-CZ" dirty="0"/>
          </a:p>
        </p:txBody>
      </p:sp>
      <p:sp>
        <p:nvSpPr>
          <p:cNvPr id="3" name="Zástupný symbol pro obsah 2"/>
          <p:cNvSpPr>
            <a:spLocks noGrp="1"/>
          </p:cNvSpPr>
          <p:nvPr>
            <p:ph sz="quarter" idx="1"/>
          </p:nvPr>
        </p:nvSpPr>
        <p:spPr/>
        <p:txBody>
          <a:bodyPr/>
          <a:lstStyle/>
          <a:p>
            <a:r>
              <a:rPr lang="cs-CZ" dirty="0" smtClean="0"/>
              <a:t>podepsaná listina</a:t>
            </a:r>
          </a:p>
          <a:p>
            <a:r>
              <a:rPr lang="cs-CZ" dirty="0" smtClean="0"/>
              <a:t>listina je určena za směnka</a:t>
            </a:r>
          </a:p>
          <a:p>
            <a:r>
              <a:rPr lang="cs-CZ" dirty="0" smtClean="0"/>
              <a:t>neúplnost je záměrem účastníků</a:t>
            </a:r>
          </a:p>
          <a:p>
            <a:r>
              <a:rPr lang="cs-CZ" dirty="0" smtClean="0"/>
              <a:t>sjednání směnečného vyplňovacího práva </a:t>
            </a:r>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Směnečné vyplňovací právo</a:t>
            </a:r>
            <a:endParaRPr lang="cs-CZ" dirty="0"/>
          </a:p>
        </p:txBody>
      </p:sp>
      <p:sp>
        <p:nvSpPr>
          <p:cNvPr id="3" name="Zástupný symbol pro obsah 2"/>
          <p:cNvSpPr>
            <a:spLocks noGrp="1"/>
          </p:cNvSpPr>
          <p:nvPr>
            <p:ph sz="quarter" idx="1"/>
          </p:nvPr>
        </p:nvSpPr>
        <p:spPr/>
        <p:txBody>
          <a:bodyPr/>
          <a:lstStyle/>
          <a:p>
            <a:pPr algn="just"/>
            <a:r>
              <a:rPr lang="cs-CZ" dirty="0" smtClean="0"/>
              <a:t>Dohoda – písemná, ústní, konkludentní forma (viz r</a:t>
            </a:r>
            <a:r>
              <a:rPr lang="pl-PL" dirty="0" smtClean="0"/>
              <a:t>ozsudek </a:t>
            </a:r>
            <a:r>
              <a:rPr lang="pl-PL" dirty="0"/>
              <a:t>NS ze dne 17.12.2008, </a:t>
            </a:r>
            <a:r>
              <a:rPr lang="pl-PL" dirty="0" smtClean="0"/>
              <a:t>č.j</a:t>
            </a:r>
            <a:r>
              <a:rPr lang="pl-PL" dirty="0"/>
              <a:t>. 29 Odo </a:t>
            </a:r>
            <a:r>
              <a:rPr lang="pl-PL" dirty="0" smtClean="0"/>
              <a:t>1621/2006</a:t>
            </a:r>
            <a:r>
              <a:rPr lang="cs-CZ" dirty="0" smtClean="0"/>
              <a:t> – existence písemné a ústní formy vedle sebe)</a:t>
            </a:r>
          </a:p>
          <a:p>
            <a:pPr algn="just"/>
            <a:r>
              <a:rPr lang="cs-CZ" dirty="0" smtClean="0"/>
              <a:t>převoditelné</a:t>
            </a:r>
            <a:r>
              <a:rPr lang="cs-CZ" dirty="0" smtClean="0"/>
              <a:t>, zděditelné, neodvolatelné právo</a:t>
            </a:r>
          </a:p>
          <a:p>
            <a:pPr algn="just"/>
            <a:r>
              <a:rPr lang="cs-CZ" dirty="0"/>
              <a:t>p</a:t>
            </a:r>
            <a:r>
              <a:rPr lang="cs-CZ" dirty="0" smtClean="0"/>
              <a:t>ovaha – zmocnění, kreační oprávnění, právo </a:t>
            </a:r>
            <a:r>
              <a:rPr lang="cs-CZ" dirty="0" err="1" smtClean="0"/>
              <a:t>sui</a:t>
            </a:r>
            <a:r>
              <a:rPr lang="cs-CZ" dirty="0" smtClean="0"/>
              <a:t> </a:t>
            </a:r>
            <a:r>
              <a:rPr lang="cs-CZ" dirty="0" err="1" smtClean="0"/>
              <a:t>generis</a:t>
            </a:r>
            <a:endParaRPr lang="cs-CZ"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Promlčení směnečného vyplňovacího práva</a:t>
            </a:r>
            <a:endParaRPr lang="cs-CZ" dirty="0"/>
          </a:p>
        </p:txBody>
      </p:sp>
      <p:sp>
        <p:nvSpPr>
          <p:cNvPr id="3" name="Zástupný symbol pro obsah 2"/>
          <p:cNvSpPr>
            <a:spLocks noGrp="1"/>
          </p:cNvSpPr>
          <p:nvPr>
            <p:ph sz="quarter" idx="1"/>
          </p:nvPr>
        </p:nvSpPr>
        <p:spPr/>
        <p:txBody>
          <a:bodyPr>
            <a:normAutofit fontScale="92500" lnSpcReduction="10000"/>
          </a:bodyPr>
          <a:lstStyle/>
          <a:p>
            <a:pPr algn="just"/>
            <a:r>
              <a:rPr lang="cs-CZ" dirty="0" smtClean="0"/>
              <a:t>Judikatura – směnečné vyplňovací oprávnění se nepromlčuje (VS Praha 9 </a:t>
            </a:r>
            <a:r>
              <a:rPr lang="cs-CZ" dirty="0" err="1" smtClean="0"/>
              <a:t>Cmo</a:t>
            </a:r>
            <a:r>
              <a:rPr lang="cs-CZ" dirty="0" smtClean="0"/>
              <a:t> 274/2004, NS 29 </a:t>
            </a:r>
            <a:r>
              <a:rPr lang="cs-CZ" dirty="0" err="1" smtClean="0"/>
              <a:t>Cdo</a:t>
            </a:r>
            <a:r>
              <a:rPr lang="cs-CZ" dirty="0" smtClean="0"/>
              <a:t> 1181/2009)</a:t>
            </a:r>
          </a:p>
          <a:p>
            <a:pPr algn="just"/>
            <a:r>
              <a:rPr lang="cs-CZ" dirty="0" smtClean="0"/>
              <a:t>Argumenty – </a:t>
            </a:r>
            <a:r>
              <a:rPr lang="cs-CZ" dirty="0" err="1" smtClean="0"/>
              <a:t>akcesorická</a:t>
            </a:r>
            <a:r>
              <a:rPr lang="cs-CZ" dirty="0" smtClean="0"/>
              <a:t> povaha, vyplňovací oprávnění není právem vymahatelným u soudu</a:t>
            </a:r>
          </a:p>
          <a:p>
            <a:pPr algn="just"/>
            <a:r>
              <a:rPr lang="cs-CZ" sz="2900" dirty="0" smtClean="0"/>
              <a:t>Praxe</a:t>
            </a:r>
            <a:r>
              <a:rPr lang="cs-CZ" dirty="0" smtClean="0"/>
              <a:t> – doplnění zajištění blankosměnky až poté, co se zajišťovaný dluh promlčí </a:t>
            </a:r>
          </a:p>
          <a:p>
            <a:pPr algn="just"/>
            <a:r>
              <a:rPr lang="cs-CZ" dirty="0" smtClean="0"/>
              <a:t>Zahraničí</a:t>
            </a:r>
          </a:p>
          <a:p>
            <a:pPr algn="just"/>
            <a:r>
              <a:rPr lang="cs-CZ" dirty="0" smtClean="0"/>
              <a:t>Možné východisko – doplnění </a:t>
            </a:r>
            <a:r>
              <a:rPr lang="cs-CZ" dirty="0" err="1" smtClean="0"/>
              <a:t>blankosměnky</a:t>
            </a:r>
            <a:r>
              <a:rPr lang="cs-CZ" dirty="0" smtClean="0"/>
              <a:t> v rozporu s dobrými mravy/poctivost</a:t>
            </a:r>
          </a:p>
          <a:p>
            <a:pPr lvl="1">
              <a:buNone/>
            </a:pPr>
            <a:endParaRPr lang="cs-CZ"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Protismluvní</a:t>
            </a:r>
            <a:r>
              <a:rPr lang="cs-CZ" dirty="0" smtClean="0"/>
              <a:t> doplnění </a:t>
            </a:r>
            <a:r>
              <a:rPr lang="cs-CZ" dirty="0" err="1" smtClean="0"/>
              <a:t>blankosměnky</a:t>
            </a:r>
            <a:endParaRPr lang="cs-CZ" dirty="0"/>
          </a:p>
        </p:txBody>
      </p:sp>
      <p:sp>
        <p:nvSpPr>
          <p:cNvPr id="3" name="Zástupný symbol pro obsah 2"/>
          <p:cNvSpPr>
            <a:spLocks noGrp="1"/>
          </p:cNvSpPr>
          <p:nvPr>
            <p:ph sz="quarter" idx="1"/>
          </p:nvPr>
        </p:nvSpPr>
        <p:spPr/>
        <p:txBody>
          <a:bodyPr>
            <a:normAutofit/>
          </a:bodyPr>
          <a:lstStyle/>
          <a:p>
            <a:r>
              <a:rPr lang="cs-CZ" dirty="0" err="1" smtClean="0"/>
              <a:t>Protismluvní</a:t>
            </a:r>
            <a:r>
              <a:rPr lang="cs-CZ" dirty="0" smtClean="0"/>
              <a:t> doplnění </a:t>
            </a:r>
            <a:r>
              <a:rPr lang="cs-CZ" dirty="0" err="1" smtClean="0"/>
              <a:t>blankosměnky</a:t>
            </a:r>
            <a:r>
              <a:rPr lang="cs-CZ" dirty="0" smtClean="0"/>
              <a:t> nevede k neplatnosti směnky</a:t>
            </a:r>
          </a:p>
          <a:p>
            <a:r>
              <a:rPr lang="cs-CZ" dirty="0" smtClean="0"/>
              <a:t>Námitka </a:t>
            </a:r>
            <a:r>
              <a:rPr lang="cs-CZ" dirty="0" err="1" smtClean="0"/>
              <a:t>protismluvního</a:t>
            </a:r>
            <a:r>
              <a:rPr lang="cs-CZ" dirty="0" smtClean="0"/>
              <a:t> doplnění </a:t>
            </a:r>
            <a:r>
              <a:rPr lang="cs-CZ" dirty="0" err="1" smtClean="0"/>
              <a:t>blankosměnky</a:t>
            </a:r>
            <a:endParaRPr lang="cs-CZ" dirty="0" smtClean="0"/>
          </a:p>
          <a:p>
            <a:r>
              <a:rPr lang="cs-CZ" dirty="0" smtClean="0"/>
              <a:t>Rozpor s dohodou v kvalitativních/kvantitativních údajích</a:t>
            </a:r>
          </a:p>
          <a:p>
            <a:endParaRPr lang="cs-CZ" dirty="0" smtClean="0"/>
          </a:p>
          <a:p>
            <a:r>
              <a:rPr lang="cs-CZ" dirty="0" smtClean="0"/>
              <a:t>Čl. I § 10 ZSŠ – zlá víra, hrubá nedbalost</a:t>
            </a:r>
          </a:p>
          <a:p>
            <a:r>
              <a:rPr lang="cs-CZ" dirty="0" smtClean="0"/>
              <a:t>Informační doložky na </a:t>
            </a:r>
            <a:r>
              <a:rPr lang="cs-CZ" dirty="0" err="1" smtClean="0"/>
              <a:t>blankosměnce</a:t>
            </a:r>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Umoření </a:t>
            </a:r>
            <a:r>
              <a:rPr lang="cs-CZ" dirty="0" err="1" smtClean="0"/>
              <a:t>blankosměnky</a:t>
            </a:r>
            <a:endParaRPr lang="cs-CZ" dirty="0"/>
          </a:p>
        </p:txBody>
      </p:sp>
      <p:sp>
        <p:nvSpPr>
          <p:cNvPr id="3" name="Zástupný symbol pro obsah 2"/>
          <p:cNvSpPr>
            <a:spLocks noGrp="1"/>
          </p:cNvSpPr>
          <p:nvPr>
            <p:ph sz="quarter" idx="1"/>
          </p:nvPr>
        </p:nvSpPr>
        <p:spPr/>
        <p:txBody>
          <a:bodyPr/>
          <a:lstStyle/>
          <a:p>
            <a:r>
              <a:rPr lang="cs-CZ" dirty="0" err="1" smtClean="0"/>
              <a:t>Blankosměnku</a:t>
            </a:r>
            <a:r>
              <a:rPr lang="cs-CZ" dirty="0" smtClean="0"/>
              <a:t> lze umořit jako prostou listinu (MS v Praze, 24 Co 210/2003)</a:t>
            </a:r>
          </a:p>
          <a:p>
            <a:r>
              <a:rPr lang="cs-CZ" dirty="0" smtClean="0"/>
              <a:t>??? Další osud směnečného vyplňovacího práva</a:t>
            </a:r>
          </a:p>
          <a:p>
            <a:pPr lvl="1"/>
            <a:r>
              <a:rPr lang="cs-CZ" dirty="0" smtClean="0"/>
              <a:t>Zánik společně se ztrátou/zničením </a:t>
            </a:r>
            <a:r>
              <a:rPr lang="cs-CZ" dirty="0" err="1" smtClean="0"/>
              <a:t>blankosměnky</a:t>
            </a:r>
            <a:r>
              <a:rPr lang="cs-CZ" dirty="0" smtClean="0"/>
              <a:t>, neobnovuje se – zahraničí – umořovací řízení chrání pouze dlužníka před případným zneužitím </a:t>
            </a:r>
            <a:r>
              <a:rPr lang="cs-CZ" dirty="0" err="1" smtClean="0"/>
              <a:t>blankosměnky</a:t>
            </a:r>
            <a:endParaRPr lang="cs-CZ" dirty="0" smtClean="0"/>
          </a:p>
          <a:p>
            <a:pPr lvl="1"/>
            <a:r>
              <a:rPr lang="cs-CZ" dirty="0" smtClean="0"/>
              <a:t>Vyplňovací právo lze realizovat i po umoření – nezaniká/obnovuje se</a:t>
            </a:r>
          </a:p>
          <a:p>
            <a:pPr lvl="1"/>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Účinky doplnění </a:t>
            </a:r>
            <a:r>
              <a:rPr lang="cs-CZ" dirty="0" err="1" smtClean="0"/>
              <a:t>blankosměnky</a:t>
            </a:r>
            <a:endParaRPr lang="cs-CZ" dirty="0"/>
          </a:p>
        </p:txBody>
      </p:sp>
      <p:sp>
        <p:nvSpPr>
          <p:cNvPr id="3" name="Zástupný symbol pro obsah 2"/>
          <p:cNvSpPr>
            <a:spLocks noGrp="1"/>
          </p:cNvSpPr>
          <p:nvPr>
            <p:ph sz="quarter" idx="1"/>
          </p:nvPr>
        </p:nvSpPr>
        <p:spPr/>
        <p:txBody>
          <a:bodyPr>
            <a:normAutofit fontScale="62500" lnSpcReduction="20000"/>
          </a:bodyPr>
          <a:lstStyle/>
          <a:p>
            <a:r>
              <a:rPr lang="cs-CZ" dirty="0" smtClean="0"/>
              <a:t>Ex </a:t>
            </a:r>
            <a:r>
              <a:rPr lang="cs-CZ" dirty="0" err="1" smtClean="0"/>
              <a:t>tunc</a:t>
            </a:r>
            <a:r>
              <a:rPr lang="cs-CZ" dirty="0" smtClean="0"/>
              <a:t> – zpětně ke dni vystavení </a:t>
            </a:r>
            <a:r>
              <a:rPr lang="cs-CZ" dirty="0" err="1" smtClean="0"/>
              <a:t>blankosměnky</a:t>
            </a:r>
            <a:endParaRPr lang="cs-CZ" dirty="0" smtClean="0"/>
          </a:p>
          <a:p>
            <a:pPr marL="0" indent="0" algn="just">
              <a:buNone/>
            </a:pPr>
            <a:r>
              <a:rPr lang="cs-CZ" b="1" dirty="0" err="1" smtClean="0"/>
              <a:t>Blankosměnka</a:t>
            </a:r>
            <a:r>
              <a:rPr lang="cs-CZ" b="1" dirty="0" smtClean="0"/>
              <a:t> se stává směnkou (za předpokladu, že listina po vyplnění bílých míst má kvalitu směnky) až vyplněním, odtud teprve vznikají práva směnečná, a to se zpětnými účinky (ex </a:t>
            </a:r>
            <a:r>
              <a:rPr lang="cs-CZ" b="1" dirty="0" err="1" smtClean="0"/>
              <a:t>tunc</a:t>
            </a:r>
            <a:r>
              <a:rPr lang="cs-CZ" b="1" dirty="0" smtClean="0"/>
              <a:t>).</a:t>
            </a:r>
            <a:endParaRPr lang="cs-CZ" dirty="0" smtClean="0"/>
          </a:p>
          <a:p>
            <a:pPr marL="0" indent="0" algn="just">
              <a:buNone/>
            </a:pPr>
            <a:r>
              <a:rPr lang="cs-CZ" dirty="0" smtClean="0"/>
              <a:t>Doplněním listiny na formálně platnou směnku, stávají se se zpětnou účinností (ex </a:t>
            </a:r>
            <a:r>
              <a:rPr lang="cs-CZ" dirty="0" err="1" smtClean="0"/>
              <a:t>tunc</a:t>
            </a:r>
            <a:r>
              <a:rPr lang="cs-CZ" dirty="0" smtClean="0"/>
              <a:t>) podpisy rukojmích na listině podpisy na směnce a tedy je nutno na listinu i na účinnost podpisů všech dlužníků, avalisty z toho nevyjímajíce, pohlížet tak, jako by daná listina byla bývala již od počátku, tedy rozumějme od data uvedeného na listině jako den jejího vystavení, vydána v plné podobě. Sama okolnost, kdy k vyplnění </a:t>
            </a:r>
            <a:r>
              <a:rPr lang="cs-CZ" dirty="0" err="1" smtClean="0"/>
              <a:t>blankosměnky</a:t>
            </a:r>
            <a:r>
              <a:rPr lang="cs-CZ" dirty="0" smtClean="0"/>
              <a:t> došlo, však pro tuto zpětnou účinnost vyplnění </a:t>
            </a:r>
            <a:r>
              <a:rPr lang="cs-CZ" dirty="0" err="1" smtClean="0"/>
              <a:t>blankosměnky</a:t>
            </a:r>
            <a:r>
              <a:rPr lang="cs-CZ" dirty="0" smtClean="0"/>
              <a:t> a její přeměny na směnku úplnou významná nijak není. Proto ustanovení čl. I. § 10 zákona směnečného a šekového hovoří o směnkách vydaných původně jako nevyplněné, protože kdyby nebylo tohoto zpětného účinku, nebylo by možné před vyplněním označit takovou listinu za směnku vůbec. Nebylo-li by tohoto zpětného účinku, neměly by </a:t>
            </a:r>
            <a:r>
              <a:rPr lang="cs-CZ" dirty="0" err="1" smtClean="0"/>
              <a:t>blankosměnky</a:t>
            </a:r>
            <a:r>
              <a:rPr lang="cs-CZ" dirty="0" smtClean="0"/>
              <a:t> vůbec smysl, protože by osoby, které podepsaly listinu před vyplněním, nemohly být vůbec směnečnými dlužníky. Smysl by pak postrádalo také </a:t>
            </a:r>
            <a:r>
              <a:rPr lang="cs-CZ" dirty="0" err="1" smtClean="0"/>
              <a:t>rukojemské</a:t>
            </a:r>
            <a:r>
              <a:rPr lang="cs-CZ" dirty="0" smtClean="0"/>
              <a:t> prohlášení na </a:t>
            </a:r>
            <a:r>
              <a:rPr lang="cs-CZ" dirty="0" err="1" smtClean="0"/>
              <a:t>blankosměnce</a:t>
            </a:r>
            <a:r>
              <a:rPr lang="cs-CZ" dirty="0" smtClean="0"/>
              <a:t>.</a:t>
            </a:r>
          </a:p>
          <a:p>
            <a:pPr marL="0" indent="0" algn="just">
              <a:buNone/>
            </a:pPr>
            <a:r>
              <a:rPr lang="cs-CZ" dirty="0" smtClean="0"/>
              <a:t>NS ze dne 9. 12. 2015, </a:t>
            </a:r>
            <a:r>
              <a:rPr lang="cs-CZ" dirty="0" err="1" smtClean="0"/>
              <a:t>sp</a:t>
            </a:r>
            <a:r>
              <a:rPr lang="cs-CZ" dirty="0" smtClean="0"/>
              <a:t>. zn. 31 </a:t>
            </a:r>
            <a:r>
              <a:rPr lang="cs-CZ" dirty="0" err="1" smtClean="0"/>
              <a:t>Cdo</a:t>
            </a:r>
            <a:r>
              <a:rPr lang="cs-CZ" dirty="0" smtClean="0"/>
              <a:t> 4087/2013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 neúplnosti </a:t>
            </a:r>
            <a:r>
              <a:rPr lang="cs-CZ" dirty="0" err="1" smtClean="0"/>
              <a:t>blankosměnky</a:t>
            </a:r>
            <a:endParaRPr lang="cs-CZ" dirty="0"/>
          </a:p>
        </p:txBody>
      </p:sp>
      <p:sp>
        <p:nvSpPr>
          <p:cNvPr id="3" name="Zástupný symbol pro obsah 2"/>
          <p:cNvSpPr>
            <a:spLocks noGrp="1"/>
          </p:cNvSpPr>
          <p:nvPr>
            <p:ph sz="quarter" idx="1"/>
          </p:nvPr>
        </p:nvSpPr>
        <p:spPr/>
        <p:txBody>
          <a:bodyPr>
            <a:normAutofit lnSpcReduction="10000"/>
          </a:bodyPr>
          <a:lstStyle/>
          <a:p>
            <a:pPr marL="0" indent="0" algn="just">
              <a:buNone/>
            </a:pPr>
            <a:r>
              <a:rPr lang="cs-CZ" i="1" dirty="0" smtClean="0"/>
              <a:t>Jestliže výstavce a směnečný rukojmí podepsali </a:t>
            </a:r>
            <a:r>
              <a:rPr lang="cs-CZ" i="1" dirty="0" err="1" smtClean="0"/>
              <a:t>blankosměnku</a:t>
            </a:r>
            <a:r>
              <a:rPr lang="cs-CZ" i="1" dirty="0" smtClean="0"/>
              <a:t>, ve které nebyly vyplněny údaje směnečné sumy, data splatnosti a data vystavení, přičemž písemná dohoda o vyplňovacím právu výslovně upravovala pouze podmínky pro vyplnění údajů směnečné sumy a data splatnosti, a remitentovi ji předali, platí, že mu konkludentně udělili právo </a:t>
            </a:r>
            <a:r>
              <a:rPr lang="cs-CZ" i="1" dirty="0" err="1" smtClean="0"/>
              <a:t>blankosměnku</a:t>
            </a:r>
            <a:r>
              <a:rPr lang="cs-CZ" i="1" dirty="0" smtClean="0"/>
              <a:t> doplnit i ohledně data vystavení.</a:t>
            </a:r>
          </a:p>
          <a:p>
            <a:pPr marL="0" indent="0" algn="r">
              <a:buNone/>
            </a:pPr>
            <a:r>
              <a:rPr lang="cs-CZ" sz="2400" b="1" dirty="0" smtClean="0"/>
              <a:t>Rozsudek NS ze dne 17.12.2008, </a:t>
            </a:r>
          </a:p>
          <a:p>
            <a:pPr marL="0" indent="0" algn="r">
              <a:buNone/>
            </a:pPr>
            <a:r>
              <a:rPr lang="cs-CZ" sz="2400" b="1" dirty="0" err="1" smtClean="0"/>
              <a:t>č.j</a:t>
            </a:r>
            <a:r>
              <a:rPr lang="cs-CZ" sz="2400" b="1" dirty="0" smtClean="0"/>
              <a:t>. 29 </a:t>
            </a:r>
            <a:r>
              <a:rPr lang="cs-CZ" sz="2400" b="1" dirty="0" err="1" smtClean="0"/>
              <a:t>Odo</a:t>
            </a:r>
            <a:r>
              <a:rPr lang="cs-CZ" sz="2400" b="1" dirty="0" smtClean="0"/>
              <a:t> 1621/2006</a:t>
            </a:r>
            <a:endParaRPr lang="cs-CZ" sz="2400"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 vyplnění </a:t>
            </a:r>
            <a:r>
              <a:rPr lang="cs-CZ" dirty="0" err="1" smtClean="0"/>
              <a:t>blankosměnky</a:t>
            </a:r>
            <a:endParaRPr lang="cs-CZ" dirty="0"/>
          </a:p>
        </p:txBody>
      </p:sp>
      <p:sp>
        <p:nvSpPr>
          <p:cNvPr id="3" name="Zástupný symbol pro obsah 2"/>
          <p:cNvSpPr>
            <a:spLocks noGrp="1"/>
          </p:cNvSpPr>
          <p:nvPr>
            <p:ph sz="quarter" idx="1"/>
          </p:nvPr>
        </p:nvSpPr>
        <p:spPr/>
        <p:txBody>
          <a:bodyPr>
            <a:normAutofit/>
          </a:bodyPr>
          <a:lstStyle/>
          <a:p>
            <a:pPr marL="0" indent="0" algn="just">
              <a:buNone/>
            </a:pPr>
            <a:r>
              <a:rPr lang="cs-CZ" i="1" dirty="0" smtClean="0"/>
              <a:t>Pouze ze skutečnosti, že při vydání </a:t>
            </a:r>
            <a:r>
              <a:rPr lang="cs-CZ" i="1" dirty="0" err="1" smtClean="0"/>
              <a:t>blankosměnky</a:t>
            </a:r>
            <a:r>
              <a:rPr lang="cs-CZ" i="1" dirty="0" smtClean="0"/>
              <a:t> byly zúčastněnými stranami výslovně upraveny podmínky, za nichž mají být na </a:t>
            </a:r>
            <a:r>
              <a:rPr lang="cs-CZ" i="1" dirty="0" err="1" smtClean="0"/>
              <a:t>blankosměnce</a:t>
            </a:r>
            <a:r>
              <a:rPr lang="cs-CZ" i="1" dirty="0" smtClean="0"/>
              <a:t> vyplněny jen některé z chybějících údajů, ještě nelze bez dalšího usuzovat na to, že vyplňovací právo nebylo sjednáno i ohledně dalších (na směnce dosud nevyplněných údajů)</a:t>
            </a:r>
          </a:p>
          <a:p>
            <a:pPr marL="0" indent="0" algn="just">
              <a:buNone/>
            </a:pPr>
            <a:endParaRPr lang="cs-CZ" i="1" dirty="0" smtClean="0"/>
          </a:p>
          <a:p>
            <a:pPr algn="r">
              <a:buNone/>
            </a:pPr>
            <a:r>
              <a:rPr lang="cs-CZ" sz="2400" b="1" dirty="0" smtClean="0"/>
              <a:t>Rozsudek NS ze dne 19.12.2013,</a:t>
            </a:r>
          </a:p>
          <a:p>
            <a:pPr algn="r">
              <a:buNone/>
            </a:pPr>
            <a:r>
              <a:rPr lang="cs-CZ" sz="2400" b="1" dirty="0" err="1" smtClean="0"/>
              <a:t>č.j</a:t>
            </a:r>
            <a:r>
              <a:rPr lang="cs-CZ" sz="2400" b="1" dirty="0" smtClean="0"/>
              <a:t>. 29 </a:t>
            </a:r>
            <a:r>
              <a:rPr lang="cs-CZ" sz="2400" b="1" dirty="0" err="1" smtClean="0"/>
              <a:t>Cdo</a:t>
            </a:r>
            <a:r>
              <a:rPr lang="cs-CZ" sz="2400" b="1" dirty="0" smtClean="0"/>
              <a:t> 1541/2011</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4294967295"/>
          </p:nvPr>
        </p:nvSpPr>
        <p:spPr>
          <a:xfrm>
            <a:off x="990600" y="333375"/>
            <a:ext cx="8153400" cy="4900613"/>
          </a:xfrm>
        </p:spPr>
        <p:txBody>
          <a:bodyPr>
            <a:noAutofit/>
          </a:bodyPr>
          <a:lstStyle/>
          <a:p>
            <a:pPr marL="0" indent="0" algn="just">
              <a:buNone/>
            </a:pPr>
            <a:r>
              <a:rPr lang="cs-CZ" sz="2100" i="1" dirty="0" smtClean="0"/>
              <a:t>Vyplňovací právo vzniká dohodou, uzavřenou mezi osobou podepsanou na </a:t>
            </a:r>
            <a:r>
              <a:rPr lang="cs-CZ" sz="2100" i="1" dirty="0" err="1" smtClean="0"/>
              <a:t>blankosměnce</a:t>
            </a:r>
            <a:r>
              <a:rPr lang="cs-CZ" sz="2100" i="1" dirty="0" smtClean="0"/>
              <a:t> a osobou, které byla </a:t>
            </a:r>
            <a:r>
              <a:rPr lang="cs-CZ" sz="2100" i="1" dirty="0" err="1" smtClean="0"/>
              <a:t>blankosměnka</a:t>
            </a:r>
            <a:r>
              <a:rPr lang="cs-CZ" sz="2100" i="1" dirty="0" smtClean="0"/>
              <a:t> vydána (tj. majitelem listiny). Tímto ujednáním je vymezen obsah vyplňovacího práva (tj. určeno, kdy a jakým způsobem může jeho nositel chybějící údaje do </a:t>
            </a:r>
            <a:r>
              <a:rPr lang="cs-CZ" sz="2100" i="1" dirty="0" err="1" smtClean="0"/>
              <a:t>blankosměnky</a:t>
            </a:r>
            <a:r>
              <a:rPr lang="cs-CZ" sz="2100" i="1" dirty="0" smtClean="0"/>
              <a:t> doplnit). </a:t>
            </a:r>
            <a:r>
              <a:rPr lang="cs-CZ" sz="2100" b="1" i="1" dirty="0" smtClean="0"/>
              <a:t>Dohoda nemusí mít písemnou formu (postačí, je-li uzavřena ústně, případně jen konkludentně) a její obsah může být zachycen i jen v jednostranném prohlášení, které pak slouží jako doklad o udělení vyplňovacího práva a jeho rozsahu. Při převodu (nebo přechodu) </a:t>
            </a:r>
            <a:r>
              <a:rPr lang="cs-CZ" sz="2100" b="1" i="1" dirty="0" err="1" smtClean="0"/>
              <a:t>blankosměnky</a:t>
            </a:r>
            <a:r>
              <a:rPr lang="cs-CZ" sz="2100" b="1" i="1" dirty="0" smtClean="0"/>
              <a:t> na jinou osobu právo vyplnit </a:t>
            </a:r>
            <a:r>
              <a:rPr lang="cs-CZ" sz="2100" b="1" i="1" dirty="0" err="1" smtClean="0"/>
              <a:t>blankosměnku</a:t>
            </a:r>
            <a:r>
              <a:rPr lang="cs-CZ" sz="2100" b="1" i="1" dirty="0" smtClean="0"/>
              <a:t> přechází na nabyvatele listiny, aniž by bylo nutné ohledně něj uzavírat smlouvu o postoupení pohledávky nebo smlouvu obdobnou, přičemž obsah vyplňovacího práva se bez dalšího (tj. pouze v důsledku převodu či přechodu </a:t>
            </a:r>
            <a:r>
              <a:rPr lang="cs-CZ" sz="2100" b="1" i="1" dirty="0" err="1" smtClean="0"/>
              <a:t>blankosměnky</a:t>
            </a:r>
            <a:r>
              <a:rPr lang="cs-CZ" sz="2100" b="1" i="1" dirty="0" smtClean="0"/>
              <a:t> na jinou osobu) změnit nemůže.</a:t>
            </a:r>
            <a:r>
              <a:rPr lang="cs-CZ" sz="2100" i="1" dirty="0" smtClean="0"/>
              <a:t> I po převodu (nebo přechodu) </a:t>
            </a:r>
            <a:r>
              <a:rPr lang="cs-CZ" sz="2100" i="1" dirty="0" err="1" smtClean="0"/>
              <a:t>blankosměnky</a:t>
            </a:r>
            <a:r>
              <a:rPr lang="cs-CZ" sz="2100" i="1" dirty="0" smtClean="0"/>
              <a:t> na jinou osobu je tak pro vyplnění chybějících údajů nadále určující pouze obsah uzavřené dohody o vyplnění.</a:t>
            </a:r>
          </a:p>
          <a:p>
            <a:pPr marL="0" indent="0" algn="r">
              <a:buNone/>
            </a:pPr>
            <a:r>
              <a:rPr lang="cs-CZ" sz="2000" b="1" dirty="0" smtClean="0"/>
              <a:t>Rozsudek NS </a:t>
            </a:r>
            <a:r>
              <a:rPr lang="cs-CZ" sz="2000" b="1" dirty="0" err="1" smtClean="0"/>
              <a:t>sp.zn</a:t>
            </a:r>
            <a:r>
              <a:rPr lang="cs-CZ" sz="2000" b="1" dirty="0" smtClean="0"/>
              <a:t>. 29 </a:t>
            </a:r>
            <a:r>
              <a:rPr lang="cs-CZ" sz="2000" b="1" dirty="0" err="1" smtClean="0"/>
              <a:t>Cdo</a:t>
            </a:r>
            <a:r>
              <a:rPr lang="cs-CZ" sz="2000" b="1" dirty="0" smtClean="0"/>
              <a:t> 2605/2007, ze dne 22.4.2009</a:t>
            </a:r>
            <a:endParaRPr lang="cs-CZ" sz="2000"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sz="quarter" idx="4294967295"/>
          </p:nvPr>
        </p:nvSpPr>
        <p:spPr>
          <a:xfrm>
            <a:off x="990600" y="260350"/>
            <a:ext cx="8153400" cy="6121400"/>
          </a:xfrm>
        </p:spPr>
        <p:txBody>
          <a:bodyPr>
            <a:normAutofit lnSpcReduction="10000"/>
          </a:bodyPr>
          <a:lstStyle/>
          <a:p>
            <a:pPr marL="0" indent="0" algn="just">
              <a:buNone/>
            </a:pPr>
            <a:r>
              <a:rPr lang="cs-CZ" i="1" dirty="0" smtClean="0"/>
              <a:t>Dlužníci, kteří se podepsali na </a:t>
            </a:r>
            <a:r>
              <a:rPr lang="cs-CZ" i="1" dirty="0" err="1" smtClean="0"/>
              <a:t>blankosměnku</a:t>
            </a:r>
            <a:r>
              <a:rPr lang="cs-CZ" i="1" dirty="0" smtClean="0"/>
              <a:t> před jejím doplněním, stávají se vyplněním směnky směnečnými dlužníky s účinky ex </a:t>
            </a:r>
            <a:r>
              <a:rPr lang="cs-CZ" i="1" dirty="0" err="1" smtClean="0"/>
              <a:t>tunc</a:t>
            </a:r>
            <a:r>
              <a:rPr lang="cs-CZ" i="1" dirty="0" smtClean="0"/>
              <a:t> od vydání listiny. Dohoda o vyplnění </a:t>
            </a:r>
            <a:r>
              <a:rPr lang="cs-CZ" i="1" dirty="0" err="1" smtClean="0"/>
              <a:t>blankosměnky</a:t>
            </a:r>
            <a:r>
              <a:rPr lang="cs-CZ" i="1" dirty="0" smtClean="0"/>
              <a:t> podle čl. I § 10 zákona směnečného a šekového nemá stanovenou žádnou formu. Nedostatek takové dohody musí prokázat ten, kdo je na směnce podepsán. Podepíše-li </a:t>
            </a:r>
            <a:r>
              <a:rPr lang="cs-CZ" i="1" dirty="0" err="1" smtClean="0"/>
              <a:t>blankosměnku</a:t>
            </a:r>
            <a:r>
              <a:rPr lang="cs-CZ" i="1" dirty="0" smtClean="0"/>
              <a:t> osoba, která prokazatelně uzavřela smlouvu o vyplnění směnky s nabyvatelem směnky také jako zástupce jiného účastníka směnečného vztahu, je nutno nejméně neformální dohodu o vyplnění směnky považovat za prokázanou rovněž mezi tímto podepsaným a prvým majitelem listiny.</a:t>
            </a:r>
          </a:p>
          <a:p>
            <a:pPr marL="0" indent="0" algn="r">
              <a:buNone/>
            </a:pPr>
            <a:r>
              <a:rPr lang="cs-CZ" sz="2200" b="1" dirty="0" smtClean="0"/>
              <a:t>Rozsudek Vrchního soudu v Praze </a:t>
            </a:r>
            <a:r>
              <a:rPr lang="cs-CZ" sz="2200" b="1" dirty="0" err="1" smtClean="0"/>
              <a:t>sp</a:t>
            </a:r>
            <a:r>
              <a:rPr lang="cs-CZ" sz="2200" b="1" dirty="0" smtClean="0"/>
              <a:t>. zn. 5 </a:t>
            </a:r>
            <a:r>
              <a:rPr lang="cs-CZ" sz="2200" b="1" dirty="0" err="1" smtClean="0"/>
              <a:t>Cmo</a:t>
            </a:r>
            <a:r>
              <a:rPr lang="cs-CZ" sz="2200" b="1" dirty="0" smtClean="0"/>
              <a:t> 556/2000, ze dne 20.1.2001</a:t>
            </a:r>
            <a:endParaRPr lang="cs-CZ" sz="22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Směnečné rukojemství</a:t>
            </a:r>
            <a:endParaRPr lang="cs-CZ" dirty="0"/>
          </a:p>
        </p:txBody>
      </p:sp>
      <p:sp>
        <p:nvSpPr>
          <p:cNvPr id="3" name="Zástupný symbol pro obsah 2"/>
          <p:cNvSpPr>
            <a:spLocks noGrp="1"/>
          </p:cNvSpPr>
          <p:nvPr>
            <p:ph sz="quarter" idx="1"/>
          </p:nvPr>
        </p:nvSpPr>
        <p:spPr/>
        <p:txBody>
          <a:bodyPr>
            <a:normAutofit/>
          </a:bodyPr>
          <a:lstStyle/>
          <a:p>
            <a:pPr algn="just"/>
            <a:r>
              <a:rPr lang="cs-CZ" dirty="0" smtClean="0"/>
              <a:t>Pojem</a:t>
            </a:r>
          </a:p>
          <a:p>
            <a:pPr algn="just"/>
            <a:r>
              <a:rPr lang="cs-CZ" dirty="0" smtClean="0"/>
              <a:t>Vysoká četnost v české praxi (zvýšení bonity směnky ?)</a:t>
            </a:r>
          </a:p>
          <a:p>
            <a:pPr algn="just"/>
            <a:r>
              <a:rPr lang="cs-CZ" dirty="0" smtClean="0"/>
              <a:t>Zásadní rozdíly mezi běžným ručením a rukojemstvím – chybí subsidiarita, formální </a:t>
            </a:r>
            <a:r>
              <a:rPr lang="cs-CZ" dirty="0" err="1" smtClean="0"/>
              <a:t>akcesorita</a:t>
            </a:r>
            <a:endParaRPr lang="cs-CZ" dirty="0" smtClean="0"/>
          </a:p>
          <a:p>
            <a:pPr algn="just"/>
            <a:r>
              <a:rPr lang="cs-CZ" dirty="0" smtClean="0"/>
              <a:t>Rukojemství vždy jen za zaplacení směnky (ne za přijetí)</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Děkuji za pozornost</a:t>
            </a:r>
            <a:endParaRPr lang="cs-CZ" dirty="0"/>
          </a:p>
        </p:txBody>
      </p:sp>
      <p:sp>
        <p:nvSpPr>
          <p:cNvPr id="4" name="TextovéPole 3"/>
          <p:cNvSpPr txBox="1"/>
          <p:nvPr/>
        </p:nvSpPr>
        <p:spPr>
          <a:xfrm>
            <a:off x="1835696" y="5661248"/>
            <a:ext cx="7515944" cy="1015663"/>
          </a:xfrm>
          <a:prstGeom prst="rect">
            <a:avLst/>
          </a:prstGeom>
          <a:noFill/>
        </p:spPr>
        <p:txBody>
          <a:bodyPr wrap="square" rtlCol="0">
            <a:spAutoFit/>
          </a:bodyPr>
          <a:lstStyle/>
          <a:p>
            <a:r>
              <a:rPr lang="cs-CZ" sz="2000" dirty="0" smtClean="0"/>
              <a:t>Tato prezentace vychází z prezentací doc. JUDr. Josefa Kotáska, Ph.D. </a:t>
            </a:r>
            <a:r>
              <a:rPr lang="cs-CZ" sz="2000" b="1" dirty="0" smtClean="0"/>
              <a:t>„Směnečné </a:t>
            </a:r>
            <a:r>
              <a:rPr lang="cs-CZ" sz="2000" b="1" dirty="0" err="1" smtClean="0"/>
              <a:t>rukojmství</a:t>
            </a:r>
            <a:r>
              <a:rPr lang="cs-CZ" sz="2000" b="1" dirty="0" smtClean="0"/>
              <a:t>“ </a:t>
            </a:r>
            <a:r>
              <a:rPr lang="cs-CZ" sz="2000" dirty="0" smtClean="0"/>
              <a:t>a </a:t>
            </a:r>
            <a:r>
              <a:rPr lang="cs-CZ" sz="2000" b="1" dirty="0" smtClean="0"/>
              <a:t>„Námitkové postavení směnečných dlužníků“</a:t>
            </a:r>
            <a:endParaRPr lang="cs-CZ" sz="20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Možná limitace</a:t>
            </a:r>
            <a:endParaRPr lang="cs-CZ" dirty="0"/>
          </a:p>
        </p:txBody>
      </p:sp>
      <p:sp>
        <p:nvSpPr>
          <p:cNvPr id="3" name="Zástupný symbol pro obsah 2"/>
          <p:cNvSpPr>
            <a:spLocks noGrp="1"/>
          </p:cNvSpPr>
          <p:nvPr>
            <p:ph sz="quarter" idx="1"/>
          </p:nvPr>
        </p:nvSpPr>
        <p:spPr/>
        <p:txBody>
          <a:bodyPr/>
          <a:lstStyle/>
          <a:p>
            <a:r>
              <a:rPr lang="cs-CZ" dirty="0" smtClean="0"/>
              <a:t>Limitace co do výše sumy</a:t>
            </a:r>
          </a:p>
          <a:p>
            <a:r>
              <a:rPr lang="cs-CZ" dirty="0" smtClean="0"/>
              <a:t>Podmínky nepřípustné (aval má stejné postavení jako osoba, za kterou se zaručil)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Osoby směnečného rukojemství</a:t>
            </a:r>
            <a:endParaRPr lang="cs-CZ" dirty="0"/>
          </a:p>
        </p:txBody>
      </p:sp>
      <p:sp>
        <p:nvSpPr>
          <p:cNvPr id="3" name="Zástupný symbol pro obsah 2"/>
          <p:cNvSpPr>
            <a:spLocks noGrp="1"/>
          </p:cNvSpPr>
          <p:nvPr>
            <p:ph sz="quarter" idx="1"/>
          </p:nvPr>
        </p:nvSpPr>
        <p:spPr/>
        <p:txBody>
          <a:bodyPr/>
          <a:lstStyle/>
          <a:p>
            <a:r>
              <a:rPr lang="cs-CZ" dirty="0" smtClean="0"/>
              <a:t>Aval (avalista, směnečný rukojmí)</a:t>
            </a:r>
          </a:p>
          <a:p>
            <a:pPr lvl="1"/>
            <a:r>
              <a:rPr lang="cs-CZ" dirty="0" smtClean="0"/>
              <a:t>třetí osoba</a:t>
            </a:r>
          </a:p>
          <a:p>
            <a:pPr lvl="1"/>
            <a:r>
              <a:rPr lang="cs-CZ" dirty="0" smtClean="0"/>
              <a:t>osoba na směnce již podepsaná</a:t>
            </a:r>
          </a:p>
          <a:p>
            <a:endParaRPr lang="cs-CZ" dirty="0" smtClean="0"/>
          </a:p>
          <a:p>
            <a:r>
              <a:rPr lang="cs-CZ" dirty="0" smtClean="0"/>
              <a:t>Avalát</a:t>
            </a:r>
          </a:p>
          <a:p>
            <a:pPr lvl="1"/>
            <a:r>
              <a:rPr lang="cs-CZ" dirty="0" smtClean="0"/>
              <a:t>osoba, za kterou se aval zaručil</a:t>
            </a:r>
          </a:p>
          <a:p>
            <a:pPr lvl="1"/>
            <a:r>
              <a:rPr lang="cs-CZ" dirty="0" smtClean="0"/>
              <a:t>nelze aval sám za sebe</a:t>
            </a:r>
          </a:p>
          <a:p>
            <a:endParaRPr lang="cs-CZ"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Prohlášení avala</a:t>
            </a:r>
            <a:endParaRPr lang="cs-CZ" dirty="0"/>
          </a:p>
        </p:txBody>
      </p:sp>
      <p:sp>
        <p:nvSpPr>
          <p:cNvPr id="3" name="Zástupný symbol pro obsah 2"/>
          <p:cNvSpPr>
            <a:spLocks noGrp="1"/>
          </p:cNvSpPr>
          <p:nvPr>
            <p:ph sz="quarter" idx="1"/>
          </p:nvPr>
        </p:nvSpPr>
        <p:spPr/>
        <p:txBody>
          <a:bodyPr/>
          <a:lstStyle/>
          <a:p>
            <a:r>
              <a:rPr lang="cs-CZ" dirty="0" smtClean="0"/>
              <a:t>Umístění </a:t>
            </a:r>
          </a:p>
          <a:p>
            <a:pPr lvl="1"/>
            <a:r>
              <a:rPr lang="cs-CZ" dirty="0" smtClean="0"/>
              <a:t>Směnka (líc i rub) </a:t>
            </a:r>
          </a:p>
          <a:p>
            <a:pPr lvl="1"/>
            <a:r>
              <a:rPr lang="cs-CZ" dirty="0" smtClean="0"/>
              <a:t>Přívěsek</a:t>
            </a:r>
          </a:p>
          <a:p>
            <a:pPr lvl="1"/>
            <a:r>
              <a:rPr lang="cs-CZ" dirty="0" smtClean="0"/>
              <a:t>Opis</a:t>
            </a:r>
          </a:p>
          <a:p>
            <a:endParaRPr lang="cs-CZ" dirty="0" smtClean="0"/>
          </a:p>
          <a:p>
            <a:r>
              <a:rPr lang="cs-CZ" dirty="0" smtClean="0"/>
              <a:t>Jazyk – prohlášení avala a jiných osob (indosanti, akceptant) se mohou odchýlit od jazyka směnky</a:t>
            </a: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prohlášení avala</a:t>
            </a:r>
            <a:endParaRPr lang="cs-CZ" dirty="0"/>
          </a:p>
        </p:txBody>
      </p:sp>
      <p:sp>
        <p:nvSpPr>
          <p:cNvPr id="3" name="Zástupný symbol pro obsah 2"/>
          <p:cNvSpPr>
            <a:spLocks noGrp="1"/>
          </p:cNvSpPr>
          <p:nvPr>
            <p:ph sz="quarter" idx="1"/>
          </p:nvPr>
        </p:nvSpPr>
        <p:spPr/>
        <p:txBody>
          <a:bodyPr/>
          <a:lstStyle/>
          <a:p>
            <a:r>
              <a:rPr lang="cs-CZ" dirty="0" smtClean="0"/>
              <a:t>Podmínky nepřípustné</a:t>
            </a:r>
          </a:p>
          <a:p>
            <a:r>
              <a:rPr lang="cs-CZ" dirty="0" smtClean="0"/>
              <a:t>Možná limitace jen do výše</a:t>
            </a:r>
          </a:p>
          <a:p>
            <a:r>
              <a:rPr lang="cs-CZ" dirty="0" smtClean="0"/>
              <a:t>Doložka „bez protestu“, vlastní podpůrná adresa</a:t>
            </a:r>
          </a:p>
          <a:p>
            <a:r>
              <a:rPr lang="cs-CZ" dirty="0" smtClean="0"/>
              <a:t>Podoby prohlášení</a:t>
            </a:r>
          </a:p>
          <a:p>
            <a:pPr lvl="1"/>
            <a:r>
              <a:rPr lang="cs-CZ" dirty="0" smtClean="0"/>
              <a:t>Úplné </a:t>
            </a:r>
            <a:r>
              <a:rPr lang="cs-CZ" dirty="0" err="1" smtClean="0"/>
              <a:t>rukojemské</a:t>
            </a:r>
            <a:r>
              <a:rPr lang="cs-CZ" dirty="0" smtClean="0"/>
              <a:t> prohlášení</a:t>
            </a:r>
          </a:p>
          <a:p>
            <a:pPr lvl="1"/>
            <a:r>
              <a:rPr lang="cs-CZ" dirty="0" smtClean="0"/>
              <a:t>Zkrácené prohlášení</a:t>
            </a:r>
          </a:p>
          <a:p>
            <a:pPr lvl="1"/>
            <a:r>
              <a:rPr lang="cs-CZ" dirty="0" smtClean="0"/>
              <a:t>Holý aval</a:t>
            </a: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Určení osoby avaláta</a:t>
            </a:r>
            <a:endParaRPr lang="cs-CZ" dirty="0"/>
          </a:p>
        </p:txBody>
      </p:sp>
      <p:sp>
        <p:nvSpPr>
          <p:cNvPr id="3" name="Zástupný symbol pro obsah 2"/>
          <p:cNvSpPr>
            <a:spLocks noGrp="1"/>
          </p:cNvSpPr>
          <p:nvPr>
            <p:ph sz="quarter" idx="1"/>
          </p:nvPr>
        </p:nvSpPr>
        <p:spPr/>
        <p:txBody>
          <a:bodyPr/>
          <a:lstStyle/>
          <a:p>
            <a:r>
              <a:rPr lang="cs-CZ" dirty="0" smtClean="0"/>
              <a:t>Explicitně</a:t>
            </a:r>
          </a:p>
          <a:p>
            <a:r>
              <a:rPr lang="cs-CZ" dirty="0" smtClean="0"/>
              <a:t>Nevyvratitelnou domněnkou v čl. I § 31 ZSŠ</a:t>
            </a:r>
          </a:p>
          <a:p>
            <a:pPr marL="0" lvl="1" indent="0">
              <a:buNone/>
            </a:pPr>
            <a:endParaRPr lang="cs-CZ" altLang="cs-CZ" dirty="0" smtClean="0"/>
          </a:p>
          <a:p>
            <a:pPr marL="0" lvl="1" indent="0" algn="just">
              <a:buNone/>
            </a:pPr>
            <a:r>
              <a:rPr lang="cs-CZ" altLang="cs-CZ" i="1" dirty="0" smtClean="0"/>
              <a:t>„V prohlášení je třeba udat, za koho se přejímá. Není-li to udáno, platí, že se přejímá za výstavce.“</a:t>
            </a:r>
            <a:endParaRPr lang="cs-CZ"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pic>
        <p:nvPicPr>
          <p:cNvPr id="4" name="Zástupný symbol pro obsah 3"/>
          <p:cNvPicPr>
            <a:picLocks noGrp="1" noChangeAspect="1"/>
          </p:cNvPicPr>
          <p:nvPr>
            <p:ph sz="quarter" idx="1"/>
          </p:nvPr>
        </p:nvPicPr>
        <p:blipFill>
          <a:blip r:embed="rId3">
            <a:extLst>
              <a:ext uri="{28A0092B-C50C-407E-A947-70E740481C1C}">
                <a14:useLocalDpi xmlns:a14="http://schemas.microsoft.com/office/drawing/2010/main" val="0"/>
              </a:ext>
            </a:extLst>
          </a:blip>
          <a:stretch>
            <a:fillRect/>
          </a:stretch>
        </p:blipFill>
        <p:spPr>
          <a:xfrm>
            <a:off x="611560" y="188640"/>
            <a:ext cx="8206032" cy="6048672"/>
          </a:xfrm>
        </p:spPr>
      </p:pic>
    </p:spTree>
    <p:extLst>
      <p:ext uri="{BB962C8B-B14F-4D97-AF65-F5344CB8AC3E}">
        <p14:creationId xmlns:p14="http://schemas.microsoft.com/office/powerpoint/2010/main" val="279152866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án">
  <a:themeElements>
    <a:clrScheme name="Aspek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Mediá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á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1078</TotalTime>
  <Words>1791</Words>
  <Application>Microsoft Office PowerPoint</Application>
  <PresentationFormat>Předvádění na obrazovce (4:3)</PresentationFormat>
  <Paragraphs>161</Paragraphs>
  <Slides>30</Slides>
  <Notes>30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30</vt:i4>
      </vt:variant>
    </vt:vector>
  </HeadingPairs>
  <TitlesOfParts>
    <vt:vector size="35" baseType="lpstr">
      <vt:lpstr>Calibri</vt:lpstr>
      <vt:lpstr>Tw Cen MT</vt:lpstr>
      <vt:lpstr>Wingdings</vt:lpstr>
      <vt:lpstr>Wingdings 2</vt:lpstr>
      <vt:lpstr>Medián</vt:lpstr>
      <vt:lpstr>Směnečné rukojemství Blankosměnka</vt:lpstr>
      <vt:lpstr>Zajištění (utvrzení) směnečných závazků</vt:lpstr>
      <vt:lpstr>Směnečné rukojemství</vt:lpstr>
      <vt:lpstr>Možná limitace</vt:lpstr>
      <vt:lpstr>Osoby směnečného rukojemství</vt:lpstr>
      <vt:lpstr>Prohlášení avala</vt:lpstr>
      <vt:lpstr>Obsah prohlášení avala</vt:lpstr>
      <vt:lpstr>Určení osoby avaláta</vt:lpstr>
      <vt:lpstr>Prezentace aplikace PowerPoint</vt:lpstr>
      <vt:lpstr>Formulář směnky cizí s předtištěným avalem </vt:lpstr>
      <vt:lpstr>Účinky prohlášení rukojmího</vt:lpstr>
      <vt:lpstr>Námitkové postavení avala</vt:lpstr>
      <vt:lpstr>Prezentace aplikace PowerPoint</vt:lpstr>
      <vt:lpstr>Avalátem z donucení</vt:lpstr>
      <vt:lpstr>Jednatel společnosti avalem za obchodní společnost</vt:lpstr>
      <vt:lpstr>Postavení avala při zaplacení směnky</vt:lpstr>
      <vt:lpstr>Neoprávněná změna textu směnky</vt:lpstr>
      <vt:lpstr>Příklad zásahu do textu platné směnky</vt:lpstr>
      <vt:lpstr>Blankosměnka</vt:lpstr>
      <vt:lpstr>Charakteristické znaky blankosměnky</vt:lpstr>
      <vt:lpstr>Směnečné vyplňovací právo</vt:lpstr>
      <vt:lpstr>Promlčení směnečného vyplňovacího práva</vt:lpstr>
      <vt:lpstr>Protismluvní doplnění blankosměnky</vt:lpstr>
      <vt:lpstr>Umoření blankosměnky</vt:lpstr>
      <vt:lpstr>Účinky doplnění blankosměnky</vt:lpstr>
      <vt:lpstr>K neúplnosti blankosměnky</vt:lpstr>
      <vt:lpstr>K vyplnění blankosměnky</vt:lpstr>
      <vt:lpstr>Prezentace aplikace PowerPoint</vt:lpstr>
      <vt:lpstr>Prezentace aplikace PowerPoint</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Směnečné rukojemství Blankosměnka</dc:title>
  <dc:creator>Zuzanka</dc:creator>
  <cp:lastModifiedBy>Zuzana Filipová</cp:lastModifiedBy>
  <cp:revision>76</cp:revision>
  <cp:lastPrinted>2018-10-17T04:16:18Z</cp:lastPrinted>
  <dcterms:created xsi:type="dcterms:W3CDTF">2018-10-14T18:58:36Z</dcterms:created>
  <dcterms:modified xsi:type="dcterms:W3CDTF">2018-10-23T16:03:03Z</dcterms:modified>
</cp:coreProperties>
</file>