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4" r:id="rId4"/>
    <p:sldId id="295" r:id="rId5"/>
    <p:sldId id="287" r:id="rId6"/>
    <p:sldId id="284" r:id="rId7"/>
    <p:sldId id="293" r:id="rId8"/>
    <p:sldId id="286" r:id="rId9"/>
    <p:sldId id="258" r:id="rId10"/>
    <p:sldId id="259" r:id="rId11"/>
    <p:sldId id="288" r:id="rId12"/>
    <p:sldId id="289" r:id="rId13"/>
    <p:sldId id="290" r:id="rId14"/>
    <p:sldId id="291" r:id="rId15"/>
    <p:sldId id="292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792CC-5BAD-49E3-AE29-301717B31C1A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29F5-AA0F-4B17-85BE-6DF7C100D3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219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792CC-5BAD-49E3-AE29-301717B31C1A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29F5-AA0F-4B17-85BE-6DF7C100D3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5857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792CC-5BAD-49E3-AE29-301717B31C1A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29F5-AA0F-4B17-85BE-6DF7C100D3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9494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792CC-5BAD-49E3-AE29-301717B31C1A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29F5-AA0F-4B17-85BE-6DF7C100D3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7601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792CC-5BAD-49E3-AE29-301717B31C1A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29F5-AA0F-4B17-85BE-6DF7C100D3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5980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792CC-5BAD-49E3-AE29-301717B31C1A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29F5-AA0F-4B17-85BE-6DF7C100D3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442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792CC-5BAD-49E3-AE29-301717B31C1A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29F5-AA0F-4B17-85BE-6DF7C100D3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5544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792CC-5BAD-49E3-AE29-301717B31C1A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29F5-AA0F-4B17-85BE-6DF7C100D3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0978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792CC-5BAD-49E3-AE29-301717B31C1A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29F5-AA0F-4B17-85BE-6DF7C100D3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4221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792CC-5BAD-49E3-AE29-301717B31C1A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29F5-AA0F-4B17-85BE-6DF7C100D3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8105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792CC-5BAD-49E3-AE29-301717B31C1A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29F5-AA0F-4B17-85BE-6DF7C100D3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00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792CC-5BAD-49E3-AE29-301717B31C1A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929F5-AA0F-4B17-85BE-6DF7C100D3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480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Vytěsnění akciové minority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Nucený přechod účastnických cenných papírů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6942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Vytěsnění v ZOK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§ 375 – 390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9165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akcionář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 smtClean="0"/>
              <a:t>90%</a:t>
            </a:r>
          </a:p>
          <a:p>
            <a:pPr lvl="0"/>
            <a:r>
              <a:rPr lang="cs-CZ" dirty="0" smtClean="0"/>
              <a:t>Přičítání podílů (dceřiné společnosti – sporné, analogicky NP)</a:t>
            </a:r>
          </a:p>
          <a:p>
            <a:pPr lvl="0"/>
            <a:r>
              <a:rPr lang="cs-CZ" dirty="0" smtClean="0"/>
              <a:t>Co akcie, pro které platí zákaz hlasování (srov. § 426 ZOK)</a:t>
            </a:r>
          </a:p>
          <a:p>
            <a:pPr lvl="0"/>
            <a:r>
              <a:rPr lang="cs-CZ" dirty="0" smtClean="0"/>
              <a:t>Titul nerozhodný (tj. i zápůjčka)</a:t>
            </a:r>
          </a:p>
          <a:p>
            <a:pPr lvl="0"/>
            <a:r>
              <a:rPr lang="cs-CZ" dirty="0" smtClean="0"/>
              <a:t>Co nesplacené a nevtělené akcie? – 256 odst. 4 ZOK </a:t>
            </a:r>
            <a:r>
              <a:rPr lang="cs-CZ" b="1" dirty="0" smtClean="0"/>
              <a:t>sporné</a:t>
            </a:r>
          </a:p>
          <a:p>
            <a:pPr lvl="0"/>
            <a:r>
              <a:rPr lang="cs-CZ" dirty="0" smtClean="0"/>
              <a:t>Co prioritní akcie? – § 382</a:t>
            </a:r>
          </a:p>
          <a:p>
            <a:pPr lvl="0"/>
            <a:r>
              <a:rPr lang="cs-CZ" dirty="0" smtClean="0"/>
              <a:t>Co vícenásobná hlasovací práva?</a:t>
            </a:r>
          </a:p>
          <a:p>
            <a:pPr lvl="0"/>
            <a:r>
              <a:rPr lang="cs-CZ" dirty="0" smtClean="0"/>
              <a:t>Rozhodný den? § 391 ZOK</a:t>
            </a:r>
          </a:p>
          <a:p>
            <a:pPr lvl="0"/>
            <a:r>
              <a:rPr lang="cs-CZ" dirty="0" smtClean="0"/>
              <a:t>NS 29 </a:t>
            </a:r>
            <a:r>
              <a:rPr lang="cs-CZ" dirty="0" err="1" smtClean="0"/>
              <a:t>Cdo</a:t>
            </a:r>
            <a:r>
              <a:rPr lang="cs-CZ" dirty="0" smtClean="0"/>
              <a:t> 1169/2011</a:t>
            </a:r>
            <a:endParaRPr lang="cs-CZ" dirty="0" smtClean="0"/>
          </a:p>
          <a:p>
            <a:pPr lvl="0"/>
            <a:r>
              <a:rPr lang="cs-CZ" dirty="0" smtClean="0"/>
              <a:t>Prodej akcií HA v mezidobí?</a:t>
            </a:r>
          </a:p>
          <a:p>
            <a:pPr lvl="0"/>
            <a:r>
              <a:rPr lang="cs-CZ" dirty="0" smtClean="0"/>
              <a:t>Legitimace HA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6883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Iniciace VH a rozhodnutí o vytěsnění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Svolání VH</a:t>
            </a:r>
          </a:p>
          <a:p>
            <a:pPr lvl="0"/>
            <a:r>
              <a:rPr lang="cs-CZ" dirty="0" smtClean="0"/>
              <a:t>Lhůta pro rozeslání pozvánky</a:t>
            </a:r>
          </a:p>
          <a:p>
            <a:pPr lvl="0"/>
            <a:r>
              <a:rPr lang="cs-CZ" dirty="0" smtClean="0"/>
              <a:t>Lhůta pro svolání VH</a:t>
            </a:r>
          </a:p>
          <a:p>
            <a:pPr lvl="0"/>
            <a:r>
              <a:rPr lang="cs-CZ" dirty="0" smtClean="0"/>
              <a:t>Zkrácení lhůty?</a:t>
            </a:r>
          </a:p>
          <a:p>
            <a:pPr lvl="0"/>
            <a:r>
              <a:rPr lang="cs-CZ" dirty="0" smtClean="0"/>
              <a:t>Výzva zástavním věřitelům</a:t>
            </a:r>
          </a:p>
          <a:p>
            <a:pPr lvl="0"/>
            <a:r>
              <a:rPr lang="cs-CZ" dirty="0" smtClean="0"/>
              <a:t>Kvorum</a:t>
            </a:r>
          </a:p>
          <a:p>
            <a:pPr lvl="0"/>
            <a:r>
              <a:rPr lang="cs-CZ" dirty="0" smtClean="0"/>
              <a:t>Kvalifikovaný NZ</a:t>
            </a:r>
          </a:p>
          <a:p>
            <a:pPr lvl="0"/>
            <a:r>
              <a:rPr lang="cs-CZ" dirty="0" smtClean="0"/>
              <a:t>Zápis usnesení do OR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3613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Přechod vlastnického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Nikoliv smluvní </a:t>
            </a:r>
            <a:r>
              <a:rPr lang="cs-CZ" dirty="0" err="1" smtClean="0"/>
              <a:t>přímus</a:t>
            </a:r>
            <a:r>
              <a:rPr lang="cs-CZ" dirty="0" smtClean="0"/>
              <a:t>!</a:t>
            </a:r>
          </a:p>
          <a:p>
            <a:pPr lvl="0"/>
            <a:r>
              <a:rPr lang="cs-CZ" dirty="0" smtClean="0"/>
              <a:t>Originární nabytí</a:t>
            </a:r>
          </a:p>
          <a:p>
            <a:pPr lvl="0"/>
            <a:r>
              <a:rPr lang="cs-CZ" dirty="0" smtClean="0"/>
              <a:t>Daňové aspekty</a:t>
            </a:r>
          </a:p>
          <a:p>
            <a:pPr lvl="0"/>
            <a:r>
              <a:rPr lang="cs-CZ" dirty="0" smtClean="0"/>
              <a:t>Přechází akcie, ZL</a:t>
            </a:r>
          </a:p>
          <a:p>
            <a:pPr lvl="0"/>
            <a:r>
              <a:rPr lang="cs-CZ" dirty="0" smtClean="0"/>
              <a:t>Vyměnitelné a prioritní dluhopisy  (§ 286 ZOK)</a:t>
            </a:r>
          </a:p>
          <a:p>
            <a:pPr lvl="0"/>
            <a:r>
              <a:rPr lang="cs-CZ" dirty="0" smtClean="0"/>
              <a:t>Opční listy (§ 295 ZOK)</a:t>
            </a:r>
          </a:p>
          <a:p>
            <a:pPr lvl="0"/>
            <a:r>
              <a:rPr lang="cs-CZ" dirty="0" smtClean="0"/>
              <a:t>Nesplacené i neinkorporované akcie</a:t>
            </a:r>
            <a:endParaRPr lang="cs-CZ" dirty="0" smtClean="0"/>
          </a:p>
          <a:p>
            <a:pPr lvl="0"/>
            <a:r>
              <a:rPr lang="cs-CZ" dirty="0" smtClean="0"/>
              <a:t>I samostatně převoditelná práva</a:t>
            </a:r>
            <a:endParaRPr lang="cs-CZ" dirty="0" smtClean="0"/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94042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Přiměřené protiplnění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Způsoby určení přiměřenosti, § 4 odst. 2</a:t>
            </a:r>
          </a:p>
          <a:p>
            <a:pPr lvl="0"/>
            <a:r>
              <a:rPr lang="cs-CZ" dirty="0" smtClean="0"/>
              <a:t>Znalec a jeho nezávislost, ÚS 56/05</a:t>
            </a:r>
          </a:p>
          <a:p>
            <a:pPr lvl="0"/>
            <a:r>
              <a:rPr lang="cs-CZ" dirty="0" smtClean="0"/>
              <a:t>Speciální pravidla pro kótované korporace</a:t>
            </a:r>
          </a:p>
          <a:p>
            <a:pPr lvl="0"/>
            <a:r>
              <a:rPr lang="cs-CZ" dirty="0" smtClean="0"/>
              <a:t>Metodické stanovisko ČNB</a:t>
            </a:r>
          </a:p>
          <a:p>
            <a:pPr lvl="0"/>
            <a:r>
              <a:rPr lang="cs-CZ" dirty="0" smtClean="0"/>
              <a:t>Určení rozhodného dne</a:t>
            </a:r>
          </a:p>
          <a:p>
            <a:pPr lvl="0"/>
            <a:r>
              <a:rPr lang="cs-CZ" dirty="0" smtClean="0"/>
              <a:t>Vznik práva na protiplnění</a:t>
            </a:r>
          </a:p>
          <a:p>
            <a:pPr lvl="0"/>
            <a:r>
              <a:rPr lang="cs-CZ" dirty="0" smtClean="0"/>
              <a:t>Prezentace akcií</a:t>
            </a:r>
          </a:p>
          <a:p>
            <a:pPr lvl="0"/>
            <a:r>
              <a:rPr lang="cs-CZ" dirty="0" smtClean="0"/>
              <a:t>Výplata protiplnění, pověřená osoba - § 378 odst. 2 ZOK</a:t>
            </a:r>
          </a:p>
          <a:p>
            <a:pPr lvl="0"/>
            <a:r>
              <a:rPr lang="cs-CZ" dirty="0" smtClean="0"/>
              <a:t>Úpadek – § 378 </a:t>
            </a:r>
            <a:r>
              <a:rPr lang="cs-CZ" dirty="0" err="1" smtClean="0"/>
              <a:t>odst</a:t>
            </a:r>
            <a:r>
              <a:rPr lang="cs-CZ" dirty="0" smtClean="0"/>
              <a:t> 4</a:t>
            </a:r>
          </a:p>
          <a:p>
            <a:pPr lvl="0"/>
            <a:r>
              <a:rPr lang="cs-CZ" dirty="0" smtClean="0"/>
              <a:t>Promlčení práva na protiplnění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3704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ochrana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Návrh na vyslovení neplatnosti VH</a:t>
            </a:r>
          </a:p>
          <a:p>
            <a:pPr lvl="0"/>
            <a:r>
              <a:rPr lang="cs-CZ" dirty="0" smtClean="0"/>
              <a:t>Legitimace</a:t>
            </a:r>
          </a:p>
          <a:p>
            <a:pPr lvl="0"/>
            <a:r>
              <a:rPr lang="cs-CZ" dirty="0" smtClean="0"/>
              <a:t>Důvody</a:t>
            </a:r>
          </a:p>
          <a:p>
            <a:pPr lvl="0"/>
            <a:r>
              <a:rPr lang="cs-CZ" dirty="0" smtClean="0"/>
              <a:t>Právo na dorovnání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5230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 korporací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Koncentrace</a:t>
            </a:r>
          </a:p>
          <a:p>
            <a:pPr lvl="1"/>
            <a:r>
              <a:rPr lang="cs-CZ" dirty="0" err="1" smtClean="0"/>
              <a:t>block-holder</a:t>
            </a:r>
            <a:r>
              <a:rPr lang="cs-CZ" dirty="0" smtClean="0"/>
              <a:t> </a:t>
            </a:r>
            <a:r>
              <a:rPr lang="cs-CZ" dirty="0" err="1" smtClean="0"/>
              <a:t>regime</a:t>
            </a:r>
            <a:r>
              <a:rPr lang="cs-CZ" dirty="0" smtClean="0"/>
              <a:t> v. roztříštěná struktura</a:t>
            </a:r>
          </a:p>
          <a:p>
            <a:pPr lvl="1"/>
            <a:r>
              <a:rPr lang="cs-CZ" dirty="0" smtClean="0"/>
              <a:t>obchodovatelnost (public)</a:t>
            </a:r>
          </a:p>
          <a:p>
            <a:pPr lvl="2"/>
            <a:r>
              <a:rPr lang="cs-CZ" dirty="0" smtClean="0"/>
              <a:t>kótované (</a:t>
            </a:r>
            <a:r>
              <a:rPr lang="cs-CZ" dirty="0" err="1" smtClean="0"/>
              <a:t>publicely</a:t>
            </a:r>
            <a:r>
              <a:rPr lang="cs-CZ" dirty="0"/>
              <a:t> </a:t>
            </a:r>
            <a:r>
              <a:rPr lang="cs-CZ" dirty="0" err="1" smtClean="0"/>
              <a:t>listed</a:t>
            </a:r>
            <a:r>
              <a:rPr lang="cs-CZ" dirty="0" smtClean="0"/>
              <a:t> </a:t>
            </a:r>
            <a:r>
              <a:rPr lang="cs-CZ" dirty="0" err="1" smtClean="0"/>
              <a:t>join-stock</a:t>
            </a:r>
            <a:r>
              <a:rPr lang="cs-CZ" dirty="0" smtClean="0"/>
              <a:t> </a:t>
            </a:r>
            <a:r>
              <a:rPr lang="cs-CZ" dirty="0" err="1" smtClean="0"/>
              <a:t>company</a:t>
            </a:r>
            <a:r>
              <a:rPr lang="cs-CZ" dirty="0" smtClean="0"/>
              <a:t>)</a:t>
            </a:r>
          </a:p>
          <a:p>
            <a:pPr lvl="2"/>
            <a:r>
              <a:rPr lang="cs-CZ" dirty="0"/>
              <a:t>s</a:t>
            </a:r>
            <a:r>
              <a:rPr lang="cs-CZ" dirty="0" smtClean="0"/>
              <a:t>oukromé (uzavřené)</a:t>
            </a:r>
          </a:p>
          <a:p>
            <a:pPr lvl="2"/>
            <a:endParaRPr lang="cs-CZ" dirty="0"/>
          </a:p>
          <a:p>
            <a:pPr marL="914400" lvl="2" indent="0">
              <a:buNone/>
            </a:pPr>
            <a:endParaRPr lang="cs-CZ" dirty="0" smtClean="0"/>
          </a:p>
          <a:p>
            <a:pPr lvl="1"/>
            <a:endParaRPr lang="de-DE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9345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akcionáře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2"/>
            <a:endParaRPr lang="cs-CZ" dirty="0"/>
          </a:p>
          <a:p>
            <a:pPr marL="0" indent="0">
              <a:buNone/>
              <a:defRPr/>
            </a:pPr>
            <a:r>
              <a:rPr lang="cs-CZ" dirty="0"/>
              <a:t>§ 31 až 34 ZOK – „podíl představuje účast akcionáře na společnosti a práva z účasti plynoucí“</a:t>
            </a:r>
            <a:endParaRPr lang="cs-CZ" b="1" dirty="0"/>
          </a:p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cs-CZ" b="1" dirty="0"/>
              <a:t>ZÁKLADNÍ AKCIONÁŘSKÁ PRÁVA </a:t>
            </a:r>
            <a:r>
              <a:rPr lang="cs-CZ" dirty="0"/>
              <a:t>–</a:t>
            </a:r>
            <a:r>
              <a:rPr lang="cs-CZ" sz="2200" dirty="0"/>
              <a:t> „kmenová akcie“</a:t>
            </a:r>
          </a:p>
          <a:p>
            <a:pPr marL="630936" lvl="1" indent="-457200">
              <a:buFont typeface="+mj-lt"/>
              <a:buAutoNum type="alphaLcParenR"/>
              <a:defRPr/>
            </a:pPr>
            <a:r>
              <a:rPr lang="cs-CZ" sz="2200" dirty="0"/>
              <a:t>právo na </a:t>
            </a:r>
            <a:r>
              <a:rPr lang="cs-CZ" sz="2200" dirty="0" err="1"/>
              <a:t>divi</a:t>
            </a:r>
            <a:r>
              <a:rPr lang="cs-CZ" sz="2200" dirty="0"/>
              <a:t> + likvidačním zůstatku + řízení § 256 odst. 1</a:t>
            </a:r>
          </a:p>
          <a:p>
            <a:pPr marL="630936" lvl="1" indent="-457200">
              <a:buFont typeface="+mj-lt"/>
              <a:buAutoNum type="alphaLcParenR"/>
              <a:defRPr/>
            </a:pPr>
            <a:r>
              <a:rPr lang="cs-CZ" sz="2200" dirty="0"/>
              <a:t>Práva kvalifikovaných akcionářů (§ 365 a násl. )</a:t>
            </a:r>
          </a:p>
          <a:p>
            <a:pPr marL="630936" lvl="1" indent="-457200">
              <a:buFont typeface="+mj-lt"/>
              <a:buAutoNum type="alphaLcParenR"/>
              <a:defRPr/>
            </a:pPr>
            <a:r>
              <a:rPr lang="cs-CZ" sz="2200" dirty="0"/>
              <a:t>Práva stabilizující postavení akcionáře – přednostní upsání nových akcií (§ 484 a násl.) a podílet se na zvýšení ZK ze zdrojů společnosti (§ 496 a násl.)</a:t>
            </a:r>
          </a:p>
          <a:p>
            <a:pPr marL="630936" lvl="1" indent="-457200">
              <a:buFont typeface="+mj-lt"/>
              <a:buAutoNum type="alphaLcParenR"/>
              <a:defRPr/>
            </a:pPr>
            <a:r>
              <a:rPr lang="cs-CZ" sz="2200" dirty="0"/>
              <a:t>Práva chránící hodnotu akcionářovy investice před zásahy rozhodnutím VH, např. Veřejný návrh smlouvy na odkup akcií , osobám, které v některých případech nehlasovaly /např. zpřísnění převoditelnosti/ (§ 327),  Vytěsnění, </a:t>
            </a:r>
            <a:r>
              <a:rPr lang="cs-CZ" sz="2200" dirty="0" err="1"/>
              <a:t>Squeeze-out</a:t>
            </a:r>
            <a:r>
              <a:rPr lang="cs-CZ" sz="2200" dirty="0"/>
              <a:t> /§ 375/ Povinnost společnosti odkoupit akcie na jméno, pokud je jeho převoditelnost podmíněna souhlasem orgánu společnosti, a tento ho odmítl udělit, ačkoliv podle stanov nebyl povinen (§ 372 odst. 3 ZOK)</a:t>
            </a:r>
            <a:endParaRPr lang="cs-CZ" altLang="cs-CZ" sz="2200" dirty="0"/>
          </a:p>
          <a:p>
            <a:pPr lvl="2"/>
            <a:endParaRPr lang="cs-CZ" dirty="0" smtClean="0"/>
          </a:p>
          <a:p>
            <a:pPr lvl="1"/>
            <a:endParaRPr lang="de-DE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3911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Minorita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2"/>
            <a:endParaRPr lang="cs-CZ" dirty="0"/>
          </a:p>
          <a:p>
            <a:pPr marL="0" indent="0">
              <a:buNone/>
              <a:defRPr/>
            </a:pPr>
            <a:r>
              <a:rPr lang="cs-CZ" dirty="0"/>
              <a:t>§ 31 až 34 ZOK – „podíl představuje účast akcionáře na společnosti a práva z účasti plynoucí“</a:t>
            </a:r>
            <a:endParaRPr lang="cs-CZ" b="1" dirty="0"/>
          </a:p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cs-CZ" b="1" dirty="0"/>
              <a:t>ZÁKLADNÍ AKCIONÁŘSKÁ PRÁVA </a:t>
            </a:r>
            <a:r>
              <a:rPr lang="cs-CZ" dirty="0"/>
              <a:t>–</a:t>
            </a:r>
            <a:r>
              <a:rPr lang="cs-CZ" sz="2200" dirty="0"/>
              <a:t> „kmenová akcie“</a:t>
            </a:r>
          </a:p>
          <a:p>
            <a:pPr marL="630936" lvl="1" indent="-457200">
              <a:buFont typeface="+mj-lt"/>
              <a:buAutoNum type="alphaLcParenR"/>
              <a:defRPr/>
            </a:pPr>
            <a:r>
              <a:rPr lang="cs-CZ" sz="2200" dirty="0"/>
              <a:t>právo na </a:t>
            </a:r>
            <a:r>
              <a:rPr lang="cs-CZ" sz="2200" dirty="0" err="1"/>
              <a:t>divi</a:t>
            </a:r>
            <a:r>
              <a:rPr lang="cs-CZ" sz="2200" dirty="0"/>
              <a:t> + likvidačním zůstatku + řízení § 256 odst. 1</a:t>
            </a:r>
          </a:p>
          <a:p>
            <a:pPr marL="630936" lvl="1" indent="-457200">
              <a:buFont typeface="+mj-lt"/>
              <a:buAutoNum type="alphaLcParenR"/>
              <a:defRPr/>
            </a:pPr>
            <a:r>
              <a:rPr lang="cs-CZ" sz="2200" dirty="0"/>
              <a:t>Práva kvalifikovaných akcionářů (§ 365 a násl. )</a:t>
            </a:r>
          </a:p>
          <a:p>
            <a:pPr marL="630936" lvl="1" indent="-457200">
              <a:buFont typeface="+mj-lt"/>
              <a:buAutoNum type="alphaLcParenR"/>
              <a:defRPr/>
            </a:pPr>
            <a:r>
              <a:rPr lang="cs-CZ" sz="2200" dirty="0"/>
              <a:t>Práva stabilizující postavení akcionáře – přednostní upsání nových akcií (§ 484 a násl.) a podílet se na zvýšení ZK ze zdrojů společnosti (§ 496 a násl.)</a:t>
            </a:r>
          </a:p>
          <a:p>
            <a:pPr marL="630936" lvl="1" indent="-457200">
              <a:buFont typeface="+mj-lt"/>
              <a:buAutoNum type="alphaLcParenR"/>
              <a:defRPr/>
            </a:pPr>
            <a:r>
              <a:rPr lang="cs-CZ" sz="2200" dirty="0"/>
              <a:t>Práva chránící hodnotu akcionářovy investice před zásahy rozhodnutím VH, např. Veřejný návrh smlouvy na odkup akcií , osobám, které v některých případech nehlasovaly /např. zpřísnění převoditelnosti/ (§ 327),  Vytěsnění, </a:t>
            </a:r>
            <a:r>
              <a:rPr lang="cs-CZ" sz="2200" dirty="0" err="1"/>
              <a:t>Squeeze-out</a:t>
            </a:r>
            <a:r>
              <a:rPr lang="cs-CZ" sz="2200" dirty="0"/>
              <a:t> /§ 375/ Povinnost společnosti odkoupit akcie na jméno, pokud je jeho převoditelnost podmíněna souhlasem orgánu společnosti, a tento ho odmítl udělit, ačkoliv podle stanov nebyl povinen (§ 372 odst. 3 ZOK)</a:t>
            </a:r>
            <a:endParaRPr lang="cs-CZ" altLang="cs-CZ" sz="2200" dirty="0"/>
          </a:p>
          <a:p>
            <a:pPr lvl="2"/>
            <a:endParaRPr lang="cs-CZ" dirty="0" smtClean="0"/>
          </a:p>
          <a:p>
            <a:pPr lvl="1"/>
            <a:endParaRPr lang="de-DE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0950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Podstata vytěsnění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Existence hlavního akcionáře</a:t>
            </a:r>
          </a:p>
          <a:p>
            <a:r>
              <a:rPr lang="cs-CZ" dirty="0" smtClean="0"/>
              <a:t>Nedobrovolnost (</a:t>
            </a:r>
            <a:r>
              <a:rPr lang="cs-CZ" dirty="0" err="1" smtClean="0"/>
              <a:t>předchod</a:t>
            </a:r>
            <a:r>
              <a:rPr lang="cs-CZ" dirty="0" smtClean="0"/>
              <a:t>)</a:t>
            </a:r>
          </a:p>
          <a:p>
            <a:r>
              <a:rPr lang="cs-CZ" dirty="0" smtClean="0"/>
              <a:t>Nabytí 100% podílu HA</a:t>
            </a:r>
          </a:p>
          <a:p>
            <a:r>
              <a:rPr lang="cs-CZ" dirty="0" smtClean="0"/>
              <a:t>Zachování existence společnosti</a:t>
            </a:r>
          </a:p>
          <a:p>
            <a:r>
              <a:rPr lang="cs-CZ" dirty="0" smtClean="0"/>
              <a:t>Model – </a:t>
            </a:r>
            <a:r>
              <a:rPr lang="cs-CZ" dirty="0" err="1" smtClean="0"/>
              <a:t>Companies</a:t>
            </a:r>
            <a:r>
              <a:rPr lang="cs-CZ" dirty="0" smtClean="0"/>
              <a:t> </a:t>
            </a:r>
            <a:r>
              <a:rPr lang="cs-CZ" dirty="0" err="1" smtClean="0"/>
              <a:t>Act</a:t>
            </a:r>
            <a:r>
              <a:rPr lang="cs-CZ" dirty="0" smtClean="0"/>
              <a:t> 1929</a:t>
            </a:r>
          </a:p>
          <a:p>
            <a:r>
              <a:rPr lang="cs-CZ" dirty="0" smtClean="0"/>
              <a:t>Směrnice o nabídkách převzetí 2004/25/ES</a:t>
            </a:r>
          </a:p>
          <a:p>
            <a:r>
              <a:rPr lang="cs-CZ" dirty="0" smtClean="0"/>
              <a:t>V ČR od 1. 7. 2005 (</a:t>
            </a:r>
            <a:r>
              <a:rPr lang="cs-CZ" dirty="0" err="1" smtClean="0"/>
              <a:t>ObchZ</a:t>
            </a:r>
            <a:r>
              <a:rPr lang="cs-CZ" dirty="0" smtClean="0"/>
              <a:t>), následovalo 172 vytěsnění (bez garancí)</a:t>
            </a:r>
          </a:p>
          <a:p>
            <a:pPr lvl="1"/>
            <a:endParaRPr lang="de-DE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7898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Legitimace vytěsnění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3242" y="1825625"/>
            <a:ext cx="11277600" cy="4351338"/>
          </a:xfrm>
        </p:spPr>
        <p:txBody>
          <a:bodyPr>
            <a:normAutofit/>
          </a:bodyPr>
          <a:lstStyle/>
          <a:p>
            <a:r>
              <a:rPr lang="cs-CZ" dirty="0" smtClean="0"/>
              <a:t>Hospodářské argumenty</a:t>
            </a:r>
          </a:p>
          <a:p>
            <a:pPr lvl="1"/>
            <a:r>
              <a:rPr lang="cs-CZ" dirty="0" smtClean="0"/>
              <a:t>Efektivnost řízení</a:t>
            </a:r>
          </a:p>
          <a:p>
            <a:pPr lvl="1"/>
            <a:r>
              <a:rPr lang="cs-CZ" dirty="0" smtClean="0"/>
              <a:t>Černé </a:t>
            </a:r>
            <a:r>
              <a:rPr lang="cs-CZ" dirty="0" err="1" smtClean="0"/>
              <a:t>pasažérství</a:t>
            </a:r>
            <a:endParaRPr lang="cs-CZ" dirty="0" smtClean="0"/>
          </a:p>
          <a:p>
            <a:pPr lvl="1"/>
            <a:r>
              <a:rPr lang="cs-CZ" dirty="0" smtClean="0"/>
              <a:t>Pravidlo Wall Streetu</a:t>
            </a:r>
            <a:endParaRPr lang="cs-CZ" dirty="0" smtClean="0"/>
          </a:p>
          <a:p>
            <a:pPr lvl="1"/>
            <a:r>
              <a:rPr lang="cs-CZ" dirty="0" smtClean="0"/>
              <a:t>Racionální apatie</a:t>
            </a:r>
          </a:p>
          <a:p>
            <a:r>
              <a:rPr lang="cs-CZ" dirty="0" smtClean="0"/>
              <a:t>Ochrana před zneužitím</a:t>
            </a:r>
          </a:p>
          <a:p>
            <a:pPr lvl="1"/>
            <a:r>
              <a:rPr lang="cs-CZ" dirty="0" smtClean="0"/>
              <a:t>Eliminace patologického chování minority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9421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3242" y="1825625"/>
            <a:ext cx="11277600" cy="435133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ZOK</a:t>
            </a:r>
          </a:p>
          <a:p>
            <a:r>
              <a:rPr lang="cs-CZ" dirty="0" smtClean="0"/>
              <a:t>OZ</a:t>
            </a:r>
          </a:p>
          <a:p>
            <a:r>
              <a:rPr lang="cs-CZ" dirty="0" smtClean="0"/>
              <a:t>ZPKT</a:t>
            </a:r>
          </a:p>
          <a:p>
            <a:r>
              <a:rPr lang="cs-CZ" dirty="0" smtClean="0"/>
              <a:t>Nabídky převzetí</a:t>
            </a:r>
          </a:p>
          <a:p>
            <a:r>
              <a:rPr lang="cs-CZ" dirty="0" smtClean="0"/>
              <a:t>Zákon o zvláštních řízení soudních (přezkum platnosti usnesení VH)</a:t>
            </a:r>
          </a:p>
          <a:p>
            <a:r>
              <a:rPr lang="cs-CZ" dirty="0" smtClean="0"/>
              <a:t>OSŘ (dorovnání)</a:t>
            </a:r>
          </a:p>
          <a:p>
            <a:pPr marL="0" indent="0">
              <a:buNone/>
            </a:pPr>
            <a:r>
              <a:rPr lang="cs-CZ" dirty="0" smtClean="0"/>
              <a:t>+</a:t>
            </a:r>
          </a:p>
          <a:p>
            <a:pPr marL="0" indent="0">
              <a:buNone/>
            </a:pPr>
            <a:r>
              <a:rPr lang="cs-CZ" dirty="0" smtClean="0"/>
              <a:t>Zdroje v sekundárním evropském právu:</a:t>
            </a:r>
          </a:p>
          <a:p>
            <a:pPr marL="0" indent="0">
              <a:buNone/>
            </a:pPr>
            <a:r>
              <a:rPr lang="cs-CZ" dirty="0" smtClean="0"/>
              <a:t>	Směrnice o nabídkách převzetí 201/1132 </a:t>
            </a:r>
          </a:p>
          <a:p>
            <a:pPr marL="0" indent="0">
              <a:buNone/>
            </a:pPr>
            <a:r>
              <a:rPr lang="cs-CZ" dirty="0" smtClean="0"/>
              <a:t>	Směrnice o právech akcionářů ve společnostech s kótovanými akciemi 	2007/36/ES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0568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otázky vytěsnění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3242" y="1825625"/>
            <a:ext cx="11277600" cy="4351338"/>
          </a:xfrm>
        </p:spPr>
        <p:txBody>
          <a:bodyPr>
            <a:normAutofit/>
          </a:bodyPr>
          <a:lstStyle/>
          <a:p>
            <a:r>
              <a:rPr lang="cs-CZ" i="1" dirty="0" smtClean="0"/>
              <a:t>Akcie jako předmět vlastnického práva</a:t>
            </a:r>
          </a:p>
          <a:p>
            <a:r>
              <a:rPr lang="cs-CZ" i="1" dirty="0" smtClean="0"/>
              <a:t>Přiměřenost zásahu </a:t>
            </a:r>
          </a:p>
          <a:p>
            <a:r>
              <a:rPr lang="cs-CZ" i="1" dirty="0" smtClean="0"/>
              <a:t>Legitimní očekávání vlastníků</a:t>
            </a:r>
          </a:p>
          <a:p>
            <a:r>
              <a:rPr lang="cs-CZ" i="1" dirty="0" smtClean="0"/>
              <a:t>Hranice pro „hlavního akcionáře“</a:t>
            </a:r>
          </a:p>
          <a:p>
            <a:r>
              <a:rPr lang="cs-CZ" i="1" dirty="0" smtClean="0"/>
              <a:t>Výše kompenzace a její podoba</a:t>
            </a:r>
          </a:p>
          <a:p>
            <a:r>
              <a:rPr lang="cs-CZ" i="1" dirty="0" smtClean="0"/>
              <a:t>Procedura, informace</a:t>
            </a:r>
          </a:p>
          <a:p>
            <a:r>
              <a:rPr lang="cs-CZ" i="1" dirty="0" smtClean="0"/>
              <a:t>Pasivita akcionářů</a:t>
            </a:r>
          </a:p>
          <a:p>
            <a:r>
              <a:rPr lang="cs-CZ" i="1" dirty="0" smtClean="0"/>
              <a:t>Kompenzace (ochod za spravedlivých podmínek)</a:t>
            </a:r>
          </a:p>
          <a:p>
            <a:endParaRPr lang="cs-CZ" i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6822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Ústavní soudy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Nález </a:t>
            </a:r>
            <a:r>
              <a:rPr lang="cs-CZ" dirty="0" err="1" smtClean="0"/>
              <a:t>Pl</a:t>
            </a:r>
            <a:r>
              <a:rPr lang="cs-CZ" dirty="0" smtClean="0"/>
              <a:t>. ÚS 56/05 z e dne 27. 3. 2008 : vytěsnění není vyvlastněním podle čl. 11 odst. 4 Listiny</a:t>
            </a:r>
          </a:p>
          <a:p>
            <a:r>
              <a:rPr lang="cs-CZ" b="1" dirty="0" smtClean="0"/>
              <a:t>Českomoravský cement</a:t>
            </a:r>
          </a:p>
          <a:p>
            <a:r>
              <a:rPr lang="cs-CZ" dirty="0" smtClean="0"/>
              <a:t>Legitimita očekávání </a:t>
            </a:r>
            <a:r>
              <a:rPr lang="cs-CZ" dirty="0"/>
              <a:t>držitele </a:t>
            </a:r>
            <a:r>
              <a:rPr lang="cs-CZ" dirty="0" smtClean="0"/>
              <a:t>akcií</a:t>
            </a:r>
            <a:r>
              <a:rPr lang="cs-CZ" dirty="0"/>
              <a:t> </a:t>
            </a:r>
            <a:r>
              <a:rPr lang="cs-CZ" dirty="0" smtClean="0"/>
              <a:t>„nedosahuje </a:t>
            </a:r>
            <a:r>
              <a:rPr lang="cs-CZ" dirty="0"/>
              <a:t>takové </a:t>
            </a:r>
            <a:r>
              <a:rPr lang="cs-CZ" dirty="0" smtClean="0"/>
              <a:t>intenzity </a:t>
            </a:r>
            <a:r>
              <a:rPr lang="cs-CZ" dirty="0"/>
              <a:t>jako legitimní </a:t>
            </a:r>
            <a:r>
              <a:rPr lang="cs-CZ" dirty="0" smtClean="0"/>
              <a:t> očekávání </a:t>
            </a:r>
            <a:r>
              <a:rPr lang="cs-CZ" dirty="0"/>
              <a:t>vlastníků jiného majetku, vzhledem k tomu, že samotné vlastnictví akcií </a:t>
            </a:r>
            <a:r>
              <a:rPr lang="cs-CZ" dirty="0" smtClean="0"/>
              <a:t>nezaručuje akcionářům </a:t>
            </a:r>
            <a:r>
              <a:rPr lang="cs-CZ" dirty="0"/>
              <a:t>neměnné postavení ani absolutní rovnost akcionářů ... a z povahy </a:t>
            </a:r>
            <a:r>
              <a:rPr lang="cs-CZ" dirty="0" smtClean="0"/>
              <a:t>akciové společnosti </a:t>
            </a:r>
            <a:r>
              <a:rPr lang="cs-CZ" dirty="0"/>
              <a:t>vyplývá možnost »rizika změn postavení jejich </a:t>
            </a:r>
            <a:r>
              <a:rPr lang="cs-CZ" dirty="0" smtClean="0"/>
              <a:t>společníků</a:t>
            </a:r>
            <a:r>
              <a:rPr lang="cs-CZ" dirty="0"/>
              <a:t>, zejména minoritních </a:t>
            </a:r>
            <a:r>
              <a:rPr lang="cs-CZ" dirty="0" smtClean="0"/>
              <a:t>akcionářů«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35576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1317</TotalTime>
  <Words>771</Words>
  <Application>Microsoft Office PowerPoint</Application>
  <PresentationFormat>Širokoúhlá obrazovka</PresentationFormat>
  <Paragraphs>116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 3</vt:lpstr>
      <vt:lpstr>Motiv Office</vt:lpstr>
      <vt:lpstr>Vytěsnění akciové minority</vt:lpstr>
      <vt:lpstr>Klasifikace korporací</vt:lpstr>
      <vt:lpstr>Práva akcionáře</vt:lpstr>
      <vt:lpstr>Minorita</vt:lpstr>
      <vt:lpstr>Podstata vytěsnění</vt:lpstr>
      <vt:lpstr>Legitimace vytěsnění</vt:lpstr>
      <vt:lpstr>Právní úprava</vt:lpstr>
      <vt:lpstr>Klíčové otázky vytěsnění</vt:lpstr>
      <vt:lpstr>Ústavní soudy</vt:lpstr>
      <vt:lpstr>Vytěsnění v ZOK</vt:lpstr>
      <vt:lpstr>Hlavní akcionář</vt:lpstr>
      <vt:lpstr>Iniciace VH a rozhodnutí o vytěsnění</vt:lpstr>
      <vt:lpstr>Přechod vlastnického práva</vt:lpstr>
      <vt:lpstr>Přiměřené protiplnění</vt:lpstr>
      <vt:lpstr>Soudní ochrana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Gravitační síla BGB</dc:title>
  <dc:creator>kotasek@seznam.cz</dc:creator>
  <cp:lastModifiedBy>kotasek@seznam.cz</cp:lastModifiedBy>
  <cp:revision>36</cp:revision>
  <dcterms:created xsi:type="dcterms:W3CDTF">2017-10-19T04:47:18Z</dcterms:created>
  <dcterms:modified xsi:type="dcterms:W3CDTF">2018-11-21T08:58:40Z</dcterms:modified>
</cp:coreProperties>
</file>