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42"/>
  </p:notesMasterIdLst>
  <p:handoutMasterIdLst>
    <p:handoutMasterId r:id="rId43"/>
  </p:handoutMasterIdLst>
  <p:sldIdLst>
    <p:sldId id="309" r:id="rId3"/>
    <p:sldId id="304" r:id="rId4"/>
    <p:sldId id="354" r:id="rId5"/>
    <p:sldId id="311" r:id="rId6"/>
    <p:sldId id="310" r:id="rId7"/>
    <p:sldId id="315" r:id="rId8"/>
    <p:sldId id="316" r:id="rId9"/>
    <p:sldId id="317" r:id="rId10"/>
    <p:sldId id="318" r:id="rId11"/>
    <p:sldId id="320" r:id="rId12"/>
    <p:sldId id="321" r:id="rId13"/>
    <p:sldId id="322" r:id="rId14"/>
    <p:sldId id="305" r:id="rId15"/>
    <p:sldId id="325" r:id="rId16"/>
    <p:sldId id="326" r:id="rId17"/>
    <p:sldId id="327" r:id="rId18"/>
    <p:sldId id="328" r:id="rId19"/>
    <p:sldId id="329" r:id="rId20"/>
    <p:sldId id="330" r:id="rId21"/>
    <p:sldId id="331" r:id="rId22"/>
    <p:sldId id="332" r:id="rId23"/>
    <p:sldId id="335" r:id="rId24"/>
    <p:sldId id="336" r:id="rId25"/>
    <p:sldId id="337" r:id="rId26"/>
    <p:sldId id="338" r:id="rId27"/>
    <p:sldId id="339" r:id="rId28"/>
    <p:sldId id="340" r:id="rId29"/>
    <p:sldId id="341" r:id="rId30"/>
    <p:sldId id="342" r:id="rId31"/>
    <p:sldId id="343" r:id="rId32"/>
    <p:sldId id="344" r:id="rId33"/>
    <p:sldId id="345" r:id="rId34"/>
    <p:sldId id="346" r:id="rId35"/>
    <p:sldId id="347" r:id="rId36"/>
    <p:sldId id="348" r:id="rId37"/>
    <p:sldId id="349" r:id="rId38"/>
    <p:sldId id="350" r:id="rId39"/>
    <p:sldId id="352" r:id="rId40"/>
    <p:sldId id="323" r:id="rId41"/>
  </p:sldIdLst>
  <p:sldSz cx="9144000" cy="6858000" type="screen4x3"/>
  <p:notesSz cx="6951663" cy="10082213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19" autoAdjust="0"/>
    <p:restoredTop sz="75485" autoAdjust="0"/>
  </p:normalViewPr>
  <p:slideViewPr>
    <p:cSldViewPr showGuides="1">
      <p:cViewPr varScale="1">
        <p:scale>
          <a:sx n="85" d="100"/>
          <a:sy n="85" d="100"/>
        </p:scale>
        <p:origin x="20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55" d="100"/>
          <a:sy n="55" d="100"/>
        </p:scale>
        <p:origin x="279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2387" cy="50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667" y="0"/>
            <a:ext cx="3012387" cy="50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6352"/>
            <a:ext cx="3012387" cy="50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667" y="9576352"/>
            <a:ext cx="3012387" cy="50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fld id="{FF1D1097-D9ED-4508-B259-9ECF0328471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342042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2387" cy="50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667" y="0"/>
            <a:ext cx="3012387" cy="50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5675" y="755650"/>
            <a:ext cx="5040313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167" y="4789051"/>
            <a:ext cx="5561330" cy="4536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6352"/>
            <a:ext cx="3012387" cy="50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667" y="9576352"/>
            <a:ext cx="3012387" cy="50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fld id="{0CB65E74-2FDB-4792-8952-881F465C3F3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70459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159538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371403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228515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4903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945675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487067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578434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88118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445538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013621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09091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DCEB65-0AAF-4166-8321-A13C55F59362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435201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195267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089806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B13314-FA0F-4325-8ADD-A4D8763A3D68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5681680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0D552C1E-82FC-43D1-9D3C-FE32122B0739}" type="slidenum">
              <a:rPr lang="cs-CZ" altLang="cs-CZ">
                <a:latin typeface="Arial" panose="020B0604020202020204" pitchFamily="34" charset="0"/>
              </a:rPr>
              <a:pPr eaLnBrk="1" hangingPunct="1"/>
              <a:t>23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>- jedna z nejvýnosnějších daní (výnos do SR a ÚSC), součástí daňové soustavy od 1. ledna 1993</a:t>
            </a:r>
          </a:p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>- „single tax laws“ (DPFO i DPPO regulovány v rámci jednoho předpisu) X „separate tax laws“ (zvláštní právní předpis pro každou)</a:t>
            </a:r>
          </a:p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>-  při aplikaci ZDP se dále vychází ze zákona č. 593/1992 Sb., o rezervách pro zjištění základu daně z příjmů, ve znění pozdějších předpisů, a z dalších právních předpisů, především vyhlášek MF, opatření MF a současně i sdělení MF a SD postupuje dle pokynů MF uveřejňovaných ve finančních zpravodajích (pod označením D). </a:t>
            </a:r>
          </a:p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/>
            </a:r>
            <a:br>
              <a:rPr lang="cs-CZ" altLang="cs-CZ" smtClean="0">
                <a:latin typeface="Arial" panose="020B0604020202020204" pitchFamily="34" charset="0"/>
              </a:rPr>
            </a:br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88898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3C2F550E-5571-4BB3-BE51-476F11B1AB18}" type="slidenum">
              <a:rPr lang="cs-CZ" altLang="cs-CZ">
                <a:latin typeface="Arial" panose="020B0604020202020204" pitchFamily="34" charset="0"/>
              </a:rPr>
              <a:pPr eaLnBrk="1" hangingPunct="1"/>
              <a:t>24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nerozhoduje zda: podnikající X nepodnikající, zapsané v OR X nezapsané v OR, zletilá X nezletilá X s omezenou způsobilostí k PÚ  (jedná zákonný zástupce nebo opatrovník)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do rozhodných dnů se započítávají i dny příjezdů a odjezdů, byť je to jen půlden. Bydlištěm je pak místo, kde má poplatník stálý byt za okolností, ze kterých lze usuzovat na jeho úmysl trvale se v tomto bytě zdržovat; přitom není rozhodné ani trvalé bydliště či vlastnictví bytu. Daňová povinnost rezidenta se vztahuje jak na příjmy plynoucí ze zdrojů na území ČR, tak i na příjmy plynoucí ze zdrojů v zahraničí. S ohledem na povinnost zdanit celosvětové příjmy o daňových rezidentech hovoříme také jako o osobách s tzv. neomezenou daňovou povinností </a:t>
            </a:r>
          </a:p>
        </p:txBody>
      </p:sp>
    </p:spTree>
    <p:extLst>
      <p:ext uri="{BB962C8B-B14F-4D97-AF65-F5344CB8AC3E}">
        <p14:creationId xmlns:p14="http://schemas.microsoft.com/office/powerpoint/2010/main" val="231025822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CF5C9D04-0010-464A-AA92-39005AA734D6}" type="slidenum">
              <a:rPr lang="cs-CZ" altLang="cs-CZ">
                <a:latin typeface="Arial" panose="020B0604020202020204" pitchFamily="34" charset="0"/>
              </a:rPr>
              <a:pPr eaLnBrk="1" hangingPunct="1"/>
              <a:t>25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příjem peněžní X nepeněžní (naturální – z. o ocenění majetku) X i dosažený směnou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každý z těchto pěti druhů příjmů je po jistých úpravách označován jako dílčí základ daně</a:t>
            </a:r>
          </a:p>
        </p:txBody>
      </p:sp>
    </p:spTree>
    <p:extLst>
      <p:ext uri="{BB962C8B-B14F-4D97-AF65-F5344CB8AC3E}">
        <p14:creationId xmlns:p14="http://schemas.microsoft.com/office/powerpoint/2010/main" val="233803904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0E2D0E52-A13F-473A-80E6-C53471D43A47}" type="slidenum">
              <a:rPr lang="cs-CZ" altLang="cs-CZ">
                <a:latin typeface="Arial" panose="020B0604020202020204" pitchFamily="34" charset="0"/>
              </a:rPr>
              <a:pPr eaLnBrk="1" hangingPunct="1"/>
              <a:t>26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základ daně (ZD) obecně určen v § 5 ZDP jako součet dílčích základů daně (P-V=HV)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položky snižující základ daně </a:t>
            </a:r>
            <a:r>
              <a:rPr lang="cs-CZ" altLang="cs-CZ" smtClean="0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cs-CZ" altLang="cs-CZ"/>
              <a:t>osvobození od daně (§ 4/1 a §6/9 ZDP), nezdanitelná část základu daně (§ 15 ZDP), odčitatelné položky (§ 34 ZDP)</a:t>
            </a:r>
            <a:endParaRPr lang="cs-CZ" altLang="cs-CZ" smtClean="0">
              <a:latin typeface="Arial" panose="020B0604020202020204" pitchFamily="34" charset="0"/>
            </a:endParaRP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osvobození od daně </a:t>
            </a:r>
            <a:r>
              <a:rPr lang="cs-CZ" altLang="cs-CZ" smtClean="0">
                <a:latin typeface="Arial" panose="020B0604020202020204" pitchFamily="34" charset="0"/>
                <a:sym typeface="Wingdings" panose="05000000000000000000" pitchFamily="2" charset="2"/>
              </a:rPr>
              <a:t> příjmy, které jsou předmětem daně, ale jsou při splnění kritérií od daně osvobozeny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  <a:sym typeface="Wingdings" panose="05000000000000000000" pitchFamily="2" charset="2"/>
              </a:rPr>
              <a:t>sazba daně  „procentuální lineární“? (§ 16 ZDP)</a:t>
            </a:r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3126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FEA67A2F-EA10-4D1F-B1F9-CF05D55A1326}" type="slidenum">
              <a:rPr lang="cs-CZ" altLang="cs-CZ">
                <a:latin typeface="Arial" panose="020B0604020202020204" pitchFamily="34" charset="0"/>
              </a:rPr>
              <a:pPr eaLnBrk="1" hangingPunct="1"/>
              <a:t>27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endParaRPr lang="en-US" altLang="cs-CZ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00737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8745188A-F750-41B9-9968-8E27B09A1259}" type="slidenum">
              <a:rPr lang="cs-CZ" altLang="cs-CZ">
                <a:latin typeface="Arial" panose="020B0604020202020204" pitchFamily="34" charset="0"/>
              </a:rPr>
              <a:pPr eaLnBrk="1" hangingPunct="1"/>
              <a:t>28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>Vyměřovací základ = hrubá mzda; sazba se neustále mnění. </a:t>
            </a:r>
          </a:p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>2008 </a:t>
            </a:r>
            <a:r>
              <a:rPr lang="cs-CZ" altLang="cs-CZ" smtClean="0">
                <a:latin typeface="Arial" panose="020B0604020202020204" pitchFamily="34" charset="0"/>
                <a:sym typeface="Wingdings" panose="05000000000000000000" pitchFamily="2" charset="2"/>
              </a:rPr>
              <a:t> 26 % (z toho 3,3 % na nemocenské pojištění, 21,5 % na důchodové pojištění a 1,2 % na státní politiku zaměstnanosti) a 8 %.</a:t>
            </a:r>
            <a:endParaRPr lang="cs-CZ" altLang="cs-CZ" smtClean="0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>2010 </a:t>
            </a:r>
            <a:r>
              <a:rPr lang="cs-CZ" altLang="cs-CZ" smtClean="0"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cs-CZ" altLang="cs-CZ" smtClean="0">
                <a:latin typeface="Arial" panose="020B0604020202020204" pitchFamily="34" charset="0"/>
              </a:rPr>
              <a:t> 25 % (z toho 2,3 % na nemocenské pojištění, 21,5 % na důchodové pojištění a 1,2 % na státní politiku zaměstnanosti) a 6,5 %.</a:t>
            </a:r>
          </a:p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>2011 </a:t>
            </a:r>
            <a:r>
              <a:rPr lang="cs-CZ" altLang="cs-CZ" smtClean="0"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cs-CZ" altLang="cs-CZ" smtClean="0">
                <a:latin typeface="Arial" panose="020B0604020202020204" pitchFamily="34" charset="0"/>
              </a:rPr>
              <a:t> 24,1 % (z toho 1,4 % na nemocenské pojištění, 21,5 % na důchodové pojištění a 1,2 % na státní politiku zaměstnanosti) a 6,5 %.</a:t>
            </a:r>
          </a:p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>Celkem pojistné: 45%.</a:t>
            </a:r>
          </a:p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76119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73B04560-60A9-42AA-B2B4-4F7334190FF0}" type="slidenum">
              <a:rPr lang="cs-CZ" altLang="cs-CZ">
                <a:latin typeface="Arial" panose="020B0604020202020204" pitchFamily="34" charset="0"/>
              </a:rPr>
              <a:pPr eaLnBrk="1" hangingPunct="1"/>
              <a:t>29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321.000*0,34=430.140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superhrubá mzda (zavedená tzv. Toplánkovým batohem) je základem pro výpočet zálohy na daň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26.750,- hrubá měsíční mzda</a:t>
            </a:r>
          </a:p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299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215362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5B4A188F-1581-459F-A088-68923FC86943}" type="slidenum">
              <a:rPr lang="cs-CZ" altLang="cs-CZ">
                <a:latin typeface="Arial" panose="020B0604020202020204" pitchFamily="34" charset="0"/>
              </a:rPr>
              <a:pPr eaLnBrk="1" hangingPunct="1"/>
              <a:t>30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z="700" i="1" dirty="0">
                <a:solidFill>
                  <a:schemeClr val="hlink"/>
                </a:solidFill>
              </a:rPr>
              <a:t> </a:t>
            </a:r>
            <a:r>
              <a:rPr lang="cs-CZ" altLang="cs-CZ" sz="700" dirty="0">
                <a:solidFill>
                  <a:schemeClr val="hlink"/>
                </a:solidFill>
              </a:rPr>
              <a:t>dar politické straně </a:t>
            </a:r>
            <a:r>
              <a:rPr lang="cs-CZ" altLang="cs-CZ" sz="700" dirty="0">
                <a:solidFill>
                  <a:schemeClr val="accent1"/>
                </a:solidFill>
              </a:rPr>
              <a:t>(§ 15/1 ZDP) </a:t>
            </a:r>
            <a:r>
              <a:rPr lang="cs-CZ" altLang="cs-CZ" sz="700" dirty="0">
                <a:solidFill>
                  <a:schemeClr val="accent1"/>
                </a:solidFill>
                <a:sym typeface="Wingdings" panose="05000000000000000000" pitchFamily="2" charset="2"/>
              </a:rPr>
              <a:t> t</a:t>
            </a:r>
            <a:r>
              <a:rPr lang="cs-CZ" altLang="cs-CZ" sz="700" dirty="0">
                <a:solidFill>
                  <a:schemeClr val="hlink"/>
                </a:solidFill>
              </a:rPr>
              <a:t>est: min. 1.000,- Kč; min. 2% ZD (0,02*430.140=8.602) max. 15% ZD (0,15*430.140=64.521)</a:t>
            </a:r>
          </a:p>
          <a:p>
            <a:pPr eaLnBrk="1" hangingPunct="1"/>
            <a:r>
              <a:rPr lang="cs-CZ" altLang="cs-CZ" sz="700" dirty="0">
                <a:solidFill>
                  <a:schemeClr val="hlink"/>
                </a:solidFill>
              </a:rPr>
              <a:t> penzijní připojištění </a:t>
            </a:r>
            <a:r>
              <a:rPr lang="en-US" altLang="cs-CZ" sz="700" dirty="0">
                <a:solidFill>
                  <a:schemeClr val="hlink"/>
                </a:solidFill>
              </a:rPr>
              <a:t>se </a:t>
            </a:r>
            <a:r>
              <a:rPr lang="en-US" altLang="cs-CZ" sz="700" dirty="0" err="1">
                <a:solidFill>
                  <a:schemeClr val="hlink"/>
                </a:solidFill>
              </a:rPr>
              <a:t>st.</a:t>
            </a:r>
            <a:r>
              <a:rPr lang="en-US" altLang="cs-CZ" sz="700" dirty="0">
                <a:solidFill>
                  <a:schemeClr val="hlink"/>
                </a:solidFill>
              </a:rPr>
              <a:t> </a:t>
            </a:r>
            <a:r>
              <a:rPr lang="en-US" altLang="cs-CZ" sz="700" dirty="0" err="1">
                <a:solidFill>
                  <a:schemeClr val="hlink"/>
                </a:solidFill>
              </a:rPr>
              <a:t>prispevkem</a:t>
            </a:r>
            <a:r>
              <a:rPr lang="en-US" altLang="cs-CZ" sz="700" dirty="0">
                <a:solidFill>
                  <a:schemeClr val="hlink"/>
                </a:solidFill>
              </a:rPr>
              <a:t> </a:t>
            </a:r>
            <a:r>
              <a:rPr lang="cs-CZ" altLang="cs-CZ" sz="700" dirty="0">
                <a:solidFill>
                  <a:schemeClr val="accent1"/>
                </a:solidFill>
              </a:rPr>
              <a:t>(§ 15/5</a:t>
            </a:r>
            <a:r>
              <a:rPr lang="en-US" altLang="cs-CZ" sz="700" dirty="0">
                <a:solidFill>
                  <a:schemeClr val="accent1"/>
                </a:solidFill>
              </a:rPr>
              <a:t>a</a:t>
            </a:r>
            <a:r>
              <a:rPr lang="cs-CZ" altLang="cs-CZ" sz="700" dirty="0">
                <a:solidFill>
                  <a:schemeClr val="accent1"/>
                </a:solidFill>
              </a:rPr>
              <a:t> ZDP) </a:t>
            </a:r>
            <a:r>
              <a:rPr lang="cs-CZ" altLang="cs-CZ" sz="700" dirty="0">
                <a:solidFill>
                  <a:schemeClr val="accent1"/>
                </a:solidFill>
                <a:sym typeface="Wingdings" panose="05000000000000000000" pitchFamily="2" charset="2"/>
              </a:rPr>
              <a:t> t</a:t>
            </a:r>
            <a:r>
              <a:rPr lang="cs-CZ" altLang="cs-CZ" sz="700" dirty="0">
                <a:solidFill>
                  <a:schemeClr val="hlink"/>
                </a:solidFill>
              </a:rPr>
              <a:t>est: zaplacená částka – </a:t>
            </a:r>
            <a:r>
              <a:rPr lang="en-US" altLang="cs-CZ" sz="700" dirty="0">
                <a:solidFill>
                  <a:schemeClr val="hlink"/>
                </a:solidFill>
              </a:rPr>
              <a:t>12</a:t>
            </a:r>
            <a:r>
              <a:rPr lang="cs-CZ" altLang="cs-CZ" sz="700" dirty="0">
                <a:solidFill>
                  <a:schemeClr val="hlink"/>
                </a:solidFill>
              </a:rPr>
              <a:t>.000,- Kč; max. 12.000,- Kč</a:t>
            </a:r>
          </a:p>
          <a:p>
            <a:pPr eaLnBrk="1" hangingPunct="1"/>
            <a:endParaRPr lang="cs-CZ" altLang="cs-CZ" sz="700" dirty="0">
              <a:solidFill>
                <a:schemeClr val="hlink"/>
              </a:solidFill>
            </a:endParaRPr>
          </a:p>
          <a:p>
            <a:pPr eaLnBrk="1" hangingPunct="1">
              <a:buFontTx/>
              <a:buChar char="-"/>
            </a:pPr>
            <a:endParaRPr lang="cs-CZ" altLang="cs-CZ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52231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73E19061-FEBC-4645-94E5-197C9E6A055D}" type="slidenum">
              <a:rPr lang="cs-CZ" altLang="cs-CZ">
                <a:latin typeface="Arial" panose="020B0604020202020204" pitchFamily="34" charset="0"/>
              </a:rPr>
              <a:pPr eaLnBrk="1" hangingPunct="1"/>
              <a:t>31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daň brutto II – může být pouze nulová nebo kladná (nelze dát slevu do mínusu)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daň netto je kladná (musíme platit) </a:t>
            </a:r>
            <a:r>
              <a:rPr lang="cs-CZ" altLang="cs-CZ" smtClean="0">
                <a:latin typeface="Arial" panose="020B0604020202020204" pitchFamily="34" charset="0"/>
                <a:sym typeface="Wingdings" panose="05000000000000000000" pitchFamily="2" charset="2"/>
              </a:rPr>
              <a:t> nicméně ještě musíme zúčtovat odvedené zálohy X daňový bonus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  <a:sym typeface="Wingdings" panose="05000000000000000000" pitchFamily="2" charset="2"/>
              </a:rPr>
              <a:t>sleva na manželku (manžela)  test: žije s poplatníkem v domácnosti a její příjem nepřesahuje 68.000,- (za zdaňovací období)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  <a:sym typeface="Wingdings" panose="05000000000000000000" pitchFamily="2" charset="2"/>
              </a:rPr>
              <a:t>daňové zvýhodnění na dítě  test: vyživované dítě žijící s ním v domácnosti</a:t>
            </a:r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02440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D7CF4E4C-2C92-4713-ADF8-14FDC2D869FC}" type="slidenum">
              <a:rPr lang="cs-CZ" altLang="cs-CZ">
                <a:latin typeface="Arial" panose="020B0604020202020204" pitchFamily="34" charset="0"/>
              </a:rPr>
              <a:pPr eaLnBrk="1" hangingPunct="1"/>
              <a:t>32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daň netto / daňový bonus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přeplatek znamená, že DS (poplatník) dostane od SD zaplaceno 64.151,- X doplatek (pokud by suma byla kladná)</a:t>
            </a:r>
          </a:p>
        </p:txBody>
      </p:sp>
    </p:spTree>
    <p:extLst>
      <p:ext uri="{BB962C8B-B14F-4D97-AF65-F5344CB8AC3E}">
        <p14:creationId xmlns:p14="http://schemas.microsoft.com/office/powerpoint/2010/main" val="168124946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4AAA4401-EFBE-4DCF-887A-D041A4CE52A5}" type="slidenum">
              <a:rPr lang="cs-CZ" altLang="cs-CZ">
                <a:latin typeface="Arial" panose="020B0604020202020204" pitchFamily="34" charset="0"/>
              </a:rPr>
              <a:pPr eaLnBrk="1" hangingPunct="1"/>
              <a:t>33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nezapočítávají se položky snižující základ daně (nelze dopředu určit) 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započítávají se všechny slevy na dani vyjma slevy na manželku/manžela (nelze dopředu určit příjem)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záloha na daň netto / daňový bonus</a:t>
            </a:r>
          </a:p>
        </p:txBody>
      </p:sp>
    </p:spTree>
    <p:extLst>
      <p:ext uri="{BB962C8B-B14F-4D97-AF65-F5344CB8AC3E}">
        <p14:creationId xmlns:p14="http://schemas.microsoft.com/office/powerpoint/2010/main" val="268350588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2EE96DBF-5343-4CEE-A499-D638804E89D3}" type="slidenum">
              <a:rPr lang="cs-CZ" altLang="cs-CZ">
                <a:latin typeface="Arial" panose="020B0604020202020204" pitchFamily="34" charset="0"/>
              </a:rPr>
              <a:pPr eaLnBrk="1" hangingPunct="1"/>
              <a:t>34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daň netto / daňový bonus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přeplatek znamená, že DS (poplatník) dostane od SD zaplaceno 64.151,- X doplatek</a:t>
            </a:r>
          </a:p>
        </p:txBody>
      </p:sp>
    </p:spTree>
    <p:extLst>
      <p:ext uri="{BB962C8B-B14F-4D97-AF65-F5344CB8AC3E}">
        <p14:creationId xmlns:p14="http://schemas.microsoft.com/office/powerpoint/2010/main" val="278676242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264782DB-761B-45E5-83C7-F2C561B3F91E}" type="slidenum">
              <a:rPr lang="cs-CZ" altLang="cs-CZ">
                <a:latin typeface="Arial" panose="020B0604020202020204" pitchFamily="34" charset="0"/>
              </a:rPr>
              <a:pPr eaLnBrk="1" hangingPunct="1"/>
              <a:t>35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30986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F63752A9-D882-42E7-AC17-E0083ED0A2F2}" type="slidenum">
              <a:rPr lang="cs-CZ" altLang="cs-CZ">
                <a:latin typeface="Arial" panose="020B0604020202020204" pitchFamily="34" charset="0"/>
              </a:rPr>
              <a:pPr eaLnBrk="1" hangingPunct="1"/>
              <a:t>36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DS neuplatňuje žádné položky snižující základ daně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má nárok pouze na slevu na polatníka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nemá nárok na žádná daňová zvýhodnění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přeplatek znamená, že DS (poplatník) dostane od SD zaplaceno 64.151,- X doplatek</a:t>
            </a:r>
          </a:p>
        </p:txBody>
      </p:sp>
    </p:spTree>
    <p:extLst>
      <p:ext uri="{BB962C8B-B14F-4D97-AF65-F5344CB8AC3E}">
        <p14:creationId xmlns:p14="http://schemas.microsoft.com/office/powerpoint/2010/main" val="346117988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65F7DFA7-0880-4FEF-82D0-F89FD2014ADD}" type="slidenum">
              <a:rPr lang="cs-CZ" altLang="cs-CZ">
                <a:latin typeface="Arial" panose="020B0604020202020204" pitchFamily="34" charset="0"/>
              </a:rPr>
              <a:pPr eaLnBrk="1" hangingPunct="1"/>
              <a:t>37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r>
              <a:rPr lang="en-US" altLang="cs-CZ" smtClean="0">
                <a:latin typeface="Arial" panose="020B0604020202020204" pitchFamily="34" charset="0"/>
              </a:rPr>
              <a:t>Zákon č. 455/1991 Sb., o živnostenském podnikání</a:t>
            </a:r>
            <a:r>
              <a:rPr lang="cs-CZ" altLang="cs-CZ" smtClean="0">
                <a:latin typeface="Arial" panose="020B0604020202020204" pitchFamily="34" charset="0"/>
              </a:rPr>
              <a:t>, ve znění pozdějších předpisů, stanoví v Příloze 1 výčet řemeslných živností</a:t>
            </a:r>
            <a:r>
              <a:rPr lang="en-US" altLang="cs-CZ" smtClean="0">
                <a:latin typeface="Arial" panose="020B0604020202020204" pitchFamily="34" charset="0"/>
              </a:rPr>
              <a:t> </a:t>
            </a:r>
            <a:r>
              <a:rPr lang="cs-CZ" altLang="cs-CZ" smtClean="0">
                <a:latin typeface="Arial" panose="020B0604020202020204" pitchFamily="34" charset="0"/>
              </a:rPr>
              <a:t>(</a:t>
            </a:r>
            <a:r>
              <a:rPr lang="cs-CZ" altLang="cs-CZ" smtClean="0">
                <a:latin typeface="Arial" panose="020B0604020202020204" pitchFamily="34" charset="0"/>
                <a:sym typeface="Wingdings" panose="05000000000000000000" pitchFamily="2" charset="2"/>
              </a:rPr>
              <a:t>hodinář  řemeslná živnost)</a:t>
            </a:r>
            <a:endParaRPr lang="en-US" altLang="cs-CZ" smtClean="0">
              <a:latin typeface="Arial" panose="020B0604020202020204" pitchFamily="34" charset="0"/>
            </a:endParaRPr>
          </a:p>
          <a:p>
            <a:pPr eaLnBrk="1" hangingPunct="1">
              <a:buFontTx/>
              <a:buChar char="-"/>
            </a:pPr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70050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5CD824FE-934B-4DC5-95A3-4DD2781E8959}" type="slidenum">
              <a:rPr lang="cs-CZ" altLang="cs-CZ">
                <a:latin typeface="Arial" panose="020B0604020202020204" pitchFamily="34" charset="0"/>
              </a:rPr>
              <a:pPr eaLnBrk="1" hangingPunct="1"/>
              <a:t>38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SD je příslušný FÚ podle bydliště FO v ČR, jinak FÚ v místě, kde se FO převážně zdržuje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do 31.3. roku následujícího po uplynutí zdaňovacího období (kalendářní rok)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povinnost poplatníka daň vypočítat atd.</a:t>
            </a:r>
          </a:p>
        </p:txBody>
      </p:sp>
    </p:spTree>
    <p:extLst>
      <p:ext uri="{BB962C8B-B14F-4D97-AF65-F5344CB8AC3E}">
        <p14:creationId xmlns:p14="http://schemas.microsoft.com/office/powerpoint/2010/main" val="319653716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39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3102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46867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B13314-FA0F-4325-8ADD-A4D8763A3D68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83876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67978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913018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30996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0699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58392B38-814F-4151-876E-B624757EE6B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0DED32F-5B9D-46C6-A32C-9BC8E515741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93349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068CD9-A7B2-45B3-B7B9-0F48BDBD12F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79402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1839473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1149324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08507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199204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921067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22489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8793267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892682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701304-0141-4966-9841-3F3D7602C8A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847937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6273505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4889224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62738" y="1825625"/>
            <a:ext cx="2011362" cy="46275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5881688" cy="4627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13659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DB04A2-B09C-4F49-8F5A-44491BA83C2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03108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42C751-072D-4E83-8605-003B524399D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77167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98B4D91-2572-4264-9A39-16F8F289075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2861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78A01E9-2365-4573-8228-40258AC57EC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7779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082179-2553-4C9F-B612-52D1FB9DAF1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85933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ECB277-53BC-4428-8A7D-C5A40E2FE7C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82215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2C77456-83EE-4C9C-BE50-AC352CD8780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3216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3CAFD1A2-AEAD-4D6E-A191-E58ECEE04F2D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anose="020B0603020202020204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3600" b="1" kern="1200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n"/>
        <a:defRPr sz="23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mailto:damian@czudek.cz" TargetMode="Externa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damian.czudek@law.muni.cz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483768" y="3141663"/>
            <a:ext cx="6190332" cy="3311525"/>
          </a:xfrm>
        </p:spPr>
        <p:txBody>
          <a:bodyPr/>
          <a:lstStyle/>
          <a:p>
            <a:pPr algn="r"/>
            <a:r>
              <a:rPr lang="en-US" altLang="cs-CZ" sz="4000" dirty="0" err="1" smtClean="0"/>
              <a:t>Ber</a:t>
            </a:r>
            <a:r>
              <a:rPr lang="cs-CZ" altLang="cs-CZ" sz="4000" dirty="0" smtClean="0"/>
              <a:t>ní právo a berní proces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sz="2000" i="1" dirty="0" smtClean="0"/>
              <a:t>Finanční právo III – 1. seminář </a:t>
            </a:r>
            <a:br>
              <a:rPr lang="cs-CZ" altLang="cs-CZ" sz="2000" i="1" dirty="0" smtClean="0"/>
            </a:br>
            <a:r>
              <a:rPr lang="cs-CZ" altLang="cs-CZ" sz="2000" i="1" dirty="0"/>
              <a:t/>
            </a:r>
            <a:br>
              <a:rPr lang="cs-CZ" altLang="cs-CZ" sz="2000" i="1" dirty="0"/>
            </a:br>
            <a:r>
              <a:rPr lang="cs-CZ" altLang="cs-CZ" sz="2000" i="1" dirty="0" smtClean="0"/>
              <a:t/>
            </a:r>
            <a:br>
              <a:rPr lang="cs-CZ" altLang="cs-CZ" sz="2000" i="1" dirty="0" smtClean="0"/>
            </a:br>
            <a:r>
              <a:rPr lang="cs-CZ" altLang="cs-CZ" sz="2000" i="1" dirty="0"/>
              <a:t/>
            </a:r>
            <a:br>
              <a:rPr lang="cs-CZ" altLang="cs-CZ" sz="2000" i="1" dirty="0"/>
            </a:br>
            <a:r>
              <a:rPr lang="cs-CZ" altLang="cs-CZ" sz="2000" i="1" dirty="0" smtClean="0"/>
              <a:t/>
            </a:r>
            <a:br>
              <a:rPr lang="cs-CZ" altLang="cs-CZ" sz="2000" i="1" dirty="0" smtClean="0"/>
            </a:br>
            <a:r>
              <a:rPr lang="cs-CZ" altLang="cs-CZ" sz="2000" i="1" dirty="0" smtClean="0"/>
              <a:t>Damian Czudek</a:t>
            </a:r>
            <a:endParaRPr lang="cs-CZ" altLang="cs-CZ" sz="20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Daň 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4551362"/>
          </a:xfrm>
        </p:spPr>
        <p:txBody>
          <a:bodyPr/>
          <a:lstStyle/>
          <a:p>
            <a:r>
              <a:rPr lang="cs-CZ" altLang="cs-CZ" sz="2100" b="1" dirty="0" err="1" smtClean="0"/>
              <a:t>Sensu</a:t>
            </a:r>
            <a:r>
              <a:rPr lang="cs-CZ" altLang="cs-CZ" sz="2100" b="1" dirty="0" smtClean="0"/>
              <a:t> </a:t>
            </a:r>
            <a:r>
              <a:rPr lang="cs-CZ" altLang="cs-CZ" sz="2100" b="1" dirty="0" err="1" smtClean="0"/>
              <a:t>stricto</a:t>
            </a:r>
            <a:endParaRPr lang="cs-CZ" altLang="cs-CZ" sz="2100" b="1" dirty="0" smtClean="0"/>
          </a:p>
          <a:p>
            <a:r>
              <a:rPr lang="cs-CZ" altLang="cs-CZ" sz="2100" b="1" dirty="0" err="1" smtClean="0"/>
              <a:t>Sensu</a:t>
            </a:r>
            <a:r>
              <a:rPr lang="cs-CZ" altLang="cs-CZ" sz="2100" b="1" dirty="0" smtClean="0"/>
              <a:t> largo </a:t>
            </a:r>
            <a:r>
              <a:rPr lang="cs-CZ" altLang="cs-CZ" sz="2100" dirty="0" smtClean="0"/>
              <a:t>- Ve smyslu </a:t>
            </a:r>
            <a:r>
              <a:rPr lang="cs-CZ" altLang="cs-CZ" sz="2100" smtClean="0"/>
              <a:t>zkratky daň dle DŘ (brněnská škola – berně)</a:t>
            </a:r>
          </a:p>
          <a:p>
            <a:r>
              <a:rPr lang="cs-CZ" altLang="cs-CZ" sz="2100" b="1" dirty="0" smtClean="0"/>
              <a:t>Daň </a:t>
            </a:r>
            <a:r>
              <a:rPr lang="cs-CZ" altLang="cs-CZ" sz="2100" b="1" dirty="0" err="1" smtClean="0"/>
              <a:t>superlargo</a:t>
            </a:r>
            <a:r>
              <a:rPr lang="cs-CZ" altLang="cs-CZ" sz="2100" b="1" dirty="0" smtClean="0"/>
              <a:t> </a:t>
            </a:r>
            <a:r>
              <a:rPr lang="cs-CZ" altLang="cs-CZ" sz="2100" dirty="0" smtClean="0"/>
              <a:t>– soc. pojištění, příspěvek na státní politiku zaměstnanosti, zdravotní pojištění?? – OECD (Složená daňová kvóta)</a:t>
            </a:r>
          </a:p>
          <a:p>
            <a:r>
              <a:rPr lang="cs-CZ" altLang="cs-CZ" sz="2100" dirty="0" smtClean="0"/>
              <a:t>NULLUM TRIBUTUM SINE LEGE</a:t>
            </a:r>
          </a:p>
          <a:p>
            <a:r>
              <a:rPr lang="cs-CZ" altLang="cs-CZ" sz="2100" dirty="0" smtClean="0"/>
              <a:t>Čl. 11 odst. 5 Listiny, </a:t>
            </a:r>
          </a:p>
          <a:p>
            <a:endParaRPr lang="cs-CZ" altLang="cs-CZ" dirty="0" smtClean="0"/>
          </a:p>
        </p:txBody>
      </p:sp>
      <p:sp>
        <p:nvSpPr>
          <p:cNvPr id="2048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1676400" cy="45720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cs-CZ" altLang="cs-CZ" smtClean="0">
                <a:latin typeface="Arial" panose="020B0604020202020204" pitchFamily="34" charset="0"/>
              </a:rPr>
              <a:t>Zápatí prezentace</a:t>
            </a:r>
          </a:p>
        </p:txBody>
      </p:sp>
      <p:sp>
        <p:nvSpPr>
          <p:cNvPr id="20485" name="Zástupný symbol pro číslo snímku 4"/>
          <p:cNvSpPr>
            <a:spLocks noGrp="1"/>
          </p:cNvSpPr>
          <p:nvPr>
            <p:ph type="sldNum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B59C9F7A-315B-49AB-999E-6564C4FB392C}" type="slidenum">
              <a:rPr lang="cs-CZ" altLang="cs-CZ" sz="1200" smtClean="0">
                <a:latin typeface="Trebuchet MS" panose="020B0603020202020204" pitchFamily="34" charset="0"/>
                <a:cs typeface="Arial" panose="020B060402020202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cs-CZ" altLang="cs-CZ" sz="1200" smtClean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984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Daň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95825"/>
          </a:xfrm>
        </p:spPr>
        <p:txBody>
          <a:bodyPr/>
          <a:lstStyle/>
          <a:p>
            <a:pPr>
              <a:defRPr/>
            </a:pPr>
            <a:r>
              <a:rPr lang="cs-CZ" sz="2200" b="1" dirty="0" smtClean="0"/>
              <a:t>Doktrinální definice </a:t>
            </a:r>
            <a:r>
              <a:rPr lang="cs-CZ" sz="2200" dirty="0" smtClean="0"/>
              <a:t>- </a:t>
            </a:r>
            <a:r>
              <a:rPr lang="cs-CZ" sz="2200" i="1" dirty="0" smtClean="0"/>
              <a:t>daň jako povinnou, zákonem předem stanovenou částku, kterou se více méně pravidelně odčerpává na nenávratném principu část nominálního důchodu ekonomického subjektu ve prospěch veřejného peněžního fondu</a:t>
            </a:r>
            <a:r>
              <a:rPr lang="cs-CZ" sz="2200" dirty="0" smtClean="0"/>
              <a:t>.</a:t>
            </a:r>
          </a:p>
          <a:p>
            <a:pPr>
              <a:defRPr/>
            </a:pPr>
            <a:r>
              <a:rPr lang="cs-CZ" sz="2200" b="1" dirty="0" smtClean="0"/>
              <a:t>Charakteristické znaky:</a:t>
            </a:r>
          </a:p>
          <a:p>
            <a:pPr>
              <a:buFontTx/>
              <a:buChar char="-"/>
              <a:defRPr/>
            </a:pPr>
            <a:r>
              <a:rPr lang="cs-CZ" sz="2200" dirty="0" smtClean="0"/>
              <a:t>Povinnost platit daně – </a:t>
            </a:r>
            <a:r>
              <a:rPr lang="cs-CZ" sz="2200" i="1" dirty="0" smtClean="0"/>
              <a:t>určená zákonem</a:t>
            </a:r>
          </a:p>
          <a:p>
            <a:pPr>
              <a:buFontTx/>
              <a:buChar char="-"/>
              <a:defRPr/>
            </a:pPr>
            <a:r>
              <a:rPr lang="cs-CZ" sz="2200" dirty="0" smtClean="0"/>
              <a:t>Pravidelnost – </a:t>
            </a:r>
            <a:r>
              <a:rPr lang="cs-CZ" sz="2200" i="1" dirty="0" smtClean="0"/>
              <a:t>u většiny daní je stanoveno zdaňovací období</a:t>
            </a:r>
          </a:p>
          <a:p>
            <a:pPr>
              <a:buFontTx/>
              <a:buChar char="-"/>
              <a:defRPr/>
            </a:pPr>
            <a:r>
              <a:rPr lang="cs-CZ" sz="2200" dirty="0" smtClean="0"/>
              <a:t>Nenávratnost – </a:t>
            </a:r>
            <a:r>
              <a:rPr lang="cs-CZ" sz="2200" i="1" dirty="0" smtClean="0"/>
              <a:t>není možno nárokovat si vrácení daně</a:t>
            </a:r>
          </a:p>
          <a:p>
            <a:pPr>
              <a:buFontTx/>
              <a:buChar char="-"/>
              <a:defRPr/>
            </a:pPr>
            <a:r>
              <a:rPr lang="cs-CZ" sz="2200" dirty="0" smtClean="0"/>
              <a:t>Neekvivalentnost – </a:t>
            </a:r>
            <a:r>
              <a:rPr lang="cs-CZ" sz="2200" i="1" dirty="0" smtClean="0"/>
              <a:t>Příjemce platby (daně) není vázán povinností poskytnout daňovému subjektu žádné protiplnění</a:t>
            </a:r>
          </a:p>
          <a:p>
            <a:pPr>
              <a:buFontTx/>
              <a:buChar char="-"/>
              <a:defRPr/>
            </a:pPr>
            <a:r>
              <a:rPr lang="cs-CZ" sz="2200" dirty="0" smtClean="0"/>
              <a:t>Alokace ve veřejných fondech </a:t>
            </a:r>
          </a:p>
          <a:p>
            <a:pPr>
              <a:buFontTx/>
              <a:buChar char="-"/>
              <a:defRPr/>
            </a:pPr>
            <a:endParaRPr lang="cs-CZ" dirty="0" smtClean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5608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Daň </a:t>
            </a:r>
            <a:r>
              <a:rPr lang="cs-CZ" altLang="cs-CZ" b="1" dirty="0" err="1" smtClean="0"/>
              <a:t>sensu</a:t>
            </a:r>
            <a:r>
              <a:rPr lang="cs-CZ" altLang="cs-CZ" b="1" dirty="0" smtClean="0"/>
              <a:t> largo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dirty="0" smtClean="0"/>
              <a:t>Poplatek</a:t>
            </a:r>
          </a:p>
          <a:p>
            <a:pPr>
              <a:buFontTx/>
              <a:buChar char="-"/>
            </a:pPr>
            <a:r>
              <a:rPr lang="cs-CZ" altLang="cs-CZ" sz="2000" dirty="0" smtClean="0"/>
              <a:t>Od daní se liší zejména protiplněním a nepravidelností.</a:t>
            </a:r>
          </a:p>
          <a:p>
            <a:pPr>
              <a:buFontTx/>
              <a:buChar char="-"/>
            </a:pPr>
            <a:r>
              <a:rPr lang="cs-CZ" altLang="cs-CZ" sz="2000" dirty="0" smtClean="0"/>
              <a:t>Povinná, zákonem předem stanovená částka, kterou se spíše nepravidelně odčerpává na nenávratném principu část nominálního důchodu ekonomického subjektu ve prospěch veřejného fondu – pozor na praxi – poplatek ze psů – konstrukce připomíná spíše daň ze psů..</a:t>
            </a:r>
            <a:r>
              <a:rPr lang="cs-CZ" altLang="cs-CZ" sz="2000" dirty="0" err="1" smtClean="0"/>
              <a:t>atd</a:t>
            </a:r>
            <a:r>
              <a:rPr lang="cs-CZ" altLang="cs-CZ" sz="2000" dirty="0" smtClean="0"/>
              <a:t>.</a:t>
            </a:r>
          </a:p>
          <a:p>
            <a:pPr>
              <a:buFontTx/>
              <a:buChar char="-"/>
            </a:pPr>
            <a:r>
              <a:rPr lang="cs-CZ" altLang="cs-CZ" sz="2000" dirty="0" smtClean="0"/>
              <a:t>Poplatek se více podobá ceně než dani</a:t>
            </a:r>
          </a:p>
          <a:p>
            <a:pPr>
              <a:buFontTx/>
              <a:buChar char="-"/>
            </a:pPr>
            <a:r>
              <a:rPr lang="cs-CZ" altLang="cs-CZ" sz="2000" dirty="0" smtClean="0"/>
              <a:t>V praxi mnohdy dochází k záměně a cena soukromého statku je někdy uváděná jako poplatek – za šatnu, za použití WC, (Cena je však smluvní, není stanovena zákonem!!!)</a:t>
            </a:r>
          </a:p>
        </p:txBody>
      </p:sp>
    </p:spTree>
    <p:extLst>
      <p:ext uri="{BB962C8B-B14F-4D97-AF65-F5344CB8AC3E}">
        <p14:creationId xmlns:p14="http://schemas.microsoft.com/office/powerpoint/2010/main" val="412622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161483-8508-4FB1-9957-E9C3655DE6C4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Daň </a:t>
            </a:r>
            <a:r>
              <a:rPr lang="cs-CZ" altLang="cs-CZ" b="1" dirty="0" err="1" smtClean="0"/>
              <a:t>sensu</a:t>
            </a:r>
            <a:r>
              <a:rPr lang="cs-CZ" altLang="cs-CZ" b="1" dirty="0" smtClean="0"/>
              <a:t> largo</a:t>
            </a:r>
            <a:endParaRPr lang="cs-CZ" altLang="cs-CZ" dirty="0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cs-CZ" altLang="cs-CZ" dirty="0" smtClean="0"/>
              <a:t>Cla, odvody, pojistné…</a:t>
            </a:r>
            <a:endParaRPr lang="cs-CZ" alt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Konstrukční prvky daně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916832"/>
            <a:ext cx="7772400" cy="421409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Předmět (objekt) daně – objektivní stránka daně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Daňový subjekt – subjektivní stránka daně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Tributní/kauzální nexus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Základ daně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Sazba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Korekční prvky základu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Korekční prvky sazby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Podmínky daňového tvrzení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Správce daně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Inkasní podmínky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Rozpočtové určení výnosu daně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</a:pPr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2777852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1835696" y="1034184"/>
            <a:ext cx="6572250" cy="714375"/>
          </a:xfrm>
        </p:spPr>
        <p:txBody>
          <a:bodyPr/>
          <a:lstStyle/>
          <a:p>
            <a:r>
              <a:rPr lang="cs-CZ" altLang="cs-CZ" dirty="0" smtClean="0"/>
              <a:t>Daňový subjekt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Poplatník</a:t>
            </a:r>
          </a:p>
          <a:p>
            <a:r>
              <a:rPr lang="cs-CZ" altLang="cs-CZ" dirty="0" smtClean="0"/>
              <a:t>Plátce</a:t>
            </a:r>
          </a:p>
          <a:p>
            <a:r>
              <a:rPr lang="cs-CZ" altLang="cs-CZ" dirty="0" smtClean="0"/>
              <a:t>FO / PO – právní osobnost, svéprávnost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Zastoupení a jeho druhy</a:t>
            </a:r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85D95BE-5D1A-4CF7-8466-67F9E3C34DE2}" type="slidenum">
              <a:rPr lang="cs-CZ" altLang="cs-CZ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15</a:t>
            </a:fld>
            <a:endParaRPr lang="cs-CZ" altLang="cs-CZ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634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2114550" y="1159669"/>
            <a:ext cx="6572250" cy="714375"/>
          </a:xfrm>
        </p:spPr>
        <p:txBody>
          <a:bodyPr/>
          <a:lstStyle/>
          <a:p>
            <a:r>
              <a:rPr lang="cs-CZ" altLang="cs-CZ" dirty="0" smtClean="0"/>
              <a:t>Předmět / objekt zdanění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4137025"/>
          </a:xfrm>
        </p:spPr>
        <p:txBody>
          <a:bodyPr/>
          <a:lstStyle/>
          <a:p>
            <a:r>
              <a:rPr lang="cs-CZ" altLang="cs-CZ" dirty="0" smtClean="0"/>
              <a:t>hmotněprávní skutečnost, se kterou zákon spojuje daňovou povinnost.</a:t>
            </a:r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1840989-FF42-4A76-9D09-56592233A201}" type="slidenum">
              <a:rPr lang="cs-CZ" altLang="cs-CZ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16</a:t>
            </a:fld>
            <a:endParaRPr lang="cs-CZ" altLang="cs-CZ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813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2100263" y="1058863"/>
            <a:ext cx="6572250" cy="714375"/>
          </a:xfrm>
        </p:spPr>
        <p:txBody>
          <a:bodyPr/>
          <a:lstStyle/>
          <a:p>
            <a:r>
              <a:rPr lang="cs-CZ" altLang="cs-CZ" smtClean="0"/>
              <a:t>Základ daně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Stanoví kvantitu objektu daně</a:t>
            </a:r>
          </a:p>
          <a:p>
            <a:endParaRPr lang="cs-CZ" altLang="cs-CZ" dirty="0" smtClean="0"/>
          </a:p>
          <a:p>
            <a:r>
              <a:rPr lang="cs-CZ" altLang="cs-CZ" dirty="0" err="1" smtClean="0"/>
              <a:t>Sensu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stricto</a:t>
            </a:r>
            <a:endParaRPr lang="cs-CZ" altLang="cs-CZ" dirty="0" smtClean="0"/>
          </a:p>
          <a:p>
            <a:r>
              <a:rPr lang="cs-CZ" altLang="cs-CZ" dirty="0" err="1" smtClean="0"/>
              <a:t>Sensu</a:t>
            </a:r>
            <a:r>
              <a:rPr lang="cs-CZ" altLang="cs-CZ" dirty="0" smtClean="0"/>
              <a:t> largo</a:t>
            </a:r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E1B88AA-C869-42BC-977E-D052561423EC}" type="slidenum">
              <a:rPr lang="cs-CZ" altLang="cs-CZ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17</a:t>
            </a:fld>
            <a:endParaRPr lang="cs-CZ" altLang="cs-CZ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314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2100263" y="1058863"/>
            <a:ext cx="6572250" cy="714375"/>
          </a:xfrm>
        </p:spPr>
        <p:txBody>
          <a:bodyPr/>
          <a:lstStyle/>
          <a:p>
            <a:r>
              <a:rPr lang="cs-CZ" altLang="cs-CZ" dirty="0" smtClean="0"/>
              <a:t>Sazba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Pevná</a:t>
            </a:r>
          </a:p>
          <a:p>
            <a:r>
              <a:rPr lang="cs-CZ" altLang="cs-CZ" dirty="0" smtClean="0"/>
              <a:t>Procentní</a:t>
            </a:r>
          </a:p>
          <a:p>
            <a:pPr lvl="1"/>
            <a:r>
              <a:rPr lang="cs-CZ" altLang="cs-CZ" dirty="0" smtClean="0"/>
              <a:t>Lineární, progresívní, degresívní</a:t>
            </a:r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1D0E4B5-04FB-43E8-B522-52C49B97B08D}" type="slidenum">
              <a:rPr lang="cs-CZ" altLang="cs-CZ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18</a:t>
            </a:fld>
            <a:endParaRPr lang="cs-CZ" altLang="cs-CZ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47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2267744" y="1047436"/>
            <a:ext cx="6572250" cy="714375"/>
          </a:xfrm>
        </p:spPr>
        <p:txBody>
          <a:bodyPr/>
          <a:lstStyle/>
          <a:p>
            <a:r>
              <a:rPr lang="cs-CZ" altLang="cs-CZ" dirty="0" smtClean="0"/>
              <a:t>Korekční prvky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Osvobození od daně</a:t>
            </a:r>
          </a:p>
          <a:p>
            <a:r>
              <a:rPr lang="cs-CZ" altLang="cs-CZ" smtClean="0"/>
              <a:t>Daňové úlevy</a:t>
            </a:r>
          </a:p>
          <a:p>
            <a:r>
              <a:rPr lang="cs-CZ" altLang="cs-CZ" smtClean="0"/>
              <a:t>Slevy na dani</a:t>
            </a:r>
          </a:p>
          <a:p>
            <a:r>
              <a:rPr lang="cs-CZ" altLang="cs-CZ" smtClean="0"/>
              <a:t>…</a:t>
            </a:r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983068A-1057-45E8-BF89-492BCDFA5C4D}" type="slidenum">
              <a:rPr lang="cs-CZ" altLang="cs-CZ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19</a:t>
            </a:fld>
            <a:endParaRPr lang="cs-CZ" altLang="cs-CZ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983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0E7DC9-1C93-498E-A1D3-70A84613094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Obsah seminářů</a:t>
            </a:r>
            <a:endParaRPr lang="cs-CZ" altLang="cs-CZ" b="1" dirty="0"/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cs-CZ" altLang="cs-CZ" dirty="0" smtClean="0"/>
              <a:t>Úvod, organizační pokyny</a:t>
            </a:r>
            <a:r>
              <a:rPr lang="cs-CZ" altLang="cs-CZ" dirty="0" smtClean="0"/>
              <a:t>, DPFO opakování</a:t>
            </a:r>
            <a:endParaRPr lang="cs-CZ" altLang="cs-CZ" dirty="0" smtClean="0"/>
          </a:p>
          <a:p>
            <a:pPr marL="457200" indent="-457200">
              <a:buFont typeface="Wingdings" panose="05000000000000000000" pitchFamily="2" charset="2"/>
              <a:buAutoNum type="arabicPeriod"/>
            </a:pPr>
            <a:r>
              <a:rPr lang="cs-CZ" altLang="cs-CZ" dirty="0" smtClean="0"/>
              <a:t>Silniční daň</a:t>
            </a:r>
          </a:p>
          <a:p>
            <a:pPr marL="457200" indent="-457200">
              <a:buFont typeface="Wingdings" panose="05000000000000000000" pitchFamily="2" charset="2"/>
              <a:buAutoNum type="arabicPeriod"/>
            </a:pPr>
            <a:r>
              <a:rPr lang="cs-CZ" altLang="cs-CZ" dirty="0" smtClean="0"/>
              <a:t>EET </a:t>
            </a:r>
            <a:r>
              <a:rPr lang="cs-CZ" altLang="cs-CZ" dirty="0"/>
              <a:t>jako nástroj správy </a:t>
            </a:r>
            <a:r>
              <a:rPr lang="cs-CZ" altLang="cs-CZ" dirty="0" smtClean="0"/>
              <a:t>daní</a:t>
            </a:r>
          </a:p>
          <a:p>
            <a:pPr marL="457200" indent="-457200">
              <a:buFont typeface="Wingdings" panose="05000000000000000000" pitchFamily="2" charset="2"/>
              <a:buAutoNum type="arabicPeriod"/>
            </a:pPr>
            <a:r>
              <a:rPr lang="en-US" altLang="cs-CZ" dirty="0" err="1" smtClean="0"/>
              <a:t>Prezentace</a:t>
            </a:r>
            <a:r>
              <a:rPr lang="en-US" altLang="cs-CZ" dirty="0" smtClean="0"/>
              <a:t> </a:t>
            </a:r>
            <a:r>
              <a:rPr lang="en-US" altLang="cs-CZ" dirty="0" err="1"/>
              <a:t>zpraco</a:t>
            </a:r>
            <a:r>
              <a:rPr lang="cs-CZ" altLang="cs-CZ" dirty="0" err="1"/>
              <a:t>vaných</a:t>
            </a:r>
            <a:r>
              <a:rPr lang="cs-CZ" altLang="cs-CZ" dirty="0"/>
              <a:t> judikátů </a:t>
            </a:r>
            <a:r>
              <a:rPr lang="cs-CZ" altLang="cs-CZ" sz="1200" i="1" dirty="0"/>
              <a:t>(20.11.2018)</a:t>
            </a:r>
          </a:p>
          <a:p>
            <a:pPr marL="457200" indent="-457200">
              <a:buAutoNum type="arabicPeriod"/>
            </a:pPr>
            <a:r>
              <a:rPr lang="cs-CZ" altLang="cs-CZ" dirty="0" smtClean="0"/>
              <a:t>Finanční kontrola, Auditní orgán</a:t>
            </a:r>
          </a:p>
          <a:p>
            <a:pPr marL="457200" indent="-457200">
              <a:buFont typeface="Wingdings" panose="05000000000000000000" pitchFamily="2" charset="2"/>
              <a:buAutoNum type="arabicPeriod"/>
            </a:pPr>
            <a:r>
              <a:rPr lang="cs-CZ" altLang="cs-CZ" dirty="0" err="1" smtClean="0"/>
              <a:t>Zpt</a:t>
            </a:r>
            <a:r>
              <a:rPr lang="cs-CZ" altLang="cs-CZ" dirty="0" smtClean="0"/>
              <a:t>. test., Aktuální otázky berního práva</a:t>
            </a:r>
          </a:p>
          <a:p>
            <a:pPr marL="457200" indent="-457200">
              <a:buFont typeface="Wingdings" panose="05000000000000000000" pitchFamily="2" charset="2"/>
              <a:buAutoNum type="arabicPeriod"/>
            </a:pP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2339752" y="1047436"/>
            <a:ext cx="6572250" cy="714375"/>
          </a:xfrm>
        </p:spPr>
        <p:txBody>
          <a:bodyPr/>
          <a:lstStyle/>
          <a:p>
            <a:r>
              <a:rPr lang="cs-CZ" altLang="cs-CZ" dirty="0" smtClean="0"/>
              <a:t>Rozpočtové určení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mtClean="0"/>
              <a:t>zákon č. 243/2000 Sb., o rozpočtovém určení výnosů některých daní územním samosprávným celkům a některým státním fondům (zákon o rozpočtovém určení daní), ve znění pozdějších předpisů,</a:t>
            </a:r>
          </a:p>
          <a:p>
            <a:pPr algn="just"/>
            <a:endParaRPr lang="cs-CZ" altLang="cs-CZ" smtClean="0"/>
          </a:p>
          <a:p>
            <a:pPr algn="just"/>
            <a:r>
              <a:rPr lang="cs-CZ" altLang="cs-CZ" b="1" smtClean="0"/>
              <a:t>Svěřené daně</a:t>
            </a:r>
          </a:p>
          <a:p>
            <a:pPr algn="just"/>
            <a:r>
              <a:rPr lang="cs-CZ" altLang="cs-CZ" b="1" smtClean="0"/>
              <a:t>Sdílené daně</a:t>
            </a:r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BD9A1A-0A6D-4059-829F-B8FCC56200AD}" type="slidenum">
              <a:rPr lang="cs-CZ" altLang="cs-CZ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20</a:t>
            </a:fld>
            <a:endParaRPr lang="cs-CZ" altLang="cs-CZ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229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2267744" y="980728"/>
            <a:ext cx="6572250" cy="714375"/>
          </a:xfrm>
        </p:spPr>
        <p:txBody>
          <a:bodyPr/>
          <a:lstStyle/>
          <a:p>
            <a:r>
              <a:rPr lang="cs-CZ" altLang="cs-CZ" dirty="0" smtClean="0"/>
              <a:t>Správce daně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Věcná příslušnost</a:t>
            </a:r>
          </a:p>
          <a:p>
            <a:r>
              <a:rPr lang="cs-CZ" altLang="cs-CZ" smtClean="0"/>
              <a:t>Místní příslušnost</a:t>
            </a:r>
          </a:p>
          <a:p>
            <a:endParaRPr lang="cs-CZ" altLang="cs-CZ" smtClean="0"/>
          </a:p>
          <a:p>
            <a:r>
              <a:rPr lang="cs-CZ" altLang="cs-CZ" smtClean="0"/>
              <a:t>Soustava, správa různých druhů berní</a:t>
            </a:r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6FD3D96-F68C-47EF-BCC4-A0733B312A11}" type="slidenum">
              <a:rPr lang="cs-CZ" altLang="cs-CZ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21</a:t>
            </a:fld>
            <a:endParaRPr lang="cs-CZ" altLang="cs-CZ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624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4EB71AA3-5F3E-4507-8BD5-7C97DE340531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>Daň z příjmu FO</a:t>
            </a:r>
            <a:br>
              <a:rPr lang="cs-CZ" altLang="cs-CZ" dirty="0" smtClean="0"/>
            </a:br>
            <a:r>
              <a:rPr lang="cs-CZ" altLang="cs-CZ" sz="3000" i="1" dirty="0" smtClean="0"/>
              <a:t>- vzorový příklad</a:t>
            </a:r>
            <a:endParaRPr lang="cs-CZ" altLang="cs-CZ" sz="3000" i="1" dirty="0"/>
          </a:p>
        </p:txBody>
      </p:sp>
    </p:spTree>
    <p:extLst>
      <p:ext uri="{BB962C8B-B14F-4D97-AF65-F5344CB8AC3E}">
        <p14:creationId xmlns:p14="http://schemas.microsoft.com/office/powerpoint/2010/main" val="105687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Daň z příjmů FO              - obecně</a:t>
            </a:r>
          </a:p>
        </p:txBody>
      </p:sp>
      <p:sp>
        <p:nvSpPr>
          <p:cNvPr id="4100" name="Rectangle 37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424737" cy="2879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přímá důchodová daň </a:t>
            </a:r>
            <a:r>
              <a:rPr lang="cs-CZ" altLang="cs-CZ" sz="2000" i="1" dirty="0" smtClean="0"/>
              <a:t>in personam</a:t>
            </a:r>
            <a:r>
              <a:rPr lang="cs-CZ" altLang="cs-CZ" sz="2000" dirty="0" smtClean="0"/>
              <a:t> (osobní důchodová daň, daň z příjmů jednotlivců)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zákon č. 586/1992 Sb., o daních z příjmů, ve znění pozdějších předpisů (ZDP)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b="1" dirty="0" smtClean="0"/>
              <a:t>Část I. a část III. ZDP</a:t>
            </a:r>
            <a:r>
              <a:rPr lang="en-US" altLang="cs-CZ" sz="2000" b="1" dirty="0" smtClean="0"/>
              <a:t> </a:t>
            </a:r>
            <a:r>
              <a:rPr lang="en-US" altLang="cs-CZ" sz="2000" dirty="0" smtClean="0"/>
              <a:t>– FO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b="1" dirty="0" smtClean="0"/>
              <a:t>Část II a III </a:t>
            </a:r>
            <a:r>
              <a:rPr lang="cs-CZ" altLang="cs-CZ" sz="2000" dirty="0" smtClean="0"/>
              <a:t>- PO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</a:pPr>
            <a:endParaRPr lang="cs-CZ" altLang="cs-CZ" sz="2100" dirty="0" smtClean="0"/>
          </a:p>
        </p:txBody>
      </p:sp>
    </p:spTree>
    <p:extLst>
      <p:ext uri="{BB962C8B-B14F-4D97-AF65-F5344CB8AC3E}">
        <p14:creationId xmlns:p14="http://schemas.microsoft.com/office/powerpoint/2010/main" val="372394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Daň z příjmů FO              -</a:t>
            </a:r>
            <a:r>
              <a:rPr lang="cs-CZ" altLang="cs-CZ" dirty="0" smtClean="0"/>
              <a:t> </a:t>
            </a:r>
            <a:r>
              <a:rPr lang="cs-CZ" altLang="cs-CZ" b="1" dirty="0" smtClean="0"/>
              <a:t>subjekt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424737" cy="36718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obecně v ZSDP: vymezen jako poplatník, plátce a právní nástupce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solidFill>
                  <a:schemeClr val="accent1"/>
                </a:solidFill>
              </a:rPr>
              <a:t>    (§ 6/1 ZSDP</a:t>
            </a:r>
            <a:r>
              <a:rPr lang="en-US" altLang="cs-CZ" sz="2000" dirty="0" smtClean="0">
                <a:solidFill>
                  <a:schemeClr val="accent1"/>
                </a:solidFill>
              </a:rPr>
              <a:t> – d</a:t>
            </a:r>
            <a:r>
              <a:rPr lang="cs-CZ" altLang="cs-CZ" sz="2000" dirty="0" err="1" smtClean="0">
                <a:solidFill>
                  <a:schemeClr val="accent1"/>
                </a:solidFill>
              </a:rPr>
              <a:t>říve</a:t>
            </a:r>
            <a:r>
              <a:rPr lang="cs-CZ" altLang="cs-CZ" sz="2000" dirty="0" smtClean="0">
                <a:solidFill>
                  <a:schemeClr val="accent1"/>
                </a:solidFill>
              </a:rPr>
              <a:t>/dnes jen doktrína, v DŘ chybí vymezení)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cs-CZ" altLang="cs-CZ" sz="2000" dirty="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konkretizace v ZDP: poplatník</a:t>
            </a:r>
            <a:r>
              <a:rPr lang="cs-CZ" altLang="cs-CZ" sz="2000" i="1" dirty="0" smtClean="0"/>
              <a:t> </a:t>
            </a:r>
            <a:r>
              <a:rPr lang="cs-CZ" altLang="cs-CZ" sz="2000" dirty="0" smtClean="0"/>
              <a:t>DPFO = fyzické osoby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solidFill>
                  <a:schemeClr val="accent1"/>
                </a:solidFill>
              </a:rPr>
              <a:t>    (§ 2/1 ZDP)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cs-CZ" altLang="cs-CZ" sz="2000" dirty="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kritérium: </a:t>
            </a:r>
            <a:r>
              <a:rPr lang="cs-CZ" altLang="cs-CZ" sz="2000" i="1" dirty="0" smtClean="0"/>
              <a:t>domicil </a:t>
            </a:r>
            <a:r>
              <a:rPr lang="cs-CZ" altLang="cs-CZ" sz="2000" dirty="0" smtClean="0">
                <a:sym typeface="Wingdings" panose="05000000000000000000" pitchFamily="2" charset="2"/>
              </a:rPr>
              <a:t> </a:t>
            </a:r>
            <a:r>
              <a:rPr lang="cs-CZ" altLang="cs-CZ" sz="2000" dirty="0" smtClean="0"/>
              <a:t>osoby mající na území ČR bydliště nebo se zde obvykle zdržují (alespoň 183 dní v příslušném kalendářním roce)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solidFill>
                  <a:schemeClr val="accent1"/>
                </a:solidFill>
              </a:rPr>
              <a:t>    (§ 2/2,3 ZDP)</a:t>
            </a:r>
            <a:endParaRPr lang="cs-CZ" altLang="cs-CZ" sz="2000" i="1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1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Daň z příjmů FO             </a:t>
            </a:r>
            <a:r>
              <a:rPr lang="cs-CZ" altLang="cs-CZ" b="1" smtClean="0"/>
              <a:t>-</a:t>
            </a:r>
            <a:r>
              <a:rPr lang="cs-CZ" altLang="cs-CZ" smtClean="0"/>
              <a:t> </a:t>
            </a:r>
            <a:r>
              <a:rPr lang="cs-CZ" altLang="cs-CZ" b="1" smtClean="0"/>
              <a:t>předmět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424737" cy="40322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5 druhů příjmů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pozitivní vymezení </a:t>
            </a:r>
            <a:r>
              <a:rPr lang="cs-CZ" altLang="cs-CZ" sz="2000" dirty="0" smtClean="0">
                <a:sym typeface="Wingdings" panose="05000000000000000000" pitchFamily="2" charset="2"/>
              </a:rPr>
              <a:t> co předmětem DPFO </a:t>
            </a:r>
            <a:r>
              <a:rPr lang="cs-CZ" altLang="cs-CZ" sz="2000" i="1" dirty="0" smtClean="0">
                <a:sym typeface="Wingdings" panose="05000000000000000000" pitchFamily="2" charset="2"/>
              </a:rPr>
              <a:t>je</a:t>
            </a:r>
            <a:r>
              <a:rPr lang="cs-CZ" altLang="cs-CZ" sz="2000" dirty="0" smtClean="0">
                <a:sym typeface="Wingdings" panose="05000000000000000000" pitchFamily="2" charset="2"/>
              </a:rPr>
              <a:t>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    příjmy ze závislé činnosti a funkční požitky, příjmy z podnikání a jiné samostatné výdělečné činnosti, příjmy z kapitálového majetku, příjmy z pronájmu, ostatní příjmy.</a:t>
            </a:r>
            <a:r>
              <a:rPr lang="cs-CZ" altLang="cs-CZ" sz="2000" dirty="0" smtClean="0">
                <a:solidFill>
                  <a:schemeClr val="accent1"/>
                </a:solidFill>
              </a:rPr>
              <a:t> (§ 3/1 ZDP) </a:t>
            </a:r>
            <a:endParaRPr lang="cs-CZ" altLang="cs-CZ" sz="2000" dirty="0" smtClean="0"/>
          </a:p>
          <a:p>
            <a:pPr algn="just" eaLnBrk="1" hangingPunct="1">
              <a:lnSpc>
                <a:spcPct val="80000"/>
              </a:lnSpc>
              <a:buFont typeface="Symbol" panose="05050102010706020507" pitchFamily="18" charset="2"/>
              <a:buChar char=""/>
            </a:pPr>
            <a:endParaRPr lang="cs-CZ" altLang="cs-CZ" sz="2000" dirty="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příjem: peněžní, nepeněžní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solidFill>
                  <a:schemeClr val="accent1"/>
                </a:solidFill>
              </a:rPr>
              <a:t>    (§ 3/2 ZDP)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negativní vymezení </a:t>
            </a:r>
            <a:r>
              <a:rPr lang="cs-CZ" altLang="cs-CZ" sz="2000" dirty="0" smtClean="0">
                <a:sym typeface="Wingdings" panose="05000000000000000000" pitchFamily="2" charset="2"/>
              </a:rPr>
              <a:t> co předmětem DPFO </a:t>
            </a:r>
            <a:r>
              <a:rPr lang="cs-CZ" altLang="cs-CZ" sz="2000" i="1" dirty="0" smtClean="0">
                <a:sym typeface="Wingdings" panose="05000000000000000000" pitchFamily="2" charset="2"/>
              </a:rPr>
              <a:t>není</a:t>
            </a:r>
            <a:r>
              <a:rPr lang="cs-CZ" altLang="cs-CZ" sz="2000" dirty="0" smtClean="0">
                <a:sym typeface="Wingdings" panose="05000000000000000000" pitchFamily="2" charset="2"/>
              </a:rPr>
              <a:t>:</a:t>
            </a:r>
            <a:r>
              <a:rPr lang="cs-CZ" altLang="cs-CZ" sz="2000" dirty="0" smtClean="0">
                <a:solidFill>
                  <a:schemeClr val="accent1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solidFill>
                  <a:schemeClr val="accent1"/>
                </a:solidFill>
              </a:rPr>
              <a:t>    (§ 3/4; § 6/7,11; § 7/10 ZDP)</a:t>
            </a:r>
          </a:p>
        </p:txBody>
      </p:sp>
    </p:spTree>
    <p:extLst>
      <p:ext uri="{BB962C8B-B14F-4D97-AF65-F5344CB8AC3E}">
        <p14:creationId xmlns:p14="http://schemas.microsoft.com/office/powerpoint/2010/main" val="249445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Daň z příjmů FO             </a:t>
            </a:r>
            <a:r>
              <a:rPr lang="cs-CZ" altLang="cs-CZ" b="1" smtClean="0"/>
              <a:t>-</a:t>
            </a:r>
            <a:r>
              <a:rPr lang="cs-CZ" altLang="cs-CZ" smtClean="0"/>
              <a:t> </a:t>
            </a:r>
            <a:r>
              <a:rPr lang="cs-CZ" altLang="cs-CZ" b="1" smtClean="0"/>
              <a:t>výpočet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1772816"/>
            <a:ext cx="7424737" cy="4608934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/>
              <a:t>základ daně = </a:t>
            </a:r>
            <a:r>
              <a:rPr lang="el-GR" altLang="cs-CZ" sz="1800" dirty="0" smtClean="0"/>
              <a:t>Σ</a:t>
            </a:r>
            <a:r>
              <a:rPr lang="cs-CZ" altLang="cs-CZ" sz="1800" dirty="0" smtClean="0"/>
              <a:t> dílčích základů daně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/>
              <a:t>- položky snižující základ daně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accent1"/>
                </a:solidFill>
              </a:rPr>
              <a:t>-----------------------------------------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/>
              <a:t>upravený základ daně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/>
              <a:t>zaokrouhlený základ daně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>
                <a:solidFill>
                  <a:schemeClr val="accent1"/>
                </a:solidFill>
              </a:rPr>
              <a:t>-----------------------------------------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/>
              <a:t>DPFO brutto I.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/>
              <a:t>- slevy na dani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>
                <a:solidFill>
                  <a:schemeClr val="accent1"/>
                </a:solidFill>
              </a:rPr>
              <a:t>-----------------------------------------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/>
              <a:t>DPFO brutto II.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/>
              <a:t>- daňové zvýhodnění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>
                <a:solidFill>
                  <a:schemeClr val="accent1"/>
                </a:solidFill>
              </a:rPr>
              <a:t>-----------------------------------------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/>
              <a:t>DPFO netto / daňový bonus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/>
              <a:t>- uhrazené zálohy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>
                <a:solidFill>
                  <a:schemeClr val="accent1"/>
                </a:solidFill>
              </a:rPr>
              <a:t>-----------------------------------------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/>
              <a:t>doplatek / přeplatek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cs-CZ" alt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184203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Daň z příjmů FO            -</a:t>
            </a:r>
            <a:r>
              <a:rPr lang="cs-CZ" altLang="cs-CZ" dirty="0" smtClean="0"/>
              <a:t> </a:t>
            </a:r>
            <a:r>
              <a:rPr lang="cs-CZ" altLang="cs-CZ" b="1" dirty="0" smtClean="0"/>
              <a:t>příklad 1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424737" cy="3671888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 smtClean="0"/>
              <a:t>Výpočet daně z příjmu ze závislé činnosti 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solidFill>
                  <a:schemeClr val="accent1"/>
                </a:solidFill>
              </a:rPr>
              <a:t>(§ 6 ZDP)</a:t>
            </a:r>
            <a:r>
              <a:rPr lang="cs-CZ" altLang="cs-CZ" sz="2000" b="1" dirty="0" smtClean="0"/>
              <a:t> v roce 20</a:t>
            </a:r>
            <a:r>
              <a:rPr lang="en-US" altLang="cs-CZ" sz="2000" b="1" dirty="0" smtClean="0"/>
              <a:t>15</a:t>
            </a:r>
            <a:r>
              <a:rPr lang="cs-CZ" altLang="cs-CZ" sz="2000" dirty="0" smtClean="0"/>
              <a:t>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Zadání: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    Pepa je zaměstnancem /prodavač/ a bydlí v Brně. Jeho hrubý příjem ze zaměstnání bude za rok 20</a:t>
            </a:r>
            <a:r>
              <a:rPr lang="en-US" altLang="cs-CZ" sz="2000" dirty="0" smtClean="0"/>
              <a:t>15</a:t>
            </a:r>
            <a:r>
              <a:rPr lang="cs-CZ" altLang="cs-CZ" sz="2000" dirty="0" smtClean="0"/>
              <a:t> 321.000,- Kč, jiné příjmy nemá. Má nepracující manželku Báru a 9-ti letého syna Frantu. Každý rok daruje neurčené politické straně částku 8.000,- Kč a dále přispívá si na penzijní připojištění </a:t>
            </a:r>
            <a:r>
              <a:rPr lang="en-US" altLang="cs-CZ" sz="2000" dirty="0" smtClean="0"/>
              <a:t>se </a:t>
            </a:r>
            <a:r>
              <a:rPr lang="en-US" altLang="cs-CZ" sz="2000" dirty="0" err="1" smtClean="0"/>
              <a:t>st</a:t>
            </a:r>
            <a:r>
              <a:rPr lang="cs-CZ" altLang="cs-CZ" sz="2000" dirty="0" err="1" smtClean="0"/>
              <a:t>átním</a:t>
            </a:r>
            <a:r>
              <a:rPr lang="cs-CZ" altLang="cs-CZ" sz="2000" dirty="0" smtClean="0"/>
              <a:t> příspěvkem částkou 23.000,- Kč. Nepodepsal prohlášení k dani. V roce 20</a:t>
            </a:r>
            <a:r>
              <a:rPr lang="en-US" altLang="cs-CZ" sz="2000" dirty="0" smtClean="0"/>
              <a:t>15</a:t>
            </a:r>
            <a:r>
              <a:rPr lang="cs-CZ" altLang="cs-CZ" sz="2000" dirty="0" smtClean="0"/>
              <a:t> činily jeho zálohy na daň 64.530 Kč.</a:t>
            </a:r>
            <a:endParaRPr lang="cs-CZ" altLang="cs-CZ" sz="2000" dirty="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cs-CZ" altLang="cs-CZ" sz="2000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9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Daň z příjmů FO   -</a:t>
            </a:r>
            <a:r>
              <a:rPr lang="cs-CZ" altLang="cs-CZ" dirty="0" smtClean="0"/>
              <a:t> </a:t>
            </a:r>
            <a:r>
              <a:rPr lang="cs-CZ" altLang="cs-CZ" b="1" dirty="0" smtClean="0"/>
              <a:t>exkurs (</a:t>
            </a:r>
            <a:r>
              <a:rPr lang="cs-CZ" altLang="cs-CZ" b="1" dirty="0" err="1" smtClean="0"/>
              <a:t>SaZP</a:t>
            </a:r>
            <a:r>
              <a:rPr lang="cs-CZ" altLang="cs-CZ" b="1" dirty="0" smtClean="0"/>
              <a:t>)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705725" cy="41036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Zákon č. 589/1992 Sb., o pojistném na sociální zabezpečení a příspěvku na státní politiku zaměstnanosti, ve znění pozdějších předpisů. </a:t>
            </a:r>
            <a:r>
              <a:rPr lang="cs-CZ" altLang="cs-CZ" sz="2000" dirty="0" smtClean="0">
                <a:solidFill>
                  <a:schemeClr val="accent1"/>
                </a:solidFill>
              </a:rPr>
              <a:t>(§ 7)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400" dirty="0" smtClean="0"/>
              <a:t>	zaměstnavatel </a:t>
            </a:r>
            <a:r>
              <a:rPr lang="cs-CZ" altLang="cs-CZ" sz="1400" dirty="0" smtClean="0">
                <a:sym typeface="Wingdings" panose="05000000000000000000" pitchFamily="2" charset="2"/>
              </a:rPr>
              <a:t> </a:t>
            </a:r>
            <a:r>
              <a:rPr lang="cs-CZ" altLang="cs-CZ" sz="1400" b="1" dirty="0" smtClean="0">
                <a:solidFill>
                  <a:schemeClr val="tx2"/>
                </a:solidFill>
              </a:rPr>
              <a:t>25 %</a:t>
            </a:r>
            <a:r>
              <a:rPr lang="cs-CZ" altLang="cs-CZ" sz="1400" dirty="0" smtClean="0"/>
              <a:t> z vyměřovacího základu ( z toho 2,3 % na nemocenské pojištění, 21,5 % na důchodové pojištění a 1,2 % na státní politiku zaměstnanosti)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400" dirty="0" smtClean="0"/>
              <a:t>	zaměstnanec </a:t>
            </a:r>
            <a:r>
              <a:rPr lang="cs-CZ" altLang="cs-CZ" sz="1400" dirty="0" smtClean="0">
                <a:sym typeface="Wingdings" panose="05000000000000000000" pitchFamily="2" charset="2"/>
              </a:rPr>
              <a:t> </a:t>
            </a:r>
            <a:r>
              <a:rPr lang="cs-CZ" altLang="cs-CZ" sz="1400" b="1" dirty="0" smtClean="0">
                <a:solidFill>
                  <a:schemeClr val="tx2"/>
                </a:solidFill>
              </a:rPr>
              <a:t>6,5 %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cs-CZ" altLang="cs-CZ" sz="1400" dirty="0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Zákon č. 592/1992 Sb., o pojistném na všeobecné zdravotní pojištění, ve znění pozdějších předpisů. </a:t>
            </a:r>
            <a:r>
              <a:rPr lang="cs-CZ" altLang="cs-CZ" sz="2000" dirty="0" smtClean="0">
                <a:solidFill>
                  <a:schemeClr val="accent1"/>
                </a:solidFill>
              </a:rPr>
              <a:t>(§ 2)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solidFill>
                  <a:schemeClr val="accent1"/>
                </a:solidFill>
              </a:rPr>
              <a:t>	</a:t>
            </a:r>
            <a:r>
              <a:rPr lang="cs-CZ" altLang="cs-CZ" sz="1400" dirty="0" smtClean="0"/>
              <a:t>zaměstnavatel </a:t>
            </a:r>
            <a:r>
              <a:rPr lang="cs-CZ" altLang="cs-CZ" sz="1400" dirty="0" smtClean="0">
                <a:sym typeface="Wingdings" panose="05000000000000000000" pitchFamily="2" charset="2"/>
              </a:rPr>
              <a:t> </a:t>
            </a:r>
            <a:r>
              <a:rPr lang="cs-CZ" altLang="cs-CZ" sz="1400" b="1" dirty="0" smtClean="0">
                <a:solidFill>
                  <a:schemeClr val="tx2"/>
                </a:solidFill>
                <a:sym typeface="Wingdings" panose="05000000000000000000" pitchFamily="2" charset="2"/>
              </a:rPr>
              <a:t>9 %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400" dirty="0" smtClean="0"/>
              <a:t>	zaměstnanec </a:t>
            </a:r>
            <a:r>
              <a:rPr lang="cs-CZ" altLang="cs-CZ" sz="1400" dirty="0" smtClean="0">
                <a:sym typeface="Wingdings" panose="05000000000000000000" pitchFamily="2" charset="2"/>
              </a:rPr>
              <a:t> </a:t>
            </a:r>
            <a:r>
              <a:rPr lang="cs-CZ" altLang="cs-CZ" sz="1400" b="1" dirty="0" smtClean="0">
                <a:solidFill>
                  <a:schemeClr val="tx2"/>
                </a:solidFill>
                <a:sym typeface="Wingdings" panose="05000000000000000000" pitchFamily="2" charset="2"/>
              </a:rPr>
              <a:t>4,5 %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400" b="1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Část pojistného hrazená zaměstnavatelem tedy tvoří </a:t>
            </a:r>
            <a:r>
              <a:rPr lang="cs-CZ" altLang="cs-CZ" sz="2000" b="1" dirty="0" smtClean="0">
                <a:solidFill>
                  <a:schemeClr val="tx2"/>
                </a:solidFill>
              </a:rPr>
              <a:t>34%</a:t>
            </a:r>
            <a:r>
              <a:rPr lang="cs-CZ" altLang="cs-CZ" sz="2000" dirty="0" smtClean="0"/>
              <a:t> a část pojistného hrazená zaměstnancem tvoří </a:t>
            </a:r>
            <a:r>
              <a:rPr lang="cs-CZ" altLang="cs-CZ" sz="2000" b="1" dirty="0" smtClean="0">
                <a:solidFill>
                  <a:schemeClr val="tx2"/>
                </a:solidFill>
              </a:rPr>
              <a:t>11%.</a:t>
            </a:r>
          </a:p>
        </p:txBody>
      </p:sp>
    </p:spTree>
    <p:extLst>
      <p:ext uri="{BB962C8B-B14F-4D97-AF65-F5344CB8AC3E}">
        <p14:creationId xmlns:p14="http://schemas.microsoft.com/office/powerpoint/2010/main" val="194841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Daň z příjmů FO            -</a:t>
            </a:r>
            <a:r>
              <a:rPr lang="cs-CZ" altLang="cs-CZ" dirty="0" smtClean="0"/>
              <a:t> </a:t>
            </a:r>
            <a:r>
              <a:rPr lang="cs-CZ" altLang="cs-CZ" b="1" dirty="0" smtClean="0"/>
              <a:t>příklad 1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424737" cy="3671888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 smtClean="0"/>
              <a:t>Výpočet základu daně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>
                <a:solidFill>
                  <a:schemeClr val="accent1"/>
                </a:solidFill>
              </a:rPr>
              <a:t>(§ 6/1</a:t>
            </a:r>
            <a:r>
              <a:rPr lang="en-US" altLang="cs-CZ" sz="1800" dirty="0">
                <a:solidFill>
                  <a:schemeClr val="accent1"/>
                </a:solidFill>
              </a:rPr>
              <a:t>2</a:t>
            </a:r>
            <a:r>
              <a:rPr lang="cs-CZ" altLang="cs-CZ" sz="1800" dirty="0" smtClean="0">
                <a:solidFill>
                  <a:schemeClr val="accent1"/>
                </a:solidFill>
              </a:rPr>
              <a:t> ZDP)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cs-CZ" altLang="cs-CZ" sz="1800" b="1" i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hrubá mzda					321.000,-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err="1" smtClean="0">
                <a:solidFill>
                  <a:schemeClr val="hlink"/>
                </a:solidFill>
              </a:rPr>
              <a:t>SaZP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 zaměstnavatel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(34%)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		+		109.140,- Kč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err="1" smtClean="0">
                <a:solidFill>
                  <a:schemeClr val="hlink"/>
                </a:solidFill>
              </a:rPr>
              <a:t>superhrubá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 mzda (základ daně)	=		430.140,-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800" i="1" dirty="0" smtClean="0">
              <a:solidFill>
                <a:schemeClr val="hlink"/>
              </a:solidFill>
            </a:endParaRPr>
          </a:p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 smtClean="0"/>
              <a:t>Výpočet zálohy na daň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>
                <a:solidFill>
                  <a:schemeClr val="accent1"/>
                </a:solidFill>
              </a:rPr>
              <a:t>(§ 38h ZDP)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endParaRPr lang="cs-CZ" altLang="cs-CZ" sz="1800" dirty="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err="1" smtClean="0">
                <a:solidFill>
                  <a:schemeClr val="hlink"/>
                </a:solidFill>
              </a:rPr>
              <a:t>superhrubá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 mzda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(zaokrouhleno na 100 nahoru)	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	430.200,-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sazba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(15 %)	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			*	    0,15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záloha na daň				=	  64.530,- Kč</a:t>
            </a:r>
          </a:p>
        </p:txBody>
      </p:sp>
    </p:spTree>
    <p:extLst>
      <p:ext uri="{BB962C8B-B14F-4D97-AF65-F5344CB8AC3E}">
        <p14:creationId xmlns:p14="http://schemas.microsoft.com/office/powerpoint/2010/main" val="108054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/>
              <a:t>Podmínky </a:t>
            </a:r>
            <a:r>
              <a:rPr lang="cs-CZ" b="1" dirty="0" smtClean="0"/>
              <a:t>ukončení předmětu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cs-CZ" b="1" dirty="0" err="1" smtClean="0"/>
              <a:t>Zpt</a:t>
            </a:r>
            <a:r>
              <a:rPr lang="cs-CZ" b="1" dirty="0" smtClean="0"/>
              <a:t>. Test</a:t>
            </a:r>
          </a:p>
          <a:p>
            <a:pPr lvl="1">
              <a:defRPr/>
            </a:pPr>
            <a:r>
              <a:rPr lang="cs-CZ" b="1" dirty="0" smtClean="0"/>
              <a:t>Analýza vybraného judikátu </a:t>
            </a:r>
          </a:p>
          <a:p>
            <a:pPr marL="457200" lvl="1" indent="0">
              <a:buNone/>
              <a:defRPr/>
            </a:pPr>
            <a:r>
              <a:rPr lang="cs-CZ" b="1" dirty="0" smtClean="0"/>
              <a:t>– zpracování v písemné podobě – rozsah cca 5-6 NS věcného textu. </a:t>
            </a:r>
          </a:p>
          <a:p>
            <a:pPr lvl="1">
              <a:buFontTx/>
              <a:buChar char="-"/>
              <a:defRPr/>
            </a:pPr>
            <a:r>
              <a:rPr lang="cs-CZ" b="1" dirty="0" smtClean="0"/>
              <a:t>termín: 10.11.2017, </a:t>
            </a:r>
            <a:r>
              <a:rPr lang="cs-CZ" b="1" dirty="0" err="1" smtClean="0"/>
              <a:t>odevzdávárna</a:t>
            </a:r>
            <a:r>
              <a:rPr lang="cs-CZ" b="1" dirty="0" smtClean="0"/>
              <a:t> IS</a:t>
            </a:r>
          </a:p>
          <a:p>
            <a:pPr lvl="1">
              <a:buFontTx/>
              <a:buChar char="-"/>
              <a:defRPr/>
            </a:pPr>
            <a:r>
              <a:rPr lang="cs-CZ" b="1" dirty="0" smtClean="0"/>
              <a:t>Zpracování PPT a prezentace analyzovaného judikátu: 10 – 15 min.</a:t>
            </a:r>
          </a:p>
          <a:p>
            <a:pPr marL="457200" lvl="1" indent="0">
              <a:buNone/>
              <a:defRPr/>
            </a:pPr>
            <a:endParaRPr lang="cs-CZ" b="1" dirty="0" smtClean="0"/>
          </a:p>
          <a:p>
            <a:pPr lvl="1">
              <a:defRPr/>
            </a:pPr>
            <a:r>
              <a:rPr lang="cs-CZ" b="1" dirty="0" smtClean="0"/>
              <a:t>Aktivní účast na seminářích </a:t>
            </a:r>
            <a:r>
              <a:rPr lang="cs-CZ" dirty="0" smtClean="0"/>
              <a:t>– </a:t>
            </a:r>
            <a:r>
              <a:rPr lang="cs-CZ" i="1" dirty="0" smtClean="0"/>
              <a:t>práce s příklady, předloženými texty, zákony, diskuze, dílčí </a:t>
            </a:r>
            <a:r>
              <a:rPr lang="cs-CZ" i="1" dirty="0" err="1" smtClean="0"/>
              <a:t>procesněprávní</a:t>
            </a:r>
            <a:r>
              <a:rPr lang="cs-CZ" i="1" dirty="0" smtClean="0"/>
              <a:t> úkony správce daně a daňového subjektu</a:t>
            </a:r>
          </a:p>
          <a:p>
            <a:pPr lvl="1">
              <a:defRPr/>
            </a:pPr>
            <a:r>
              <a:rPr lang="cs-CZ" b="1" dirty="0" smtClean="0"/>
              <a:t>Docházka </a:t>
            </a:r>
            <a:r>
              <a:rPr lang="cs-CZ" dirty="0" smtClean="0"/>
              <a:t>(1x absence)</a:t>
            </a:r>
          </a:p>
          <a:p>
            <a:pPr marL="471487" lvl="1" indent="0">
              <a:buFont typeface="Wingdings" panose="05000000000000000000" pitchFamily="2" charset="2"/>
              <a:buNone/>
              <a:defRPr/>
            </a:pPr>
            <a:endParaRPr lang="cs-CZ" dirty="0" smtClean="0"/>
          </a:p>
          <a:p>
            <a:pPr marL="471487" lvl="1" indent="0"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 lvl="1"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928987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Daň z příjmů FO            </a:t>
            </a:r>
            <a:r>
              <a:rPr lang="cs-CZ" altLang="cs-CZ" b="1" smtClean="0"/>
              <a:t>-</a:t>
            </a:r>
            <a:r>
              <a:rPr lang="cs-CZ" altLang="cs-CZ" smtClean="0"/>
              <a:t> </a:t>
            </a:r>
            <a:r>
              <a:rPr lang="cs-CZ" altLang="cs-CZ" b="1" smtClean="0"/>
              <a:t>příklad 1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424737" cy="4032250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  <a:buFontTx/>
              <a:buNone/>
            </a:pPr>
            <a:r>
              <a:rPr lang="cs-CZ" altLang="cs-CZ" sz="1800" b="1" dirty="0" smtClean="0"/>
              <a:t>Výpočet DPFO brutto I</a:t>
            </a:r>
          </a:p>
          <a:p>
            <a:pPr algn="r" eaLnBrk="1" hangingPunct="1">
              <a:lnSpc>
                <a:spcPct val="90000"/>
              </a:lnSpc>
              <a:buFontTx/>
              <a:buNone/>
            </a:pPr>
            <a:r>
              <a:rPr lang="cs-CZ" altLang="cs-CZ" sz="1800" dirty="0" smtClean="0">
                <a:solidFill>
                  <a:schemeClr val="accent1"/>
                </a:solidFill>
              </a:rPr>
              <a:t>(§ 16 ZDP)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1800" i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základ daně (ZD)					430.140,-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položky snižující základ daně		-	  19.000,-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200" i="1" dirty="0" smtClean="0">
                <a:solidFill>
                  <a:schemeClr val="hlink"/>
                </a:solidFill>
              </a:rPr>
              <a:t>- nezdanitelná část základu daně </a:t>
            </a:r>
            <a:r>
              <a:rPr lang="cs-CZ" altLang="cs-CZ" sz="1200" i="1" dirty="0" smtClean="0">
                <a:solidFill>
                  <a:schemeClr val="accent1"/>
                </a:solidFill>
              </a:rPr>
              <a:t>(§ 15 ZDP)                                                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19.000,-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200" i="1" dirty="0" smtClean="0">
                <a:solidFill>
                  <a:schemeClr val="hlink"/>
                </a:solidFill>
              </a:rPr>
              <a:t>        dar politické straně </a:t>
            </a:r>
            <a:r>
              <a:rPr lang="cs-CZ" altLang="cs-CZ" sz="1200" i="1" dirty="0" smtClean="0">
                <a:solidFill>
                  <a:schemeClr val="accent1"/>
                </a:solidFill>
              </a:rPr>
              <a:t>(§ 15/1 ZDP)                                                          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8.000,-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200" i="1" dirty="0" smtClean="0">
                <a:solidFill>
                  <a:schemeClr val="hlink"/>
                </a:solidFill>
              </a:rPr>
              <a:t>        penzijní připojištění </a:t>
            </a:r>
            <a:r>
              <a:rPr lang="cs-CZ" altLang="cs-CZ" sz="1200" i="1" dirty="0" smtClean="0">
                <a:solidFill>
                  <a:schemeClr val="accent1"/>
                </a:solidFill>
              </a:rPr>
              <a:t>(§ 15/5 ZDP)			          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11.000,-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200" i="1" dirty="0" smtClean="0">
                <a:solidFill>
                  <a:schemeClr val="hlink"/>
                </a:solidFill>
              </a:rPr>
              <a:t>- odčitatelné položky </a:t>
            </a:r>
            <a:r>
              <a:rPr lang="cs-CZ" altLang="cs-CZ" sz="1200" i="1" dirty="0" smtClean="0">
                <a:solidFill>
                  <a:schemeClr val="accent1"/>
                </a:solidFill>
              </a:rPr>
              <a:t>(§ 34 ZDP)				                  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0,-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upravený ZD				=	411.140,-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1800" i="1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zaokrouhlený ZD</a:t>
            </a:r>
            <a:r>
              <a:rPr lang="cs-CZ" altLang="cs-CZ" sz="1000" i="1" dirty="0" smtClean="0">
                <a:solidFill>
                  <a:schemeClr val="hlink"/>
                </a:solidFill>
              </a:rPr>
              <a:t>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(na 100 dolů)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				411.100,-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sazba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(15 %)	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			*	    0,15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daň brutto I				= 	  61.665,- Kč</a:t>
            </a:r>
          </a:p>
        </p:txBody>
      </p:sp>
    </p:spTree>
    <p:extLst>
      <p:ext uri="{BB962C8B-B14F-4D97-AF65-F5344CB8AC3E}">
        <p14:creationId xmlns:p14="http://schemas.microsoft.com/office/powerpoint/2010/main" val="52294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Daň z příjmů FO            </a:t>
            </a:r>
            <a:r>
              <a:rPr lang="cs-CZ" altLang="cs-CZ" b="1" smtClean="0"/>
              <a:t>-</a:t>
            </a:r>
            <a:r>
              <a:rPr lang="cs-CZ" altLang="cs-CZ" smtClean="0"/>
              <a:t> </a:t>
            </a:r>
            <a:r>
              <a:rPr lang="cs-CZ" altLang="cs-CZ" b="1" smtClean="0"/>
              <a:t>příklad 1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424737" cy="3671888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  <a:buFontTx/>
              <a:buNone/>
            </a:pPr>
            <a:r>
              <a:rPr lang="cs-CZ" altLang="cs-CZ" sz="1800" b="1" dirty="0" smtClean="0"/>
              <a:t>Výpočet DPFO brutto II a DPFO netto</a:t>
            </a:r>
          </a:p>
          <a:p>
            <a:pPr algn="r" eaLnBrk="1" hangingPunct="1">
              <a:lnSpc>
                <a:spcPct val="90000"/>
              </a:lnSpc>
              <a:buFontTx/>
              <a:buNone/>
            </a:pPr>
            <a:r>
              <a:rPr lang="cs-CZ" altLang="cs-CZ" sz="1800" dirty="0" smtClean="0">
                <a:solidFill>
                  <a:schemeClr val="accent1"/>
                </a:solidFill>
              </a:rPr>
              <a:t>(§ 35ba a §35c ZDP)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1800" i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daň brutto I				= 	  61.665,-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slevy na dani				-	  49.680,-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200" i="1" dirty="0" smtClean="0">
                <a:solidFill>
                  <a:schemeClr val="hlink"/>
                </a:solidFill>
              </a:rPr>
              <a:t>- sleva na poplatníka </a:t>
            </a:r>
            <a:r>
              <a:rPr lang="cs-CZ" altLang="cs-CZ" sz="1200" i="1" dirty="0" smtClean="0">
                <a:solidFill>
                  <a:schemeClr val="accent1"/>
                </a:solidFill>
              </a:rPr>
              <a:t>(§ 35ba/1a ZDP)                             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-</a:t>
            </a:r>
            <a:r>
              <a:rPr lang="cs-CZ" altLang="cs-CZ" sz="1200" i="1" dirty="0" smtClean="0">
                <a:solidFill>
                  <a:schemeClr val="accent1"/>
                </a:solidFill>
              </a:rPr>
              <a:t>                   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24.840,-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200" i="1" dirty="0" smtClean="0">
                <a:solidFill>
                  <a:schemeClr val="hlink"/>
                </a:solidFill>
              </a:rPr>
              <a:t>- sleva na manželku </a:t>
            </a:r>
            <a:r>
              <a:rPr lang="cs-CZ" altLang="cs-CZ" sz="1200" i="1" dirty="0" smtClean="0">
                <a:solidFill>
                  <a:schemeClr val="accent1"/>
                </a:solidFill>
              </a:rPr>
              <a:t>(§ 35ba/1b ZDP) 		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-</a:t>
            </a:r>
            <a:r>
              <a:rPr lang="cs-CZ" altLang="cs-CZ" sz="1200" i="1" dirty="0" smtClean="0">
                <a:solidFill>
                  <a:schemeClr val="accent1"/>
                </a:solidFill>
              </a:rPr>
              <a:t>	    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24.840,-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daň brutto II				=	  11.985,-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daňová zvýhodnění			-	  1</a:t>
            </a:r>
            <a:r>
              <a:rPr lang="en-US" altLang="cs-CZ" sz="1800" i="1" dirty="0" smtClean="0">
                <a:solidFill>
                  <a:schemeClr val="hlink"/>
                </a:solidFill>
              </a:rPr>
              <a:t>3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.</a:t>
            </a:r>
            <a:r>
              <a:rPr lang="en-US" altLang="cs-CZ" sz="1800" i="1" dirty="0" smtClean="0">
                <a:solidFill>
                  <a:schemeClr val="hlink"/>
                </a:solidFill>
              </a:rPr>
              <a:t>4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04,-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200" i="1" dirty="0" smtClean="0">
                <a:solidFill>
                  <a:schemeClr val="hlink"/>
                </a:solidFill>
              </a:rPr>
              <a:t>- daňové zvýhodnění na dítě </a:t>
            </a:r>
            <a:r>
              <a:rPr lang="cs-CZ" altLang="cs-CZ" sz="1200" i="1" dirty="0" smtClean="0">
                <a:solidFill>
                  <a:schemeClr val="accent1"/>
                </a:solidFill>
              </a:rPr>
              <a:t>(§ 35c ZDP) 		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-</a:t>
            </a:r>
            <a:r>
              <a:rPr lang="cs-CZ" altLang="cs-CZ" sz="1200" i="1" dirty="0" smtClean="0">
                <a:solidFill>
                  <a:schemeClr val="accent1"/>
                </a:solidFill>
              </a:rPr>
              <a:t>                    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13.404,-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daň netto</a:t>
            </a:r>
            <a:r>
              <a:rPr lang="en-US" altLang="cs-CZ" sz="1800" i="1" dirty="0" smtClean="0">
                <a:solidFill>
                  <a:schemeClr val="hlink"/>
                </a:solidFill>
              </a:rPr>
              <a:t>, 		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		= 	    </a:t>
            </a:r>
            <a:r>
              <a:rPr lang="en-US" altLang="cs-CZ" sz="1800" i="1" dirty="0">
                <a:solidFill>
                  <a:schemeClr val="hlink"/>
                </a:solidFill>
              </a:rPr>
              <a:t>-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1</a:t>
            </a:r>
            <a:r>
              <a:rPr lang="en-US" altLang="cs-CZ" sz="1800" i="1" dirty="0" smtClean="0">
                <a:solidFill>
                  <a:schemeClr val="hlink"/>
                </a:solidFill>
              </a:rPr>
              <a:t>.419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,- Kč</a:t>
            </a:r>
            <a:endParaRPr lang="en-US" altLang="cs-CZ" sz="1800" i="1" dirty="0" smtClean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cs-CZ" sz="1800" i="1" dirty="0" smtClean="0">
                <a:solidFill>
                  <a:schemeClr val="hlink"/>
                </a:solidFill>
              </a:rPr>
              <a:t>resp.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 daňový bonus</a:t>
            </a:r>
            <a:r>
              <a:rPr lang="en-US" altLang="cs-CZ" sz="1800" i="1" dirty="0" smtClean="0">
                <a:solidFill>
                  <a:schemeClr val="hlink"/>
                </a:solidFill>
              </a:rPr>
              <a:t>				   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1</a:t>
            </a:r>
            <a:r>
              <a:rPr lang="en-US" altLang="cs-CZ" sz="1800" i="1" dirty="0" smtClean="0">
                <a:solidFill>
                  <a:schemeClr val="hlink"/>
                </a:solidFill>
              </a:rPr>
              <a:t>.419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,- Kč</a:t>
            </a:r>
            <a:endParaRPr lang="en-US" altLang="cs-CZ" sz="1800" i="1" dirty="0" smtClean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None/>
            </a:pPr>
            <a:endParaRPr lang="cs-CZ" altLang="cs-CZ" sz="1800" i="1" dirty="0" smtClean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83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Daň z příjmů FO            -</a:t>
            </a:r>
            <a:r>
              <a:rPr lang="cs-CZ" altLang="cs-CZ" dirty="0" smtClean="0"/>
              <a:t> </a:t>
            </a:r>
            <a:r>
              <a:rPr lang="cs-CZ" altLang="cs-CZ" b="1" dirty="0" smtClean="0"/>
              <a:t>příklad 1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424737" cy="3671888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 smtClean="0"/>
              <a:t>Vyúčtování záloh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endParaRPr lang="cs-CZ" altLang="cs-CZ" sz="1800" i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daň netto</a:t>
            </a:r>
            <a:r>
              <a:rPr lang="en-US" altLang="cs-CZ" sz="1800" i="1" dirty="0" smtClean="0">
                <a:solidFill>
                  <a:schemeClr val="hlink"/>
                </a:solidFill>
              </a:rPr>
              <a:t> / d</a:t>
            </a:r>
            <a:r>
              <a:rPr lang="cs-CZ" altLang="cs-CZ" sz="1800" i="1" dirty="0" err="1" smtClean="0">
                <a:solidFill>
                  <a:schemeClr val="hlink"/>
                </a:solidFill>
              </a:rPr>
              <a:t>aňový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 bonus			 	 -1.419,-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záloha na daň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(zaplacená)	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		-	  64.530,-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přeplatek				=          -65.949,- Kč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800" i="1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800" i="1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 smtClean="0"/>
              <a:t>To je konec, ALE …</a:t>
            </a:r>
          </a:p>
        </p:txBody>
      </p:sp>
    </p:spTree>
    <p:extLst>
      <p:ext uri="{BB962C8B-B14F-4D97-AF65-F5344CB8AC3E}">
        <p14:creationId xmlns:p14="http://schemas.microsoft.com/office/powerpoint/2010/main" val="341445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Daň z příjmů FO            -</a:t>
            </a:r>
            <a:r>
              <a:rPr lang="cs-CZ" altLang="cs-CZ" dirty="0" smtClean="0"/>
              <a:t> </a:t>
            </a:r>
            <a:r>
              <a:rPr lang="cs-CZ" altLang="cs-CZ" b="1" dirty="0" smtClean="0"/>
              <a:t>příklad 1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424737" cy="4248150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1600" b="1" dirty="0" smtClean="0"/>
              <a:t>Výpočet zálohy na daň – bez prohlášení k dani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1600" dirty="0" smtClean="0">
                <a:solidFill>
                  <a:schemeClr val="accent1"/>
                </a:solidFill>
              </a:rPr>
              <a:t>(§ 38h ZDP)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endParaRPr lang="cs-CZ" altLang="cs-CZ" sz="1600" dirty="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i="1" dirty="0" err="1" smtClean="0">
                <a:solidFill>
                  <a:schemeClr val="hlink"/>
                </a:solidFill>
              </a:rPr>
              <a:t>superhrubá</a:t>
            </a:r>
            <a:r>
              <a:rPr lang="cs-CZ" altLang="cs-CZ" sz="1600" i="1" dirty="0" smtClean="0">
                <a:solidFill>
                  <a:schemeClr val="hlink"/>
                </a:solidFill>
              </a:rPr>
              <a:t> mzda </a:t>
            </a:r>
            <a:r>
              <a:rPr lang="cs-CZ" altLang="cs-CZ" sz="1000" i="1" dirty="0" smtClean="0">
                <a:solidFill>
                  <a:schemeClr val="hlink"/>
                </a:solidFill>
              </a:rPr>
              <a:t>(zaokrouhleno na 100 nahoru)	</a:t>
            </a:r>
            <a:r>
              <a:rPr lang="cs-CZ" altLang="cs-CZ" sz="1600" i="1" dirty="0" smtClean="0">
                <a:solidFill>
                  <a:schemeClr val="hlink"/>
                </a:solidFill>
              </a:rPr>
              <a:t>	430.200,-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i="1" dirty="0" smtClean="0">
                <a:solidFill>
                  <a:schemeClr val="hlink"/>
                </a:solidFill>
              </a:rPr>
              <a:t>15% sazba				*	    0,15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b="1" i="1" dirty="0" smtClean="0">
                <a:solidFill>
                  <a:schemeClr val="hlink"/>
                </a:solidFill>
              </a:rPr>
              <a:t>záloha na daň netto			=	  64.530,-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600" i="1" dirty="0" smtClean="0">
              <a:solidFill>
                <a:schemeClr val="hlink"/>
              </a:solidFill>
            </a:endParaRPr>
          </a:p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1600" b="1" dirty="0" smtClean="0"/>
              <a:t>Výpočet zálohy na daň – s prohlášením k dani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1600" dirty="0" smtClean="0">
                <a:solidFill>
                  <a:schemeClr val="accent1"/>
                </a:solidFill>
              </a:rPr>
              <a:t>(§ 38h ZDP)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600" i="1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i="1" dirty="0" err="1" smtClean="0">
                <a:solidFill>
                  <a:schemeClr val="hlink"/>
                </a:solidFill>
              </a:rPr>
              <a:t>superhrubá</a:t>
            </a:r>
            <a:r>
              <a:rPr lang="cs-CZ" altLang="cs-CZ" sz="1600" i="1" dirty="0" smtClean="0">
                <a:solidFill>
                  <a:schemeClr val="hlink"/>
                </a:solidFill>
              </a:rPr>
              <a:t> mzda </a:t>
            </a:r>
            <a:r>
              <a:rPr lang="cs-CZ" altLang="cs-CZ" sz="1000" i="1" dirty="0" smtClean="0">
                <a:solidFill>
                  <a:schemeClr val="hlink"/>
                </a:solidFill>
              </a:rPr>
              <a:t>(zaokrouhleno na 100 nahoru)	</a:t>
            </a:r>
            <a:r>
              <a:rPr lang="cs-CZ" altLang="cs-CZ" sz="1600" i="1" dirty="0" smtClean="0">
                <a:solidFill>
                  <a:schemeClr val="hlink"/>
                </a:solidFill>
              </a:rPr>
              <a:t>		430.200,-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i="1" dirty="0" smtClean="0">
                <a:solidFill>
                  <a:schemeClr val="hlink"/>
                </a:solidFill>
              </a:rPr>
              <a:t>15% sazba					*</a:t>
            </a:r>
            <a:r>
              <a:rPr lang="cs-CZ" altLang="cs-CZ" sz="1600" i="1" dirty="0">
                <a:solidFill>
                  <a:schemeClr val="hlink"/>
                </a:solidFill>
              </a:rPr>
              <a:t> </a:t>
            </a:r>
            <a:r>
              <a:rPr lang="cs-CZ" altLang="cs-CZ" sz="1600" i="1" dirty="0" smtClean="0">
                <a:solidFill>
                  <a:schemeClr val="hlink"/>
                </a:solidFill>
              </a:rPr>
              <a:t>0,15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i="1" u="sng" dirty="0" smtClean="0">
                <a:solidFill>
                  <a:schemeClr val="hlink"/>
                </a:solidFill>
              </a:rPr>
              <a:t>záloha na daň brutto I			=	  64.530,-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400" i="1" dirty="0" smtClean="0">
                <a:solidFill>
                  <a:schemeClr val="hlink"/>
                </a:solidFill>
              </a:rPr>
              <a:t>- sleva na poplatníka </a:t>
            </a:r>
            <a:r>
              <a:rPr lang="cs-CZ" altLang="cs-CZ" sz="1400" i="1" dirty="0" smtClean="0">
                <a:solidFill>
                  <a:schemeClr val="accent1"/>
                </a:solidFill>
              </a:rPr>
              <a:t>(§ 35ba/1a ZDP)                    	</a:t>
            </a:r>
            <a:r>
              <a:rPr lang="cs-CZ" altLang="cs-CZ" sz="1400" i="1" dirty="0" smtClean="0">
                <a:solidFill>
                  <a:schemeClr val="hlink"/>
                </a:solidFill>
              </a:rPr>
              <a:t>-</a:t>
            </a:r>
            <a:r>
              <a:rPr lang="cs-CZ" altLang="cs-CZ" sz="1400" i="1" dirty="0" smtClean="0">
                <a:solidFill>
                  <a:schemeClr val="accent1"/>
                </a:solidFill>
              </a:rPr>
              <a:t>                  </a:t>
            </a:r>
            <a:r>
              <a:rPr lang="cs-CZ" altLang="cs-CZ" sz="1400" i="1" dirty="0" smtClean="0">
                <a:solidFill>
                  <a:schemeClr val="hlink"/>
                </a:solidFill>
              </a:rPr>
              <a:t>24.840,-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i="1" u="sng" dirty="0" smtClean="0">
                <a:solidFill>
                  <a:schemeClr val="hlink"/>
                </a:solidFill>
              </a:rPr>
              <a:t>záloha na daň brutto II			=	  39.690,-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400" i="1" dirty="0" smtClean="0">
                <a:solidFill>
                  <a:schemeClr val="hlink"/>
                </a:solidFill>
              </a:rPr>
              <a:t>- daňové zvýhodnění na dítě </a:t>
            </a:r>
            <a:r>
              <a:rPr lang="cs-CZ" altLang="cs-CZ" sz="1400" i="1" dirty="0" smtClean="0">
                <a:solidFill>
                  <a:schemeClr val="accent1"/>
                </a:solidFill>
              </a:rPr>
              <a:t>(§ 35c ZDP) 		</a:t>
            </a:r>
            <a:r>
              <a:rPr lang="cs-CZ" altLang="cs-CZ" sz="1400" i="1" dirty="0" smtClean="0">
                <a:solidFill>
                  <a:schemeClr val="hlink"/>
                </a:solidFill>
              </a:rPr>
              <a:t>-</a:t>
            </a:r>
            <a:r>
              <a:rPr lang="cs-CZ" altLang="cs-CZ" sz="1400" i="1" dirty="0" smtClean="0">
                <a:solidFill>
                  <a:schemeClr val="accent1"/>
                </a:solidFill>
              </a:rPr>
              <a:t>                 </a:t>
            </a:r>
            <a:r>
              <a:rPr lang="cs-CZ" altLang="cs-CZ" sz="1400" i="1" dirty="0" smtClean="0">
                <a:solidFill>
                  <a:schemeClr val="hlink"/>
                </a:solidFill>
              </a:rPr>
              <a:t>13.404,-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b="1" i="1" dirty="0" smtClean="0">
                <a:solidFill>
                  <a:schemeClr val="hlink"/>
                </a:solidFill>
              </a:rPr>
              <a:t>záloha na daň netto</a:t>
            </a:r>
            <a:r>
              <a:rPr lang="cs-CZ" altLang="cs-CZ" sz="1600" i="1" dirty="0" smtClean="0">
                <a:solidFill>
                  <a:schemeClr val="hlink"/>
                </a:solidFill>
              </a:rPr>
              <a:t>			=	</a:t>
            </a:r>
            <a:r>
              <a:rPr lang="cs-CZ" altLang="cs-CZ" sz="1600" b="1" i="1" dirty="0" smtClean="0">
                <a:solidFill>
                  <a:schemeClr val="hlink"/>
                </a:solidFill>
              </a:rPr>
              <a:t>  26.286,-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600" i="1" dirty="0" smtClean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12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Daň z příjmů FO            </a:t>
            </a:r>
            <a:r>
              <a:rPr lang="cs-CZ" altLang="cs-CZ" b="1" smtClean="0"/>
              <a:t>-</a:t>
            </a:r>
            <a:r>
              <a:rPr lang="cs-CZ" altLang="cs-CZ" smtClean="0"/>
              <a:t> </a:t>
            </a:r>
            <a:r>
              <a:rPr lang="cs-CZ" altLang="cs-CZ" b="1" smtClean="0"/>
              <a:t>příklad 1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424737" cy="3671888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 smtClean="0"/>
              <a:t>Vyúčtování záloh - rozdíl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endParaRPr lang="cs-CZ" altLang="cs-CZ" sz="1800" i="1" dirty="0" smtClean="0"/>
          </a:p>
          <a:p>
            <a:pPr>
              <a:lnSpc>
                <a:spcPct val="80000"/>
              </a:lnSpc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daň netto				 	  -1.419,-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záloha na daň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(zaplacená)	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		-	  64.530,- Kč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1800" b="1" i="1" u="sng" dirty="0" smtClean="0">
                <a:solidFill>
                  <a:schemeClr val="hlink"/>
                </a:solidFill>
              </a:rPr>
              <a:t>přeplatek				=          </a:t>
            </a:r>
            <a:r>
              <a:rPr lang="cs-CZ" altLang="cs-CZ" sz="1800" b="1" i="1" u="sng" dirty="0">
                <a:solidFill>
                  <a:schemeClr val="hlink"/>
                </a:solidFill>
              </a:rPr>
              <a:t> </a:t>
            </a:r>
            <a:r>
              <a:rPr lang="cs-CZ" altLang="cs-CZ" sz="1800" b="1" i="1" u="sng" dirty="0" smtClean="0">
                <a:solidFill>
                  <a:schemeClr val="hlink"/>
                </a:solidFill>
              </a:rPr>
              <a:t>-65.949,- Kč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800" i="1" dirty="0" smtClean="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daň netto				 	  -1.419,-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záloha na daň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(zaplacená)	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		-	  26.286,-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b="1" i="1" u="sng" dirty="0" smtClean="0">
                <a:solidFill>
                  <a:schemeClr val="hlink"/>
                </a:solidFill>
              </a:rPr>
              <a:t>přeplatek				=          -27.705,- Kč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800" i="1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800" i="1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 smtClean="0"/>
              <a:t>Ještě pořád pokračujeme …</a:t>
            </a:r>
          </a:p>
        </p:txBody>
      </p:sp>
    </p:spTree>
    <p:extLst>
      <p:ext uri="{BB962C8B-B14F-4D97-AF65-F5344CB8AC3E}">
        <p14:creationId xmlns:p14="http://schemas.microsoft.com/office/powerpoint/2010/main" val="352857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Daň z příjmů FO            </a:t>
            </a:r>
            <a:r>
              <a:rPr lang="cs-CZ" altLang="cs-CZ" b="1" smtClean="0"/>
              <a:t>-</a:t>
            </a:r>
            <a:r>
              <a:rPr lang="cs-CZ" altLang="cs-CZ" smtClean="0"/>
              <a:t> </a:t>
            </a:r>
            <a:r>
              <a:rPr lang="cs-CZ" altLang="cs-CZ" b="1" smtClean="0"/>
              <a:t>příklad 1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424737" cy="3671888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 smtClean="0"/>
              <a:t>Výpočet daně z příjmu ze závislé činnosti 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solidFill>
                  <a:schemeClr val="accent1"/>
                </a:solidFill>
              </a:rPr>
              <a:t>(§ 6 ZDP)</a:t>
            </a:r>
            <a:r>
              <a:rPr lang="cs-CZ" altLang="cs-CZ" sz="2000" b="1" dirty="0" smtClean="0"/>
              <a:t> v roce 2015</a:t>
            </a:r>
            <a:r>
              <a:rPr lang="cs-CZ" altLang="cs-CZ" sz="2000" dirty="0" smtClean="0"/>
              <a:t>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Alternativní zadání: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    Pepa je zaměstnancem /prodavač/ a bydlí v Brně. Jeho hrubý příjem ze zaměstnání bude za rok 2015 321.000,- Kč, jiné příjmy nemá. Nemá ženu ani děti. Nepodepsal prohlášení k dani. V roce 2015 činily jeho zálohy na daň 64.530 Kč.</a:t>
            </a:r>
            <a:endParaRPr lang="cs-CZ" altLang="cs-CZ" sz="2000" dirty="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cs-CZ" altLang="cs-CZ" sz="2400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43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Daň z příjmů FO            </a:t>
            </a:r>
            <a:r>
              <a:rPr lang="cs-CZ" altLang="cs-CZ" b="1" dirty="0" smtClean="0"/>
              <a:t>-</a:t>
            </a:r>
            <a:r>
              <a:rPr lang="cs-CZ" altLang="cs-CZ" dirty="0" smtClean="0"/>
              <a:t> </a:t>
            </a:r>
            <a:r>
              <a:rPr lang="cs-CZ" altLang="cs-CZ" b="1" dirty="0" smtClean="0"/>
              <a:t>příklad 1 -ALT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1628775"/>
            <a:ext cx="7424737" cy="4176713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 smtClean="0"/>
              <a:t>Vyúčtování záloh - rozdíl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endParaRPr lang="cs-CZ" altLang="cs-CZ" sz="1800" i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hrubá mzda				321.000,-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err="1" smtClean="0">
                <a:solidFill>
                  <a:schemeClr val="hlink"/>
                </a:solidFill>
              </a:rPr>
              <a:t>SaZP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 zaměstnavatel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(34%)	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	+	109.140,- Kč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err="1" smtClean="0">
                <a:solidFill>
                  <a:schemeClr val="hlink"/>
                </a:solidFill>
              </a:rPr>
              <a:t>superhrubá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 mzda (základ daně)	=	430.140,-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zaokrouhlený ZD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(na 100 dolů)	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		430.100,-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sazba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(15 %)	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			*	    0,15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daň brutto I				= 	  64.515,-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sleva na poplatníka </a:t>
            </a:r>
            <a:r>
              <a:rPr lang="cs-CZ" altLang="cs-CZ" sz="1200" i="1" dirty="0" smtClean="0">
                <a:solidFill>
                  <a:schemeClr val="accent1"/>
                </a:solidFill>
              </a:rPr>
              <a:t>(§ 35ba/1a ZDP)</a:t>
            </a:r>
            <a:r>
              <a:rPr lang="cs-CZ" altLang="cs-CZ" sz="1800" i="1" dirty="0" smtClean="0">
                <a:solidFill>
                  <a:schemeClr val="accent1"/>
                </a:solidFill>
              </a:rPr>
              <a:t>   	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- </a:t>
            </a:r>
            <a:r>
              <a:rPr lang="cs-CZ" altLang="cs-CZ" sz="1800" i="1" dirty="0" smtClean="0">
                <a:solidFill>
                  <a:schemeClr val="accent1"/>
                </a:solidFill>
              </a:rPr>
              <a:t>           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24.840,-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daň brutto II (daň netto) 		=           39.675,-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záloha na daň (zaplacená)		-	  64.530,-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b="1" u="sng" dirty="0" smtClean="0">
                <a:solidFill>
                  <a:schemeClr val="hlink"/>
                </a:solidFill>
              </a:rPr>
              <a:t>přeplatek			=          -24.855,- Kč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800" i="1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 smtClean="0"/>
              <a:t>KONEC příkladu 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200" b="1" dirty="0" smtClean="0"/>
          </a:p>
        </p:txBody>
      </p:sp>
    </p:spTree>
    <p:extLst>
      <p:ext uri="{BB962C8B-B14F-4D97-AF65-F5344CB8AC3E}">
        <p14:creationId xmlns:p14="http://schemas.microsoft.com/office/powerpoint/2010/main" val="209442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Daň z příjmů FO            </a:t>
            </a:r>
            <a:r>
              <a:rPr lang="cs-CZ" altLang="cs-CZ" b="1" smtClean="0"/>
              <a:t>-</a:t>
            </a:r>
            <a:r>
              <a:rPr lang="cs-CZ" altLang="cs-CZ" smtClean="0"/>
              <a:t> </a:t>
            </a:r>
            <a:r>
              <a:rPr lang="cs-CZ" altLang="cs-CZ" b="1" smtClean="0"/>
              <a:t>příklad 2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424737" cy="3671888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  <a:buFontTx/>
              <a:buNone/>
            </a:pPr>
            <a:r>
              <a:rPr lang="cs-CZ" altLang="cs-CZ" sz="2400" b="1" dirty="0" smtClean="0"/>
              <a:t>Výpočet daně z příjmu z podnikání a jiné výdělečné činnosti </a:t>
            </a:r>
            <a:r>
              <a:rPr lang="cs-CZ" altLang="cs-CZ" sz="2400" dirty="0" smtClean="0">
                <a:solidFill>
                  <a:schemeClr val="accent1"/>
                </a:solidFill>
              </a:rPr>
              <a:t>(§ 7 ZDP)</a:t>
            </a:r>
            <a:r>
              <a:rPr lang="cs-CZ" altLang="cs-CZ" sz="2400" b="1" dirty="0" smtClean="0"/>
              <a:t> v roce 2015</a:t>
            </a:r>
            <a:r>
              <a:rPr lang="cs-CZ" altLang="cs-CZ" sz="2400" dirty="0" smtClean="0"/>
              <a:t>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Zadání: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   Pepa je živnostníkem /OSVČ - hodinář/ a bydlí v Brně. Jeho příjem je 321.000,- Kč, jeho výdaje dosáhly výše 150.000,- Kč. Má jedno vyživované dítě Frantu.</a:t>
            </a:r>
            <a:endParaRPr lang="cs-CZ" altLang="cs-CZ" sz="2400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05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Daň z příjmů FO                 - závěr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424737" cy="36718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500" b="1" i="1" dirty="0" smtClean="0"/>
              <a:t>Kontrolní otázky</a:t>
            </a:r>
            <a:r>
              <a:rPr lang="en-US" altLang="cs-CZ" sz="2500" b="1" i="1" dirty="0" smtClean="0"/>
              <a:t>:</a:t>
            </a:r>
            <a:endParaRPr lang="cs-CZ" altLang="cs-CZ" sz="2500" b="1" i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cs-CZ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cs-CZ" sz="20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b="1" dirty="0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kdo je správcem DPFO?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do kdy je nutné podat daňové přiznání k DPFO?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co je to tzv. </a:t>
            </a:r>
            <a:r>
              <a:rPr lang="cs-CZ" altLang="cs-CZ" sz="2000" dirty="0" err="1" smtClean="0"/>
              <a:t>autoaplikace</a:t>
            </a:r>
            <a:r>
              <a:rPr lang="cs-CZ" altLang="cs-CZ" sz="2000" dirty="0" smtClean="0"/>
              <a:t>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85120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endParaRPr lang="en-US" sz="4000" b="1" dirty="0" smtClean="0"/>
          </a:p>
          <a:p>
            <a:pPr marL="0" indent="0" algn="r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cs-CZ" sz="4000" b="1" dirty="0" smtClean="0"/>
              <a:t>Děkuji za pozornost</a:t>
            </a:r>
          </a:p>
          <a:p>
            <a:pPr algn="r"/>
            <a:endParaRPr lang="en-US" dirty="0" smtClean="0"/>
          </a:p>
          <a:p>
            <a:pPr marL="0" indent="0" algn="r">
              <a:buNone/>
            </a:pPr>
            <a:endParaRPr lang="en-US" dirty="0">
              <a:hlinkClick r:id="rId3"/>
            </a:endParaRPr>
          </a:p>
          <a:p>
            <a:pPr marL="0" indent="0" algn="r">
              <a:buNone/>
            </a:pPr>
            <a:endParaRPr lang="en-US" dirty="0" smtClean="0">
              <a:hlinkClick r:id="rId3"/>
            </a:endParaRPr>
          </a:p>
          <a:p>
            <a:pPr marL="0" indent="0" algn="r">
              <a:buNone/>
            </a:pPr>
            <a:r>
              <a:rPr lang="cs-CZ" sz="2000" dirty="0" err="1" smtClean="0">
                <a:hlinkClick r:id="rId3"/>
              </a:rPr>
              <a:t>damian</a:t>
            </a:r>
            <a:r>
              <a:rPr lang="pl-PL" sz="2000" dirty="0" smtClean="0">
                <a:hlinkClick r:id="rId3"/>
              </a:rPr>
              <a:t>@</a:t>
            </a:r>
            <a:r>
              <a:rPr lang="en-US" sz="2000" dirty="0" smtClean="0">
                <a:hlinkClick r:id="rId3"/>
              </a:rPr>
              <a:t>c</a:t>
            </a:r>
            <a:r>
              <a:rPr lang="pl-PL" sz="2000" dirty="0" smtClean="0">
                <a:hlinkClick r:id="rId3"/>
              </a:rPr>
              <a:t>zudek.cz</a:t>
            </a:r>
            <a:endParaRPr lang="en-US" sz="2000" dirty="0" smtClean="0"/>
          </a:p>
          <a:p>
            <a:pPr marL="0" indent="0" algn="r">
              <a:buNone/>
            </a:pPr>
            <a:r>
              <a:rPr lang="en-US" sz="2000" dirty="0">
                <a:hlinkClick r:id="rId4"/>
              </a:rPr>
              <a:t>d</a:t>
            </a:r>
            <a:r>
              <a:rPr lang="en-US" sz="2000" dirty="0" smtClean="0">
                <a:hlinkClick r:id="rId4"/>
              </a:rPr>
              <a:t>amian.czudek@law.muni.cz</a:t>
            </a:r>
            <a:endParaRPr lang="en-US" sz="2000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701304-0141-4966-9841-3F3D7602C8A8}" type="slidenum">
              <a:rPr lang="cs-CZ" altLang="cs-CZ" smtClean="0"/>
              <a:pPr/>
              <a:t>39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9495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Literatura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600" dirty="0">
                <a:solidFill>
                  <a:srgbClr val="FF0000"/>
                </a:solidFill>
              </a:rPr>
              <a:t>Jánošíková, P., Mrkývka, P., </a:t>
            </a:r>
            <a:r>
              <a:rPr lang="cs-CZ" altLang="cs-CZ" sz="2600" dirty="0" err="1">
                <a:solidFill>
                  <a:srgbClr val="FF0000"/>
                </a:solidFill>
              </a:rPr>
              <a:t>Tomažič</a:t>
            </a:r>
            <a:r>
              <a:rPr lang="cs-CZ" altLang="cs-CZ" sz="2600" dirty="0">
                <a:solidFill>
                  <a:srgbClr val="FF0000"/>
                </a:solidFill>
              </a:rPr>
              <a:t>, I. a kol.: Finanční a daňové právo. Plzeň : Aleš Čeněk 2016</a:t>
            </a:r>
          </a:p>
          <a:p>
            <a:r>
              <a:rPr lang="cs-CZ" altLang="cs-CZ" sz="2600" dirty="0"/>
              <a:t>RADVAN, M. a kol.: Finanční právo a finanční správa – berní právo. Brno : Doplněk 2008</a:t>
            </a:r>
            <a:endParaRPr lang="en-US" altLang="cs-CZ" sz="2600" dirty="0"/>
          </a:p>
          <a:p>
            <a:endParaRPr lang="cs-CZ" altLang="cs-CZ" sz="2600" dirty="0"/>
          </a:p>
          <a:p>
            <a:r>
              <a:rPr lang="cs-CZ" altLang="cs-CZ" sz="2600" dirty="0"/>
              <a:t>RADVAN, Michal. </a:t>
            </a:r>
            <a:r>
              <a:rPr lang="cs-CZ" altLang="cs-CZ" sz="2600" b="1" dirty="0"/>
              <a:t>Daně a správa daní</a:t>
            </a:r>
            <a:r>
              <a:rPr lang="cs-CZ" altLang="cs-CZ" sz="2600" dirty="0"/>
              <a:t>. 1. vyd. Brno: Masarykova univerzita, 2014. 130 s. Edice učebnic Právnické fakulty MU č. 503. ISBN 978-80-210-6702-8</a:t>
            </a:r>
            <a:endParaRPr lang="en-US" altLang="cs-CZ" sz="2600" dirty="0"/>
          </a:p>
          <a:p>
            <a:r>
              <a:rPr lang="cs-CZ" altLang="cs-CZ" sz="2600" dirty="0"/>
              <a:t>El. Zdroje – ASPI, Beck online…</a:t>
            </a:r>
          </a:p>
          <a:p>
            <a:r>
              <a:rPr lang="cs-CZ" altLang="cs-CZ" sz="2600" dirty="0"/>
              <a:t>Zákony, </a:t>
            </a:r>
            <a:r>
              <a:rPr lang="cs-CZ" altLang="cs-CZ" sz="2600" dirty="0" smtClean="0"/>
              <a:t>komentáře</a:t>
            </a:r>
            <a:endParaRPr lang="cs-CZ" altLang="cs-CZ" sz="2600" dirty="0"/>
          </a:p>
        </p:txBody>
      </p:sp>
    </p:spTree>
    <p:extLst>
      <p:ext uri="{BB962C8B-B14F-4D97-AF65-F5344CB8AC3E}">
        <p14:creationId xmlns:p14="http://schemas.microsoft.com/office/powerpoint/2010/main" val="1835393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4EB71AA3-5F3E-4507-8BD5-7C97DE340531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>Berní právo</a:t>
            </a:r>
            <a:br>
              <a:rPr lang="cs-CZ" altLang="cs-CZ" dirty="0" smtClean="0"/>
            </a:br>
            <a:r>
              <a:rPr lang="cs-CZ" altLang="cs-CZ" sz="3000" i="1" dirty="0" smtClean="0"/>
              <a:t>- místo v systému FP, předmět</a:t>
            </a:r>
            <a:endParaRPr lang="cs-CZ" altLang="cs-CZ" sz="3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Předmět regulace berního práva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Chování ve společenských vztazích prostřednictvím kterých se zajišťuje příjem veřejného rozpočtu ve formě daně </a:t>
            </a:r>
            <a:r>
              <a:rPr lang="cs-CZ" altLang="cs-CZ" i="1" smtClean="0"/>
              <a:t>sensu largo</a:t>
            </a:r>
            <a:r>
              <a:rPr lang="cs-CZ" altLang="cs-CZ" smtClean="0"/>
              <a:t> nebo se snižuje příjem veřejného rozpočtu ve formě (daňové) vratky.</a:t>
            </a:r>
          </a:p>
        </p:txBody>
      </p:sp>
    </p:spTree>
    <p:extLst>
      <p:ext uri="{BB962C8B-B14F-4D97-AF65-F5344CB8AC3E}">
        <p14:creationId xmlns:p14="http://schemas.microsoft.com/office/powerpoint/2010/main" val="2096036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Systém berního práva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systém berního práva </a:t>
            </a:r>
            <a:r>
              <a:rPr lang="cs-CZ" altLang="cs-CZ" sz="2800" smtClean="0">
                <a:cs typeface="Times New Roman" panose="02020603050405020304" pitchFamily="18" charset="0"/>
              </a:rPr>
              <a:t>≠ systém daní</a:t>
            </a:r>
          </a:p>
          <a:p>
            <a:pPr eaLnBrk="1" hangingPunct="1"/>
            <a:r>
              <a:rPr lang="cs-CZ" altLang="cs-CZ" sz="2800" smtClean="0">
                <a:cs typeface="Times New Roman" panose="02020603050405020304" pitchFamily="18" charset="0"/>
              </a:rPr>
              <a:t>Berní právo hmotné</a:t>
            </a:r>
          </a:p>
          <a:p>
            <a:pPr eaLnBrk="1" hangingPunct="1"/>
            <a:r>
              <a:rPr lang="cs-CZ" altLang="cs-CZ" sz="2800" smtClean="0">
                <a:cs typeface="Times New Roman" panose="02020603050405020304" pitchFamily="18" charset="0"/>
              </a:rPr>
              <a:t>Berní právo procesní</a:t>
            </a:r>
          </a:p>
          <a:p>
            <a:pPr eaLnBrk="1" hangingPunct="1"/>
            <a:r>
              <a:rPr lang="cs-CZ" altLang="cs-CZ" sz="2800" smtClean="0">
                <a:cs typeface="Times New Roman" panose="02020603050405020304" pitchFamily="18" charset="0"/>
              </a:rPr>
              <a:t>Berní právo správní (organizační)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smtClean="0">
                <a:cs typeface="Times New Roman" panose="02020603050405020304" pitchFamily="18" charset="0"/>
              </a:rPr>
              <a:t>-----------------------</a:t>
            </a:r>
          </a:p>
          <a:p>
            <a:pPr eaLnBrk="1" hangingPunct="1"/>
            <a:r>
              <a:rPr lang="cs-CZ" altLang="cs-CZ" sz="2800" smtClean="0">
                <a:cs typeface="Times New Roman" panose="02020603050405020304" pitchFamily="18" charset="0"/>
              </a:rPr>
              <a:t>Obecná část </a:t>
            </a:r>
          </a:p>
          <a:p>
            <a:pPr eaLnBrk="1" hangingPunct="1"/>
            <a:r>
              <a:rPr lang="cs-CZ" altLang="cs-CZ" sz="2800" smtClean="0">
                <a:cs typeface="Times New Roman" panose="02020603050405020304" pitchFamily="18" charset="0"/>
              </a:rPr>
              <a:t>Zvláštní část</a:t>
            </a:r>
          </a:p>
          <a:p>
            <a:pPr eaLnBrk="1" hangingPunct="1"/>
            <a:r>
              <a:rPr lang="cs-CZ" altLang="cs-CZ" sz="2800" smtClean="0">
                <a:cs typeface="Times New Roman" panose="02020603050405020304" pitchFamily="18" charset="0"/>
              </a:rPr>
              <a:t>Právo přímých daní x právo nepřímých daní …</a:t>
            </a:r>
          </a:p>
        </p:txBody>
      </p:sp>
    </p:spTree>
    <p:extLst>
      <p:ext uri="{BB962C8B-B14F-4D97-AF65-F5344CB8AC3E}">
        <p14:creationId xmlns:p14="http://schemas.microsoft.com/office/powerpoint/2010/main" val="1315045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Ještě k předmětu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„Berně“ – s výhradami daň </a:t>
            </a:r>
            <a:r>
              <a:rPr lang="cs-CZ" altLang="cs-CZ" i="1" smtClean="0"/>
              <a:t>sensu largo</a:t>
            </a:r>
          </a:p>
          <a:p>
            <a:pPr eaLnBrk="1" hangingPunct="1"/>
            <a:r>
              <a:rPr lang="cs-CZ" altLang="cs-CZ" smtClean="0"/>
              <a:t>Berně jsou si konstrukčně vzájemně podobné</a:t>
            </a:r>
          </a:p>
          <a:p>
            <a:pPr eaLnBrk="1" hangingPunct="1"/>
            <a:r>
              <a:rPr lang="cs-CZ" altLang="cs-CZ" smtClean="0"/>
              <a:t>meritorně si však podobné nejsou (dvojí zdanění vnitrostátní) x legální definice daně</a:t>
            </a:r>
          </a:p>
          <a:p>
            <a:pPr eaLnBrk="1" hangingPunct="1"/>
            <a:r>
              <a:rPr lang="cs-CZ" altLang="cs-CZ" smtClean="0"/>
              <a:t>Každá „daň“ představuje individuální neopakovatelnou právní konstrukci – objektivní i subjektivní</a:t>
            </a:r>
          </a:p>
        </p:txBody>
      </p:sp>
    </p:spTree>
    <p:extLst>
      <p:ext uri="{BB962C8B-B14F-4D97-AF65-F5344CB8AC3E}">
        <p14:creationId xmlns:p14="http://schemas.microsoft.com/office/powerpoint/2010/main" val="3580248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Předmět správy daní - §2 DŘ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52600"/>
            <a:ext cx="7772400" cy="4916488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cs-CZ" sz="2000" dirty="0" smtClean="0"/>
              <a:t>„Daň“</a:t>
            </a: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– příjem veřejného rozpočtu</a:t>
            </a: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– snížení příjmu veřejného rozpočtu, </a:t>
            </a:r>
            <a:r>
              <a:rPr lang="cs-CZ" sz="2000" i="1" dirty="0" smtClean="0"/>
              <a:t>vratka</a:t>
            </a:r>
          </a:p>
          <a:p>
            <a:pPr marL="914400" lvl="2" indent="0" eaLnBrk="1" hangingPunct="1">
              <a:buFont typeface="Wingdings" panose="05000000000000000000" pitchFamily="2" charset="2"/>
              <a:buNone/>
              <a:defRPr/>
            </a:pPr>
            <a:endParaRPr lang="cs-CZ" sz="2000" i="1" dirty="0" smtClean="0"/>
          </a:p>
          <a:p>
            <a:pPr marL="609600" indent="-609600" eaLnBrk="1" hangingPunct="1">
              <a:defRPr/>
            </a:pPr>
            <a:r>
              <a:rPr lang="cs-CZ" sz="2000" b="1" i="1" dirty="0" smtClean="0"/>
              <a:t>Daň je peněžité plnění</a:t>
            </a:r>
            <a:r>
              <a:rPr lang="cs-CZ" sz="2000" i="1" dirty="0" smtClean="0"/>
              <a:t>:</a:t>
            </a:r>
          </a:p>
          <a:p>
            <a:pPr marL="609600" indent="-609600" eaLnBrk="1" hangingPunct="1">
              <a:buFontTx/>
              <a:buAutoNum type="alphaLcParenR"/>
              <a:defRPr/>
            </a:pPr>
            <a:r>
              <a:rPr lang="cs-CZ" sz="2000" i="1" dirty="0" smtClean="0"/>
              <a:t>Daň, clo, poplatek</a:t>
            </a:r>
          </a:p>
          <a:p>
            <a:pPr marL="609600" indent="-609600" eaLnBrk="1" hangingPunct="1">
              <a:buFontTx/>
              <a:buAutoNum type="alphaLcParenR"/>
              <a:defRPr/>
            </a:pPr>
            <a:r>
              <a:rPr lang="cs-CZ" sz="2000" i="1" dirty="0" smtClean="0"/>
              <a:t>Použití DŘ (pokud zákon stanoví, že se při jeho správě postupuje podle DŘ)</a:t>
            </a:r>
          </a:p>
          <a:p>
            <a:pPr marL="609600" indent="-609600" eaLnBrk="1" hangingPunct="1">
              <a:buFontTx/>
              <a:buAutoNum type="alphaLcParenR"/>
              <a:defRPr/>
            </a:pPr>
            <a:r>
              <a:rPr lang="cs-CZ" sz="2000" i="1" dirty="0" smtClean="0"/>
              <a:t>V rámci dělené správy</a:t>
            </a:r>
          </a:p>
          <a:p>
            <a:pPr marL="609600" indent="-609600" eaLnBrk="1" hangingPunct="1">
              <a:buFontTx/>
              <a:buAutoNum type="alphaLcParenR"/>
              <a:defRPr/>
            </a:pPr>
            <a:r>
              <a:rPr lang="cs-CZ" sz="2000" i="1" dirty="0" smtClean="0"/>
              <a:t>Daňový odpočet, daňová ztráta, příslušenství daně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sz="2000" i="1" dirty="0" smtClean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sz="2000" i="1" dirty="0" smtClean="0"/>
              <a:t>Příslušenstvím daně se rozumějí úroky, penále, pokuty a náklady řízení. První tři vyjmenované sledují osud daně.</a:t>
            </a:r>
          </a:p>
        </p:txBody>
      </p:sp>
    </p:spTree>
    <p:extLst>
      <p:ext uri="{BB962C8B-B14F-4D97-AF65-F5344CB8AC3E}">
        <p14:creationId xmlns:p14="http://schemas.microsoft.com/office/powerpoint/2010/main" val="198842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F_PPT_prezentace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266</TotalTime>
  <Words>1981</Words>
  <Application>Microsoft Office PowerPoint</Application>
  <PresentationFormat>Předvádění na obrazovce (4:3)</PresentationFormat>
  <Paragraphs>410</Paragraphs>
  <Slides>39</Slides>
  <Notes>39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39</vt:i4>
      </vt:variant>
    </vt:vector>
  </HeadingPairs>
  <TitlesOfParts>
    <vt:vector size="47" baseType="lpstr">
      <vt:lpstr>Arial</vt:lpstr>
      <vt:lpstr>Calibri</vt:lpstr>
      <vt:lpstr>Symbol</vt:lpstr>
      <vt:lpstr>Times New Roman</vt:lpstr>
      <vt:lpstr>Trebuchet MS</vt:lpstr>
      <vt:lpstr>Wingdings</vt:lpstr>
      <vt:lpstr>PF_PPT_prezentace</vt:lpstr>
      <vt:lpstr>BÉŽOVÁ TITL</vt:lpstr>
      <vt:lpstr>Berní právo a berní proces  Finanční právo III – 1. seminář      Damian Czudek</vt:lpstr>
      <vt:lpstr>Obsah seminářů</vt:lpstr>
      <vt:lpstr>Podmínky ukončení předmětu</vt:lpstr>
      <vt:lpstr>Literatura</vt:lpstr>
      <vt:lpstr>Berní právo - místo v systému FP, předmět</vt:lpstr>
      <vt:lpstr>Předmět regulace berního práva</vt:lpstr>
      <vt:lpstr>Systém berního práva</vt:lpstr>
      <vt:lpstr>Ještě k předmětu</vt:lpstr>
      <vt:lpstr>Předmět správy daní - §2 DŘ</vt:lpstr>
      <vt:lpstr>Daň </vt:lpstr>
      <vt:lpstr>Daň</vt:lpstr>
      <vt:lpstr>Daň sensu largo</vt:lpstr>
      <vt:lpstr>Daň sensu largo</vt:lpstr>
      <vt:lpstr>Konstrukční prvky daně</vt:lpstr>
      <vt:lpstr>Daňový subjekt</vt:lpstr>
      <vt:lpstr>Předmět / objekt zdanění</vt:lpstr>
      <vt:lpstr>Základ daně</vt:lpstr>
      <vt:lpstr>Sazba</vt:lpstr>
      <vt:lpstr>Korekční prvky</vt:lpstr>
      <vt:lpstr>Rozpočtové určení</vt:lpstr>
      <vt:lpstr>Správce daně</vt:lpstr>
      <vt:lpstr>Daň z příjmu FO - vzorový příklad</vt:lpstr>
      <vt:lpstr>Daň z příjmů FO              - obecně</vt:lpstr>
      <vt:lpstr>Daň z příjmů FO              - subjekt</vt:lpstr>
      <vt:lpstr>Daň z příjmů FO             - předmět</vt:lpstr>
      <vt:lpstr>Daň z příjmů FO             - výpočet</vt:lpstr>
      <vt:lpstr>Daň z příjmů FO            - příklad 1</vt:lpstr>
      <vt:lpstr>Daň z příjmů FO   - exkurs (SaZP)</vt:lpstr>
      <vt:lpstr>Daň z příjmů FO            - příklad 1</vt:lpstr>
      <vt:lpstr>Daň z příjmů FO            - příklad 1</vt:lpstr>
      <vt:lpstr>Daň z příjmů FO            - příklad 1</vt:lpstr>
      <vt:lpstr>Daň z příjmů FO            - příklad 1</vt:lpstr>
      <vt:lpstr>Daň z příjmů FO            - příklad 1</vt:lpstr>
      <vt:lpstr>Daň z příjmů FO            - příklad 1</vt:lpstr>
      <vt:lpstr>Daň z příjmů FO            - příklad 1</vt:lpstr>
      <vt:lpstr>Daň z příjmů FO            - příklad 1 -ALT</vt:lpstr>
      <vt:lpstr>Daň z příjmů FO            - příklad 2</vt:lpstr>
      <vt:lpstr>Daň z příjmů FO                 - závěr</vt:lpstr>
      <vt:lpstr>Prezentace aplikace PowerPoint</vt:lpstr>
    </vt:vector>
  </TitlesOfParts>
  <Company>VŠB-TUO Ekonomická fakulta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Pedagog</dc:creator>
  <cp:lastModifiedBy>Pedagog</cp:lastModifiedBy>
  <cp:revision>46</cp:revision>
  <cp:lastPrinted>2015-10-08T11:47:34Z</cp:lastPrinted>
  <dcterms:created xsi:type="dcterms:W3CDTF">2015-10-05T09:38:01Z</dcterms:created>
  <dcterms:modified xsi:type="dcterms:W3CDTF">2018-10-08T13:38:57Z</dcterms:modified>
</cp:coreProperties>
</file>