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3"/>
  </p:notesMasterIdLst>
  <p:sldIdLst>
    <p:sldId id="256" r:id="rId2"/>
    <p:sldId id="266" r:id="rId3"/>
    <p:sldId id="267" r:id="rId4"/>
    <p:sldId id="270" r:id="rId5"/>
    <p:sldId id="272" r:id="rId6"/>
    <p:sldId id="268" r:id="rId7"/>
    <p:sldId id="269" r:id="rId8"/>
    <p:sldId id="273" r:id="rId9"/>
    <p:sldId id="275" r:id="rId10"/>
    <p:sldId id="276" r:id="rId11"/>
    <p:sldId id="284" r:id="rId12"/>
    <p:sldId id="277" r:id="rId13"/>
    <p:sldId id="285" r:id="rId14"/>
    <p:sldId id="278" r:id="rId15"/>
    <p:sldId id="279" r:id="rId16"/>
    <p:sldId id="286" r:id="rId17"/>
    <p:sldId id="280" r:id="rId18"/>
    <p:sldId id="281" r:id="rId19"/>
    <p:sldId id="282" r:id="rId20"/>
    <p:sldId id="283" r:id="rId21"/>
    <p:sldId id="26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D0B5E-CC61-EE42-8C6F-22A2F32CDED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A4576-3CC9-8B40-8667-401CB0B46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9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A7A1D-F413-4EC0-8D3B-ED4CD2AFBB4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5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0" u="none" dirty="0">
                <a:solidFill>
                  <a:schemeClr val="tx1"/>
                </a:solidFill>
              </a:rPr>
              <a:t>Např.</a:t>
            </a:r>
            <a:r>
              <a:rPr lang="cs-CZ" b="0" u="none" baseline="0" dirty="0">
                <a:solidFill>
                  <a:schemeClr val="tx1"/>
                </a:solidFill>
              </a:rPr>
              <a:t> </a:t>
            </a:r>
            <a:r>
              <a:rPr lang="cs-CZ" b="0" u="none" dirty="0">
                <a:solidFill>
                  <a:schemeClr val="tx1"/>
                </a:solidFill>
              </a:rPr>
              <a:t>pšenice/ropa z jedné země by měla být ve stejné kvalitě jako pšenice/ropa z jiné země nebo trhu</a:t>
            </a:r>
            <a:r>
              <a:rPr lang="cs-CZ" b="0" u="none" baseline="0" dirty="0">
                <a:solidFill>
                  <a:schemeClr val="tx1"/>
                </a:solidFill>
              </a:rPr>
              <a:t> -</a:t>
            </a:r>
            <a:r>
              <a:rPr lang="cs-CZ" b="0" u="none" dirty="0">
                <a:solidFill>
                  <a:schemeClr val="tx1"/>
                </a:solidFill>
              </a:rPr>
              <a:t> je tedy jedno, kde je tato komodita vypěstována/vytěžena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r>
              <a:rPr lang="cs-CZ" dirty="0"/>
              <a:t>Hard</a:t>
            </a:r>
            <a:r>
              <a:rPr lang="cs-CZ" baseline="0" dirty="0"/>
              <a:t> </a:t>
            </a:r>
            <a:r>
              <a:rPr lang="cs-CZ" dirty="0"/>
              <a:t>K: ropa, železná ruda, zlato, stříbro, bavlna, zemní plyn</a:t>
            </a:r>
          </a:p>
          <a:p>
            <a:r>
              <a:rPr lang="cs-CZ" dirty="0" err="1"/>
              <a:t>Sofr</a:t>
            </a:r>
            <a:r>
              <a:rPr lang="cs-CZ" dirty="0"/>
              <a:t> K: sója, rýže, pšenice, maso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A7A1D-F413-4EC0-8D3B-ED4CD2AFBB4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44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 vzniku komoditního obchodování: na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počátku stálo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riziko zemědělců spojené s náklady na pěstování jednotlivých komodit. Zemědělci se chtěli zajistit, protože nevěděli, jaká bude budoucí cena dané komodity, ani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jaká bude poptávka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Z těchto důvodů vzniklo obchodování s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futures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kontrakty, které zaručuje určitou cenu k určitému datu a snižuje se tak riziko zemědělců, že nepokryjí své náklady. Mohou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 tak promyslet, jaké náklady vynaloží (pracovní síla, zemědělské technologie) a např.  jaké množství budou produkovat.</a:t>
            </a:r>
          </a:p>
          <a:p>
            <a:endParaRPr lang="cs-CZ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Každá komodita se pak obchoduje s určitým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termínem dodání. 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Již nyní si můžete koupit pšenici/ropu, které ještě ani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není vyprodukovaná.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A7A1D-F413-4EC0-8D3B-ED4CD2AFBB4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87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Spekulanti = snaha vydělat na změnách kurzu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A7A1D-F413-4EC0-8D3B-ED4CD2AFBB4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983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Státní dozor nad komoditními burzami v České republice vykonává v úzké součinnosti Ministerstvo zemědělství a Ministerstvo průmyslu a obchodu.</a:t>
            </a: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Ministerstvo zemědělství je ústředním orgánem státní správy ve věcech komoditních burz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Ministerstva udělují a odnímají povolení</a:t>
            </a: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dirty="0"/>
              <a:t>Pozn.</a:t>
            </a:r>
            <a:r>
              <a:rPr lang="cs-CZ" baseline="0" dirty="0"/>
              <a:t>: </a:t>
            </a:r>
          </a:p>
          <a:p>
            <a:r>
              <a:rPr lang="cs-CZ" baseline="0" dirty="0"/>
              <a:t>výčet uvedených českých burz není úplný</a:t>
            </a:r>
          </a:p>
          <a:p>
            <a:r>
              <a:rPr lang="cs-CZ" baseline="0" dirty="0"/>
              <a:t>podíl na komoditním obchodování ve světovém měřítku je spíše marginální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A7A1D-F413-4EC0-8D3B-ED4CD2AFBB4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1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09440" y="3887115"/>
            <a:ext cx="977312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19B0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440" y="5566870"/>
            <a:ext cx="977312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6" descr="E:\websites\free-power-point-templates\2012\log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3877" y="3101616"/>
            <a:ext cx="2602283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985721"/>
            <a:ext cx="1099476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19B0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620" y="1749245"/>
            <a:ext cx="10994760" cy="458115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2720" y="527606"/>
            <a:ext cx="7929680" cy="684885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F19B0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720" y="1443836"/>
            <a:ext cx="7929680" cy="488656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833015"/>
            <a:ext cx="10994760" cy="91623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19B0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622" y="2207361"/>
            <a:ext cx="5489839" cy="487055"/>
          </a:xfrm>
        </p:spPr>
        <p:txBody>
          <a:bodyPr anchor="b"/>
          <a:lstStyle>
            <a:lvl1pPr marL="0" indent="0" algn="ctr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622" y="2684517"/>
            <a:ext cx="5489839" cy="2882353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2207361"/>
            <a:ext cx="5497381" cy="48705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2684517"/>
            <a:ext cx="5497381" cy="2882353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free-power-point-templates.com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BB898-64E2-4373-8AFE-A6B783B34914}" type="datetimeFigureOut">
              <a:rPr lang="cs-CZ" smtClean="0"/>
              <a:t>29.11.18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EC2E0-36EF-4390-9098-22F7651F6DA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-12204" y="6941215"/>
            <a:ext cx="9569517" cy="305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50" dirty="0">
                <a:hlinkClick r:id="rId15"/>
              </a:rPr>
              <a:t>http://</a:t>
            </a:r>
            <a:r>
              <a:rPr lang="en-US" sz="1050" dirty="0" err="1">
                <a:hlinkClick r:id="rId15"/>
              </a:rPr>
              <a:t>www.free</a:t>
            </a:r>
            <a:r>
              <a:rPr lang="en-US" sz="1050" dirty="0">
                <a:hlinkClick r:id="rId15"/>
              </a:rPr>
              <a:t>-power-point-</a:t>
            </a:r>
            <a:r>
              <a:rPr lang="en-US" sz="1050" dirty="0" err="1">
                <a:hlinkClick r:id="rId15"/>
              </a:rPr>
              <a:t>templates.com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88746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466375"/>
            <a:ext cx="8915399" cy="2657853"/>
          </a:xfrm>
        </p:spPr>
        <p:txBody>
          <a:bodyPr/>
          <a:lstStyle/>
          <a:p>
            <a:pPr algn="ctr"/>
            <a:r>
              <a:rPr lang="cs-CZ" dirty="0"/>
              <a:t>Devizový trh</a:t>
            </a:r>
            <a:br>
              <a:rPr lang="cs-CZ" dirty="0"/>
            </a:br>
            <a:r>
              <a:rPr lang="cs-CZ" dirty="0"/>
              <a:t>Komoditní trh</a:t>
            </a:r>
            <a:br>
              <a:rPr lang="cs-CZ" dirty="0"/>
            </a:br>
            <a:r>
              <a:rPr lang="cs-CZ" dirty="0"/>
              <a:t>Peněžní trh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16870"/>
            <a:ext cx="8915399" cy="546051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FP III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731099" y="4610636"/>
            <a:ext cx="3490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31657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Komodity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84959"/>
            <a:ext cx="8915400" cy="475957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cs-CZ" dirty="0"/>
              <a:t>Zemědělské komodity (rýže, pšenice, káva, bavlna, dobytek)</a:t>
            </a:r>
          </a:p>
          <a:p>
            <a:pPr lvl="0" algn="just"/>
            <a:r>
              <a:rPr lang="cs-CZ" dirty="0"/>
              <a:t>Drahé kovy (Au, </a:t>
            </a:r>
            <a:r>
              <a:rPr lang="cs-CZ" dirty="0" err="1"/>
              <a:t>Ag</a:t>
            </a:r>
            <a:r>
              <a:rPr lang="cs-CZ" dirty="0"/>
              <a:t>, </a:t>
            </a:r>
            <a:r>
              <a:rPr lang="cs-CZ" dirty="0" err="1"/>
              <a:t>Pt</a:t>
            </a:r>
            <a:r>
              <a:rPr lang="cs-CZ" dirty="0"/>
              <a:t>)</a:t>
            </a:r>
          </a:p>
          <a:p>
            <a:pPr lvl="0" algn="just"/>
            <a:r>
              <a:rPr lang="cs-CZ" dirty="0"/>
              <a:t>Základní kovy (Al, </a:t>
            </a:r>
            <a:r>
              <a:rPr lang="cs-CZ" dirty="0" err="1"/>
              <a:t>Cu</a:t>
            </a:r>
            <a:r>
              <a:rPr lang="cs-CZ" dirty="0"/>
              <a:t>, </a:t>
            </a:r>
            <a:r>
              <a:rPr lang="cs-CZ" dirty="0" err="1"/>
              <a:t>Sn</a:t>
            </a:r>
            <a:r>
              <a:rPr lang="cs-CZ" dirty="0"/>
              <a:t>)</a:t>
            </a:r>
          </a:p>
          <a:p>
            <a:pPr lvl="0" algn="just"/>
            <a:r>
              <a:rPr lang="cs-CZ" dirty="0"/>
              <a:t>Energetické komodity (ropa, zemní plyn, oleje)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Hard/soft komodity  (neomezená/omezená trvanlivost)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Zboží </a:t>
            </a:r>
            <a:r>
              <a:rPr lang="cs-CZ" b="1" dirty="0"/>
              <a:t>jednotné kvality</a:t>
            </a:r>
          </a:p>
          <a:p>
            <a:pPr algn="just"/>
            <a:r>
              <a:rPr lang="cs-CZ" b="1" dirty="0"/>
              <a:t>Hmotná podstata</a:t>
            </a:r>
          </a:p>
          <a:p>
            <a:pPr algn="just"/>
            <a:r>
              <a:rPr lang="cs-CZ" dirty="0"/>
              <a:t>Obchody </a:t>
            </a:r>
            <a:r>
              <a:rPr lang="cs-CZ" b="1" dirty="0"/>
              <a:t>napříč světovými trhy</a:t>
            </a:r>
          </a:p>
          <a:p>
            <a:pPr algn="just"/>
            <a:r>
              <a:rPr lang="cs-CZ" dirty="0"/>
              <a:t>Dodávky od různých dodavatelů jsou vzájemně </a:t>
            </a:r>
            <a:r>
              <a:rPr lang="cs-CZ" b="1" dirty="0"/>
              <a:t>zastupitelné</a:t>
            </a:r>
          </a:p>
          <a:p>
            <a:pPr algn="just"/>
            <a:r>
              <a:rPr lang="cs-CZ" b="1" dirty="0"/>
              <a:t>Investiční nástroj </a:t>
            </a:r>
          </a:p>
          <a:p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512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cs-CZ" dirty="0"/>
              <a:t>Např. pšenice/ropa z jedné země by měla být ve stejné kvalitě jako pšenice/ropa z jiné země nebo trhu - je tedy jedno, kde je tato komodita vypěstována/vytěžena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cs-CZ" dirty="0"/>
          </a:p>
          <a:p>
            <a:r>
              <a:rPr lang="cs-CZ" dirty="0"/>
              <a:t>Hard K: ropa, železná ruda, zlato, stříbro, bavlna, zemní plyn</a:t>
            </a:r>
          </a:p>
          <a:p>
            <a:r>
              <a:rPr lang="cs-CZ" dirty="0"/>
              <a:t>Soft K: sója, rýže, pšenice, maso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639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Obchodování komodit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4283"/>
            <a:ext cx="8915400" cy="37776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/>
              <a:t>V současnosti se komodity obchodují prostřednictvím </a:t>
            </a:r>
            <a:r>
              <a:rPr lang="cs-CZ" b="1" dirty="0"/>
              <a:t>komoditních burz </a:t>
            </a:r>
            <a:r>
              <a:rPr lang="cs-CZ" dirty="0"/>
              <a:t>po celém světě</a:t>
            </a:r>
          </a:p>
          <a:p>
            <a:pPr algn="just"/>
            <a:r>
              <a:rPr lang="cs-CZ" dirty="0"/>
              <a:t>Cena zboží je dána střetem </a:t>
            </a:r>
            <a:r>
              <a:rPr lang="cs-CZ" b="1" dirty="0"/>
              <a:t>nabídky a poptávky</a:t>
            </a:r>
          </a:p>
          <a:p>
            <a:pPr algn="just"/>
            <a:r>
              <a:rPr lang="cs-CZ" dirty="0"/>
              <a:t>Nejčastěji prostřednictvím </a:t>
            </a:r>
            <a:r>
              <a:rPr lang="cs-CZ" b="1" dirty="0" err="1"/>
              <a:t>futures</a:t>
            </a:r>
            <a:r>
              <a:rPr lang="cs-CZ" b="1" dirty="0"/>
              <a:t> kontraktů = </a:t>
            </a:r>
            <a:r>
              <a:rPr lang="cs-CZ" dirty="0"/>
              <a:t>dohoda mezi dvěma stranami o nákupu nebo prodeji aktiva k určitému datu v budoucnosti za určitou cenu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Kvalita komodit se může mírně lišit, ale v podstatě je mezi producenty na stejné úrovni</a:t>
            </a:r>
          </a:p>
          <a:p>
            <a:pPr algn="just"/>
            <a:r>
              <a:rPr lang="cs-CZ" dirty="0"/>
              <a:t>Pokud jsou také obchodovány na burze, musí splnit určité minimální standardy či požadavky na kvalitu (např. limity chemického složení, …)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15866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Ke vzniku komoditního obchodování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počátku stálo riziko zemědělců spojené s náklady na pěstování jednotlivých komodit. Zemědělci se chtěli zajistit, protože nevěděli, jaká bude budoucí cena dané komodity, ani jaká bude poptávka. Z těchto důvodů vzniklo obchodování s </a:t>
            </a:r>
            <a:r>
              <a:rPr lang="cs-CZ" dirty="0" err="1"/>
              <a:t>futures</a:t>
            </a:r>
            <a:r>
              <a:rPr lang="cs-CZ" dirty="0"/>
              <a:t> kontrakty, které zaručuje určitou cenu k určitému datu a snižuje se tak riziko zemědělců, že nepokryjí své náklady. Mohou si tak promyslet, jaké náklady vynaloží (pracovní síla, zemědělské technologie) a např.  jaké množství budou produkovat.</a:t>
            </a:r>
          </a:p>
          <a:p>
            <a:endParaRPr lang="cs-CZ" dirty="0"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cs-CZ" dirty="0"/>
              <a:t>Každá komodita se pak obchoduje s určitým </a:t>
            </a:r>
            <a:r>
              <a:rPr lang="cs-CZ" b="1" dirty="0"/>
              <a:t>termínem dodání. </a:t>
            </a:r>
            <a:r>
              <a:rPr lang="cs-CZ" dirty="0"/>
              <a:t>Již nyní si můžete koupit pšenici/ropu, které ještě ani není vyprodukovaná.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1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Komoditní burza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570892"/>
            <a:ext cx="8915400" cy="3777622"/>
          </a:xfrm>
        </p:spPr>
        <p:txBody>
          <a:bodyPr>
            <a:normAutofit/>
          </a:bodyPr>
          <a:lstStyle/>
          <a:p>
            <a:r>
              <a:rPr lang="cs-CZ" dirty="0"/>
              <a:t>Obchodníci, spekulanti</a:t>
            </a:r>
          </a:p>
          <a:p>
            <a:r>
              <a:rPr lang="cs-CZ" dirty="0"/>
              <a:t>Komoditní burzy se zpravidla liší zejména v </a:t>
            </a:r>
            <a:r>
              <a:rPr lang="cs-CZ" b="1" dirty="0"/>
              <a:t>druzích nabízených komodit</a:t>
            </a:r>
          </a:p>
          <a:p>
            <a:r>
              <a:rPr lang="cs-CZ" dirty="0"/>
              <a:t>Menší burzy - užší nabídka</a:t>
            </a:r>
          </a:p>
        </p:txBody>
      </p:sp>
    </p:spTree>
    <p:extLst>
      <p:ext uri="{BB962C8B-B14F-4D97-AF65-F5344CB8AC3E}">
        <p14:creationId xmlns:p14="http://schemas.microsoft.com/office/powerpoint/2010/main" val="34868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Burzy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0186" y="1514620"/>
            <a:ext cx="10198140" cy="498171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Zákon č. 229/1992 Sb., o komoditních burzách</a:t>
            </a:r>
          </a:p>
          <a:p>
            <a:r>
              <a:rPr lang="cs-CZ" dirty="0"/>
              <a:t>Ministerstvo zemědělství (zemědělské produkty)</a:t>
            </a:r>
          </a:p>
          <a:p>
            <a:r>
              <a:rPr lang="cs-CZ" dirty="0"/>
              <a:t>Ministerstvo průmyslu a obchodu (průmyslové produkty)</a:t>
            </a:r>
          </a:p>
          <a:p>
            <a:r>
              <a:rPr lang="cs-CZ" dirty="0"/>
              <a:t>Spolupráce s ČNB (dohled nad kapitálovým trhem)</a:t>
            </a:r>
          </a:p>
          <a:p>
            <a:endParaRPr lang="cs-CZ" dirty="0"/>
          </a:p>
          <a:p>
            <a:r>
              <a:rPr lang="cs-CZ" dirty="0"/>
              <a:t>Českomoravská komoditní burza Kladno (dříví, agrární komodity, průmyslové energetické komodity, odpady) </a:t>
            </a:r>
          </a:p>
          <a:p>
            <a:r>
              <a:rPr lang="cs-CZ" dirty="0"/>
              <a:t>Komoditní burza Praha (dříví, agrární komodity, průmyslové a ostatní komodity)</a:t>
            </a:r>
          </a:p>
          <a:p>
            <a:r>
              <a:rPr lang="cs-CZ" dirty="0"/>
              <a:t>Plodinová burza Brno</a:t>
            </a:r>
          </a:p>
          <a:p>
            <a:r>
              <a:rPr lang="cs-CZ" dirty="0"/>
              <a:t>HRAPRAKO komoditní burza</a:t>
            </a:r>
          </a:p>
          <a:p>
            <a:r>
              <a:rPr lang="cs-CZ" dirty="0"/>
              <a:t>Obchodní burza Hradec Králové</a:t>
            </a:r>
          </a:p>
          <a:p>
            <a:r>
              <a:rPr lang="cs-CZ" dirty="0"/>
              <a:t>Komoditní burza Říčany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www.cmkbk.cz</a:t>
            </a:r>
            <a:r>
              <a:rPr lang="cs-CZ" dirty="0"/>
              <a:t>/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932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Dozor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Státní dozor nad komoditními burzami v České republice vykonává v úzké součinnosti Ministerstvo zemědělství a Ministerstvo průmyslu a obchodu.</a:t>
            </a:r>
            <a:endParaRPr lang="cs-CZ" dirty="0"/>
          </a:p>
          <a:p>
            <a:r>
              <a:rPr lang="cs-CZ" dirty="0"/>
              <a:t>Ministerstvo zemědělství je ústředním orgánem státní správy ve věcech komoditních burz</a:t>
            </a:r>
          </a:p>
          <a:p>
            <a:r>
              <a:rPr lang="cs-CZ" dirty="0"/>
              <a:t>Ministerstva udělují a odnímají povolení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/>
              <a:t>podíl na komoditním obchodování ve světovém měřítku je spíše marginální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84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Světové burzy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27162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Chicago Mercantile Exchange (CME)</a:t>
            </a:r>
            <a:r>
              <a:rPr lang="cs-CZ" dirty="0"/>
              <a:t>	</a:t>
            </a:r>
            <a:r>
              <a:rPr lang="en-US" dirty="0"/>
              <a:t>	USA	</a:t>
            </a:r>
            <a:endParaRPr lang="cs-CZ" dirty="0"/>
          </a:p>
          <a:p>
            <a:r>
              <a:rPr lang="en-US" dirty="0"/>
              <a:t>Chicago Board of Trade (CBOT)</a:t>
            </a:r>
            <a:r>
              <a:rPr lang="cs-CZ" dirty="0"/>
              <a:t>		</a:t>
            </a:r>
            <a:r>
              <a:rPr lang="en-US" dirty="0"/>
              <a:t>	USA</a:t>
            </a:r>
            <a:endParaRPr lang="cs-CZ" dirty="0"/>
          </a:p>
          <a:p>
            <a:r>
              <a:rPr lang="en-US" dirty="0"/>
              <a:t>New York Mercantile Exchange (NYMEX)	USA	</a:t>
            </a:r>
            <a:endParaRPr lang="cs-CZ" dirty="0"/>
          </a:p>
          <a:p>
            <a:r>
              <a:rPr lang="en-US" dirty="0"/>
              <a:t>New York Board of Trade (NYBOT)	</a:t>
            </a:r>
            <a:r>
              <a:rPr lang="cs-CZ" dirty="0"/>
              <a:t>	</a:t>
            </a:r>
            <a:r>
              <a:rPr lang="en-US" dirty="0"/>
              <a:t>USA</a:t>
            </a:r>
            <a:endParaRPr lang="cs-CZ" dirty="0"/>
          </a:p>
          <a:p>
            <a:r>
              <a:rPr lang="en-US" dirty="0" err="1"/>
              <a:t>Eurex</a:t>
            </a:r>
            <a:r>
              <a:rPr lang="en-US" dirty="0"/>
              <a:t>	</a:t>
            </a:r>
            <a:r>
              <a:rPr lang="cs-CZ" dirty="0"/>
              <a:t>					</a:t>
            </a:r>
            <a:r>
              <a:rPr lang="en-US" dirty="0"/>
              <a:t>DE</a:t>
            </a:r>
            <a:endParaRPr lang="cs-CZ" dirty="0"/>
          </a:p>
          <a:p>
            <a:r>
              <a:rPr lang="cs-CZ" dirty="0" err="1"/>
              <a:t>Tokyo</a:t>
            </a:r>
            <a:r>
              <a:rPr lang="cs-CZ" dirty="0"/>
              <a:t> </a:t>
            </a:r>
            <a:r>
              <a:rPr lang="cs-CZ" dirty="0" err="1"/>
              <a:t>Commodity</a:t>
            </a:r>
            <a:r>
              <a:rPr lang="cs-CZ" dirty="0"/>
              <a:t> Exchange (TOCOM)		JAP</a:t>
            </a:r>
          </a:p>
          <a:p>
            <a:r>
              <a:rPr lang="cs-CZ" dirty="0" err="1"/>
              <a:t>Korean</a:t>
            </a:r>
            <a:r>
              <a:rPr lang="cs-CZ" dirty="0"/>
              <a:t> </a:t>
            </a:r>
            <a:r>
              <a:rPr lang="cs-CZ" dirty="0" err="1"/>
              <a:t>Futures</a:t>
            </a:r>
            <a:r>
              <a:rPr lang="cs-CZ" dirty="0"/>
              <a:t> Exchange			KOR</a:t>
            </a:r>
          </a:p>
          <a:p>
            <a:r>
              <a:rPr lang="cs-CZ" dirty="0" err="1"/>
              <a:t>Australian</a:t>
            </a:r>
            <a:r>
              <a:rPr lang="cs-CZ" dirty="0"/>
              <a:t> </a:t>
            </a:r>
            <a:r>
              <a:rPr lang="cs-CZ" dirty="0" err="1"/>
              <a:t>Macadamia</a:t>
            </a:r>
            <a:r>
              <a:rPr lang="cs-CZ" dirty="0"/>
              <a:t> </a:t>
            </a:r>
            <a:r>
              <a:rPr lang="cs-CZ" dirty="0" err="1"/>
              <a:t>Xchange</a:t>
            </a:r>
            <a:r>
              <a:rPr lang="cs-CZ" dirty="0"/>
              <a:t>			AUS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47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51406"/>
            <a:ext cx="8911687" cy="1280890"/>
          </a:xfrm>
        </p:spPr>
        <p:txBody>
          <a:bodyPr/>
          <a:lstStyle/>
          <a:p>
            <a:r>
              <a:rPr lang="cs-CZ" dirty="0"/>
              <a:t>Peněžní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 prostředí, kde dochází k půjčování peněžních prostředků zejména vzájemně mezi bankami a ČNB, mezi bankami vzájemně a dále směrem k dalším korporacím</a:t>
            </a:r>
          </a:p>
          <a:p>
            <a:endParaRPr lang="cs-CZ" dirty="0"/>
          </a:p>
          <a:p>
            <a:r>
              <a:rPr lang="cs-CZ" dirty="0"/>
              <a:t>Pohyb různých forem krátkodobých peněz (splatnost do 1 roku)</a:t>
            </a:r>
          </a:p>
          <a:p>
            <a:r>
              <a:rPr lang="cs-CZ" dirty="0"/>
              <a:t>Velké objemy finančních prostředků</a:t>
            </a:r>
          </a:p>
          <a:p>
            <a:r>
              <a:rPr lang="cs-CZ" dirty="0"/>
              <a:t>Nízké riziko, nízký výnos, vysoká likvidita</a:t>
            </a:r>
          </a:p>
        </p:txBody>
      </p:sp>
    </p:spTree>
    <p:extLst>
      <p:ext uri="{BB962C8B-B14F-4D97-AF65-F5344CB8AC3E}">
        <p14:creationId xmlns:p14="http://schemas.microsoft.com/office/powerpoint/2010/main" val="938667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Centrální banka</a:t>
            </a:r>
          </a:p>
          <a:p>
            <a:r>
              <a:rPr lang="cs-CZ" dirty="0"/>
              <a:t>Obchodní banky</a:t>
            </a:r>
          </a:p>
          <a:p>
            <a:r>
              <a:rPr lang="cs-CZ" dirty="0"/>
              <a:t>Fondy, zejména fondy peněžního trhu</a:t>
            </a:r>
          </a:p>
          <a:p>
            <a:r>
              <a:rPr lang="cs-CZ" dirty="0"/>
              <a:t>Velké obchodní společnosti</a:t>
            </a:r>
          </a:p>
          <a:p>
            <a:endParaRPr lang="cs-CZ" dirty="0"/>
          </a:p>
          <a:p>
            <a:r>
              <a:rPr lang="cs-CZ" dirty="0"/>
              <a:t>Na rozdíl od kapitálového trhu zde nefigurují soukromí investoři</a:t>
            </a:r>
          </a:p>
        </p:txBody>
      </p:sp>
    </p:spTree>
    <p:extLst>
      <p:ext uri="{BB962C8B-B14F-4D97-AF65-F5344CB8AC3E}">
        <p14:creationId xmlns:p14="http://schemas.microsoft.com/office/powerpoint/2010/main" val="77659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devizového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219/1995 Sb., devizový zákon</a:t>
            </a:r>
          </a:p>
          <a:p>
            <a:r>
              <a:rPr lang="cs-CZ" dirty="0"/>
              <a:t>Zákon č. 277/2013 Sb., o směnárenské činnosti</a:t>
            </a:r>
          </a:p>
          <a:p>
            <a:r>
              <a:rPr lang="cs-CZ" dirty="0"/>
              <a:t>Zákon č. 6/1993 Sb., o České národní bance</a:t>
            </a:r>
          </a:p>
          <a:p>
            <a:r>
              <a:rPr lang="cs-CZ" dirty="0"/>
              <a:t>Zákon č. 21/1992 Sb., o bankách</a:t>
            </a:r>
          </a:p>
          <a:p>
            <a:r>
              <a:rPr lang="cs-CZ" dirty="0"/>
              <a:t>Zákon č. 253/2008 Sb., o některých opatřeních proti legalizaci výnosů z trestné činnosti a financování terorismu</a:t>
            </a:r>
          </a:p>
          <a:p>
            <a:r>
              <a:rPr lang="cs-CZ" dirty="0"/>
              <a:t>Zákon č. 284/2009 Sb., o platebním styku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338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Instrumenty peněžního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20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Obchody s penězi centrální banky</a:t>
            </a:r>
          </a:p>
          <a:p>
            <a:pPr lvl="1"/>
            <a:r>
              <a:rPr lang="cs-CZ" dirty="0"/>
              <a:t>Denní peníze</a:t>
            </a:r>
          </a:p>
          <a:p>
            <a:pPr lvl="2"/>
            <a:r>
              <a:rPr lang="cs-CZ" dirty="0" err="1"/>
              <a:t>Overnight</a:t>
            </a:r>
            <a:r>
              <a:rPr lang="cs-CZ" dirty="0"/>
              <a:t> </a:t>
            </a:r>
            <a:r>
              <a:rPr lang="cs-CZ" dirty="0" err="1"/>
              <a:t>money</a:t>
            </a:r>
            <a:endParaRPr lang="cs-CZ" dirty="0"/>
          </a:p>
          <a:p>
            <a:pPr lvl="2"/>
            <a:r>
              <a:rPr lang="cs-CZ" dirty="0"/>
              <a:t>Tom-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(</a:t>
            </a:r>
            <a:r>
              <a:rPr lang="cs-CZ" dirty="0" err="1"/>
              <a:t>tommorow-next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Spot-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money</a:t>
            </a:r>
            <a:endParaRPr lang="cs-CZ" dirty="0"/>
          </a:p>
          <a:p>
            <a:pPr lvl="1"/>
            <a:r>
              <a:rPr lang="cs-CZ" dirty="0"/>
              <a:t>Termínované peníze</a:t>
            </a:r>
          </a:p>
          <a:p>
            <a:r>
              <a:rPr lang="cs-CZ" dirty="0"/>
              <a:t>Krátkodobé dluhové instrumenty</a:t>
            </a:r>
          </a:p>
          <a:p>
            <a:pPr lvl="1"/>
            <a:r>
              <a:rPr lang="cs-CZ" dirty="0"/>
              <a:t>Vládní pokladniční poukázky</a:t>
            </a:r>
          </a:p>
          <a:p>
            <a:pPr lvl="1"/>
            <a:r>
              <a:rPr lang="cs-CZ" dirty="0"/>
              <a:t>Depozitní certifikáty (bankovní)</a:t>
            </a:r>
          </a:p>
          <a:p>
            <a:pPr lvl="1"/>
            <a:r>
              <a:rPr lang="cs-CZ" dirty="0"/>
              <a:t>Komerční papíry</a:t>
            </a:r>
          </a:p>
          <a:p>
            <a:r>
              <a:rPr lang="cs-CZ" dirty="0"/>
              <a:t>Obchody s krátkodobými finančními deriváty</a:t>
            </a:r>
          </a:p>
        </p:txBody>
      </p:sp>
    </p:spTree>
    <p:extLst>
      <p:ext uri="{BB962C8B-B14F-4D97-AF65-F5344CB8AC3E}">
        <p14:creationId xmlns:p14="http://schemas.microsoft.com/office/powerpoint/2010/main" val="1918007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2967417"/>
            <a:ext cx="8911687" cy="1054994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58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Devizová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peněžní prostředky v cizí měně</a:t>
            </a:r>
          </a:p>
          <a:p>
            <a:pPr lvl="3"/>
            <a:r>
              <a:rPr lang="cs-CZ" sz="1800" dirty="0"/>
              <a:t>Devizy (peníze na účtech)</a:t>
            </a:r>
          </a:p>
          <a:p>
            <a:pPr lvl="3"/>
            <a:r>
              <a:rPr lang="cs-CZ" sz="1800" dirty="0"/>
              <a:t>valuty (bankovky a mince)</a:t>
            </a:r>
          </a:p>
          <a:p>
            <a:r>
              <a:rPr lang="cs-CZ" dirty="0"/>
              <a:t>zahraniční cenné papíry (emitentem je cizozemec)</a:t>
            </a:r>
          </a:p>
          <a:p>
            <a:r>
              <a:rPr lang="cs-CZ" dirty="0"/>
              <a:t>penězi ocenitelná práva a závazky</a:t>
            </a:r>
          </a:p>
        </p:txBody>
      </p:sp>
    </p:spTree>
    <p:extLst>
      <p:ext uri="{BB962C8B-B14F-4D97-AF65-F5344CB8AC3E}">
        <p14:creationId xmlns:p14="http://schemas.microsoft.com/office/powerpoint/2010/main" val="3389153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devizového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46479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účastníci devizových obchodů - rozlišují se podle devizových statutů:</a:t>
            </a:r>
          </a:p>
          <a:p>
            <a:pPr lvl="2"/>
            <a:r>
              <a:rPr lang="cs-CZ" sz="1800" dirty="0"/>
              <a:t>tuzemec = trvalý pobyt nebo sídlo v tuzemsku</a:t>
            </a:r>
          </a:p>
          <a:p>
            <a:pPr lvl="2"/>
            <a:r>
              <a:rPr lang="cs-CZ" sz="1800" dirty="0"/>
              <a:t>cizozemec = ostatní</a:t>
            </a:r>
          </a:p>
          <a:p>
            <a:r>
              <a:rPr lang="cs-CZ" dirty="0"/>
              <a:t>devizové místo - osoba oprávněná k devizovým obchodům</a:t>
            </a:r>
          </a:p>
          <a:p>
            <a:pPr lvl="2"/>
            <a:r>
              <a:rPr lang="cs-CZ" sz="1800" dirty="0"/>
              <a:t>banky, úvěrová a spořitelní družstva</a:t>
            </a:r>
          </a:p>
          <a:p>
            <a:pPr lvl="2"/>
            <a:r>
              <a:rPr lang="cs-CZ" sz="1800" dirty="0"/>
              <a:t>osoby s devizovou licencí</a:t>
            </a:r>
          </a:p>
          <a:p>
            <a:pPr lvl="2"/>
            <a:r>
              <a:rPr lang="cs-CZ" sz="1800" dirty="0"/>
              <a:t>osoby registrované ke směnárenské činnosti</a:t>
            </a:r>
          </a:p>
          <a:p>
            <a:pPr lvl="2"/>
            <a:r>
              <a:rPr lang="cs-CZ" sz="1800" dirty="0"/>
              <a:t>EEA – princip single </a:t>
            </a:r>
            <a:r>
              <a:rPr lang="cs-CZ" sz="1800" dirty="0" err="1"/>
              <a:t>passport</a:t>
            </a:r>
            <a:r>
              <a:rPr lang="cs-CZ" sz="1800" dirty="0"/>
              <a:t> (unijní systém)</a:t>
            </a:r>
          </a:p>
          <a:p>
            <a:pPr lvl="2"/>
            <a:endParaRPr lang="cs-CZ" sz="1800" dirty="0"/>
          </a:p>
          <a:p>
            <a:pPr lvl="5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3253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Devizové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generálním orgánem je ČNB</a:t>
            </a:r>
          </a:p>
          <a:p>
            <a:r>
              <a:rPr lang="cs-CZ" dirty="0"/>
              <a:t>vůči organizačním složkám státu, státním fondům, ÚSC vykonává MF</a:t>
            </a:r>
          </a:p>
          <a:p>
            <a:r>
              <a:rPr lang="cs-CZ" dirty="0"/>
              <a:t>činnost:</a:t>
            </a:r>
          </a:p>
          <a:p>
            <a:pPr lvl="2"/>
            <a:r>
              <a:rPr lang="cs-CZ" sz="1800" dirty="0"/>
              <a:t>správní činnosti</a:t>
            </a:r>
          </a:p>
          <a:p>
            <a:pPr lvl="2"/>
            <a:r>
              <a:rPr lang="cs-CZ" sz="1800" dirty="0"/>
              <a:t>vydávání licencí</a:t>
            </a:r>
          </a:p>
          <a:p>
            <a:pPr lvl="2"/>
            <a:r>
              <a:rPr lang="cs-CZ" sz="1800" dirty="0"/>
              <a:t>kontrola, dohled</a:t>
            </a:r>
          </a:p>
          <a:p>
            <a:pPr lvl="2"/>
            <a:r>
              <a:rPr lang="cs-CZ" sz="1800" dirty="0"/>
              <a:t>donucování</a:t>
            </a:r>
          </a:p>
          <a:p>
            <a:pPr lvl="2"/>
            <a:r>
              <a:rPr lang="cs-CZ" sz="1800" dirty="0"/>
              <a:t>subsidiární použití správního řádu</a:t>
            </a:r>
          </a:p>
        </p:txBody>
      </p:sp>
    </p:spTree>
    <p:extLst>
      <p:ext uri="{BB962C8B-B14F-4D97-AF65-F5344CB8AC3E}">
        <p14:creationId xmlns:p14="http://schemas.microsoft.com/office/powerpoint/2010/main" val="3240736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Kurzy měn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stanovuje ČNB na základě monitorování vývoje měn na mezibankovním devizovém trhu</a:t>
            </a:r>
          </a:p>
          <a:p>
            <a:r>
              <a:rPr lang="cs-CZ" dirty="0"/>
              <a:t>odpovídají tomu, jak se jednotlivé měny obchodovaly na devizovém trhu ve 14:15 místního času</a:t>
            </a:r>
          </a:p>
          <a:p>
            <a:r>
              <a:rPr lang="cs-CZ" dirty="0"/>
              <a:t>slouží pro neobchodní účely = ohodnocování závazků a pohledávek, daňová a celní řízení apod.</a:t>
            </a:r>
          </a:p>
          <a:p>
            <a:r>
              <a:rPr lang="cs-CZ" dirty="0"/>
              <a:t>komerční banky a směnárny mají vlastní kurz</a:t>
            </a:r>
          </a:p>
          <a:p>
            <a:endParaRPr lang="cs-CZ" dirty="0"/>
          </a:p>
          <a:p>
            <a:r>
              <a:rPr lang="cs-CZ" dirty="0"/>
              <a:t>FOREX = International Interbank </a:t>
            </a:r>
            <a:r>
              <a:rPr lang="cs-CZ" b="1" dirty="0" err="1"/>
              <a:t>FOR</a:t>
            </a:r>
            <a:r>
              <a:rPr lang="cs-CZ" dirty="0" err="1"/>
              <a:t>eign</a:t>
            </a:r>
            <a:r>
              <a:rPr lang="cs-CZ" dirty="0"/>
              <a:t> </a:t>
            </a:r>
            <a:r>
              <a:rPr lang="cs-CZ" b="1" dirty="0" err="1"/>
              <a:t>EX</a:t>
            </a:r>
            <a:r>
              <a:rPr lang="cs-CZ" dirty="0" err="1"/>
              <a:t>change</a:t>
            </a:r>
            <a:endParaRPr lang="cs-CZ" dirty="0"/>
          </a:p>
          <a:p>
            <a:r>
              <a:rPr lang="cs-CZ" dirty="0"/>
              <a:t>Mezinárodní devizový trh, obchodování s cizími měnami, obchodování se směnnými kurzy</a:t>
            </a:r>
          </a:p>
        </p:txBody>
      </p:sp>
    </p:spTree>
    <p:extLst>
      <p:ext uri="{BB962C8B-B14F-4D97-AF65-F5344CB8AC3E}">
        <p14:creationId xmlns:p14="http://schemas.microsoft.com/office/powerpoint/2010/main" val="69839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Směnárenství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směnárenský obchod = obchod spočívající ve směně bankovek, mincí nebo šeků znějících na určitou měnu za bankovky, mince nebo šeky znějící na jinou měnu</a:t>
            </a:r>
          </a:p>
          <a:p>
            <a:r>
              <a:rPr lang="cs-CZ" dirty="0"/>
              <a:t>směnárenská činnost = soustavná činnost provozovaná vlastním jménem a na vlastní odpovědnost za účelem dosažení zisku, která spočívá v provádění směnárenských obchodů</a:t>
            </a:r>
          </a:p>
          <a:p>
            <a:r>
              <a:rPr lang="cs-CZ" dirty="0"/>
              <a:t>oprávněné osoby:</a:t>
            </a:r>
          </a:p>
          <a:p>
            <a:pPr lvl="2"/>
            <a:r>
              <a:rPr lang="cs-CZ" sz="1800" dirty="0"/>
              <a:t>Banky</a:t>
            </a:r>
          </a:p>
          <a:p>
            <a:pPr lvl="2"/>
            <a:r>
              <a:rPr lang="cs-CZ" sz="1800" dirty="0"/>
              <a:t>Spořitelní a úvěrová družstva</a:t>
            </a:r>
          </a:p>
          <a:p>
            <a:pPr lvl="2"/>
            <a:r>
              <a:rPr lang="cs-CZ" sz="1800" dirty="0"/>
              <a:t>Směnárníci</a:t>
            </a:r>
          </a:p>
          <a:p>
            <a:pPr lvl="2"/>
            <a:r>
              <a:rPr lang="cs-CZ" sz="1800" dirty="0"/>
              <a:t>ČNB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151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Směnárník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povolení od ČNB, která vede jejich registr</a:t>
            </a:r>
          </a:p>
          <a:p>
            <a:r>
              <a:rPr lang="cs-CZ" dirty="0"/>
              <a:t>podmínky dle zákona:</a:t>
            </a:r>
          </a:p>
          <a:p>
            <a:pPr lvl="2"/>
            <a:r>
              <a:rPr lang="cs-CZ" sz="1800" dirty="0"/>
              <a:t>sídlo, podnik nebo organizační složku podniku v ČR</a:t>
            </a:r>
          </a:p>
          <a:p>
            <a:pPr lvl="2"/>
            <a:r>
              <a:rPr lang="cs-CZ" sz="1800" dirty="0"/>
              <a:t>důvěryhodnost</a:t>
            </a:r>
          </a:p>
          <a:p>
            <a:pPr lvl="2"/>
            <a:r>
              <a:rPr lang="cs-CZ" sz="1800" dirty="0"/>
              <a:t>maturita, zletilost, svéprávnost</a:t>
            </a:r>
          </a:p>
          <a:p>
            <a:r>
              <a:rPr lang="cs-CZ" dirty="0"/>
              <a:t>provozovna, kurzovní lístek, informace před provedením směnárenského obchodu</a:t>
            </a:r>
          </a:p>
          <a:p>
            <a:r>
              <a:rPr lang="cs-CZ" dirty="0"/>
              <a:t>doklad o obchodu – ochrana spotřebitele</a:t>
            </a:r>
          </a:p>
          <a:p>
            <a:r>
              <a:rPr lang="cs-CZ" dirty="0"/>
              <a:t>Informační povinnost vůči ČNB, dohled ČNB</a:t>
            </a:r>
          </a:p>
          <a:p>
            <a:pPr lvl="2"/>
            <a:endParaRPr lang="cs-CZ" sz="1800" dirty="0"/>
          </a:p>
          <a:p>
            <a:pPr lvl="2"/>
            <a:endParaRPr lang="cs-CZ" sz="1800" dirty="0"/>
          </a:p>
          <a:p>
            <a:pPr lvl="2"/>
            <a:endParaRPr lang="cs-CZ" sz="1800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779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Komoditní trhy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7140" y="2388078"/>
            <a:ext cx="8915400" cy="3777622"/>
          </a:xfrm>
        </p:spPr>
        <p:txBody>
          <a:bodyPr/>
          <a:lstStyle/>
          <a:p>
            <a:r>
              <a:rPr lang="cs-CZ" b="1" dirty="0"/>
              <a:t>Trhy, kde dochází k nákupu a prodeji komodit</a:t>
            </a:r>
          </a:p>
          <a:p>
            <a:endParaRPr lang="cs-CZ" b="1" dirty="0"/>
          </a:p>
          <a:p>
            <a:r>
              <a:rPr lang="cs-CZ" b="1" dirty="0"/>
              <a:t>Někdy bývá komoditní trh řazen pod trh kapitálový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890891"/>
      </p:ext>
    </p:extLst>
  </p:cSld>
  <p:clrMapOvr>
    <a:masterClrMapping/>
  </p:clrMapOvr>
</p:sld>
</file>

<file path=ppt/theme/theme1.xml><?xml version="1.0" encoding="utf-8"?>
<a:theme xmlns:a="http://schemas.openxmlformats.org/drawingml/2006/main" name="11901-circles-template-0001">
  <a:themeElements>
    <a:clrScheme name="Custom 1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DADA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11901-circles-template-0001</Template>
  <TotalTime>874</TotalTime>
  <Words>1018</Words>
  <Application>Microsoft Macintosh PowerPoint</Application>
  <PresentationFormat>Widescreen</PresentationFormat>
  <Paragraphs>186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11901-circles-template-0001</vt:lpstr>
      <vt:lpstr>Devizový trh Komoditní trh Peněžní trh</vt:lpstr>
      <vt:lpstr>Prameny devizového práva</vt:lpstr>
      <vt:lpstr>Devizová hodnota</vt:lpstr>
      <vt:lpstr>Subjekty devizového práva</vt:lpstr>
      <vt:lpstr>Devizové orgány</vt:lpstr>
      <vt:lpstr>Kurzy měn</vt:lpstr>
      <vt:lpstr>Směnárenství</vt:lpstr>
      <vt:lpstr>Směnárník</vt:lpstr>
      <vt:lpstr>Komoditní trhy</vt:lpstr>
      <vt:lpstr>Komodity</vt:lpstr>
      <vt:lpstr>PowerPoint Presentation</vt:lpstr>
      <vt:lpstr>Obchodování komodit</vt:lpstr>
      <vt:lpstr>Ke vzniku komoditního obchodování</vt:lpstr>
      <vt:lpstr>Komoditní burza</vt:lpstr>
      <vt:lpstr>Burzy ČR</vt:lpstr>
      <vt:lpstr>Dozor</vt:lpstr>
      <vt:lpstr>Světové burzy</vt:lpstr>
      <vt:lpstr>Peněžní trh</vt:lpstr>
      <vt:lpstr>Subjekty</vt:lpstr>
      <vt:lpstr>Instrumenty peněžního trhu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Odborný lesní hospodář</dc:title>
  <dc:creator>Šte Fi</dc:creator>
  <cp:lastModifiedBy>janovec@akjanovec.cz</cp:lastModifiedBy>
  <cp:revision>24</cp:revision>
  <dcterms:created xsi:type="dcterms:W3CDTF">2016-06-15T22:05:05Z</dcterms:created>
  <dcterms:modified xsi:type="dcterms:W3CDTF">2018-11-29T08:57:57Z</dcterms:modified>
</cp:coreProperties>
</file>