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4"/>
  </p:handoutMasterIdLst>
  <p:sldIdLst>
    <p:sldId id="256" r:id="rId2"/>
    <p:sldId id="267" r:id="rId3"/>
    <p:sldId id="278" r:id="rId4"/>
    <p:sldId id="279" r:id="rId5"/>
    <p:sldId id="282" r:id="rId6"/>
    <p:sldId id="283" r:id="rId7"/>
    <p:sldId id="284" r:id="rId8"/>
    <p:sldId id="275" r:id="rId9"/>
    <p:sldId id="285" r:id="rId10"/>
    <p:sldId id="277" r:id="rId11"/>
    <p:sldId id="286" r:id="rId12"/>
    <p:sldId id="261" r:id="rId13"/>
  </p:sldIdLst>
  <p:sldSz cx="12192000" cy="6858000"/>
  <p:notesSz cx="9872663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2"/>
    <p:restoredTop sz="94760"/>
  </p:normalViewPr>
  <p:slideViewPr>
    <p:cSldViewPr snapToGrid="0" snapToObjects="1">
      <p:cViewPr varScale="1">
        <p:scale>
          <a:sx n="79" d="100"/>
          <a:sy n="79" d="100"/>
        </p:scale>
        <p:origin x="114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226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17.10.2018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226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75630" y="548640"/>
            <a:ext cx="7339584" cy="1423416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Pla</a:t>
            </a:r>
            <a:r>
              <a:rPr lang="cs-CZ" dirty="0" smtClean="0"/>
              <a:t>tební styk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Finanční právo III</a:t>
            </a:r>
          </a:p>
          <a:p>
            <a:r>
              <a:rPr lang="cs-CZ" dirty="0" smtClean="0"/>
              <a:t>přednáška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Mezibankovní platební styk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sz="2800" dirty="0" smtClean="0"/>
              <a:t>Úprava zejm. v zák. o platebním styku</a:t>
            </a:r>
          </a:p>
          <a:p>
            <a:r>
              <a:rPr lang="cs-CZ" sz="2800" dirty="0" smtClean="0"/>
              <a:t>Rozlišujeme dle subjektu vedoucího platební systém (vlastní systém vs. nadřízený systém)</a:t>
            </a:r>
          </a:p>
          <a:p>
            <a:endParaRPr lang="cs-CZ" sz="2800" dirty="0" smtClean="0"/>
          </a:p>
          <a:p>
            <a:r>
              <a:rPr lang="cs-CZ" sz="2800" dirty="0"/>
              <a:t>Mezibankovním platebním stykem se rozumí bezhotovostní převody peněžních prostředků z banky plátce do banky </a:t>
            </a:r>
            <a:r>
              <a:rPr lang="cs-CZ" sz="2800" dirty="0" smtClean="0"/>
              <a:t>příjemce</a:t>
            </a:r>
          </a:p>
          <a:p>
            <a:r>
              <a:rPr lang="cs-CZ" sz="2800" dirty="0" smtClean="0"/>
              <a:t>Banky </a:t>
            </a:r>
            <a:r>
              <a:rPr lang="cs-CZ" sz="2800" dirty="0"/>
              <a:t>a další poskytovatelé platebních služeb provádějí platby na základě příkazů svých klientů předávaných různými technickými prostředky</a:t>
            </a:r>
            <a:r>
              <a:rPr lang="cs-CZ" dirty="0"/>
              <a:t> </a:t>
            </a:r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2079226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CERTIS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870702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800" b="1" dirty="0"/>
              <a:t>C</a:t>
            </a:r>
            <a:r>
              <a:rPr lang="en-US" sz="2800" dirty="0"/>
              <a:t>zech </a:t>
            </a:r>
            <a:r>
              <a:rPr lang="en-US" sz="2800" b="1" dirty="0"/>
              <a:t>E</a:t>
            </a:r>
            <a:r>
              <a:rPr lang="en-US" sz="2800" dirty="0"/>
              <a:t>xpress </a:t>
            </a:r>
            <a:r>
              <a:rPr lang="en-US" sz="2800" b="1" dirty="0"/>
              <a:t>R</a:t>
            </a:r>
            <a:r>
              <a:rPr lang="en-US" sz="2800" dirty="0"/>
              <a:t>eal </a:t>
            </a:r>
            <a:r>
              <a:rPr lang="en-US" sz="2800" b="1" dirty="0"/>
              <a:t>T</a:t>
            </a:r>
            <a:r>
              <a:rPr lang="en-US" sz="2800" dirty="0"/>
              <a:t>ime </a:t>
            </a:r>
            <a:r>
              <a:rPr lang="en-US" sz="2800" b="1" dirty="0"/>
              <a:t>I</a:t>
            </a:r>
            <a:r>
              <a:rPr lang="en-US" sz="2800" dirty="0"/>
              <a:t>nterbank Gross </a:t>
            </a:r>
            <a:r>
              <a:rPr lang="en-US" sz="2800" b="1" dirty="0"/>
              <a:t>S</a:t>
            </a:r>
            <a:r>
              <a:rPr lang="en-US" sz="2800" dirty="0"/>
              <a:t>ettlement system</a:t>
            </a:r>
            <a:endParaRPr lang="cs-CZ" sz="2800" dirty="0" smtClean="0"/>
          </a:p>
          <a:p>
            <a:r>
              <a:rPr lang="cs-CZ" sz="2800" dirty="0" smtClean="0"/>
              <a:t>Jediný systém </a:t>
            </a:r>
            <a:r>
              <a:rPr lang="cs-CZ" sz="2800" dirty="0"/>
              <a:t>mezibankovního platebního styku v </a:t>
            </a:r>
            <a:r>
              <a:rPr lang="cs-CZ" sz="2800" dirty="0" smtClean="0"/>
              <a:t>ČR, </a:t>
            </a:r>
            <a:r>
              <a:rPr lang="cs-CZ" sz="2800" dirty="0"/>
              <a:t>který zpracovává mezibankovní platby v českých </a:t>
            </a:r>
            <a:r>
              <a:rPr lang="cs-CZ" sz="2800" dirty="0" smtClean="0"/>
              <a:t>korunách</a:t>
            </a:r>
          </a:p>
          <a:p>
            <a:r>
              <a:rPr lang="cs-CZ" sz="2800" dirty="0" smtClean="0"/>
              <a:t>Provozuje ČNB</a:t>
            </a:r>
          </a:p>
          <a:p>
            <a:r>
              <a:rPr lang="cs-CZ" sz="2800" dirty="0" smtClean="0"/>
              <a:t>Mezi zákl. principy patří:</a:t>
            </a:r>
          </a:p>
          <a:p>
            <a:pPr lvl="1"/>
            <a:r>
              <a:rPr lang="cs-CZ" sz="2800" dirty="0" smtClean="0"/>
              <a:t>Zúčtování mezibankovních plateb bez ohledu na výši částky</a:t>
            </a:r>
          </a:p>
          <a:p>
            <a:pPr lvl="1"/>
            <a:r>
              <a:rPr lang="cs-CZ" sz="2800" dirty="0" smtClean="0"/>
              <a:t>Zúčtování v penězích ČNB (rezervách)</a:t>
            </a:r>
          </a:p>
          <a:p>
            <a:pPr lvl="1"/>
            <a:r>
              <a:rPr lang="cs-CZ" sz="2800" dirty="0" smtClean="0"/>
              <a:t>„brutt</a:t>
            </a:r>
            <a:r>
              <a:rPr lang="cs-CZ" sz="2800" dirty="0" smtClean="0"/>
              <a:t>o“ zúčtování (nikoli zápočty)</a:t>
            </a:r>
          </a:p>
          <a:p>
            <a:pPr lvl="1"/>
            <a:r>
              <a:rPr lang="cs-CZ" sz="2800" dirty="0" smtClean="0"/>
              <a:t>p</a:t>
            </a:r>
            <a:r>
              <a:rPr lang="cs-CZ" sz="2800" dirty="0" smtClean="0"/>
              <a:t>oskytování bezúročného plně </a:t>
            </a:r>
            <a:r>
              <a:rPr lang="cs-CZ" sz="2800" dirty="0" err="1" smtClean="0"/>
              <a:t>kolaterizováného</a:t>
            </a:r>
            <a:r>
              <a:rPr lang="cs-CZ" sz="2800" dirty="0" smtClean="0"/>
              <a:t> vnitrodenního úvěru</a:t>
            </a:r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3244650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Platební styk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Právní úprava provádění plateb</a:t>
            </a:r>
          </a:p>
          <a:p>
            <a:endParaRPr lang="cs-CZ" sz="2800" dirty="0" smtClean="0"/>
          </a:p>
          <a:p>
            <a:r>
              <a:rPr lang="cs-CZ" sz="2800" dirty="0" smtClean="0"/>
              <a:t>Základní členění:</a:t>
            </a:r>
          </a:p>
          <a:p>
            <a:pPr lvl="1"/>
            <a:r>
              <a:rPr lang="cs-CZ" sz="2400" dirty="0" smtClean="0"/>
              <a:t>Platby hotovostní</a:t>
            </a:r>
          </a:p>
          <a:p>
            <a:pPr lvl="1"/>
            <a:r>
              <a:rPr lang="cs-CZ" sz="2400" dirty="0" smtClean="0"/>
              <a:t>Platby bezhotovostní</a:t>
            </a:r>
          </a:p>
          <a:p>
            <a:pPr lvl="1"/>
            <a:r>
              <a:rPr lang="cs-CZ" sz="2400" dirty="0" smtClean="0"/>
              <a:t>Platby za použitý jiných platebních nástrojů</a:t>
            </a:r>
            <a:endParaRPr lang="cs-CZ" sz="24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Platby hotovostní -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901952"/>
            <a:ext cx="10018713" cy="3429000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Právní úprava zák. č. 6/1993 Sb. o ČNB</a:t>
            </a:r>
          </a:p>
          <a:p>
            <a:endParaRPr lang="cs-CZ" sz="3200" dirty="0" smtClean="0"/>
          </a:p>
          <a:p>
            <a:r>
              <a:rPr lang="cs-CZ" sz="3200" dirty="0" smtClean="0"/>
              <a:t>Zejm. </a:t>
            </a:r>
            <a:r>
              <a:rPr lang="cs-CZ" sz="3200" b="1" dirty="0" smtClean="0"/>
              <a:t>§ 12 – 22 zákona o ČNB</a:t>
            </a:r>
          </a:p>
          <a:p>
            <a:r>
              <a:rPr lang="cs-CZ" sz="3200" i="1" dirty="0" smtClean="0"/>
              <a:t>§ 12 Česká </a:t>
            </a:r>
            <a:r>
              <a:rPr lang="cs-CZ" sz="3200" i="1" dirty="0"/>
              <a:t>národní banka má výhradní právo vydávat bankovky a </a:t>
            </a:r>
            <a:r>
              <a:rPr lang="cs-CZ" sz="3200" i="1" dirty="0" smtClean="0"/>
              <a:t>mince, jakož i bankovky a mince pamětní</a:t>
            </a:r>
          </a:p>
          <a:p>
            <a:r>
              <a:rPr lang="cs-CZ" sz="3200" dirty="0" smtClean="0"/>
              <a:t>ČNB spravuje zásobu bankovek a mincí</a:t>
            </a:r>
          </a:p>
          <a:p>
            <a:r>
              <a:rPr lang="cs-CZ" sz="3200" dirty="0" smtClean="0"/>
              <a:t>ČNB vyhláškami stanoví nominální hodnoty, platnost, vzhled, vydání od oběhu, atd.</a:t>
            </a:r>
            <a:endParaRPr lang="cs-CZ" sz="2800" dirty="0" smtClean="0"/>
          </a:p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Platby hotovostní  </a:t>
            </a:r>
            <a:r>
              <a:rPr lang="cs-CZ" dirty="0" smtClean="0"/>
              <a:t>-  oběh bankovek a mincí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Zák. č. 136/2011 Sb., o oběhu bankovek a mincí</a:t>
            </a:r>
          </a:p>
          <a:p>
            <a:r>
              <a:rPr lang="cs-CZ" sz="3200" dirty="0" err="1" smtClean="0"/>
              <a:t>Vyhl</a:t>
            </a:r>
            <a:r>
              <a:rPr lang="cs-CZ" sz="3200" dirty="0" smtClean="0"/>
              <a:t>. č. 274/2011 Sb., o provedení zákona o oběhu b. a m.</a:t>
            </a:r>
          </a:p>
          <a:p>
            <a:endParaRPr lang="cs-CZ" sz="3200" dirty="0"/>
          </a:p>
          <a:p>
            <a:r>
              <a:rPr lang="cs-CZ" sz="3200" dirty="0" smtClean="0"/>
              <a:t>Zákon zejm. upravuje</a:t>
            </a:r>
          </a:p>
          <a:p>
            <a:pPr lvl="1"/>
            <a:r>
              <a:rPr lang="cs-CZ" sz="2800" dirty="0" smtClean="0"/>
              <a:t>Oběh</a:t>
            </a:r>
          </a:p>
          <a:p>
            <a:pPr lvl="1"/>
            <a:r>
              <a:rPr lang="cs-CZ" sz="2800" dirty="0" smtClean="0"/>
              <a:t>Ochrana</a:t>
            </a:r>
          </a:p>
          <a:p>
            <a:pPr lvl="1"/>
            <a:r>
              <a:rPr lang="cs-CZ" sz="2800" dirty="0" smtClean="0"/>
              <a:t>Dohled</a:t>
            </a:r>
          </a:p>
          <a:p>
            <a:pPr lvl="1"/>
            <a:r>
              <a:rPr lang="cs-CZ" sz="2800" dirty="0"/>
              <a:t>P</a:t>
            </a:r>
            <a:r>
              <a:rPr lang="cs-CZ" sz="2800" dirty="0" smtClean="0"/>
              <a:t>řestupky</a:t>
            </a:r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710902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Platby hotovostní  </a:t>
            </a:r>
            <a:r>
              <a:rPr lang="cs-CZ" dirty="0" smtClean="0"/>
              <a:t>-  oběh bankovek a mincí </a:t>
            </a:r>
            <a:r>
              <a:rPr lang="cs-CZ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Příklady:</a:t>
            </a:r>
          </a:p>
          <a:p>
            <a:r>
              <a:rPr lang="cs-CZ" sz="3200" dirty="0" smtClean="0"/>
              <a:t>§ 5 odst. 1 a 4</a:t>
            </a:r>
          </a:p>
          <a:p>
            <a:r>
              <a:rPr lang="cs-CZ" sz="3200" dirty="0" smtClean="0"/>
              <a:t>Každý </a:t>
            </a:r>
            <a:r>
              <a:rPr lang="cs-CZ" sz="3200" dirty="0"/>
              <a:t>je povinen přijmout tuzemské bankovky a mince bez omezení, ledaže je oprávněn jejich příjem odmítnout.</a:t>
            </a:r>
          </a:p>
          <a:p>
            <a:r>
              <a:rPr lang="cs-CZ" sz="3200" dirty="0"/>
              <a:t>Ten, kdo přijímá tuzemské bankovky nebo mince jako plnění vlastní pohledávky, nesmí za jejich přijetí požadovat úplatu.</a:t>
            </a:r>
            <a:endParaRPr lang="cs-CZ" sz="32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5857764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Platby hotovostní  </a:t>
            </a:r>
            <a:r>
              <a:rPr lang="cs-CZ" dirty="0" smtClean="0"/>
              <a:t>-  </a:t>
            </a:r>
            <a:r>
              <a:rPr lang="cs-CZ" dirty="0" smtClean="0"/>
              <a:t>omezení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Zák. č. </a:t>
            </a:r>
            <a:r>
              <a:rPr lang="cs-CZ" sz="3200" dirty="0" smtClean="0"/>
              <a:t>254/2004 </a:t>
            </a:r>
            <a:r>
              <a:rPr lang="cs-CZ" sz="3200" dirty="0" smtClean="0"/>
              <a:t>Sb., o </a:t>
            </a:r>
            <a:r>
              <a:rPr lang="cs-CZ" sz="3200" dirty="0" smtClean="0"/>
              <a:t>omezení plateb v hotovosti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Reguluje, kdy je povinnost provést platbu bezhotovostně</a:t>
            </a:r>
          </a:p>
          <a:p>
            <a:r>
              <a:rPr lang="cs-CZ" sz="3200" dirty="0" smtClean="0"/>
              <a:t>Stanovuje sankce</a:t>
            </a:r>
          </a:p>
          <a:p>
            <a:endParaRPr lang="cs-CZ" sz="3200" dirty="0"/>
          </a:p>
          <a:p>
            <a:r>
              <a:rPr lang="cs-CZ" sz="3200" dirty="0" smtClean="0"/>
              <a:t>Obecně: limit 270 tis. Kč v průběhu jednoho kalendářního dne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5303128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b="1" dirty="0" smtClean="0"/>
              <a:t>Platby hotovostní  </a:t>
            </a:r>
            <a:r>
              <a:rPr lang="cs-CZ" dirty="0" smtClean="0"/>
              <a:t>-  </a:t>
            </a:r>
            <a:r>
              <a:rPr lang="cs-CZ" dirty="0" smtClean="0"/>
              <a:t>omezení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646975"/>
            <a:ext cx="10018713" cy="4498848"/>
          </a:xfrm>
        </p:spPr>
        <p:txBody>
          <a:bodyPr anchor="t">
            <a:noAutofit/>
          </a:bodyPr>
          <a:lstStyle/>
          <a:p>
            <a:r>
              <a:rPr lang="cs-CZ" sz="3200" dirty="0" smtClean="0"/>
              <a:t>Zák. č. </a:t>
            </a:r>
            <a:r>
              <a:rPr lang="cs-CZ" sz="3200" dirty="0" smtClean="0"/>
              <a:t>254/2004 </a:t>
            </a:r>
            <a:r>
              <a:rPr lang="cs-CZ" sz="3200" dirty="0" smtClean="0"/>
              <a:t>Sb., o </a:t>
            </a:r>
            <a:r>
              <a:rPr lang="cs-CZ" sz="3200" dirty="0" smtClean="0"/>
              <a:t>omezení plateb v hotovosti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dirty="0" smtClean="0"/>
              <a:t>Nevztahuje se zejm. na:</a:t>
            </a:r>
          </a:p>
          <a:p>
            <a:pPr lvl="1"/>
            <a:r>
              <a:rPr lang="cs-CZ" sz="2800" dirty="0" smtClean="0"/>
              <a:t>Platby daní, cla (viz případná omezení v daňových zákonech)</a:t>
            </a:r>
          </a:p>
          <a:p>
            <a:pPr lvl="1"/>
            <a:r>
              <a:rPr lang="cs-CZ" sz="2800" dirty="0" smtClean="0"/>
              <a:t>Platby pojistného, důchodů</a:t>
            </a:r>
          </a:p>
          <a:p>
            <a:pPr lvl="1"/>
            <a:r>
              <a:rPr lang="cs-CZ" sz="2800" dirty="0" smtClean="0"/>
              <a:t>Platba exekutorovi, atd.</a:t>
            </a:r>
            <a:endParaRPr lang="cs-CZ" sz="3200" dirty="0" smtClean="0"/>
          </a:p>
          <a:p>
            <a:r>
              <a:rPr lang="cs-CZ" sz="3200" dirty="0" smtClean="0"/>
              <a:t>Sankce</a:t>
            </a:r>
          </a:p>
          <a:p>
            <a:r>
              <a:rPr lang="cs-CZ" sz="3200" dirty="0" smtClean="0"/>
              <a:t>500 tis. Kč, resp. 5 mil. Kč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6347728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Platby bezhotovostní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sz="2800" dirty="0" smtClean="0"/>
              <a:t>Klasicky formou účetních záznamů v určité evidenci</a:t>
            </a:r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Povaha bezhotovostních peněz – účetní závazek (pasivum)</a:t>
            </a:r>
          </a:p>
          <a:p>
            <a:endParaRPr lang="cs-CZ" sz="2800" dirty="0" smtClean="0"/>
          </a:p>
          <a:p>
            <a:r>
              <a:rPr lang="cs-CZ" sz="2800" dirty="0" smtClean="0"/>
              <a:t>Zůstatky na bankovních účtech – „depozitní“ peníze</a:t>
            </a:r>
          </a:p>
          <a:p>
            <a:r>
              <a:rPr lang="cs-CZ" sz="2800" dirty="0" smtClean="0"/>
              <a:t>Zůstatky na rezervních účtech u ČBN – „rezervy“</a:t>
            </a:r>
            <a:endParaRPr lang="cs-CZ" sz="2800" dirty="0"/>
          </a:p>
          <a:p>
            <a:r>
              <a:rPr lang="cs-CZ" dirty="0" smtClean="0"/>
              <a:t>(třeba odlišovat tzv. elektronické peníze)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7545800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Platby bezhotovostní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Právní úprava zejm.:</a:t>
            </a:r>
          </a:p>
          <a:p>
            <a:r>
              <a:rPr lang="cs-CZ" sz="2800" dirty="0" smtClean="0"/>
              <a:t>zákon č. 370/2017 Sb., o platebním styku</a:t>
            </a:r>
          </a:p>
          <a:p>
            <a:endParaRPr lang="cs-CZ" sz="2800" dirty="0" smtClean="0"/>
          </a:p>
          <a:p>
            <a:r>
              <a:rPr lang="cs-CZ" sz="2800" dirty="0" smtClean="0"/>
              <a:t>zákon č. 21/1992 Sb., o bankách</a:t>
            </a:r>
          </a:p>
          <a:p>
            <a:r>
              <a:rPr lang="cs-CZ" sz="2800" dirty="0"/>
              <a:t>z</a:t>
            </a:r>
            <a:r>
              <a:rPr lang="cs-CZ" sz="2800" dirty="0" smtClean="0"/>
              <a:t>ákon č. 87/1995 </a:t>
            </a:r>
            <a:r>
              <a:rPr lang="cs-CZ" sz="2800" dirty="0"/>
              <a:t>Sb., o spořitelních a úvěrních družstvech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/>
              <a:t>z</a:t>
            </a:r>
            <a:r>
              <a:rPr lang="cs-CZ" sz="2800" dirty="0" smtClean="0"/>
              <a:t>ákon č. 6/1993 Sb., o ČNB</a:t>
            </a:r>
          </a:p>
          <a:p>
            <a:endParaRPr lang="cs-CZ" sz="28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2214468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2039</TotalTime>
  <Words>446</Words>
  <Application>Microsoft Office PowerPoint</Application>
  <PresentationFormat>Širokoúhlá obrazovka</PresentationFormat>
  <Paragraphs>109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Paralaxa</vt:lpstr>
      <vt:lpstr>Platební styk</vt:lpstr>
      <vt:lpstr>Platební styk</vt:lpstr>
      <vt:lpstr>Platby hotovostní - obecně</vt:lpstr>
      <vt:lpstr>Platby hotovostní  -  oběh bankovek a mincí I</vt:lpstr>
      <vt:lpstr>Platby hotovostní  -  oběh bankovek a mincí II</vt:lpstr>
      <vt:lpstr>Platby hotovostní  -  omezení I</vt:lpstr>
      <vt:lpstr>Platby hotovostní  -  omezení II</vt:lpstr>
      <vt:lpstr>Platby bezhotovostní</vt:lpstr>
      <vt:lpstr>Platby bezhotovostní</vt:lpstr>
      <vt:lpstr>Mezibankovní platební styk I</vt:lpstr>
      <vt:lpstr>CERTIS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Johan Schweigl</cp:lastModifiedBy>
  <cp:revision>154</cp:revision>
  <cp:lastPrinted>2018-02-28T12:26:17Z</cp:lastPrinted>
  <dcterms:created xsi:type="dcterms:W3CDTF">2016-10-17T17:38:14Z</dcterms:created>
  <dcterms:modified xsi:type="dcterms:W3CDTF">2018-10-17T09:38:15Z</dcterms:modified>
</cp:coreProperties>
</file>