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72" r:id="rId2"/>
    <p:sldId id="258" r:id="rId3"/>
    <p:sldId id="259" r:id="rId4"/>
    <p:sldId id="261" r:id="rId5"/>
    <p:sldId id="274" r:id="rId6"/>
    <p:sldId id="275" r:id="rId7"/>
    <p:sldId id="260" r:id="rId8"/>
    <p:sldId id="265" r:id="rId9"/>
    <p:sldId id="276" r:id="rId10"/>
    <p:sldId id="266" r:id="rId11"/>
    <p:sldId id="267" r:id="rId12"/>
    <p:sldId id="270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75" d="100"/>
          <a:sy n="75" d="100"/>
        </p:scale>
        <p:origin x="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43B02F-4374-46F5-98E7-48167A7F4763}" type="doc">
      <dgm:prSet loTypeId="urn:microsoft.com/office/officeart/2005/8/layout/venn1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2D9730A1-6B86-4953-8216-7FDB51B9A540}">
      <dgm:prSet phldrT="[Text]" custT="1"/>
      <dgm:spPr>
        <a:xfrm>
          <a:off x="1629283" y="36665"/>
          <a:ext cx="1458849" cy="1458849"/>
        </a:xfrm>
      </dgm:spPr>
      <dgm:t>
        <a:bodyPr/>
        <a:lstStyle/>
        <a:p>
          <a:r>
            <a:rPr lang="cs-CZ" sz="2000" b="1" dirty="0" smtClean="0">
              <a:latin typeface="+mn-lt"/>
              <a:ea typeface="+mn-ea"/>
              <a:cs typeface="Times New Roman" panose="02020603050405020304" pitchFamily="18" charset="0"/>
            </a:rPr>
            <a:t>DĚJINY UDÁLOSTÍ: </a:t>
          </a:r>
        </a:p>
        <a:p>
          <a:r>
            <a:rPr lang="cs-CZ" sz="2000" b="1" i="1" dirty="0" smtClean="0">
              <a:latin typeface="+mn-lt"/>
              <a:ea typeface="+mn-ea"/>
              <a:cs typeface="Times New Roman" panose="02020603050405020304" pitchFamily="18" charset="0"/>
            </a:rPr>
            <a:t>říšská „východní politika“ </a:t>
          </a:r>
        </a:p>
      </dgm:t>
    </dgm:pt>
    <dgm:pt modelId="{596DB488-1BA5-4074-8E61-94D8A39064B9}" type="parTrans" cxnId="{FDF58CDB-1462-4834-B0BE-8CA9881EC11E}">
      <dgm:prSet/>
      <dgm:spPr/>
      <dgm:t>
        <a:bodyPr/>
        <a:lstStyle/>
        <a:p>
          <a:endParaRPr lang="cs-CZ"/>
        </a:p>
      </dgm:t>
    </dgm:pt>
    <dgm:pt modelId="{5468E5AB-54D1-4A4F-A244-69B38981E30A}" type="sibTrans" cxnId="{FDF58CDB-1462-4834-B0BE-8CA9881EC11E}">
      <dgm:prSet/>
      <dgm:spPr/>
      <dgm:t>
        <a:bodyPr/>
        <a:lstStyle/>
        <a:p>
          <a:endParaRPr lang="cs-CZ"/>
        </a:p>
      </dgm:t>
    </dgm:pt>
    <dgm:pt modelId="{5D5D8E96-C34C-4C84-8B49-16AFD1FBD5B4}">
      <dgm:prSet phldrT="[Text]" custT="1"/>
      <dgm:spPr>
        <a:xfrm>
          <a:off x="2155684" y="942173"/>
          <a:ext cx="1458849" cy="1458849"/>
        </a:xfrm>
      </dgm:spPr>
      <dgm:t>
        <a:bodyPr/>
        <a:lstStyle/>
        <a:p>
          <a:pPr algn="ctr"/>
          <a:r>
            <a:rPr lang="cs-CZ" sz="2000" b="1" dirty="0" smtClean="0">
              <a:latin typeface="+mn-lt"/>
              <a:ea typeface="+mn-ea"/>
              <a:cs typeface="Times New Roman" panose="02020603050405020304" pitchFamily="18" charset="0"/>
            </a:rPr>
            <a:t>DĚJINY PŘEDSTAV: </a:t>
          </a:r>
        </a:p>
        <a:p>
          <a:pPr algn="ctr"/>
          <a:r>
            <a:rPr lang="cs-CZ" sz="2000" b="1" i="1" dirty="0" smtClean="0">
              <a:latin typeface="+mn-lt"/>
              <a:ea typeface="+mn-ea"/>
              <a:cs typeface="Times New Roman" panose="02020603050405020304" pitchFamily="18" charset="0"/>
            </a:rPr>
            <a:t>dobové koncepce říše</a:t>
          </a:r>
          <a:endParaRPr lang="cs-CZ" sz="2000" b="1" i="1" dirty="0">
            <a:latin typeface="+mn-lt"/>
            <a:ea typeface="+mn-ea"/>
            <a:cs typeface="Times New Roman" panose="02020603050405020304" pitchFamily="18" charset="0"/>
          </a:endParaRPr>
        </a:p>
      </dgm:t>
    </dgm:pt>
    <dgm:pt modelId="{29FA595A-5AEB-4E2E-9315-28813DCF817E}" type="parTrans" cxnId="{28A6ABA1-2994-445A-AC89-39DCD2746A11}">
      <dgm:prSet/>
      <dgm:spPr/>
      <dgm:t>
        <a:bodyPr/>
        <a:lstStyle/>
        <a:p>
          <a:endParaRPr lang="cs-CZ"/>
        </a:p>
      </dgm:t>
    </dgm:pt>
    <dgm:pt modelId="{A1BBE83C-6E46-47F3-9F4F-37A0A0FEB6BA}" type="sibTrans" cxnId="{28A6ABA1-2994-445A-AC89-39DCD2746A11}">
      <dgm:prSet/>
      <dgm:spPr/>
      <dgm:t>
        <a:bodyPr/>
        <a:lstStyle/>
        <a:p>
          <a:endParaRPr lang="cs-CZ"/>
        </a:p>
      </dgm:t>
    </dgm:pt>
    <dgm:pt modelId="{FC3ED678-F2C6-46AE-B875-131217538785}">
      <dgm:prSet phldrT="[Text]" custT="1"/>
      <dgm:spPr>
        <a:xfrm>
          <a:off x="1102881" y="942173"/>
          <a:ext cx="1458849" cy="1458849"/>
        </a:xfrm>
      </dgm:spPr>
      <dgm:t>
        <a:bodyPr/>
        <a:lstStyle/>
        <a:p>
          <a:r>
            <a:rPr lang="cs-CZ" sz="2000" b="1" dirty="0" smtClean="0">
              <a:latin typeface="+mn-lt"/>
              <a:ea typeface="+mn-ea"/>
              <a:cs typeface="Times New Roman" panose="02020603050405020304" pitchFamily="18" charset="0"/>
            </a:rPr>
            <a:t>DĚJINY STRUKTUR:</a:t>
          </a:r>
        </a:p>
        <a:p>
          <a:r>
            <a:rPr lang="cs-CZ" sz="2000" b="1" i="1" dirty="0" smtClean="0">
              <a:latin typeface="+mn-lt"/>
              <a:ea typeface="+mn-ea"/>
              <a:cs typeface="Times New Roman" panose="02020603050405020304" pitchFamily="18" charset="0"/>
            </a:rPr>
            <a:t>symbolická komunikace a právní rituály</a:t>
          </a:r>
          <a:endParaRPr lang="cs-CZ" sz="2000" b="1" i="1" dirty="0">
            <a:latin typeface="+mn-lt"/>
            <a:ea typeface="+mn-ea"/>
            <a:cs typeface="Times New Roman" panose="02020603050405020304" pitchFamily="18" charset="0"/>
          </a:endParaRPr>
        </a:p>
      </dgm:t>
    </dgm:pt>
    <dgm:pt modelId="{C40FBE2C-96BA-4071-9BF3-D3D1FB2AED1F}" type="parTrans" cxnId="{CF937FE1-1D73-4115-B927-5B4E041CF154}">
      <dgm:prSet/>
      <dgm:spPr/>
      <dgm:t>
        <a:bodyPr/>
        <a:lstStyle/>
        <a:p>
          <a:endParaRPr lang="cs-CZ"/>
        </a:p>
      </dgm:t>
    </dgm:pt>
    <dgm:pt modelId="{969E8A54-5016-48AC-9CD7-95FC50537C9F}" type="sibTrans" cxnId="{CF937FE1-1D73-4115-B927-5B4E041CF154}">
      <dgm:prSet/>
      <dgm:spPr/>
      <dgm:t>
        <a:bodyPr/>
        <a:lstStyle/>
        <a:p>
          <a:endParaRPr lang="cs-CZ"/>
        </a:p>
      </dgm:t>
    </dgm:pt>
    <dgm:pt modelId="{277F0B7F-0471-4114-8BB1-88D07379AAAF}" type="pres">
      <dgm:prSet presAssocID="{9C43B02F-4374-46F5-98E7-48167A7F476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602EA3-7C4D-4133-800B-F193FFCCED55}" type="pres">
      <dgm:prSet presAssocID="{2D9730A1-6B86-4953-8216-7FDB51B9A540}" presName="circ1" presStyleLbl="vennNode1" presStyleIdx="0" presStyleCnt="3" custLinFactNeighborX="548" custLinFactNeighborY="430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5AB7F47A-FB36-4B24-A4E9-FDCA7D35EC4F}" type="pres">
      <dgm:prSet presAssocID="{2D9730A1-6B86-4953-8216-7FDB51B9A54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88C4C3-0139-4F69-B1E5-75C7EAD08646}" type="pres">
      <dgm:prSet presAssocID="{5D5D8E96-C34C-4C84-8B49-16AFD1FBD5B4}" presName="circ2" presStyleLbl="vennNode1" presStyleIdx="1" presStyleCnt="3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416D661A-9179-4E3A-9BC3-03E7FE0610ED}" type="pres">
      <dgm:prSet presAssocID="{5D5D8E96-C34C-4C84-8B49-16AFD1FBD5B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CA6869-A713-4F92-9695-C76FFAA15555}" type="pres">
      <dgm:prSet presAssocID="{FC3ED678-F2C6-46AE-B875-131217538785}" presName="circ3" presStyleLbl="vennNode1" presStyleIdx="2" presStyleCnt="3"/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4B549B8D-6B71-466E-893E-635AAAF43F37}" type="pres">
      <dgm:prSet presAssocID="{FC3ED678-F2C6-46AE-B875-13121753878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011FE91-4CF2-40CC-9BA1-362FCB543DAA}" type="presOf" srcId="{5D5D8E96-C34C-4C84-8B49-16AFD1FBD5B4}" destId="{416D661A-9179-4E3A-9BC3-03E7FE0610ED}" srcOrd="1" destOrd="0" presId="urn:microsoft.com/office/officeart/2005/8/layout/venn1"/>
    <dgm:cxn modelId="{A2DD4158-133F-4CC8-9B1F-E3116A89DAA5}" type="presOf" srcId="{FC3ED678-F2C6-46AE-B875-131217538785}" destId="{2FCA6869-A713-4F92-9695-C76FFAA15555}" srcOrd="0" destOrd="0" presId="urn:microsoft.com/office/officeart/2005/8/layout/venn1"/>
    <dgm:cxn modelId="{7071CCBF-DBC5-4C7C-B34A-B059F5C273AB}" type="presOf" srcId="{2D9730A1-6B86-4953-8216-7FDB51B9A540}" destId="{42602EA3-7C4D-4133-800B-F193FFCCED55}" srcOrd="0" destOrd="0" presId="urn:microsoft.com/office/officeart/2005/8/layout/venn1"/>
    <dgm:cxn modelId="{FDF58CDB-1462-4834-B0BE-8CA9881EC11E}" srcId="{9C43B02F-4374-46F5-98E7-48167A7F4763}" destId="{2D9730A1-6B86-4953-8216-7FDB51B9A540}" srcOrd="0" destOrd="0" parTransId="{596DB488-1BA5-4074-8E61-94D8A39064B9}" sibTransId="{5468E5AB-54D1-4A4F-A244-69B38981E30A}"/>
    <dgm:cxn modelId="{67F61F7E-367D-4590-9083-FDFB043F5266}" type="presOf" srcId="{9C43B02F-4374-46F5-98E7-48167A7F4763}" destId="{277F0B7F-0471-4114-8BB1-88D07379AAAF}" srcOrd="0" destOrd="0" presId="urn:microsoft.com/office/officeart/2005/8/layout/venn1"/>
    <dgm:cxn modelId="{AEF4C517-CC2D-4581-9541-3F25E95219AA}" type="presOf" srcId="{5D5D8E96-C34C-4C84-8B49-16AFD1FBD5B4}" destId="{A988C4C3-0139-4F69-B1E5-75C7EAD08646}" srcOrd="0" destOrd="0" presId="urn:microsoft.com/office/officeart/2005/8/layout/venn1"/>
    <dgm:cxn modelId="{CF937FE1-1D73-4115-B927-5B4E041CF154}" srcId="{9C43B02F-4374-46F5-98E7-48167A7F4763}" destId="{FC3ED678-F2C6-46AE-B875-131217538785}" srcOrd="2" destOrd="0" parTransId="{C40FBE2C-96BA-4071-9BF3-D3D1FB2AED1F}" sibTransId="{969E8A54-5016-48AC-9CD7-95FC50537C9F}"/>
    <dgm:cxn modelId="{A43EDF68-3E42-4F59-B490-745491E00608}" type="presOf" srcId="{FC3ED678-F2C6-46AE-B875-131217538785}" destId="{4B549B8D-6B71-466E-893E-635AAAF43F37}" srcOrd="1" destOrd="0" presId="urn:microsoft.com/office/officeart/2005/8/layout/venn1"/>
    <dgm:cxn modelId="{28A6ABA1-2994-445A-AC89-39DCD2746A11}" srcId="{9C43B02F-4374-46F5-98E7-48167A7F4763}" destId="{5D5D8E96-C34C-4C84-8B49-16AFD1FBD5B4}" srcOrd="1" destOrd="0" parTransId="{29FA595A-5AEB-4E2E-9315-28813DCF817E}" sibTransId="{A1BBE83C-6E46-47F3-9F4F-37A0A0FEB6BA}"/>
    <dgm:cxn modelId="{8880837F-725C-4EAA-ACDB-38DA510C553B}" type="presOf" srcId="{2D9730A1-6B86-4953-8216-7FDB51B9A540}" destId="{5AB7F47A-FB36-4B24-A4E9-FDCA7D35EC4F}" srcOrd="1" destOrd="0" presId="urn:microsoft.com/office/officeart/2005/8/layout/venn1"/>
    <dgm:cxn modelId="{6C19D188-2956-420E-B562-B0BD62E36C49}" type="presParOf" srcId="{277F0B7F-0471-4114-8BB1-88D07379AAAF}" destId="{42602EA3-7C4D-4133-800B-F193FFCCED55}" srcOrd="0" destOrd="0" presId="urn:microsoft.com/office/officeart/2005/8/layout/venn1"/>
    <dgm:cxn modelId="{05FDC0FF-7416-4874-AD11-2385322B212F}" type="presParOf" srcId="{277F0B7F-0471-4114-8BB1-88D07379AAAF}" destId="{5AB7F47A-FB36-4B24-A4E9-FDCA7D35EC4F}" srcOrd="1" destOrd="0" presId="urn:microsoft.com/office/officeart/2005/8/layout/venn1"/>
    <dgm:cxn modelId="{A0A78F0F-1666-4773-AE08-185E685CC8D0}" type="presParOf" srcId="{277F0B7F-0471-4114-8BB1-88D07379AAAF}" destId="{A988C4C3-0139-4F69-B1E5-75C7EAD08646}" srcOrd="2" destOrd="0" presId="urn:microsoft.com/office/officeart/2005/8/layout/venn1"/>
    <dgm:cxn modelId="{6B194CD2-DBDB-469D-A27C-1FE04B1A26FF}" type="presParOf" srcId="{277F0B7F-0471-4114-8BB1-88D07379AAAF}" destId="{416D661A-9179-4E3A-9BC3-03E7FE0610ED}" srcOrd="3" destOrd="0" presId="urn:microsoft.com/office/officeart/2005/8/layout/venn1"/>
    <dgm:cxn modelId="{8D15CDD9-625E-41D3-B5F7-A386B63A8211}" type="presParOf" srcId="{277F0B7F-0471-4114-8BB1-88D07379AAAF}" destId="{2FCA6869-A713-4F92-9695-C76FFAA15555}" srcOrd="4" destOrd="0" presId="urn:microsoft.com/office/officeart/2005/8/layout/venn1"/>
    <dgm:cxn modelId="{B46A721C-4087-4001-A4D7-E96FA0F41689}" type="presParOf" srcId="{277F0B7F-0471-4114-8BB1-88D07379AAAF}" destId="{4B549B8D-6B71-466E-893E-635AAAF43F37}" srcOrd="5" destOrd="0" presId="urn:microsoft.com/office/officeart/2005/8/layout/venn1"/>
  </dgm:cxnLst>
  <dgm:bg/>
  <dgm:whole>
    <a:ln w="25400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D74CE5-3FEE-4A2E-9F7F-B2FCCEC3260E}" type="doc">
      <dgm:prSet loTypeId="urn:microsoft.com/office/officeart/2005/8/layout/pyramid4" loCatId="pyramid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5E05B9B4-692F-4AC0-9C7B-5DD29FB84180}">
      <dgm:prSet phldrT="[Text]" custT="1"/>
      <dgm:spPr/>
      <dgm:t>
        <a:bodyPr/>
        <a:lstStyle/>
        <a:p>
          <a:r>
            <a:rPr lang="cs-CZ" sz="1700" b="1" i="1" dirty="0" err="1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tributum</a:t>
          </a:r>
          <a:endParaRPr lang="cs-CZ" sz="1700" b="1" i="1" dirty="0">
            <a:solidFill>
              <a:schemeClr val="bg1"/>
            </a:solidFill>
            <a:latin typeface="+mn-lt"/>
            <a:cs typeface="Times New Roman" panose="02020603050405020304" pitchFamily="18" charset="0"/>
          </a:endParaRPr>
        </a:p>
      </dgm:t>
    </dgm:pt>
    <dgm:pt modelId="{FE1AE331-AA51-4EB8-A8F6-B140203A3E67}" type="parTrans" cxnId="{F4FD5772-A580-43DE-B785-208F5742CB25}">
      <dgm:prSet/>
      <dgm:spPr/>
      <dgm:t>
        <a:bodyPr/>
        <a:lstStyle/>
        <a:p>
          <a:endParaRPr lang="cs-CZ"/>
        </a:p>
      </dgm:t>
    </dgm:pt>
    <dgm:pt modelId="{04CA0448-FF88-49DC-BC3F-591F6AF44E35}" type="sibTrans" cxnId="{F4FD5772-A580-43DE-B785-208F5742CB25}">
      <dgm:prSet/>
      <dgm:spPr/>
      <dgm:t>
        <a:bodyPr/>
        <a:lstStyle/>
        <a:p>
          <a:endParaRPr lang="cs-CZ"/>
        </a:p>
      </dgm:t>
    </dgm:pt>
    <dgm:pt modelId="{4C5E4224-E9FA-4736-AB59-09E497ED6DB2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sz="1700" b="1" i="1" dirty="0" err="1" smtClean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servitium</a:t>
          </a:r>
          <a:endParaRPr lang="cs-CZ" sz="1700" b="1" i="1" dirty="0">
            <a:solidFill>
              <a:schemeClr val="accent5">
                <a:lumMod val="50000"/>
              </a:schemeClr>
            </a:solidFill>
            <a:latin typeface="+mn-lt"/>
            <a:cs typeface="Times New Roman" panose="02020603050405020304" pitchFamily="18" charset="0"/>
          </a:endParaRPr>
        </a:p>
      </dgm:t>
    </dgm:pt>
    <dgm:pt modelId="{151D119E-D223-4206-BB36-2835C17BA422}" type="parTrans" cxnId="{5F7E8A12-642B-416D-BCBD-0C01955680D8}">
      <dgm:prSet/>
      <dgm:spPr/>
      <dgm:t>
        <a:bodyPr/>
        <a:lstStyle/>
        <a:p>
          <a:endParaRPr lang="cs-CZ"/>
        </a:p>
      </dgm:t>
    </dgm:pt>
    <dgm:pt modelId="{FA392397-AC80-4A24-80E0-493E4728B34B}" type="sibTrans" cxnId="{5F7E8A12-642B-416D-BCBD-0C01955680D8}">
      <dgm:prSet/>
      <dgm:spPr/>
      <dgm:t>
        <a:bodyPr/>
        <a:lstStyle/>
        <a:p>
          <a:endParaRPr lang="cs-CZ"/>
        </a:p>
      </dgm:t>
    </dgm:pt>
    <dgm:pt modelId="{66EE87B7-5A82-4538-8A1E-6C31F1C3714D}">
      <dgm:prSet phldrT="[Text]" custT="1"/>
      <dgm:spPr>
        <a:solidFill>
          <a:schemeClr val="bg1"/>
        </a:solidFill>
      </dgm:spPr>
      <dgm:t>
        <a:bodyPr/>
        <a:lstStyle/>
        <a:p>
          <a:endParaRPr lang="cs-CZ" sz="2000">
            <a:solidFill>
              <a:schemeClr val="bg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108A2D-3068-4947-BBED-8D729C2355E0}" type="parTrans" cxnId="{F93A5D12-4018-4284-A2CD-AF42470237D4}">
      <dgm:prSet/>
      <dgm:spPr/>
      <dgm:t>
        <a:bodyPr/>
        <a:lstStyle/>
        <a:p>
          <a:endParaRPr lang="cs-CZ"/>
        </a:p>
      </dgm:t>
    </dgm:pt>
    <dgm:pt modelId="{47BBFD1C-2C1C-46BE-A6E8-DB11B9B0E5AC}" type="sibTrans" cxnId="{F93A5D12-4018-4284-A2CD-AF42470237D4}">
      <dgm:prSet/>
      <dgm:spPr/>
      <dgm:t>
        <a:bodyPr/>
        <a:lstStyle/>
        <a:p>
          <a:endParaRPr lang="cs-CZ"/>
        </a:p>
      </dgm:t>
    </dgm:pt>
    <dgm:pt modelId="{7FE8F289-7F78-4006-B001-E18F3BF94D27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cs-CZ" sz="1700" b="1" i="1" dirty="0" err="1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fidelitas</a:t>
          </a:r>
          <a:endParaRPr lang="cs-CZ" sz="1700" b="1" i="1" dirty="0">
            <a:solidFill>
              <a:schemeClr val="accent5">
                <a:lumMod val="50000"/>
              </a:schemeClr>
            </a:solidFill>
            <a:latin typeface="+mn-lt"/>
            <a:cs typeface="Times New Roman" panose="02020603050405020304" pitchFamily="18" charset="0"/>
          </a:endParaRPr>
        </a:p>
      </dgm:t>
    </dgm:pt>
    <dgm:pt modelId="{9CDC4355-DA67-4E52-B817-923E7E91DF39}" type="parTrans" cxnId="{7C05F2DE-DD5E-45A1-B6AF-4092BE754C42}">
      <dgm:prSet/>
      <dgm:spPr/>
      <dgm:t>
        <a:bodyPr/>
        <a:lstStyle/>
        <a:p>
          <a:endParaRPr lang="cs-CZ"/>
        </a:p>
      </dgm:t>
    </dgm:pt>
    <dgm:pt modelId="{1D50DAE7-6FBB-4C4A-821A-14415519F204}" type="sibTrans" cxnId="{7C05F2DE-DD5E-45A1-B6AF-4092BE754C42}">
      <dgm:prSet/>
      <dgm:spPr/>
      <dgm:t>
        <a:bodyPr/>
        <a:lstStyle/>
        <a:p>
          <a:endParaRPr lang="cs-CZ"/>
        </a:p>
      </dgm:t>
    </dgm:pt>
    <dgm:pt modelId="{9F70B9F8-04FE-4582-B33D-EFD5E754EFFB}" type="pres">
      <dgm:prSet presAssocID="{34D74CE5-3FEE-4A2E-9F7F-B2FCCEC3260E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046E322-B06F-4564-AC84-888B7D563BAD}" type="pres">
      <dgm:prSet presAssocID="{34D74CE5-3FEE-4A2E-9F7F-B2FCCEC3260E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07A5D4-2A9A-4C67-BB3E-D22FCCC102BF}" type="pres">
      <dgm:prSet presAssocID="{34D74CE5-3FEE-4A2E-9F7F-B2FCCEC3260E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581978-0BCA-4FB4-BE0D-79EF9640903F}" type="pres">
      <dgm:prSet presAssocID="{34D74CE5-3FEE-4A2E-9F7F-B2FCCEC3260E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5EC058-0093-4752-9AB2-F3993A89FC53}" type="pres">
      <dgm:prSet presAssocID="{34D74CE5-3FEE-4A2E-9F7F-B2FCCEC3260E}" presName="triangle4" presStyleLbl="node1" presStyleIdx="3" presStyleCnt="4" custLinFactNeighborX="484" custLinFactNeighborY="4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F33D64A-0D3A-4478-9FBC-3641E7FCC7BF}" type="presOf" srcId="{7FE8F289-7F78-4006-B001-E18F3BF94D27}" destId="{755EC058-0093-4752-9AB2-F3993A89FC53}" srcOrd="0" destOrd="0" presId="urn:microsoft.com/office/officeart/2005/8/layout/pyramid4"/>
    <dgm:cxn modelId="{913ED630-38ED-4CB6-A051-419FC5A3CA76}" type="presOf" srcId="{34D74CE5-3FEE-4A2E-9F7F-B2FCCEC3260E}" destId="{9F70B9F8-04FE-4582-B33D-EFD5E754EFFB}" srcOrd="0" destOrd="0" presId="urn:microsoft.com/office/officeart/2005/8/layout/pyramid4"/>
    <dgm:cxn modelId="{F4FD5772-A580-43DE-B785-208F5742CB25}" srcId="{34D74CE5-3FEE-4A2E-9F7F-B2FCCEC3260E}" destId="{5E05B9B4-692F-4AC0-9C7B-5DD29FB84180}" srcOrd="0" destOrd="0" parTransId="{FE1AE331-AA51-4EB8-A8F6-B140203A3E67}" sibTransId="{04CA0448-FF88-49DC-BC3F-591F6AF44E35}"/>
    <dgm:cxn modelId="{F93A5D12-4018-4284-A2CD-AF42470237D4}" srcId="{34D74CE5-3FEE-4A2E-9F7F-B2FCCEC3260E}" destId="{66EE87B7-5A82-4538-8A1E-6C31F1C3714D}" srcOrd="2" destOrd="0" parTransId="{FF108A2D-3068-4947-BBED-8D729C2355E0}" sibTransId="{47BBFD1C-2C1C-46BE-A6E8-DB11B9B0E5AC}"/>
    <dgm:cxn modelId="{4A4AAC63-D7EA-42B6-8A8A-E92852048E01}" type="presOf" srcId="{4C5E4224-E9FA-4736-AB59-09E497ED6DB2}" destId="{E207A5D4-2A9A-4C67-BB3E-D22FCCC102BF}" srcOrd="0" destOrd="0" presId="urn:microsoft.com/office/officeart/2005/8/layout/pyramid4"/>
    <dgm:cxn modelId="{449E4732-766B-4EB8-88D1-420470B017FD}" type="presOf" srcId="{5E05B9B4-692F-4AC0-9C7B-5DD29FB84180}" destId="{B046E322-B06F-4564-AC84-888B7D563BAD}" srcOrd="0" destOrd="0" presId="urn:microsoft.com/office/officeart/2005/8/layout/pyramid4"/>
    <dgm:cxn modelId="{1E504002-A24E-4136-9A10-20C3769A43FE}" type="presOf" srcId="{66EE87B7-5A82-4538-8A1E-6C31F1C3714D}" destId="{96581978-0BCA-4FB4-BE0D-79EF9640903F}" srcOrd="0" destOrd="0" presId="urn:microsoft.com/office/officeart/2005/8/layout/pyramid4"/>
    <dgm:cxn modelId="{7C05F2DE-DD5E-45A1-B6AF-4092BE754C42}" srcId="{34D74CE5-3FEE-4A2E-9F7F-B2FCCEC3260E}" destId="{7FE8F289-7F78-4006-B001-E18F3BF94D27}" srcOrd="3" destOrd="0" parTransId="{9CDC4355-DA67-4E52-B817-923E7E91DF39}" sibTransId="{1D50DAE7-6FBB-4C4A-821A-14415519F204}"/>
    <dgm:cxn modelId="{5F7E8A12-642B-416D-BCBD-0C01955680D8}" srcId="{34D74CE5-3FEE-4A2E-9F7F-B2FCCEC3260E}" destId="{4C5E4224-E9FA-4736-AB59-09E497ED6DB2}" srcOrd="1" destOrd="0" parTransId="{151D119E-D223-4206-BB36-2835C17BA422}" sibTransId="{FA392397-AC80-4A24-80E0-493E4728B34B}"/>
    <dgm:cxn modelId="{DF3F8B9B-6CC3-410D-A65C-AA5CE8FC5265}" type="presParOf" srcId="{9F70B9F8-04FE-4582-B33D-EFD5E754EFFB}" destId="{B046E322-B06F-4564-AC84-888B7D563BAD}" srcOrd="0" destOrd="0" presId="urn:microsoft.com/office/officeart/2005/8/layout/pyramid4"/>
    <dgm:cxn modelId="{A1E93908-0320-41D6-8688-AF7E044DE8D2}" type="presParOf" srcId="{9F70B9F8-04FE-4582-B33D-EFD5E754EFFB}" destId="{E207A5D4-2A9A-4C67-BB3E-D22FCCC102BF}" srcOrd="1" destOrd="0" presId="urn:microsoft.com/office/officeart/2005/8/layout/pyramid4"/>
    <dgm:cxn modelId="{D8285F88-A6F3-45A8-897A-2E5EB910E360}" type="presParOf" srcId="{9F70B9F8-04FE-4582-B33D-EFD5E754EFFB}" destId="{96581978-0BCA-4FB4-BE0D-79EF9640903F}" srcOrd="2" destOrd="0" presId="urn:microsoft.com/office/officeart/2005/8/layout/pyramid4"/>
    <dgm:cxn modelId="{795E9AD0-40BB-47C7-85E8-9EFAE9008728}" type="presParOf" srcId="{9F70B9F8-04FE-4582-B33D-EFD5E754EFFB}" destId="{755EC058-0093-4752-9AB2-F3993A89FC53}" srcOrd="3" destOrd="0" presId="urn:microsoft.com/office/officeart/2005/8/layout/pyramid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2D7CE4-5937-4111-AA99-CB2DA87BC7AF}" type="doc">
      <dgm:prSet loTypeId="urn:microsoft.com/office/officeart/2005/8/layout/cycle7" loCatId="cycl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cs-CZ"/>
        </a:p>
      </dgm:t>
    </dgm:pt>
    <dgm:pt modelId="{610C868D-7DD5-49A8-B251-F7C7A79987FF}">
      <dgm:prSet phldrT="[Text]"/>
      <dgm:spPr>
        <a:solidFill>
          <a:schemeClr val="accent4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i="1" dirty="0" smtClean="0"/>
            <a:t>res publica</a:t>
          </a:r>
          <a:endParaRPr lang="cs-CZ" i="1" dirty="0"/>
        </a:p>
      </dgm:t>
    </dgm:pt>
    <dgm:pt modelId="{46702894-AB27-49EF-A90C-8808171D886B}" type="parTrans" cxnId="{E0DE69CB-2C17-4D04-A3C7-4773BD58854A}">
      <dgm:prSet/>
      <dgm:spPr/>
      <dgm:t>
        <a:bodyPr/>
        <a:lstStyle/>
        <a:p>
          <a:endParaRPr lang="cs-CZ"/>
        </a:p>
      </dgm:t>
    </dgm:pt>
    <dgm:pt modelId="{1759774A-562D-44B6-865F-8E87DC9D7EEE}" type="sibTrans" cxnId="{E0DE69CB-2C17-4D04-A3C7-4773BD58854A}">
      <dgm:prSet/>
      <dgm:spPr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/>
            <a:t>IURA MAIORUM</a:t>
          </a:r>
          <a:endParaRPr lang="cs-CZ" dirty="0"/>
        </a:p>
      </dgm:t>
    </dgm:pt>
    <dgm:pt modelId="{B695538D-BEDB-4D76-B679-37BB9641997F}">
      <dgm:prSet phldrT="[Text]"/>
      <dgm:spPr>
        <a:solidFill>
          <a:schemeClr val="accent4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i="1" dirty="0" err="1" smtClean="0"/>
            <a:t>principes</a:t>
          </a:r>
          <a:endParaRPr lang="cs-CZ" i="1" dirty="0"/>
        </a:p>
      </dgm:t>
    </dgm:pt>
    <dgm:pt modelId="{B57EBF9E-A9D8-4A61-8D9F-168822EBA45E}" type="parTrans" cxnId="{6AF5CA75-6297-48EB-9392-A2EB10CBAEBA}">
      <dgm:prSet/>
      <dgm:spPr/>
      <dgm:t>
        <a:bodyPr/>
        <a:lstStyle/>
        <a:p>
          <a:endParaRPr lang="cs-CZ"/>
        </a:p>
      </dgm:t>
    </dgm:pt>
    <dgm:pt modelId="{BFC58EE8-4451-434C-9BB8-0A57EE41702C}" type="sibTrans" cxnId="{6AF5CA75-6297-48EB-9392-A2EB10CBAEBA}">
      <dgm:prSet/>
      <dgm:spPr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/>
            <a:t>CONSENSUS</a:t>
          </a:r>
          <a:endParaRPr lang="cs-CZ" dirty="0"/>
        </a:p>
      </dgm:t>
    </dgm:pt>
    <dgm:pt modelId="{CD2B0242-B8E5-4CA2-81C9-4F2C16DE0D57}">
      <dgm:prSet phldrT="[Text]"/>
      <dgm:spPr>
        <a:solidFill>
          <a:schemeClr val="accent4">
            <a:lumMod val="7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i="1" dirty="0" err="1" smtClean="0"/>
            <a:t>rex</a:t>
          </a:r>
          <a:endParaRPr lang="cs-CZ" i="1" dirty="0"/>
        </a:p>
      </dgm:t>
    </dgm:pt>
    <dgm:pt modelId="{59C4B100-D853-4FC8-A387-5D3367748275}" type="parTrans" cxnId="{407F9380-BE1D-40BA-9951-0188C05CBC8D}">
      <dgm:prSet/>
      <dgm:spPr/>
      <dgm:t>
        <a:bodyPr/>
        <a:lstStyle/>
        <a:p>
          <a:endParaRPr lang="cs-CZ"/>
        </a:p>
      </dgm:t>
    </dgm:pt>
    <dgm:pt modelId="{F76100FB-C2C1-4A71-BD32-F968A2D856D7}" type="sibTrans" cxnId="{407F9380-BE1D-40BA-9951-0188C05CBC8D}">
      <dgm:prSet/>
      <dgm:spPr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cs-CZ" dirty="0" smtClean="0"/>
            <a:t>IURA MAIORUM</a:t>
          </a:r>
          <a:endParaRPr lang="cs-CZ" dirty="0"/>
        </a:p>
      </dgm:t>
    </dgm:pt>
    <dgm:pt modelId="{02C62292-F153-40EB-9348-47EB713ECC42}" type="pres">
      <dgm:prSet presAssocID="{EF2D7CE4-5937-4111-AA99-CB2DA87BC7A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377A0C2-DF9C-4AF4-A36A-F18032F049A6}" type="pres">
      <dgm:prSet presAssocID="{610C868D-7DD5-49A8-B251-F7C7A79987FF}" presName="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D130046D-9043-4ABB-9C9E-C18031D5D915}" type="pres">
      <dgm:prSet presAssocID="{1759774A-562D-44B6-865F-8E87DC9D7EEE}" presName="sibTrans" presStyleLbl="sibTrans2D1" presStyleIdx="0" presStyleCnt="3" custScaleX="170493" custScaleY="218169" custLinFactNeighborX="4037" custLinFactNeighborY="11834"/>
      <dgm:spPr>
        <a:prstGeom prst="rightArrow">
          <a:avLst/>
        </a:prstGeom>
      </dgm:spPr>
      <dgm:t>
        <a:bodyPr/>
        <a:lstStyle/>
        <a:p>
          <a:endParaRPr lang="cs-CZ"/>
        </a:p>
      </dgm:t>
    </dgm:pt>
    <dgm:pt modelId="{909CBB9C-C605-45A9-9E75-B2B7F34BA19F}" type="pres">
      <dgm:prSet presAssocID="{1759774A-562D-44B6-865F-8E87DC9D7EEE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5DDCAD42-221C-42AF-8C00-F2EA593CA6DB}" type="pres">
      <dgm:prSet presAssocID="{B695538D-BEDB-4D76-B679-37BB9641997F}" presName="node" presStyleLbl="node1" presStyleIdx="1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252D77EE-EAD6-4C64-AD31-0E9B0DF8AEDE}" type="pres">
      <dgm:prSet presAssocID="{BFC58EE8-4451-434C-9BB8-0A57EE41702C}" presName="sibTrans" presStyleLbl="sibTrans2D1" presStyleIdx="1" presStyleCnt="3" custScaleX="123084" custScaleY="213272"/>
      <dgm:spPr/>
      <dgm:t>
        <a:bodyPr/>
        <a:lstStyle/>
        <a:p>
          <a:endParaRPr lang="cs-CZ"/>
        </a:p>
      </dgm:t>
    </dgm:pt>
    <dgm:pt modelId="{D6BFDE1A-62AE-4813-8810-EEBF543D1E04}" type="pres">
      <dgm:prSet presAssocID="{BFC58EE8-4451-434C-9BB8-0A57EE41702C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E9AFCDD4-B9C7-4801-88F6-5110ACEF27BF}" type="pres">
      <dgm:prSet presAssocID="{CD2B0242-B8E5-4CA2-81C9-4F2C16DE0D57}" presName="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AA2A0A41-A5D8-44C8-96BA-E9F75D0D3B96}" type="pres">
      <dgm:prSet presAssocID="{F76100FB-C2C1-4A71-BD32-F968A2D856D7}" presName="sibTrans" presStyleLbl="sibTrans2D1" presStyleIdx="2" presStyleCnt="3" custAng="206376" custScaleX="172363" custScaleY="242262" custLinFactNeighborX="-4845" custLinFactNeighborY="18537"/>
      <dgm:spPr>
        <a:prstGeom prst="leftArrow">
          <a:avLst/>
        </a:prstGeom>
      </dgm:spPr>
      <dgm:t>
        <a:bodyPr/>
        <a:lstStyle/>
        <a:p>
          <a:endParaRPr lang="cs-CZ"/>
        </a:p>
      </dgm:t>
    </dgm:pt>
    <dgm:pt modelId="{E8D5DD08-F367-4E38-9085-9B5EFC4312A1}" type="pres">
      <dgm:prSet presAssocID="{F76100FB-C2C1-4A71-BD32-F968A2D856D7}" presName="connectorText" presStyleLbl="sibTrans2D1" presStyleIdx="2" presStyleCnt="3"/>
      <dgm:spPr>
        <a:prstGeom prst="leftArrow">
          <a:avLst/>
        </a:prstGeom>
      </dgm:spPr>
      <dgm:t>
        <a:bodyPr/>
        <a:lstStyle/>
        <a:p>
          <a:endParaRPr lang="cs-CZ"/>
        </a:p>
      </dgm:t>
    </dgm:pt>
  </dgm:ptLst>
  <dgm:cxnLst>
    <dgm:cxn modelId="{89A80733-03C2-42A2-BE9B-32F254595B69}" type="presOf" srcId="{610C868D-7DD5-49A8-B251-F7C7A79987FF}" destId="{F377A0C2-DF9C-4AF4-A36A-F18032F049A6}" srcOrd="0" destOrd="0" presId="urn:microsoft.com/office/officeart/2005/8/layout/cycle7"/>
    <dgm:cxn modelId="{407F9380-BE1D-40BA-9951-0188C05CBC8D}" srcId="{EF2D7CE4-5937-4111-AA99-CB2DA87BC7AF}" destId="{CD2B0242-B8E5-4CA2-81C9-4F2C16DE0D57}" srcOrd="2" destOrd="0" parTransId="{59C4B100-D853-4FC8-A387-5D3367748275}" sibTransId="{F76100FB-C2C1-4A71-BD32-F968A2D856D7}"/>
    <dgm:cxn modelId="{C8AB8FB5-E8D7-4523-94B0-795D16D12F79}" type="presOf" srcId="{BFC58EE8-4451-434C-9BB8-0A57EE41702C}" destId="{252D77EE-EAD6-4C64-AD31-0E9B0DF8AEDE}" srcOrd="0" destOrd="0" presId="urn:microsoft.com/office/officeart/2005/8/layout/cycle7"/>
    <dgm:cxn modelId="{6AF5CA75-6297-48EB-9392-A2EB10CBAEBA}" srcId="{EF2D7CE4-5937-4111-AA99-CB2DA87BC7AF}" destId="{B695538D-BEDB-4D76-B679-37BB9641997F}" srcOrd="1" destOrd="0" parTransId="{B57EBF9E-A9D8-4A61-8D9F-168822EBA45E}" sibTransId="{BFC58EE8-4451-434C-9BB8-0A57EE41702C}"/>
    <dgm:cxn modelId="{5683C239-2839-4BAF-90B2-033FA14198C5}" type="presOf" srcId="{F76100FB-C2C1-4A71-BD32-F968A2D856D7}" destId="{AA2A0A41-A5D8-44C8-96BA-E9F75D0D3B96}" srcOrd="0" destOrd="0" presId="urn:microsoft.com/office/officeart/2005/8/layout/cycle7"/>
    <dgm:cxn modelId="{E76FBF2E-E11B-4FE5-92F6-72C96732647F}" type="presOf" srcId="{BFC58EE8-4451-434C-9BB8-0A57EE41702C}" destId="{D6BFDE1A-62AE-4813-8810-EEBF543D1E04}" srcOrd="1" destOrd="0" presId="urn:microsoft.com/office/officeart/2005/8/layout/cycle7"/>
    <dgm:cxn modelId="{83921004-4941-465B-9DDE-BF2B32FB4E5F}" type="presOf" srcId="{EF2D7CE4-5937-4111-AA99-CB2DA87BC7AF}" destId="{02C62292-F153-40EB-9348-47EB713ECC42}" srcOrd="0" destOrd="0" presId="urn:microsoft.com/office/officeart/2005/8/layout/cycle7"/>
    <dgm:cxn modelId="{237FBF08-5E6E-4E1D-A51D-7A03E2CA56D2}" type="presOf" srcId="{B695538D-BEDB-4D76-B679-37BB9641997F}" destId="{5DDCAD42-221C-42AF-8C00-F2EA593CA6DB}" srcOrd="0" destOrd="0" presId="urn:microsoft.com/office/officeart/2005/8/layout/cycle7"/>
    <dgm:cxn modelId="{A59E8A59-D267-45BF-939F-7B344A19C025}" type="presOf" srcId="{1759774A-562D-44B6-865F-8E87DC9D7EEE}" destId="{909CBB9C-C605-45A9-9E75-B2B7F34BA19F}" srcOrd="1" destOrd="0" presId="urn:microsoft.com/office/officeart/2005/8/layout/cycle7"/>
    <dgm:cxn modelId="{E0DE69CB-2C17-4D04-A3C7-4773BD58854A}" srcId="{EF2D7CE4-5937-4111-AA99-CB2DA87BC7AF}" destId="{610C868D-7DD5-49A8-B251-F7C7A79987FF}" srcOrd="0" destOrd="0" parTransId="{46702894-AB27-49EF-A90C-8808171D886B}" sibTransId="{1759774A-562D-44B6-865F-8E87DC9D7EEE}"/>
    <dgm:cxn modelId="{111ECA46-235B-4A3F-A8BB-A497CDE6B644}" type="presOf" srcId="{F76100FB-C2C1-4A71-BD32-F968A2D856D7}" destId="{E8D5DD08-F367-4E38-9085-9B5EFC4312A1}" srcOrd="1" destOrd="0" presId="urn:microsoft.com/office/officeart/2005/8/layout/cycle7"/>
    <dgm:cxn modelId="{90F95F2A-21E1-44C6-AED4-7751DD67DF56}" type="presOf" srcId="{CD2B0242-B8E5-4CA2-81C9-4F2C16DE0D57}" destId="{E9AFCDD4-B9C7-4801-88F6-5110ACEF27BF}" srcOrd="0" destOrd="0" presId="urn:microsoft.com/office/officeart/2005/8/layout/cycle7"/>
    <dgm:cxn modelId="{3BB0D973-3824-4DA8-98FC-A707EF758953}" type="presOf" srcId="{1759774A-562D-44B6-865F-8E87DC9D7EEE}" destId="{D130046D-9043-4ABB-9C9E-C18031D5D915}" srcOrd="0" destOrd="0" presId="urn:microsoft.com/office/officeart/2005/8/layout/cycle7"/>
    <dgm:cxn modelId="{416054A0-8973-4B08-B61C-AEE72D4EBDCC}" type="presParOf" srcId="{02C62292-F153-40EB-9348-47EB713ECC42}" destId="{F377A0C2-DF9C-4AF4-A36A-F18032F049A6}" srcOrd="0" destOrd="0" presId="urn:microsoft.com/office/officeart/2005/8/layout/cycle7"/>
    <dgm:cxn modelId="{BB552189-059F-49E3-8AA9-57C2A3FE866E}" type="presParOf" srcId="{02C62292-F153-40EB-9348-47EB713ECC42}" destId="{D130046D-9043-4ABB-9C9E-C18031D5D915}" srcOrd="1" destOrd="0" presId="urn:microsoft.com/office/officeart/2005/8/layout/cycle7"/>
    <dgm:cxn modelId="{C34D88B7-6682-4481-A257-71111C70B6DD}" type="presParOf" srcId="{D130046D-9043-4ABB-9C9E-C18031D5D915}" destId="{909CBB9C-C605-45A9-9E75-B2B7F34BA19F}" srcOrd="0" destOrd="0" presId="urn:microsoft.com/office/officeart/2005/8/layout/cycle7"/>
    <dgm:cxn modelId="{B6310B50-8116-4D45-AB44-38FC90095821}" type="presParOf" srcId="{02C62292-F153-40EB-9348-47EB713ECC42}" destId="{5DDCAD42-221C-42AF-8C00-F2EA593CA6DB}" srcOrd="2" destOrd="0" presId="urn:microsoft.com/office/officeart/2005/8/layout/cycle7"/>
    <dgm:cxn modelId="{70EDBB26-01F2-4AD2-9C86-29C20D22BB37}" type="presParOf" srcId="{02C62292-F153-40EB-9348-47EB713ECC42}" destId="{252D77EE-EAD6-4C64-AD31-0E9B0DF8AEDE}" srcOrd="3" destOrd="0" presId="urn:microsoft.com/office/officeart/2005/8/layout/cycle7"/>
    <dgm:cxn modelId="{83CB4DCE-F930-40F1-BCD3-CBE8B0ED4EAF}" type="presParOf" srcId="{252D77EE-EAD6-4C64-AD31-0E9B0DF8AEDE}" destId="{D6BFDE1A-62AE-4813-8810-EEBF543D1E04}" srcOrd="0" destOrd="0" presId="urn:microsoft.com/office/officeart/2005/8/layout/cycle7"/>
    <dgm:cxn modelId="{4056A063-A5C1-43F2-870F-6878FB58A74C}" type="presParOf" srcId="{02C62292-F153-40EB-9348-47EB713ECC42}" destId="{E9AFCDD4-B9C7-4801-88F6-5110ACEF27BF}" srcOrd="4" destOrd="0" presId="urn:microsoft.com/office/officeart/2005/8/layout/cycle7"/>
    <dgm:cxn modelId="{42BFD638-5E11-4699-9657-A3F94F966437}" type="presParOf" srcId="{02C62292-F153-40EB-9348-47EB713ECC42}" destId="{AA2A0A41-A5D8-44C8-96BA-E9F75D0D3B96}" srcOrd="5" destOrd="0" presId="urn:microsoft.com/office/officeart/2005/8/layout/cycle7"/>
    <dgm:cxn modelId="{07882D13-8E0A-483B-8B82-0B5C096D8C59}" type="presParOf" srcId="{AA2A0A41-A5D8-44C8-96BA-E9F75D0D3B96}" destId="{E8D5DD08-F367-4E38-9085-9B5EFC4312A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02EA3-7C4D-4133-800B-F193FFCCED55}">
      <dsp:nvSpPr>
        <dsp:cNvPr id="0" name=""/>
        <dsp:cNvSpPr/>
      </dsp:nvSpPr>
      <dsp:spPr>
        <a:xfrm>
          <a:off x="2295916" y="79070"/>
          <a:ext cx="3146036" cy="314603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+mn-lt"/>
              <a:ea typeface="+mn-ea"/>
              <a:cs typeface="Times New Roman" panose="02020603050405020304" pitchFamily="18" charset="0"/>
            </a:rPr>
            <a:t>DĚJINY UDÁLOSTÍ: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i="1" kern="1200" dirty="0" smtClean="0">
              <a:latin typeface="+mn-lt"/>
              <a:ea typeface="+mn-ea"/>
              <a:cs typeface="Times New Roman" panose="02020603050405020304" pitchFamily="18" charset="0"/>
            </a:rPr>
            <a:t>říšská „východní politika“ </a:t>
          </a:r>
        </a:p>
      </dsp:txBody>
      <dsp:txXfrm>
        <a:off x="2715387" y="629626"/>
        <a:ext cx="2307093" cy="1415716"/>
      </dsp:txXfrm>
    </dsp:sp>
    <dsp:sp modelId="{A988C4C3-0139-4F69-B1E5-75C7EAD08646}">
      <dsp:nvSpPr>
        <dsp:cNvPr id="0" name=""/>
        <dsp:cNvSpPr/>
      </dsp:nvSpPr>
      <dsp:spPr>
        <a:xfrm>
          <a:off x="3413870" y="2031815"/>
          <a:ext cx="3146036" cy="3146036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+mn-lt"/>
              <a:ea typeface="+mn-ea"/>
              <a:cs typeface="Times New Roman" panose="02020603050405020304" pitchFamily="18" charset="0"/>
            </a:rPr>
            <a:t>DĚJINY PŘEDSTAV: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i="1" kern="1200" dirty="0" smtClean="0">
              <a:latin typeface="+mn-lt"/>
              <a:ea typeface="+mn-ea"/>
              <a:cs typeface="Times New Roman" panose="02020603050405020304" pitchFamily="18" charset="0"/>
            </a:rPr>
            <a:t>dobové koncepce říše</a:t>
          </a:r>
          <a:endParaRPr lang="cs-CZ" sz="2000" b="1" i="1" kern="1200" dirty="0">
            <a:latin typeface="+mn-lt"/>
            <a:ea typeface="+mn-ea"/>
            <a:cs typeface="Times New Roman" panose="02020603050405020304" pitchFamily="18" charset="0"/>
          </a:endParaRPr>
        </a:p>
      </dsp:txBody>
      <dsp:txXfrm>
        <a:off x="4376033" y="2844541"/>
        <a:ext cx="1887621" cy="1730320"/>
      </dsp:txXfrm>
    </dsp:sp>
    <dsp:sp modelId="{2FCA6869-A713-4F92-9695-C76FFAA15555}">
      <dsp:nvSpPr>
        <dsp:cNvPr id="0" name=""/>
        <dsp:cNvSpPr/>
      </dsp:nvSpPr>
      <dsp:spPr>
        <a:xfrm>
          <a:off x="1143480" y="2031815"/>
          <a:ext cx="3146036" cy="314603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+mn-lt"/>
              <a:ea typeface="+mn-ea"/>
              <a:cs typeface="Times New Roman" panose="02020603050405020304" pitchFamily="18" charset="0"/>
            </a:rPr>
            <a:t>DĚJINY STRUKTUR: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i="1" kern="1200" dirty="0" smtClean="0">
              <a:latin typeface="+mn-lt"/>
              <a:ea typeface="+mn-ea"/>
              <a:cs typeface="Times New Roman" panose="02020603050405020304" pitchFamily="18" charset="0"/>
            </a:rPr>
            <a:t>symbolická komunikace a právní rituály</a:t>
          </a:r>
          <a:endParaRPr lang="cs-CZ" sz="2000" b="1" i="1" kern="1200" dirty="0">
            <a:latin typeface="+mn-lt"/>
            <a:ea typeface="+mn-ea"/>
            <a:cs typeface="Times New Roman" panose="02020603050405020304" pitchFamily="18" charset="0"/>
          </a:endParaRPr>
        </a:p>
      </dsp:txBody>
      <dsp:txXfrm>
        <a:off x="1439732" y="2844541"/>
        <a:ext cx="1887621" cy="17303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46E322-B06F-4564-AC84-888B7D563BAD}">
      <dsp:nvSpPr>
        <dsp:cNvPr id="0" name=""/>
        <dsp:cNvSpPr/>
      </dsp:nvSpPr>
      <dsp:spPr>
        <a:xfrm>
          <a:off x="2335053" y="0"/>
          <a:ext cx="2060892" cy="2060892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i="1" kern="1200" dirty="0" err="1" smtClean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tributum</a:t>
          </a:r>
          <a:endParaRPr lang="cs-CZ" sz="1700" b="1" i="1" kern="1200" dirty="0">
            <a:solidFill>
              <a:schemeClr val="bg1"/>
            </a:solidFill>
            <a:latin typeface="+mn-lt"/>
            <a:cs typeface="Times New Roman" panose="02020603050405020304" pitchFamily="18" charset="0"/>
          </a:endParaRPr>
        </a:p>
      </dsp:txBody>
      <dsp:txXfrm>
        <a:off x="2850276" y="1030446"/>
        <a:ext cx="1030446" cy="1030446"/>
      </dsp:txXfrm>
    </dsp:sp>
    <dsp:sp modelId="{E207A5D4-2A9A-4C67-BB3E-D22FCCC102BF}">
      <dsp:nvSpPr>
        <dsp:cNvPr id="0" name=""/>
        <dsp:cNvSpPr/>
      </dsp:nvSpPr>
      <dsp:spPr>
        <a:xfrm>
          <a:off x="1304607" y="2060892"/>
          <a:ext cx="2060892" cy="2060892"/>
        </a:xfrm>
        <a:prstGeom prst="triangle">
          <a:avLst/>
        </a:prstGeom>
        <a:solidFill>
          <a:schemeClr val="accent2">
            <a:lumMod val="60000"/>
            <a:lumOff val="4000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i="1" kern="1200" dirty="0" err="1" smtClean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servitium</a:t>
          </a:r>
          <a:endParaRPr lang="cs-CZ" sz="1700" b="1" i="1" kern="1200" dirty="0">
            <a:solidFill>
              <a:schemeClr val="accent5">
                <a:lumMod val="50000"/>
              </a:schemeClr>
            </a:solidFill>
            <a:latin typeface="+mn-lt"/>
            <a:cs typeface="Times New Roman" panose="02020603050405020304" pitchFamily="18" charset="0"/>
          </a:endParaRPr>
        </a:p>
      </dsp:txBody>
      <dsp:txXfrm>
        <a:off x="1819830" y="3091338"/>
        <a:ext cx="1030446" cy="1030446"/>
      </dsp:txXfrm>
    </dsp:sp>
    <dsp:sp modelId="{96581978-0BCA-4FB4-BE0D-79EF9640903F}">
      <dsp:nvSpPr>
        <dsp:cNvPr id="0" name=""/>
        <dsp:cNvSpPr/>
      </dsp:nvSpPr>
      <dsp:spPr>
        <a:xfrm rot="10800000">
          <a:off x="2335053" y="2060892"/>
          <a:ext cx="2060892" cy="2060892"/>
        </a:xfrm>
        <a:prstGeom prst="triangle">
          <a:avLst/>
        </a:prstGeom>
        <a:solidFill>
          <a:schemeClr val="bg1"/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>
            <a:solidFill>
              <a:schemeClr val="bg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850276" y="2060892"/>
        <a:ext cx="1030446" cy="1030446"/>
      </dsp:txXfrm>
    </dsp:sp>
    <dsp:sp modelId="{755EC058-0093-4752-9AB2-F3993A89FC53}">
      <dsp:nvSpPr>
        <dsp:cNvPr id="0" name=""/>
        <dsp:cNvSpPr/>
      </dsp:nvSpPr>
      <dsp:spPr>
        <a:xfrm>
          <a:off x="3375474" y="2060892"/>
          <a:ext cx="2060892" cy="2060892"/>
        </a:xfrm>
        <a:prstGeom prst="triangle">
          <a:avLst/>
        </a:prstGeom>
        <a:solidFill>
          <a:schemeClr val="accent4">
            <a:lumMod val="60000"/>
            <a:lumOff val="4000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i="1" kern="1200" dirty="0" err="1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fidelitas</a:t>
          </a:r>
          <a:endParaRPr lang="cs-CZ" sz="1700" b="1" i="1" kern="1200" dirty="0">
            <a:solidFill>
              <a:schemeClr val="accent5">
                <a:lumMod val="50000"/>
              </a:schemeClr>
            </a:solidFill>
            <a:latin typeface="+mn-lt"/>
            <a:cs typeface="Times New Roman" panose="02020603050405020304" pitchFamily="18" charset="0"/>
          </a:endParaRPr>
        </a:p>
      </dsp:txBody>
      <dsp:txXfrm>
        <a:off x="3890697" y="3091338"/>
        <a:ext cx="1030446" cy="10304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77A0C2-DF9C-4AF4-A36A-F18032F049A6}">
      <dsp:nvSpPr>
        <dsp:cNvPr id="0" name=""/>
        <dsp:cNvSpPr/>
      </dsp:nvSpPr>
      <dsp:spPr>
        <a:xfrm>
          <a:off x="3398552" y="1208"/>
          <a:ext cx="2049714" cy="1024857"/>
        </a:xfrm>
        <a:prstGeom prst="ellipse">
          <a:avLst/>
        </a:prstGeom>
        <a:solidFill>
          <a:schemeClr val="accent4">
            <a:lumMod val="75000"/>
          </a:schemeClr>
        </a:solidFill>
        <a:ln w="34925" cap="flat" cmpd="sng" algn="in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i="1" kern="1200" dirty="0" smtClean="0"/>
            <a:t>res publica</a:t>
          </a:r>
          <a:endParaRPr lang="cs-CZ" sz="2300" i="1" kern="1200" dirty="0"/>
        </a:p>
      </dsp:txBody>
      <dsp:txXfrm>
        <a:off x="3698726" y="151295"/>
        <a:ext cx="1449366" cy="724683"/>
      </dsp:txXfrm>
    </dsp:sp>
    <dsp:sp modelId="{D130046D-9043-4ABB-9C9E-C18031D5D915}">
      <dsp:nvSpPr>
        <dsp:cNvPr id="0" name=""/>
        <dsp:cNvSpPr/>
      </dsp:nvSpPr>
      <dsp:spPr>
        <a:xfrm rot="3600000">
          <a:off x="4402044" y="1630669"/>
          <a:ext cx="1821638" cy="782572"/>
        </a:xfrm>
        <a:prstGeom prst="rightArrow">
          <a:avLst/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IURA MAIORUM</a:t>
          </a:r>
          <a:endParaRPr lang="cs-CZ" sz="1200" kern="1200" dirty="0"/>
        </a:p>
      </dsp:txBody>
      <dsp:txXfrm>
        <a:off x="4636816" y="1787183"/>
        <a:ext cx="1352094" cy="469544"/>
      </dsp:txXfrm>
    </dsp:sp>
    <dsp:sp modelId="{5DDCAD42-221C-42AF-8C00-F2EA593CA6DB}">
      <dsp:nvSpPr>
        <dsp:cNvPr id="0" name=""/>
        <dsp:cNvSpPr/>
      </dsp:nvSpPr>
      <dsp:spPr>
        <a:xfrm>
          <a:off x="5091193" y="2932948"/>
          <a:ext cx="2049714" cy="1024857"/>
        </a:xfrm>
        <a:prstGeom prst="ellipse">
          <a:avLst/>
        </a:prstGeom>
        <a:solidFill>
          <a:schemeClr val="accent4">
            <a:lumMod val="75000"/>
          </a:schemeClr>
        </a:solidFill>
        <a:ln w="34925" cap="flat" cmpd="sng" algn="in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i="1" kern="1200" dirty="0" err="1" smtClean="0"/>
            <a:t>principes</a:t>
          </a:r>
          <a:endParaRPr lang="cs-CZ" sz="2300" i="1" kern="1200" dirty="0"/>
        </a:p>
      </dsp:txBody>
      <dsp:txXfrm>
        <a:off x="5391367" y="3083035"/>
        <a:ext cx="1449366" cy="724683"/>
      </dsp:txXfrm>
    </dsp:sp>
    <dsp:sp modelId="{252D77EE-EAD6-4C64-AD31-0E9B0DF8AEDE}">
      <dsp:nvSpPr>
        <dsp:cNvPr id="0" name=""/>
        <dsp:cNvSpPr/>
      </dsp:nvSpPr>
      <dsp:spPr>
        <a:xfrm rot="10800000">
          <a:off x="3765862" y="3062873"/>
          <a:ext cx="1315095" cy="765006"/>
        </a:xfrm>
        <a:prstGeom prst="leftRightArrow">
          <a:avLst>
            <a:gd name="adj1" fmla="val 60000"/>
            <a:gd name="adj2" fmla="val 50000"/>
          </a:avLst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CONSENSUS</a:t>
          </a:r>
          <a:endParaRPr lang="cs-CZ" sz="1200" kern="1200" dirty="0"/>
        </a:p>
      </dsp:txBody>
      <dsp:txXfrm rot="10800000">
        <a:off x="3995364" y="3215874"/>
        <a:ext cx="856091" cy="459004"/>
      </dsp:txXfrm>
    </dsp:sp>
    <dsp:sp modelId="{E9AFCDD4-B9C7-4801-88F6-5110ACEF27BF}">
      <dsp:nvSpPr>
        <dsp:cNvPr id="0" name=""/>
        <dsp:cNvSpPr/>
      </dsp:nvSpPr>
      <dsp:spPr>
        <a:xfrm>
          <a:off x="1705911" y="2932948"/>
          <a:ext cx="2049714" cy="1024857"/>
        </a:xfrm>
        <a:prstGeom prst="ellipse">
          <a:avLst/>
        </a:prstGeom>
        <a:solidFill>
          <a:schemeClr val="accent4">
            <a:lumMod val="75000"/>
          </a:schemeClr>
        </a:solidFill>
        <a:ln w="34925" cap="flat" cmpd="sng" algn="in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i="1" kern="1200" dirty="0" err="1" smtClean="0"/>
            <a:t>rex</a:t>
          </a:r>
          <a:endParaRPr lang="cs-CZ" sz="2300" i="1" kern="1200" dirty="0"/>
        </a:p>
      </dsp:txBody>
      <dsp:txXfrm>
        <a:off x="2006085" y="3083035"/>
        <a:ext cx="1449366" cy="724683"/>
      </dsp:txXfrm>
    </dsp:sp>
    <dsp:sp modelId="{AA2A0A41-A5D8-44C8-96BA-E9F75D0D3B96}">
      <dsp:nvSpPr>
        <dsp:cNvPr id="0" name=""/>
        <dsp:cNvSpPr/>
      </dsp:nvSpPr>
      <dsp:spPr>
        <a:xfrm rot="18206376">
          <a:off x="2604513" y="1611502"/>
          <a:ext cx="1841618" cy="868994"/>
        </a:xfrm>
        <a:prstGeom prst="leftArrow">
          <a:avLst/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IURA MAIORUM</a:t>
          </a:r>
          <a:endParaRPr lang="cs-CZ" sz="1200" kern="1200" dirty="0"/>
        </a:p>
      </dsp:txBody>
      <dsp:txXfrm>
        <a:off x="2772996" y="1738107"/>
        <a:ext cx="1624369" cy="434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72B18-68D6-4605-8FDE-2F1B522F5CF8}" type="datetimeFigureOut">
              <a:rPr lang="cs-CZ" smtClean="0"/>
              <a:t>26. 11. 2018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6B020-020B-4E2F-BE8A-BDDB029DD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9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Čechy a říše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Razim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32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Deditio</a:t>
            </a:r>
            <a:endParaRPr lang="cs-CZ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6320" y="1690688"/>
            <a:ext cx="10871200" cy="5049746"/>
          </a:xfrm>
        </p:spPr>
        <p:txBody>
          <a:bodyPr>
            <a:normAutofit/>
          </a:bodyPr>
          <a:lstStyle/>
          <a:p>
            <a:r>
              <a:rPr lang="cs-CZ" sz="2200" dirty="0" err="1"/>
              <a:t>řím</a:t>
            </a:r>
            <a:r>
              <a:rPr lang="cs-CZ" sz="2200" dirty="0"/>
              <a:t>. kořeny, ale </a:t>
            </a:r>
            <a:r>
              <a:rPr lang="cs-CZ" sz="2200" dirty="0" err="1"/>
              <a:t>stv</a:t>
            </a:r>
            <a:r>
              <a:rPr lang="cs-CZ" sz="2200" dirty="0"/>
              <a:t>. </a:t>
            </a:r>
            <a:r>
              <a:rPr lang="cs-CZ" sz="2200" dirty="0" err="1"/>
              <a:t>obs</a:t>
            </a:r>
            <a:r>
              <a:rPr lang="cs-CZ" sz="2200" dirty="0"/>
              <a:t>.: </a:t>
            </a:r>
            <a:r>
              <a:rPr lang="cs-CZ" sz="2200" b="1" dirty="0">
                <a:solidFill>
                  <a:srgbClr val="002060"/>
                </a:solidFill>
              </a:rPr>
              <a:t>mimosoudní vyrovnání</a:t>
            </a:r>
          </a:p>
          <a:p>
            <a:r>
              <a:rPr lang="cs-CZ" sz="2200" dirty="0" err="1" smtClean="0"/>
              <a:t>podrobovací</a:t>
            </a:r>
            <a:r>
              <a:rPr lang="cs-CZ" sz="2200" dirty="0" smtClean="0"/>
              <a:t> rituál smíření, vliv </a:t>
            </a:r>
            <a:r>
              <a:rPr lang="cs-CZ" sz="2200" dirty="0" err="1" smtClean="0"/>
              <a:t>penitenciárních</a:t>
            </a:r>
            <a:r>
              <a:rPr lang="cs-CZ" sz="2200" dirty="0" smtClean="0"/>
              <a:t> praktik</a:t>
            </a:r>
          </a:p>
          <a:p>
            <a:r>
              <a:rPr lang="cs-CZ" sz="2200" dirty="0" smtClean="0"/>
              <a:t>konflikt panovník - privilegované </a:t>
            </a:r>
            <a:r>
              <a:rPr lang="cs-CZ" sz="2200" dirty="0"/>
              <a:t>osoby, </a:t>
            </a:r>
            <a:r>
              <a:rPr lang="cs-CZ" sz="2200" dirty="0" smtClean="0"/>
              <a:t>ochotné k mírovému řešení</a:t>
            </a:r>
          </a:p>
          <a:p>
            <a:r>
              <a:rPr lang="cs-CZ" sz="2200" b="1" dirty="0"/>
              <a:t>FÁZE:</a:t>
            </a:r>
            <a:r>
              <a:rPr lang="cs-CZ" sz="2200" dirty="0"/>
              <a:t> </a:t>
            </a:r>
            <a:r>
              <a:rPr lang="cs-CZ" sz="2200" dirty="0" smtClean="0"/>
              <a:t> 1. </a:t>
            </a:r>
            <a:r>
              <a:rPr lang="cs-CZ" sz="2200" i="1" dirty="0" err="1" smtClean="0"/>
              <a:t>iniuria</a:t>
            </a:r>
            <a:r>
              <a:rPr lang="cs-CZ" sz="2200" i="1" dirty="0" smtClean="0"/>
              <a:t>/</a:t>
            </a:r>
            <a:r>
              <a:rPr lang="cs-CZ" sz="2200" i="1" dirty="0" err="1" smtClean="0"/>
              <a:t>offensio</a:t>
            </a:r>
            <a:r>
              <a:rPr lang="cs-CZ" sz="2200" dirty="0" smtClean="0"/>
              <a:t> </a:t>
            </a:r>
            <a:r>
              <a:rPr lang="cs-CZ" sz="2200" dirty="0"/>
              <a:t>= </a:t>
            </a:r>
            <a:r>
              <a:rPr lang="cs-CZ" sz="2200" dirty="0" smtClean="0"/>
              <a:t>zásah, 2. </a:t>
            </a:r>
            <a:r>
              <a:rPr lang="cs-CZ" sz="2200" i="1" dirty="0" err="1" smtClean="0"/>
              <a:t>reconciliatio</a:t>
            </a:r>
            <a:r>
              <a:rPr lang="cs-CZ" sz="2200" dirty="0" smtClean="0"/>
              <a:t> </a:t>
            </a:r>
            <a:r>
              <a:rPr lang="cs-CZ" sz="2200" dirty="0"/>
              <a:t>= </a:t>
            </a:r>
            <a:r>
              <a:rPr lang="cs-CZ" sz="2200" dirty="0" smtClean="0"/>
              <a:t>zprostředkování, 3. </a:t>
            </a:r>
            <a:r>
              <a:rPr lang="cs-CZ" sz="2200" i="1" dirty="0" err="1" smtClean="0"/>
              <a:t>satisfactio</a:t>
            </a:r>
            <a:r>
              <a:rPr lang="cs-CZ" sz="2200" dirty="0" smtClean="0"/>
              <a:t> </a:t>
            </a:r>
            <a:r>
              <a:rPr lang="cs-CZ" sz="2200" dirty="0"/>
              <a:t>= </a:t>
            </a:r>
            <a:r>
              <a:rPr lang="cs-CZ" sz="2200" dirty="0" smtClean="0"/>
              <a:t>zadostiučinění </a:t>
            </a:r>
          </a:p>
          <a:p>
            <a:r>
              <a:rPr lang="cs-CZ" sz="2200" b="1" dirty="0"/>
              <a:t>FCE:</a:t>
            </a:r>
            <a:r>
              <a:rPr lang="cs-CZ" sz="2200" dirty="0"/>
              <a:t> stabilizovat politický řád, legitimizovat kroky panovníka, harmonizovat protikladné zájmy vládnoucí elity a poskytnout zadostiučinění poškozeným</a:t>
            </a:r>
          </a:p>
          <a:p>
            <a:r>
              <a:rPr lang="cs-CZ" sz="2200" b="1" dirty="0" smtClean="0"/>
              <a:t>STEREOTYP. SCÉNÁŘ</a:t>
            </a:r>
            <a:r>
              <a:rPr lang="cs-CZ" sz="2200" b="1" dirty="0"/>
              <a:t>:</a:t>
            </a:r>
            <a:r>
              <a:rPr lang="cs-CZ" sz="2200" dirty="0"/>
              <a:t> </a:t>
            </a:r>
            <a:r>
              <a:rPr lang="cs-CZ" sz="2200" dirty="0" smtClean="0"/>
              <a:t>před obecenstvem poražený </a:t>
            </a:r>
            <a:r>
              <a:rPr lang="cs-CZ" sz="2200" dirty="0"/>
              <a:t>sok s popelem na hlavě, bosýma nohama  a v rouše kajícníka </a:t>
            </a:r>
            <a:r>
              <a:rPr lang="cs-CZ" sz="2200" dirty="0" smtClean="0"/>
              <a:t>se vrhá </a:t>
            </a:r>
            <a:r>
              <a:rPr lang="cs-CZ" sz="2200" dirty="0"/>
              <a:t>k nohám </a:t>
            </a:r>
            <a:r>
              <a:rPr lang="cs-CZ" sz="2200" dirty="0" smtClean="0"/>
              <a:t>vítěze, čímž vyjadřuje, </a:t>
            </a:r>
            <a:r>
              <a:rPr lang="cs-CZ" sz="2200" dirty="0"/>
              <a:t>že se distancuje od svých politováníhodných skutků a podrobuje se vyšší </a:t>
            </a:r>
            <a:r>
              <a:rPr lang="cs-CZ" sz="2200" dirty="0" smtClean="0"/>
              <a:t>autoritě, která ho dříve či později omilostní (</a:t>
            </a:r>
            <a:r>
              <a:rPr lang="cs-CZ" sz="2200" i="1" dirty="0" err="1" smtClean="0"/>
              <a:t>humiliatio</a:t>
            </a:r>
            <a:r>
              <a:rPr lang="cs-CZ" sz="2200" i="1" dirty="0" smtClean="0"/>
              <a:t> – </a:t>
            </a:r>
            <a:r>
              <a:rPr lang="cs-CZ" sz="2200" i="1" dirty="0" err="1" smtClean="0"/>
              <a:t>exaltatio</a:t>
            </a:r>
            <a:r>
              <a:rPr lang="cs-CZ" sz="2200" i="1" dirty="0" smtClean="0"/>
              <a:t>, </a:t>
            </a:r>
            <a:r>
              <a:rPr lang="cs-CZ" sz="2200" i="1" dirty="0" err="1" smtClean="0"/>
              <a:t>christomimesis</a:t>
            </a:r>
            <a:r>
              <a:rPr lang="cs-CZ" sz="2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2979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Dary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4112"/>
          </a:xfrm>
        </p:spPr>
        <p:txBody>
          <a:bodyPr>
            <a:normAutofit/>
          </a:bodyPr>
          <a:lstStyle/>
          <a:p>
            <a:r>
              <a:rPr lang="cs-CZ" sz="2200" dirty="0" smtClean="0"/>
              <a:t>plnění na bázi dobrovolnosti (event. protiplnění neurčité)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002060"/>
                </a:solidFill>
              </a:rPr>
              <a:t>x tribut – problém odlišitelnosti při ambivalentním jazyk. úzu a soc. realitě </a:t>
            </a:r>
          </a:p>
          <a:p>
            <a:r>
              <a:rPr lang="cs-CZ" sz="2200" dirty="0" smtClean="0"/>
              <a:t>nástroj diplomacie a </a:t>
            </a:r>
            <a:r>
              <a:rPr lang="cs-CZ" sz="2200" dirty="0" err="1" smtClean="0"/>
              <a:t>disciplinace</a:t>
            </a:r>
            <a:endParaRPr lang="cs-CZ" sz="2200" dirty="0" smtClean="0"/>
          </a:p>
          <a:p>
            <a:r>
              <a:rPr lang="cs-CZ" sz="2200" dirty="0" smtClean="0"/>
              <a:t>která se může pojí s </a:t>
            </a:r>
            <a:r>
              <a:rPr lang="cs-CZ" sz="2200" dirty="0" err="1" smtClean="0"/>
              <a:t>infeudacemi</a:t>
            </a:r>
            <a:r>
              <a:rPr lang="cs-CZ" sz="2200" dirty="0" smtClean="0"/>
              <a:t> a </a:t>
            </a:r>
            <a:r>
              <a:rPr lang="cs-CZ" sz="2200" i="1" dirty="0" err="1" smtClean="0"/>
              <a:t>deditiones</a:t>
            </a:r>
            <a:r>
              <a:rPr lang="cs-CZ" sz="2200" dirty="0" smtClean="0"/>
              <a:t> </a:t>
            </a:r>
          </a:p>
          <a:p>
            <a:r>
              <a:rPr lang="cs-CZ" sz="2200" b="1" dirty="0" smtClean="0"/>
              <a:t>PŘEDMĚT:</a:t>
            </a:r>
            <a:r>
              <a:rPr lang="cs-CZ" sz="2200" dirty="0" smtClean="0"/>
              <a:t> cennosti (ne peníze) - úřady</a:t>
            </a:r>
          </a:p>
          <a:p>
            <a:r>
              <a:rPr lang="cs-CZ" sz="2200" b="1" dirty="0" smtClean="0"/>
              <a:t>FCE</a:t>
            </a:r>
            <a:r>
              <a:rPr lang="cs-CZ" sz="2200" b="1" dirty="0"/>
              <a:t>:</a:t>
            </a:r>
            <a:r>
              <a:rPr lang="cs-CZ" sz="2200" dirty="0"/>
              <a:t> </a:t>
            </a:r>
            <a:r>
              <a:rPr lang="cs-CZ" sz="2200" dirty="0" smtClean="0"/>
              <a:t>artikuluje a (re)produkuje </a:t>
            </a:r>
            <a:r>
              <a:rPr lang="cs-CZ" sz="2200" dirty="0"/>
              <a:t>závislostní vztahy mezi dárci a </a:t>
            </a:r>
            <a:r>
              <a:rPr lang="cs-CZ" sz="2200" dirty="0" smtClean="0"/>
              <a:t>obdarovanými po vertikále i horizontále, signalizuje (ne)přátelství x rukojmí, </a:t>
            </a:r>
            <a:r>
              <a:rPr lang="cs-CZ" sz="2200" b="1" dirty="0" smtClean="0"/>
              <a:t>zakládá a potvrzuje mír</a:t>
            </a:r>
            <a:endParaRPr lang="cs-CZ" sz="2200" b="1" dirty="0"/>
          </a:p>
          <a:p>
            <a:r>
              <a:rPr lang="cs-CZ" sz="2200" b="1" dirty="0" smtClean="0"/>
              <a:t>ZÁSADA RECIPROCITY</a:t>
            </a:r>
            <a:r>
              <a:rPr lang="cs-CZ" sz="2200" i="1" dirty="0" smtClean="0"/>
              <a:t> </a:t>
            </a:r>
            <a:r>
              <a:rPr lang="cs-CZ" sz="2200" dirty="0" smtClean="0"/>
              <a:t>(paradox !): povinnost dávat</a:t>
            </a:r>
            <a:r>
              <a:rPr lang="cs-CZ" sz="2200" dirty="0"/>
              <a:t>, přijímat a oplácet dary</a:t>
            </a:r>
            <a:endParaRPr lang="cs-CZ" sz="2200" dirty="0" smtClean="0"/>
          </a:p>
          <a:p>
            <a:r>
              <a:rPr lang="cs-CZ" sz="2200" b="1" dirty="0" smtClean="0"/>
              <a:t>SYSTÉM:</a:t>
            </a:r>
          </a:p>
          <a:p>
            <a:pPr marL="0" indent="0">
              <a:buNone/>
            </a:pPr>
            <a:r>
              <a:rPr lang="cs-CZ" sz="2200" dirty="0" smtClean="0"/>
              <a:t>1</a:t>
            </a:r>
            <a:r>
              <a:rPr lang="cs-CZ" sz="2200" dirty="0"/>
              <a:t>. </a:t>
            </a:r>
            <a:r>
              <a:rPr lang="cs-CZ" sz="2200" dirty="0" smtClean="0"/>
              <a:t>publicita, 2. licitace, 3</a:t>
            </a:r>
            <a:r>
              <a:rPr lang="cs-CZ" sz="2200" dirty="0"/>
              <a:t>. povinnost přijmout dar + </a:t>
            </a:r>
            <a:r>
              <a:rPr lang="cs-CZ" sz="2200" dirty="0" smtClean="0"/>
              <a:t>4. </a:t>
            </a:r>
            <a:r>
              <a:rPr lang="cs-CZ" sz="2200" dirty="0"/>
              <a:t>flexibilita, </a:t>
            </a:r>
            <a:r>
              <a:rPr lang="cs-CZ" sz="2200" dirty="0" smtClean="0"/>
              <a:t>5. </a:t>
            </a:r>
            <a:r>
              <a:rPr lang="cs-CZ" sz="2200" dirty="0"/>
              <a:t>ambivalentnost, </a:t>
            </a:r>
            <a:r>
              <a:rPr lang="cs-CZ" sz="2200" dirty="0" smtClean="0"/>
              <a:t>6. konektivita (soc. sítě)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88524" y="1839924"/>
            <a:ext cx="3098800" cy="1485900"/>
          </a:xfrm>
        </p:spPr>
        <p:txBody>
          <a:bodyPr/>
          <a:lstStyle/>
          <a:p>
            <a:r>
              <a:rPr lang="cs-CZ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Widukind</a:t>
            </a:r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 </a:t>
            </a:r>
            <a:r>
              <a:rPr lang="cs-CZ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Corvey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Obousměrná vodorovná šipka 4"/>
          <p:cNvSpPr/>
          <p:nvPr/>
        </p:nvSpPr>
        <p:spPr>
          <a:xfrm rot="8409912">
            <a:off x="8404559" y="2911607"/>
            <a:ext cx="367930" cy="238438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s-CZ" sz="1300" kern="1200" dirty="0"/>
          </a:p>
        </p:txBody>
      </p:sp>
      <p:sp>
        <p:nvSpPr>
          <p:cNvPr id="3" name="Zaoblený obdélník 2"/>
          <p:cNvSpPr/>
          <p:nvPr/>
        </p:nvSpPr>
        <p:spPr>
          <a:xfrm>
            <a:off x="96881" y="1030464"/>
            <a:ext cx="11134877" cy="5583696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466222585"/>
              </p:ext>
            </p:extLst>
          </p:nvPr>
        </p:nvGraphicFramePr>
        <p:xfrm>
          <a:off x="2298820" y="2162496"/>
          <a:ext cx="6731000" cy="4121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Skupina 14"/>
          <p:cNvGrpSpPr/>
          <p:nvPr/>
        </p:nvGrpSpPr>
        <p:grpSpPr>
          <a:xfrm>
            <a:off x="2542540" y="2082799"/>
            <a:ext cx="6144259" cy="4368801"/>
            <a:chOff x="0" y="0"/>
            <a:chExt cx="3771900" cy="2773680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0" y="1379220"/>
              <a:ext cx="3771900" cy="15240"/>
            </a:xfrm>
            <a:prstGeom prst="line">
              <a:avLst/>
            </a:prstGeom>
            <a:ln w="28575">
              <a:solidFill>
                <a:schemeClr val="accent5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ovnoramenný trojúhelník 17"/>
            <p:cNvSpPr/>
            <p:nvPr/>
          </p:nvSpPr>
          <p:spPr>
            <a:xfrm>
              <a:off x="502920" y="0"/>
              <a:ext cx="2827020" cy="2773680"/>
            </a:xfrm>
            <a:prstGeom prst="triangle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21" name="Textové pole 8"/>
          <p:cNvSpPr txBox="1"/>
          <p:nvPr/>
        </p:nvSpPr>
        <p:spPr>
          <a:xfrm>
            <a:off x="5165352" y="1615441"/>
            <a:ext cx="997934" cy="379736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>
                <a:solidFill>
                  <a:schemeClr val="accent5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PAX</a:t>
            </a:r>
          </a:p>
        </p:txBody>
      </p:sp>
      <p:sp>
        <p:nvSpPr>
          <p:cNvPr id="24" name="Textové pole 8"/>
          <p:cNvSpPr txBox="1"/>
          <p:nvPr/>
        </p:nvSpPr>
        <p:spPr>
          <a:xfrm>
            <a:off x="7797264" y="5135622"/>
            <a:ext cx="1112094" cy="518611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i="1" dirty="0" err="1" smtClean="0">
                <a:solidFill>
                  <a:schemeClr val="accent5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reges</a:t>
            </a:r>
            <a:endParaRPr lang="cs-CZ" sz="2400" b="1" i="1" dirty="0">
              <a:solidFill>
                <a:schemeClr val="accent5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ové pole 8"/>
          <p:cNvSpPr txBox="1"/>
          <p:nvPr/>
        </p:nvSpPr>
        <p:spPr>
          <a:xfrm>
            <a:off x="6747305" y="3325824"/>
            <a:ext cx="1127205" cy="518611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i="1" dirty="0" err="1" smtClean="0">
                <a:solidFill>
                  <a:schemeClr val="accent5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gentes</a:t>
            </a:r>
            <a:endParaRPr lang="cs-CZ" sz="2400" b="1" i="1" dirty="0" smtClean="0">
              <a:solidFill>
                <a:schemeClr val="accent5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i="1" dirty="0" smtClean="0">
                <a:solidFill>
                  <a:schemeClr val="accent5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400" b="1" dirty="0">
              <a:solidFill>
                <a:schemeClr val="accent5">
                  <a:lumMod val="5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80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52126"/>
          </a:xfrm>
        </p:spPr>
        <p:txBody>
          <a:bodyPr/>
          <a:lstStyle/>
          <a:p>
            <a:r>
              <a:rPr lang="cs-CZ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Lampert</a:t>
            </a:r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 </a:t>
            </a:r>
            <a:r>
              <a:rPr lang="cs-CZ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Hersfeldu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332171" y="1858932"/>
          <a:ext cx="8846820" cy="3959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3" name="Skupina 22"/>
          <p:cNvGrpSpPr/>
          <p:nvPr/>
        </p:nvGrpSpPr>
        <p:grpSpPr>
          <a:xfrm>
            <a:off x="6592546" y="2050763"/>
            <a:ext cx="4054477" cy="2253798"/>
            <a:chOff x="6033746" y="999955"/>
            <a:chExt cx="4054477" cy="2253798"/>
          </a:xfrm>
          <a:solidFill>
            <a:schemeClr val="accent1">
              <a:lumMod val="50000"/>
            </a:schemeClr>
          </a:solidFill>
        </p:grpSpPr>
        <p:sp>
          <p:nvSpPr>
            <p:cNvPr id="28" name="Ovál 27"/>
            <p:cNvSpPr/>
            <p:nvPr/>
          </p:nvSpPr>
          <p:spPr>
            <a:xfrm>
              <a:off x="6033746" y="1949556"/>
              <a:ext cx="2049714" cy="1304197"/>
            </a:xfrm>
            <a:prstGeom prst="ellipse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cs-CZ" i="1" dirty="0" err="1" smtClean="0"/>
                <a:t>dux</a:t>
              </a:r>
              <a:r>
                <a:rPr lang="cs-CZ" i="1" dirty="0" smtClean="0"/>
                <a:t> </a:t>
              </a:r>
              <a:r>
                <a:rPr lang="cs-CZ" i="1" dirty="0" err="1" smtClean="0"/>
                <a:t>Boemicus</a:t>
              </a:r>
              <a:r>
                <a:rPr lang="cs-CZ" i="1" dirty="0" smtClean="0"/>
                <a:t>/ </a:t>
              </a:r>
              <a:r>
                <a:rPr lang="cs-CZ" i="1" dirty="0" err="1" smtClean="0"/>
                <a:t>Boemorum</a:t>
              </a:r>
              <a:endParaRPr lang="cs-CZ" i="1" dirty="0"/>
            </a:p>
          </p:txBody>
        </p:sp>
        <p:sp>
          <p:nvSpPr>
            <p:cNvPr id="27" name="Ovál 26"/>
            <p:cNvSpPr/>
            <p:nvPr/>
          </p:nvSpPr>
          <p:spPr>
            <a:xfrm>
              <a:off x="8038509" y="999955"/>
              <a:ext cx="2049714" cy="1024857"/>
            </a:xfrm>
            <a:prstGeom prst="ellipse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cs-CZ" i="1" dirty="0" err="1" smtClean="0"/>
                <a:t>gens</a:t>
              </a:r>
              <a:r>
                <a:rPr lang="cs-CZ" i="1" dirty="0" smtClean="0"/>
                <a:t> </a:t>
              </a:r>
              <a:r>
                <a:rPr lang="cs-CZ" i="1" dirty="0" err="1" smtClean="0"/>
                <a:t>Boemorum</a:t>
              </a:r>
              <a:endParaRPr lang="cs-CZ" i="1" dirty="0"/>
            </a:p>
          </p:txBody>
        </p:sp>
      </p:grpSp>
      <p:sp>
        <p:nvSpPr>
          <p:cNvPr id="35" name="Ovál 34"/>
          <p:cNvSpPr/>
          <p:nvPr/>
        </p:nvSpPr>
        <p:spPr>
          <a:xfrm>
            <a:off x="1289644" y="1637926"/>
            <a:ext cx="7458115" cy="4888917"/>
          </a:xfrm>
          <a:prstGeom prst="ellipse">
            <a:avLst/>
          </a:prstGeom>
          <a:noFill/>
          <a:ln w="38100">
            <a:solidFill>
              <a:srgbClr val="CC99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6337934" y="1559783"/>
            <a:ext cx="4819650" cy="3322396"/>
          </a:xfrm>
          <a:prstGeom prst="ellipse">
            <a:avLst/>
          </a:prstGeom>
          <a:noFill/>
          <a:ln w="38100">
            <a:solidFill>
              <a:srgbClr val="CC99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ousměrná vodorovná šipka 4"/>
          <p:cNvSpPr/>
          <p:nvPr/>
        </p:nvSpPr>
        <p:spPr>
          <a:xfrm rot="8409912">
            <a:off x="8404559" y="2911607"/>
            <a:ext cx="367930" cy="238438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s-CZ" sz="1300" kern="1200" dirty="0"/>
          </a:p>
        </p:txBody>
      </p:sp>
    </p:spTree>
    <p:extLst>
      <p:ext uri="{BB962C8B-B14F-4D97-AF65-F5344CB8AC3E}">
        <p14:creationId xmlns:p14="http://schemas.microsoft.com/office/powerpoint/2010/main" val="392793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Východiska – obec. his.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„Stálou vzájemnou konfrontací pramenů, které mají k problému co říci, </a:t>
            </a:r>
            <a:r>
              <a:rPr lang="cs-CZ" b="1" i="1" dirty="0" smtClean="0"/>
              <a:t>snažím se poznat, který byl skutečný vztah obou státních útvarů ve zkoumaném období a jaký byl reálný obsah těch právních forem</a:t>
            </a:r>
            <a:r>
              <a:rPr lang="cs-CZ" i="1" dirty="0" smtClean="0"/>
              <a:t>, jimiž bývaly někdy (ne vždy) vzájemné vztahy vyjadřovány ... </a:t>
            </a:r>
            <a:r>
              <a:rPr lang="cs-CZ" b="1" i="1" dirty="0" smtClean="0"/>
              <a:t>Odmítám formální právněhistorické nazírání na uvažovaný problém</a:t>
            </a:r>
            <a:r>
              <a:rPr lang="cs-CZ" i="1" dirty="0" smtClean="0"/>
              <a:t>, tj. takové hledisko, které klade důraz na pouhé právní vyjádření vzájemného vztahu (nebo jen některé jeho části), aniž se stará o skutečnost a reálný obsah.“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FIALA, Z. Vztah českého státu k německé říši do počátku 13. století. (Podle kritiky pramenů.) Sborník historický. 1958, 6, s. 24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77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Východiska – práv. his.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cs-CZ" b="1" i="1" dirty="0" smtClean="0"/>
              <a:t>Nešlo ... v žádném případě o právo, nýbrž jen a jen o politiku</a:t>
            </a:r>
            <a:r>
              <a:rPr lang="cs-CZ" i="1" dirty="0" smtClean="0"/>
              <a:t>; nešlo o právní smlouvy, nýbrž jen o politické akce a akty; nešlo a nemohlo jíti s české strany nikdy o 'přistupování' a 'začleňování se' do rámce 'říše' a německého státního života s oním účinkem, jaký byl z toho vyvozován, a domněle obnovován, v letech 1939-1945, nýbrž jen a jen buď o dočasné podléhání okamžitému násilí (z čehož právo nikdy vzniknouti nemůže) anebo o přechodný oportunistický politický vztah a poměr, postoj a chování.“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VANĚČEK, V. Stát Přemyslovců a středověká „říše“. Praha :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Melantrich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1945. s. 22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71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351280" y="431800"/>
            <a:ext cx="9601200" cy="828040"/>
          </a:xfrm>
        </p:spPr>
        <p:txBody>
          <a:bodyPr/>
          <a:lstStyle/>
          <a:p>
            <a:r>
              <a:rPr lang="cs-CZ" dirty="0" smtClean="0"/>
              <a:t>Moderní metodologie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6160" y="1402080"/>
            <a:ext cx="10515600" cy="5303520"/>
          </a:xfrm>
        </p:spPr>
        <p:txBody>
          <a:bodyPr>
            <a:normAutofit/>
          </a:bodyPr>
          <a:lstStyle/>
          <a:p>
            <a:r>
              <a:rPr lang="cs-CZ" sz="2200" dirty="0" smtClean="0"/>
              <a:t>„ústavní dějiny jako kulturní dějiny“</a:t>
            </a:r>
          </a:p>
          <a:p>
            <a:r>
              <a:rPr lang="cs-CZ" sz="2200" i="1" dirty="0" err="1" smtClean="0"/>
              <a:t>cultural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turn</a:t>
            </a:r>
            <a:r>
              <a:rPr lang="cs-CZ" sz="2200" i="1" dirty="0" smtClean="0"/>
              <a:t> </a:t>
            </a:r>
            <a:r>
              <a:rPr lang="cs-CZ" sz="2200" dirty="0" smtClean="0"/>
              <a:t>od nadosobních struktur k </a:t>
            </a:r>
            <a:r>
              <a:rPr lang="cs-CZ" sz="2200" b="1" dirty="0" smtClean="0">
                <a:solidFill>
                  <a:srgbClr val="002060"/>
                </a:solidFill>
              </a:rPr>
              <a:t>člověku a soc. interakci</a:t>
            </a:r>
          </a:p>
          <a:p>
            <a:r>
              <a:rPr lang="cs-CZ" sz="2200" b="1" dirty="0">
                <a:solidFill>
                  <a:srgbClr val="002060"/>
                </a:solidFill>
              </a:rPr>
              <a:t>středověká </a:t>
            </a:r>
            <a:r>
              <a:rPr lang="cs-CZ" sz="2200" b="1" dirty="0" err="1">
                <a:solidFill>
                  <a:srgbClr val="002060"/>
                </a:solidFill>
              </a:rPr>
              <a:t>normativita</a:t>
            </a:r>
            <a:r>
              <a:rPr lang="cs-CZ" sz="2200" b="1" dirty="0">
                <a:solidFill>
                  <a:srgbClr val="002060"/>
                </a:solidFill>
              </a:rPr>
              <a:t> </a:t>
            </a:r>
            <a:r>
              <a:rPr lang="cs-CZ" sz="2200" b="1" dirty="0" smtClean="0">
                <a:solidFill>
                  <a:srgbClr val="002060"/>
                </a:solidFill>
              </a:rPr>
              <a:t>a „</a:t>
            </a:r>
            <a:r>
              <a:rPr lang="cs-CZ" sz="2200" b="1" dirty="0" err="1" smtClean="0">
                <a:solidFill>
                  <a:srgbClr val="002060"/>
                </a:solidFill>
              </a:rPr>
              <a:t>ustava</a:t>
            </a:r>
            <a:r>
              <a:rPr lang="cs-CZ" sz="2200" b="1" dirty="0" smtClean="0">
                <a:solidFill>
                  <a:srgbClr val="002060"/>
                </a:solidFill>
              </a:rPr>
              <a:t>“</a:t>
            </a:r>
          </a:p>
          <a:p>
            <a:pPr lvl="1"/>
            <a:r>
              <a:rPr lang="cs-CZ" sz="2200" dirty="0" smtClean="0"/>
              <a:t>málo diferencovaná (právo x politika)</a:t>
            </a:r>
          </a:p>
          <a:p>
            <a:pPr lvl="1"/>
            <a:r>
              <a:rPr lang="cs-CZ" sz="2200" dirty="0" smtClean="0"/>
              <a:t>výsledek konsensu v rámci rituálně-symbolické praxe (</a:t>
            </a:r>
            <a:r>
              <a:rPr lang="cs-CZ" sz="2200" dirty="0" err="1" smtClean="0"/>
              <a:t>fce</a:t>
            </a:r>
            <a:r>
              <a:rPr lang="cs-CZ" sz="2200" dirty="0" smtClean="0"/>
              <a:t> - </a:t>
            </a:r>
            <a:r>
              <a:rPr lang="cs-CZ" sz="2200" dirty="0" err="1" smtClean="0"/>
              <a:t>vizual</a:t>
            </a:r>
            <a:r>
              <a:rPr lang="cs-CZ" sz="2200" dirty="0" smtClean="0"/>
              <a:t>., </a:t>
            </a:r>
            <a:r>
              <a:rPr lang="cs-CZ" sz="2200" dirty="0" err="1" smtClean="0"/>
              <a:t>reproduk</a:t>
            </a:r>
            <a:r>
              <a:rPr lang="cs-CZ" sz="2200" dirty="0" smtClean="0"/>
              <a:t>.)</a:t>
            </a:r>
          </a:p>
          <a:p>
            <a:pPr lvl="1"/>
            <a:r>
              <a:rPr lang="cs-CZ" sz="2200" dirty="0" smtClean="0"/>
              <a:t>rituál plnil ve </a:t>
            </a:r>
            <a:r>
              <a:rPr lang="cs-CZ" sz="2200" dirty="0" err="1" smtClean="0"/>
              <a:t>stv</a:t>
            </a:r>
            <a:r>
              <a:rPr lang="cs-CZ" sz="2200" dirty="0" smtClean="0"/>
              <a:t>. funkce práva (jistota očekávání, řešení konfliktu)</a:t>
            </a:r>
          </a:p>
          <a:p>
            <a:pPr marL="457200" lvl="1" indent="0">
              <a:buNone/>
            </a:pPr>
            <a:r>
              <a:rPr lang="cs-CZ" sz="2200" b="1" dirty="0" smtClean="0"/>
              <a:t>Jaká je sociální logika </a:t>
            </a:r>
            <a:r>
              <a:rPr lang="cs-CZ" sz="2200" b="1" dirty="0" err="1" smtClean="0"/>
              <a:t>pr</a:t>
            </a:r>
            <a:r>
              <a:rPr lang="cs-CZ" sz="2200" b="1" dirty="0" smtClean="0"/>
              <a:t>. rituálu (očekávání, význam, dopady)?</a:t>
            </a:r>
          </a:p>
          <a:p>
            <a:r>
              <a:rPr lang="cs-CZ" sz="2200" b="1" dirty="0" smtClean="0">
                <a:solidFill>
                  <a:srgbClr val="002060"/>
                </a:solidFill>
              </a:rPr>
              <a:t>PR. RITUÁL:</a:t>
            </a:r>
          </a:p>
          <a:p>
            <a:pPr lvl="1"/>
            <a:r>
              <a:rPr lang="cs-CZ" sz="2200" dirty="0" smtClean="0"/>
              <a:t>chování založené na vnucených</a:t>
            </a:r>
            <a:r>
              <a:rPr lang="cs-CZ" sz="2200" dirty="0"/>
              <a:t>, </a:t>
            </a:r>
            <a:r>
              <a:rPr lang="cs-CZ" sz="2200" dirty="0" smtClean="0"/>
              <a:t>event. tradičních </a:t>
            </a:r>
            <a:r>
              <a:rPr lang="cs-CZ" sz="2200" dirty="0"/>
              <a:t>pravidlech </a:t>
            </a:r>
            <a:endParaRPr lang="cs-CZ" sz="2200" dirty="0" smtClean="0"/>
          </a:p>
          <a:p>
            <a:pPr lvl="1"/>
            <a:r>
              <a:rPr lang="cs-CZ" sz="2200" dirty="0" smtClean="0"/>
              <a:t>opakuje se </a:t>
            </a:r>
            <a:r>
              <a:rPr lang="cs-CZ" sz="2200" dirty="0"/>
              <a:t>identicky, popř. s drobnými obměnami opakuje (deskriptivní část </a:t>
            </a:r>
            <a:r>
              <a:rPr lang="cs-CZ" sz="2200" dirty="0" smtClean="0"/>
              <a:t>definice)</a:t>
            </a:r>
          </a:p>
          <a:p>
            <a:pPr lvl="1"/>
            <a:r>
              <a:rPr lang="cs-CZ" sz="2200" dirty="0" smtClean="0"/>
              <a:t>prohlubuje </a:t>
            </a:r>
            <a:r>
              <a:rPr lang="cs-CZ" sz="2200" dirty="0"/>
              <a:t>soudržnost kolektivu (funkcionální část definice</a:t>
            </a:r>
            <a:r>
              <a:rPr lang="cs-CZ" sz="2200" dirty="0" smtClean="0"/>
              <a:t>)</a:t>
            </a:r>
          </a:p>
          <a:p>
            <a:pPr lvl="1"/>
            <a:r>
              <a:rPr lang="cs-CZ" sz="2200" b="1" dirty="0" smtClean="0">
                <a:solidFill>
                  <a:srgbClr val="002060"/>
                </a:solidFill>
              </a:rPr>
              <a:t>vyvolává právní účinky a odkazuje na normativní představy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100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32560" y="198120"/>
            <a:ext cx="9601200" cy="59436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Typologie </a:t>
            </a:r>
            <a:r>
              <a:rPr lang="cs-CZ" dirty="0" err="1" smtClean="0"/>
              <a:t>mzn</a:t>
            </a:r>
            <a:r>
              <a:rPr lang="cs-CZ" dirty="0" smtClean="0"/>
              <a:t>. vztahů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178560" y="1219200"/>
            <a:ext cx="100584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OBEC.: </a:t>
            </a:r>
            <a:r>
              <a:rPr lang="cs-CZ" sz="2400" i="1" dirty="0" err="1"/>
              <a:t>foedera</a:t>
            </a:r>
            <a:r>
              <a:rPr lang="cs-CZ" sz="2400" i="1" dirty="0"/>
              <a:t> </a:t>
            </a:r>
            <a:r>
              <a:rPr lang="cs-CZ" sz="2400" i="1" dirty="0" err="1" smtClean="0"/>
              <a:t>aequa</a:t>
            </a:r>
            <a:r>
              <a:rPr lang="cs-CZ" sz="2400" i="1" dirty="0" smtClean="0"/>
              <a:t> x </a:t>
            </a:r>
            <a:r>
              <a:rPr lang="cs-CZ" sz="2400" i="1" dirty="0" err="1"/>
              <a:t>foedera</a:t>
            </a:r>
            <a:r>
              <a:rPr lang="cs-CZ" sz="2400" i="1" dirty="0"/>
              <a:t> </a:t>
            </a:r>
            <a:r>
              <a:rPr lang="cs-CZ" sz="2400" i="1" dirty="0" err="1"/>
              <a:t>iniqua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Font typeface="Franklin Gothic Book" panose="020B0503020102020204" pitchFamily="34" charset="0"/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ZVL.:</a:t>
            </a:r>
            <a:endParaRPr lang="cs-CZ" sz="2400" b="1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i="1" dirty="0" smtClean="0">
                <a:solidFill>
                  <a:srgbClr val="002060"/>
                </a:solidFill>
              </a:rPr>
              <a:t>pax</a:t>
            </a:r>
            <a:r>
              <a:rPr lang="cs-CZ" sz="2400" dirty="0" smtClean="0"/>
              <a:t> = svazek mezi státy, zajišťující zúčastněným stranám bezpečí před vojenskou agresí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i="1" dirty="0" err="1" smtClean="0">
                <a:solidFill>
                  <a:srgbClr val="002060"/>
                </a:solidFill>
              </a:rPr>
              <a:t>foedus</a:t>
            </a:r>
            <a:r>
              <a:rPr lang="cs-CZ" sz="2400" dirty="0" smtClean="0"/>
              <a:t> = vojenské spojenectví proti třetí straně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srgbClr val="002060"/>
                </a:solidFill>
              </a:rPr>
              <a:t>obchodní vztahy</a:t>
            </a:r>
            <a:r>
              <a:rPr lang="cs-CZ" sz="2400" dirty="0" smtClean="0"/>
              <a:t> (smlouvy, koncese)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srgbClr val="002060"/>
                </a:solidFill>
              </a:rPr>
              <a:t>přirozené/umělé příbuzenství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smtClean="0"/>
              <a:t>v podobě adopce a křestního kmotrovství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srgbClr val="002060"/>
                </a:solidFill>
              </a:rPr>
              <a:t>výměna darů</a:t>
            </a:r>
            <a:r>
              <a:rPr lang="cs-CZ" sz="2400" dirty="0" smtClean="0"/>
              <a:t> (např. při uzavírání smluv a spojenectví)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i="1" dirty="0" err="1" smtClean="0">
                <a:solidFill>
                  <a:srgbClr val="002060"/>
                </a:solidFill>
              </a:rPr>
              <a:t>amicitia</a:t>
            </a:r>
            <a:r>
              <a:rPr lang="cs-CZ" sz="2400" dirty="0" smtClean="0"/>
              <a:t> = pouto věrnosti a křesťanské lásky (</a:t>
            </a:r>
            <a:r>
              <a:rPr lang="cs-CZ" sz="2400" i="1" dirty="0" err="1" smtClean="0"/>
              <a:t>fides</a:t>
            </a:r>
            <a:r>
              <a:rPr lang="cs-CZ" sz="2400" i="1" dirty="0" smtClean="0"/>
              <a:t> et </a:t>
            </a:r>
            <a:r>
              <a:rPr lang="cs-CZ" sz="2400" i="1" dirty="0" err="1" smtClean="0"/>
              <a:t>caritas</a:t>
            </a:r>
            <a:r>
              <a:rPr lang="cs-CZ" sz="2400" dirty="0" smtClean="0"/>
              <a:t>), obsahující oboustranný právní závazek k radě a pomoci (</a:t>
            </a:r>
            <a:r>
              <a:rPr lang="cs-CZ" sz="2400" i="1" dirty="0" err="1" smtClean="0"/>
              <a:t>consilium</a:t>
            </a:r>
            <a:r>
              <a:rPr lang="cs-CZ" sz="2400" i="1" dirty="0" smtClean="0"/>
              <a:t> et </a:t>
            </a:r>
            <a:r>
              <a:rPr lang="cs-CZ" sz="2400" i="1" dirty="0" err="1" smtClean="0"/>
              <a:t>auxilium</a:t>
            </a:r>
            <a:r>
              <a:rPr lang="cs-CZ" sz="2400" dirty="0" smtClean="0"/>
              <a:t>)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b="1" i="1" dirty="0" err="1" smtClean="0">
                <a:solidFill>
                  <a:srgbClr val="002060"/>
                </a:solidFill>
              </a:rPr>
              <a:t>fraternitas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dirty="0" smtClean="0"/>
              <a:t>= spojenectví mezi královskými bratry, vládnoucími v různých zemích, které zavazuje v případě nutnosti k oboustranné podpoře radou a pomocí (</a:t>
            </a:r>
            <a:r>
              <a:rPr lang="cs-CZ" sz="2400" i="1" dirty="0" err="1" smtClean="0"/>
              <a:t>auxilium</a:t>
            </a:r>
            <a:r>
              <a:rPr lang="cs-CZ" sz="2400" dirty="0" smtClean="0"/>
              <a:t>)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79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32560" y="198120"/>
            <a:ext cx="4947920" cy="5943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Česko-říšské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8320" y="1127760"/>
            <a:ext cx="4942840" cy="573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smtClean="0">
                <a:solidFill>
                  <a:srgbClr val="002060"/>
                </a:solidFill>
              </a:rPr>
              <a:t>INTEGRAČNÍ PRVKY:</a:t>
            </a:r>
          </a:p>
          <a:p>
            <a:r>
              <a:rPr lang="cs-CZ" sz="2200" dirty="0" smtClean="0"/>
              <a:t>prostá podřízenost (</a:t>
            </a:r>
            <a:r>
              <a:rPr lang="cs-CZ" sz="2200" i="1" dirty="0" err="1" smtClean="0"/>
              <a:t>deditiones</a:t>
            </a:r>
            <a:r>
              <a:rPr lang="cs-CZ" sz="2200" dirty="0" smtClean="0"/>
              <a:t>)</a:t>
            </a:r>
          </a:p>
          <a:p>
            <a:r>
              <a:rPr lang="cs-CZ" sz="2200" dirty="0" smtClean="0"/>
              <a:t>soud./rozhodčí podřízenost</a:t>
            </a:r>
          </a:p>
          <a:p>
            <a:r>
              <a:rPr lang="cs-CZ" sz="2200" dirty="0" smtClean="0"/>
              <a:t>tribut a dary</a:t>
            </a:r>
          </a:p>
          <a:p>
            <a:r>
              <a:rPr lang="cs-CZ" sz="2200" dirty="0" smtClean="0"/>
              <a:t>lenní systém</a:t>
            </a:r>
          </a:p>
          <a:p>
            <a:r>
              <a:rPr lang="cs-CZ" sz="2200" dirty="0" err="1" smtClean="0"/>
              <a:t>říš</a:t>
            </a:r>
            <a:r>
              <a:rPr lang="cs-CZ" sz="2200" dirty="0" smtClean="0"/>
              <a:t>. aprobace/</a:t>
            </a:r>
            <a:r>
              <a:rPr lang="cs-CZ" sz="2200" dirty="0" err="1" smtClean="0"/>
              <a:t>infeudace</a:t>
            </a:r>
            <a:endParaRPr lang="cs-CZ" sz="2200" dirty="0" smtClean="0"/>
          </a:p>
          <a:p>
            <a:r>
              <a:rPr lang="cs-CZ" sz="2200" dirty="0" smtClean="0"/>
              <a:t>účast na </a:t>
            </a:r>
            <a:r>
              <a:rPr lang="cs-CZ" sz="2200" dirty="0" err="1" smtClean="0"/>
              <a:t>říš</a:t>
            </a:r>
            <a:r>
              <a:rPr lang="cs-CZ" sz="2200" dirty="0" smtClean="0"/>
              <a:t>. sjezdech a výpravách</a:t>
            </a:r>
          </a:p>
          <a:p>
            <a:r>
              <a:rPr lang="cs-CZ" sz="2200" dirty="0" smtClean="0"/>
              <a:t>účast na </a:t>
            </a:r>
            <a:r>
              <a:rPr lang="cs-CZ" sz="2200" dirty="0" err="1" smtClean="0"/>
              <a:t>říš</a:t>
            </a:r>
            <a:r>
              <a:rPr lang="cs-CZ" sz="2200" dirty="0" smtClean="0"/>
              <a:t>. volbě a kurfiřtství</a:t>
            </a:r>
          </a:p>
          <a:p>
            <a:r>
              <a:rPr lang="cs-CZ" sz="2200" dirty="0" err="1" smtClean="0"/>
              <a:t>arcičíšniství</a:t>
            </a:r>
            <a:endParaRPr lang="cs-CZ" sz="2200" dirty="0" smtClean="0"/>
          </a:p>
          <a:p>
            <a:r>
              <a:rPr lang="cs-CZ" sz="2200" dirty="0" smtClean="0"/>
              <a:t>bis. investitura</a:t>
            </a:r>
          </a:p>
          <a:p>
            <a:r>
              <a:rPr lang="cs-CZ" sz="2200" dirty="0" smtClean="0"/>
              <a:t>„přátelství“ a příbuzenství</a:t>
            </a:r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 smtClean="0"/>
          </a:p>
          <a:p>
            <a:endParaRPr lang="cs-CZ" sz="2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995680" y="1046480"/>
            <a:ext cx="5486400" cy="58115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0"/>
              </a:spcAft>
              <a:buFont typeface="Franklin Gothic Book" panose="020B0503020102020204" pitchFamily="34" charset="0"/>
              <a:buNone/>
            </a:pPr>
            <a:r>
              <a:rPr lang="cs-CZ" sz="2200" b="1" dirty="0" smtClean="0">
                <a:solidFill>
                  <a:srgbClr val="002060"/>
                </a:solidFill>
              </a:rPr>
              <a:t>CHRONOLOGIE (</a:t>
            </a:r>
            <a:r>
              <a:rPr lang="cs-CZ" sz="2200" b="1" dirty="0" err="1" smtClean="0">
                <a:solidFill>
                  <a:srgbClr val="002060"/>
                </a:solidFill>
              </a:rPr>
              <a:t>Moraw</a:t>
            </a:r>
            <a:r>
              <a:rPr lang="cs-CZ" sz="2200" b="1" dirty="0" smtClean="0">
                <a:solidFill>
                  <a:srgbClr val="002060"/>
                </a:solidFill>
              </a:rPr>
              <a:t>):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Font typeface="+mj-lt"/>
              <a:buAutoNum type="romanLcPeriod"/>
            </a:pPr>
            <a:r>
              <a:rPr lang="cs-CZ" sz="2200" dirty="0" smtClean="0"/>
              <a:t>christianizace </a:t>
            </a:r>
            <a:r>
              <a:rPr lang="cs-CZ" sz="2200" dirty="0"/>
              <a:t>Čech (od 9.-10. st.)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Font typeface="+mj-lt"/>
              <a:buAutoNum type="romanLcPeriod"/>
            </a:pPr>
            <a:r>
              <a:rPr lang="cs-CZ" sz="2200" dirty="0" smtClean="0"/>
              <a:t>politické </a:t>
            </a:r>
            <a:r>
              <a:rPr lang="cs-CZ" sz="2200" dirty="0"/>
              <a:t>spojenectví od tributu po vazalitu (od 10. st.)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Font typeface="+mj-lt"/>
              <a:buAutoNum type="romanLcPeriod"/>
            </a:pPr>
            <a:r>
              <a:rPr lang="cs-CZ" sz="2200" dirty="0" smtClean="0"/>
              <a:t>Čechy </a:t>
            </a:r>
            <a:r>
              <a:rPr lang="cs-CZ" sz="2200" dirty="0"/>
              <a:t>mocenskou oporou v říšské politice (od 11. st.)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Font typeface="+mj-lt"/>
              <a:buAutoNum type="romanLcPeriod"/>
            </a:pPr>
            <a:r>
              <a:rPr lang="cs-CZ" sz="2200" dirty="0" smtClean="0"/>
              <a:t>účast </a:t>
            </a:r>
            <a:r>
              <a:rPr lang="cs-CZ" sz="2200" dirty="0"/>
              <a:t>Přemyslovců ve stavu říšských knížat (od 12. st.)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Font typeface="+mj-lt"/>
              <a:buAutoNum type="romanLcPeriod"/>
            </a:pPr>
            <a:r>
              <a:rPr lang="cs-CZ" sz="2200" dirty="0" smtClean="0"/>
              <a:t>dědičný </a:t>
            </a:r>
            <a:r>
              <a:rPr lang="cs-CZ" sz="2200" dirty="0"/>
              <a:t>královský titul (přelom 12. a 13. st.)</a:t>
            </a:r>
          </a:p>
          <a:p>
            <a:pPr marL="514350" indent="-514350">
              <a:spcBef>
                <a:spcPts val="600"/>
              </a:spcBef>
              <a:spcAft>
                <a:spcPts val="0"/>
              </a:spcAft>
              <a:buFont typeface="+mj-lt"/>
              <a:buAutoNum type="romanLcPeriod"/>
            </a:pPr>
            <a:r>
              <a:rPr lang="cs-CZ" sz="2200" dirty="0" smtClean="0"/>
              <a:t>Čechy </a:t>
            </a:r>
            <a:r>
              <a:rPr lang="cs-CZ" sz="2200" dirty="0"/>
              <a:t>centrem říše (Lucemburkové)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cs-CZ" sz="2200" b="1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200" b="1" dirty="0" smtClean="0">
                <a:solidFill>
                  <a:srgbClr val="002060"/>
                </a:solidFill>
              </a:rPr>
              <a:t>SPECIFIKA</a:t>
            </a:r>
            <a:r>
              <a:rPr lang="cs-CZ" sz="2200" b="1" dirty="0">
                <a:solidFill>
                  <a:srgbClr val="002060"/>
                </a:solidFill>
              </a:rPr>
              <a:t>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200" dirty="0" smtClean="0">
                <a:solidFill>
                  <a:schemeClr val="tx1"/>
                </a:solidFill>
              </a:rPr>
              <a:t>NE: </a:t>
            </a:r>
            <a:r>
              <a:rPr lang="cs-CZ" sz="2200" dirty="0">
                <a:solidFill>
                  <a:schemeClr val="tx1"/>
                </a:solidFill>
              </a:rPr>
              <a:t>říšský </a:t>
            </a:r>
            <a:r>
              <a:rPr lang="cs-CZ" sz="2200" dirty="0" smtClean="0">
                <a:solidFill>
                  <a:schemeClr val="tx1"/>
                </a:solidFill>
              </a:rPr>
              <a:t>majetek, výkon </a:t>
            </a:r>
            <a:r>
              <a:rPr lang="cs-CZ" sz="2200" dirty="0">
                <a:solidFill>
                  <a:schemeClr val="tx1"/>
                </a:solidFill>
              </a:rPr>
              <a:t>vladařských práv </a:t>
            </a:r>
            <a:r>
              <a:rPr lang="cs-CZ" sz="2200" dirty="0" err="1">
                <a:solidFill>
                  <a:schemeClr val="tx1"/>
                </a:solidFill>
              </a:rPr>
              <a:t>řím</a:t>
            </a:r>
            <a:r>
              <a:rPr lang="cs-CZ" sz="2200" dirty="0">
                <a:solidFill>
                  <a:schemeClr val="tx1"/>
                </a:solidFill>
              </a:rPr>
              <a:t>. </a:t>
            </a:r>
            <a:r>
              <a:rPr lang="cs-CZ" sz="2200" dirty="0" smtClean="0">
                <a:solidFill>
                  <a:schemeClr val="tx1"/>
                </a:solidFill>
              </a:rPr>
              <a:t>panovníka, říšské </a:t>
            </a:r>
            <a:r>
              <a:rPr lang="cs-CZ" sz="2200" dirty="0">
                <a:solidFill>
                  <a:schemeClr val="tx1"/>
                </a:solidFill>
              </a:rPr>
              <a:t>sjezdy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</a:rPr>
              <a:t>zemská církev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200" dirty="0" err="1">
                <a:solidFill>
                  <a:schemeClr val="tx1"/>
                </a:solidFill>
              </a:rPr>
              <a:t>nastolovací</a:t>
            </a:r>
            <a:r>
              <a:rPr lang="cs-CZ" sz="2200" dirty="0">
                <a:solidFill>
                  <a:schemeClr val="tx1"/>
                </a:solidFill>
              </a:rPr>
              <a:t>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25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69311010"/>
              </p:ext>
            </p:extLst>
          </p:nvPr>
        </p:nvGraphicFramePr>
        <p:xfrm>
          <a:off x="2244306" y="792988"/>
          <a:ext cx="7703388" cy="5243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916863" y="331323"/>
            <a:ext cx="2358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Co a jak se stalo?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566757" y="3183851"/>
            <a:ext cx="1944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Co je typické?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8721505" y="3183851"/>
            <a:ext cx="287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Jak to bylo vnímáno?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1729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Investitura</a:t>
            </a:r>
            <a:endParaRPr lang="cs-CZ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5040" y="1825625"/>
            <a:ext cx="10398760" cy="4797244"/>
          </a:xfrm>
        </p:spPr>
        <p:txBody>
          <a:bodyPr>
            <a:normAutofit/>
          </a:bodyPr>
          <a:lstStyle/>
          <a:p>
            <a:r>
              <a:rPr lang="cs-CZ" sz="2200" dirty="0" smtClean="0"/>
              <a:t>inaugurační a přechodový </a:t>
            </a:r>
            <a:r>
              <a:rPr lang="cs-CZ" sz="2200" dirty="0" err="1" smtClean="0"/>
              <a:t>pr</a:t>
            </a:r>
            <a:r>
              <a:rPr lang="cs-CZ" sz="2200" dirty="0" smtClean="0"/>
              <a:t>. rituál</a:t>
            </a:r>
          </a:p>
          <a:p>
            <a:r>
              <a:rPr lang="cs-CZ" sz="2200" dirty="0" smtClean="0"/>
              <a:t>účel: </a:t>
            </a:r>
            <a:r>
              <a:rPr lang="cs-CZ" sz="2200" b="1" dirty="0" smtClean="0">
                <a:solidFill>
                  <a:srgbClr val="002060"/>
                </a:solidFill>
              </a:rPr>
              <a:t>transfer veřejné moci</a:t>
            </a:r>
          </a:p>
          <a:p>
            <a:r>
              <a:rPr lang="cs-CZ" sz="2200" dirty="0" smtClean="0"/>
              <a:t>„lenní“ forma: propůjčení </a:t>
            </a:r>
            <a:r>
              <a:rPr lang="cs-CZ" sz="2200" dirty="0"/>
              <a:t>léna při současném ustavení svazku vazalské </a:t>
            </a:r>
            <a:r>
              <a:rPr lang="cs-CZ" sz="2200" dirty="0" smtClean="0"/>
              <a:t>věrnosti</a:t>
            </a:r>
          </a:p>
          <a:p>
            <a:r>
              <a:rPr lang="cs-CZ" sz="2200" b="1" dirty="0"/>
              <a:t>FÁZE:</a:t>
            </a:r>
            <a:r>
              <a:rPr lang="cs-CZ" sz="2200" dirty="0"/>
              <a:t> 1. </a:t>
            </a:r>
            <a:r>
              <a:rPr lang="cs-CZ" sz="2200" i="1" dirty="0" err="1"/>
              <a:t>homagium</a:t>
            </a:r>
            <a:r>
              <a:rPr lang="cs-CZ" sz="2200" dirty="0"/>
              <a:t>, </a:t>
            </a:r>
            <a:r>
              <a:rPr lang="cs-CZ" sz="2200" dirty="0" smtClean="0"/>
              <a:t>2. přísaha věrnosti, 3. udělení léna</a:t>
            </a:r>
          </a:p>
          <a:p>
            <a:r>
              <a:rPr lang="cs-CZ" sz="2200" dirty="0" smtClean="0"/>
              <a:t>ANTROPOLOG. KONSTANTY: místo, publikum, adaptace, </a:t>
            </a:r>
            <a:r>
              <a:rPr lang="cs-CZ" sz="2200" i="1" dirty="0" err="1" smtClean="0"/>
              <a:t>memoria</a:t>
            </a:r>
            <a:endParaRPr lang="cs-CZ" sz="2200" i="1" dirty="0" smtClean="0"/>
          </a:p>
          <a:p>
            <a:r>
              <a:rPr lang="cs-CZ" sz="2200" b="1" dirty="0" smtClean="0"/>
              <a:t>FCE: </a:t>
            </a:r>
          </a:p>
          <a:p>
            <a:pPr lvl="1"/>
            <a:r>
              <a:rPr lang="cs-CZ" sz="2200" dirty="0" smtClean="0"/>
              <a:t>artikulace, legitimace a upevnění asymetrických moc. vztahů a řádu světa</a:t>
            </a:r>
          </a:p>
          <a:p>
            <a:pPr lvl="1"/>
            <a:r>
              <a:rPr lang="cs-CZ" sz="2200" i="1" dirty="0" err="1" smtClean="0"/>
              <a:t>consilium</a:t>
            </a:r>
            <a:r>
              <a:rPr lang="cs-CZ" sz="2200" i="1" dirty="0" smtClean="0"/>
              <a:t> et </a:t>
            </a:r>
            <a:r>
              <a:rPr lang="cs-CZ" sz="2200" i="1" dirty="0" err="1" smtClean="0"/>
              <a:t>auxilium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424660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9601200" cy="61468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Schéma lenního rituálu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93" y="1503681"/>
            <a:ext cx="6040067" cy="40843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7223760" y="1249680"/>
            <a:ext cx="4653279" cy="514095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hominium</a:t>
            </a:r>
            <a:r>
              <a:rPr lang="cs-CZ" sz="2400" b="1" dirty="0" smtClean="0">
                <a:solidFill>
                  <a:srgbClr val="002060"/>
                </a:solidFill>
              </a:rPr>
              <a:t>:</a:t>
            </a:r>
            <a:r>
              <a:rPr lang="cs-CZ" sz="2400" dirty="0" smtClean="0"/>
              <a:t> lenní slib (prohlášení </a:t>
            </a:r>
            <a:r>
              <a:rPr lang="cs-CZ" sz="2400" dirty="0" err="1" smtClean="0"/>
              <a:t>vyjádřující</a:t>
            </a:r>
            <a:r>
              <a:rPr lang="cs-CZ" sz="2400" dirty="0" smtClean="0"/>
              <a:t> vůli stát se </a:t>
            </a:r>
            <a:r>
              <a:rPr lang="cs-CZ" sz="2400" dirty="0" err="1" smtClean="0"/>
              <a:t>manem</a:t>
            </a:r>
            <a:r>
              <a:rPr lang="cs-CZ" sz="2400" dirty="0" smtClean="0"/>
              <a:t>), vkládání rukou (</a:t>
            </a:r>
            <a:r>
              <a:rPr lang="cs-CZ" sz="2400" i="1" dirty="0" err="1" smtClean="0"/>
              <a:t>manus</a:t>
            </a:r>
            <a:r>
              <a:rPr lang="cs-CZ" sz="2400" i="1" dirty="0" smtClean="0"/>
              <a:t> – </a:t>
            </a:r>
            <a:r>
              <a:rPr lang="cs-CZ" sz="2400" i="1" dirty="0" err="1" smtClean="0"/>
              <a:t>potestas</a:t>
            </a:r>
            <a:r>
              <a:rPr lang="cs-CZ" sz="2400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fidelitas</a:t>
            </a:r>
            <a:r>
              <a:rPr lang="cs-CZ" sz="2400" b="1" dirty="0" smtClean="0">
                <a:solidFill>
                  <a:srgbClr val="002060"/>
                </a:solidFill>
              </a:rPr>
              <a:t> + </a:t>
            </a:r>
            <a:r>
              <a:rPr lang="cs-CZ" sz="2400" b="1" dirty="0" err="1" smtClean="0">
                <a:solidFill>
                  <a:srgbClr val="002060"/>
                </a:solidFill>
              </a:rPr>
              <a:t>osculum</a:t>
            </a:r>
            <a:r>
              <a:rPr lang="cs-CZ" sz="2400" dirty="0" smtClean="0"/>
              <a:t>: přísaha věrnosti doprovázená polibkem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b="1" dirty="0" smtClean="0">
                <a:solidFill>
                  <a:srgbClr val="002060"/>
                </a:solidFill>
              </a:rPr>
              <a:t>investitura:</a:t>
            </a:r>
            <a:r>
              <a:rPr lang="cs-CZ" sz="2400" dirty="0" smtClean="0"/>
              <a:t> udělení léna (smlouva)</a:t>
            </a:r>
          </a:p>
          <a:p>
            <a:r>
              <a:rPr lang="cs-CZ" sz="2400" dirty="0" smtClean="0"/>
              <a:t>symbolika gest a promluv</a:t>
            </a:r>
          </a:p>
          <a:p>
            <a:r>
              <a:rPr lang="cs-CZ" sz="2400" dirty="0" smtClean="0"/>
              <a:t>symbolika místa</a:t>
            </a:r>
          </a:p>
          <a:p>
            <a:r>
              <a:rPr lang="cs-CZ" sz="2400" dirty="0" smtClean="0"/>
              <a:t>publikum jako garant řádu světa</a:t>
            </a:r>
          </a:p>
          <a:p>
            <a:r>
              <a:rPr lang="cs-CZ" sz="2400" dirty="0" smtClean="0"/>
              <a:t>paměť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67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821</TotalTime>
  <Words>1034</Words>
  <Application>Microsoft Office PowerPoint</Application>
  <PresentationFormat>Širokoúhlá obrazovka</PresentationFormat>
  <Paragraphs>120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Franklin Gothic Book</vt:lpstr>
      <vt:lpstr>Times New Roman</vt:lpstr>
      <vt:lpstr>Crop</vt:lpstr>
      <vt:lpstr>Čechy a říše</vt:lpstr>
      <vt:lpstr>Východiska – obec. his.</vt:lpstr>
      <vt:lpstr>Východiska – práv. his.</vt:lpstr>
      <vt:lpstr>Moderní metodologie</vt:lpstr>
      <vt:lpstr>Typologie mzn. vztahů</vt:lpstr>
      <vt:lpstr>Česko-říšské vztahy</vt:lpstr>
      <vt:lpstr>Prezentace aplikace PowerPoint</vt:lpstr>
      <vt:lpstr>Investitura</vt:lpstr>
      <vt:lpstr>Schéma lenního rituálu</vt:lpstr>
      <vt:lpstr>Deditio</vt:lpstr>
      <vt:lpstr>Dary</vt:lpstr>
      <vt:lpstr>Widukind z Corvey</vt:lpstr>
      <vt:lpstr>Lampert z Hersfeldu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StředovĚké právo A Medievistika</dc:title>
  <dc:creator>Jakub Razim</dc:creator>
  <cp:lastModifiedBy>Jakub Razim</cp:lastModifiedBy>
  <cp:revision>69</cp:revision>
  <dcterms:created xsi:type="dcterms:W3CDTF">2017-09-25T08:27:37Z</dcterms:created>
  <dcterms:modified xsi:type="dcterms:W3CDTF">2018-11-26T09:44:18Z</dcterms:modified>
</cp:coreProperties>
</file>