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75" r:id="rId6"/>
    <p:sldId id="273" r:id="rId7"/>
    <p:sldId id="271" r:id="rId8"/>
    <p:sldId id="261" r:id="rId9"/>
    <p:sldId id="262" r:id="rId10"/>
    <p:sldId id="272" r:id="rId11"/>
    <p:sldId id="274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75" d="100"/>
          <a:sy n="75" d="100"/>
        </p:scale>
        <p:origin x="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72B18-68D6-4605-8FDE-2F1B522F5CF8}" type="datetimeFigureOut">
              <a:rPr lang="cs-CZ" smtClean="0"/>
              <a:t>12. 11. 2018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6B020-020B-4E2F-BE8A-BDDB029DD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9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6B020-020B-4E2F-BE8A-BDDB029DD94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178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600" dirty="0" smtClean="0"/>
              <a:t>VENKOV A Poddanské právo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Jakub </a:t>
            </a:r>
            <a:r>
              <a:rPr lang="cs-CZ" dirty="0"/>
              <a:t>R</a:t>
            </a:r>
            <a:r>
              <a:rPr lang="cs-CZ" dirty="0" smtClean="0"/>
              <a:t>azim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53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532880" y="5811520"/>
            <a:ext cx="4678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Kouřim v 10. stol. (rekonstrukce Miloš Šolle) </a:t>
            </a:r>
            <a:endParaRPr lang="cs-CZ" i="1" dirty="0"/>
          </a:p>
        </p:txBody>
      </p:sp>
      <p:pic>
        <p:nvPicPr>
          <p:cNvPr id="2050" name="Picture 2" descr="VÃ½sledek obrÃ¡zku pro starÃ¡ kouÅim rekonstrukc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" b="18520"/>
          <a:stretch/>
        </p:blipFill>
        <p:spPr bwMode="auto">
          <a:xfrm>
            <a:off x="1730375" y="504706"/>
            <a:ext cx="8846185" cy="48227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1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584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Venkovská společnost (Petráček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117600"/>
            <a:ext cx="10673079" cy="50593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stratifikace:</a:t>
            </a:r>
            <a:endParaRPr lang="cs-CZ" sz="2200" b="1" dirty="0" smtClean="0">
              <a:solidFill>
                <a:srgbClr val="002060"/>
              </a:solidFill>
            </a:endParaRPr>
          </a:p>
          <a:p>
            <a:pPr marL="102870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</a:rPr>
              <a:t>„věrní knížete“</a:t>
            </a:r>
          </a:p>
          <a:p>
            <a:pPr marL="1485900" lvl="2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i="0" dirty="0" smtClean="0"/>
              <a:t>úředníci</a:t>
            </a:r>
          </a:p>
          <a:p>
            <a:pPr marL="1485900" lvl="2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dirty="0" smtClean="0"/>
              <a:t>velmoži</a:t>
            </a:r>
          </a:p>
          <a:p>
            <a:pPr marL="1485900" lvl="2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i="0" dirty="0" smtClean="0"/>
              <a:t>bojovníci</a:t>
            </a:r>
          </a:p>
          <a:p>
            <a:pPr marL="102870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</a:rPr>
              <a:t>„poddaní“</a:t>
            </a:r>
          </a:p>
          <a:p>
            <a:pPr marL="1485900" lvl="2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dirty="0" smtClean="0"/>
              <a:t>os. svobodní knížecí rolníci</a:t>
            </a:r>
          </a:p>
          <a:p>
            <a:pPr marL="1485900" lvl="2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dirty="0" smtClean="0"/>
              <a:t>nevolníci</a:t>
            </a:r>
            <a:r>
              <a:rPr lang="cs-CZ" sz="2200" dirty="0" smtClean="0"/>
              <a:t> </a:t>
            </a:r>
          </a:p>
          <a:p>
            <a:pPr marL="498348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</a:rPr>
              <a:t>správ. organizace: </a:t>
            </a:r>
            <a:r>
              <a:rPr lang="cs-CZ" sz="2200" dirty="0" smtClean="0"/>
              <a:t>hrady,</a:t>
            </a:r>
            <a:r>
              <a:rPr lang="cs-CZ" sz="2200" i="0" dirty="0" smtClean="0"/>
              <a:t> dvorce</a:t>
            </a:r>
          </a:p>
          <a:p>
            <a:pPr marL="498348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 err="1" smtClean="0">
                <a:solidFill>
                  <a:srgbClr val="002060"/>
                </a:solidFill>
              </a:rPr>
              <a:t>hosp</a:t>
            </a:r>
            <a:r>
              <a:rPr lang="cs-CZ" sz="2200" b="1" dirty="0" smtClean="0">
                <a:solidFill>
                  <a:srgbClr val="002060"/>
                </a:solidFill>
              </a:rPr>
              <a:t>. </a:t>
            </a:r>
            <a:r>
              <a:rPr lang="cs-CZ" sz="2200" b="1" dirty="0">
                <a:solidFill>
                  <a:srgbClr val="002060"/>
                </a:solidFill>
              </a:rPr>
              <a:t>organizace: </a:t>
            </a:r>
            <a:r>
              <a:rPr lang="cs-CZ" sz="2200" dirty="0" smtClean="0"/>
              <a:t>velkostatek</a:t>
            </a:r>
            <a:endParaRPr lang="cs-CZ" sz="2200" i="0" dirty="0" smtClean="0"/>
          </a:p>
          <a:p>
            <a:pPr marL="498348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VÝV </a:t>
            </a:r>
            <a:r>
              <a:rPr lang="cs-CZ" sz="22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 sbližování svob. a nesvobod. v procesu unifikace a „privatizace“</a:t>
            </a:r>
            <a:endParaRPr lang="cs-CZ" sz="2200" b="1" i="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07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726440"/>
          </a:xfrm>
        </p:spPr>
        <p:txBody>
          <a:bodyPr/>
          <a:lstStyle/>
          <a:p>
            <a:r>
              <a:rPr lang="cs-CZ" dirty="0" smtClean="0"/>
              <a:t>Kolonizace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066800" y="1341120"/>
            <a:ext cx="10962640" cy="4835843"/>
          </a:xfrm>
        </p:spPr>
        <p:txBody>
          <a:bodyPr>
            <a:normAutofit/>
          </a:bodyPr>
          <a:lstStyle/>
          <a:p>
            <a:r>
              <a:rPr lang="cs-CZ" sz="2200" b="1" dirty="0" smtClean="0">
                <a:solidFill>
                  <a:srgbClr val="002060"/>
                </a:solidFill>
              </a:rPr>
              <a:t>„velká“ 13. stol.</a:t>
            </a:r>
          </a:p>
          <a:p>
            <a:r>
              <a:rPr lang="cs-CZ" sz="2200" b="1" dirty="0" smtClean="0">
                <a:solidFill>
                  <a:srgbClr val="002060"/>
                </a:solidFill>
              </a:rPr>
              <a:t>x </a:t>
            </a:r>
            <a:r>
              <a:rPr lang="cs-CZ" sz="2200" b="1" dirty="0" err="1" smtClean="0">
                <a:solidFill>
                  <a:srgbClr val="002060"/>
                </a:solidFill>
              </a:rPr>
              <a:t>Bretholzova</a:t>
            </a:r>
            <a:r>
              <a:rPr lang="cs-CZ" sz="2200" b="1" dirty="0" smtClean="0">
                <a:solidFill>
                  <a:srgbClr val="002060"/>
                </a:solidFill>
              </a:rPr>
              <a:t> „</a:t>
            </a:r>
            <a:r>
              <a:rPr lang="cs-CZ" sz="2200" b="1" dirty="0" err="1" smtClean="0">
                <a:solidFill>
                  <a:srgbClr val="002060"/>
                </a:solidFill>
              </a:rPr>
              <a:t>antikolonizační</a:t>
            </a:r>
            <a:r>
              <a:rPr lang="cs-CZ" sz="2200" b="1" dirty="0" smtClean="0">
                <a:solidFill>
                  <a:srgbClr val="002060"/>
                </a:solidFill>
              </a:rPr>
              <a:t> teorie“</a:t>
            </a:r>
          </a:p>
          <a:p>
            <a:r>
              <a:rPr lang="cs-CZ" sz="2200" b="1" dirty="0" smtClean="0">
                <a:solidFill>
                  <a:srgbClr val="002060"/>
                </a:solidFill>
              </a:rPr>
              <a:t>inovace v návaznosti na autochtonní vývoj: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města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/>
              <a:t>proměny sídel. struktury - pravidelnější tvary sídlišť a </a:t>
            </a:r>
            <a:r>
              <a:rPr lang="cs-CZ" sz="2200" b="1" i="0" dirty="0" err="1" smtClean="0"/>
              <a:t>plužin</a:t>
            </a:r>
            <a:r>
              <a:rPr lang="cs-CZ" sz="2200" b="1" i="0" dirty="0" smtClean="0"/>
              <a:t> (</a:t>
            </a:r>
            <a:r>
              <a:rPr lang="cs-CZ" sz="2200" b="1" i="0" dirty="0" err="1" smtClean="0"/>
              <a:t>zeměděl</a:t>
            </a:r>
            <a:r>
              <a:rPr lang="cs-CZ" sz="2200" b="1" i="0" dirty="0" smtClean="0"/>
              <a:t>. pozemky)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err="1" smtClean="0"/>
              <a:t>reluice</a:t>
            </a:r>
            <a:r>
              <a:rPr lang="cs-CZ" sz="2200" b="1" i="0" dirty="0" smtClean="0"/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200" b="1" dirty="0" smtClean="0"/>
              <a:t>dávky přímé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200" b="1" i="0" dirty="0" smtClean="0"/>
              <a:t>dávky nepřímé (</a:t>
            </a:r>
            <a:r>
              <a:rPr lang="cs-CZ" sz="2200" b="1" i="0" dirty="0" err="1" smtClean="0"/>
              <a:t>přímusy</a:t>
            </a:r>
            <a:r>
              <a:rPr lang="cs-CZ" sz="2200" b="1" i="0" dirty="0" smtClean="0"/>
              <a:t>, regály)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/>
              <a:t>trh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</a:rPr>
              <a:t>„individualizace“ vlast. práv </a:t>
            </a:r>
            <a:r>
              <a:rPr lang="cs-CZ" sz="2200" b="1" i="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 od participace k dominanci</a:t>
            </a:r>
            <a:endParaRPr lang="cs-CZ" sz="2200" b="1" i="0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err="1" smtClean="0"/>
              <a:t>pozem</a:t>
            </a:r>
            <a:r>
              <a:rPr lang="cs-CZ" sz="2200" b="1" i="0" dirty="0" smtClean="0"/>
              <a:t>. šlechta</a:t>
            </a:r>
          </a:p>
        </p:txBody>
      </p:sp>
    </p:spTree>
    <p:extLst>
      <p:ext uri="{BB962C8B-B14F-4D97-AF65-F5344CB8AC3E}">
        <p14:creationId xmlns:p14="http://schemas.microsoft.com/office/powerpoint/2010/main" val="301244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726440"/>
          </a:xfrm>
        </p:spPr>
        <p:txBody>
          <a:bodyPr/>
          <a:lstStyle/>
          <a:p>
            <a:r>
              <a:rPr lang="cs-CZ" dirty="0" smtClean="0"/>
              <a:t>Imunity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066800" y="1341120"/>
            <a:ext cx="10962640" cy="5252720"/>
          </a:xfrm>
        </p:spPr>
        <p:txBody>
          <a:bodyPr>
            <a:normAutofit/>
          </a:bodyPr>
          <a:lstStyle/>
          <a:p>
            <a:r>
              <a:rPr lang="cs-CZ" sz="2200" b="1" i="1" dirty="0" err="1" smtClean="0">
                <a:solidFill>
                  <a:srgbClr val="002060"/>
                </a:solidFill>
              </a:rPr>
              <a:t>immunis</a:t>
            </a:r>
            <a:r>
              <a:rPr lang="cs-CZ" sz="2200" b="1" dirty="0" smtClean="0">
                <a:solidFill>
                  <a:srgbClr val="002060"/>
                </a:solidFill>
              </a:rPr>
              <a:t> </a:t>
            </a:r>
            <a:r>
              <a:rPr lang="cs-CZ" sz="22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 pozdní ant.: </a:t>
            </a:r>
            <a:r>
              <a:rPr lang="cs-CZ" sz="2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osvobození od veřej. břemen</a:t>
            </a:r>
          </a:p>
          <a:p>
            <a:r>
              <a:rPr lang="cs-CZ" sz="2200" b="1" dirty="0" smtClean="0">
                <a:solidFill>
                  <a:schemeClr val="tx1"/>
                </a:solidFill>
              </a:rPr>
              <a:t>vynětí lidí a důchodů z kompetence hrad. správy</a:t>
            </a:r>
          </a:p>
          <a:p>
            <a:r>
              <a:rPr lang="cs-CZ" sz="2200" b="1" dirty="0" smtClean="0">
                <a:solidFill>
                  <a:schemeClr val="tx1"/>
                </a:solidFill>
              </a:rPr>
              <a:t>od </a:t>
            </a:r>
            <a:r>
              <a:rPr lang="cs-CZ" sz="2200" b="1" dirty="0" err="1" smtClean="0">
                <a:solidFill>
                  <a:schemeClr val="tx1"/>
                </a:solidFill>
              </a:rPr>
              <a:t>kon</a:t>
            </a:r>
            <a:r>
              <a:rPr lang="cs-CZ" sz="2200" b="1" dirty="0" smtClean="0">
                <a:solidFill>
                  <a:schemeClr val="tx1"/>
                </a:solidFill>
              </a:rPr>
              <a:t>. 12. stol.</a:t>
            </a:r>
          </a:p>
          <a:p>
            <a:r>
              <a:rPr lang="cs-CZ" sz="2200" b="1" dirty="0" err="1" smtClean="0">
                <a:solidFill>
                  <a:schemeClr val="tx1"/>
                </a:solidFill>
              </a:rPr>
              <a:t>přem</a:t>
            </a:r>
            <a:r>
              <a:rPr lang="cs-CZ" sz="2200" b="1" dirty="0" smtClean="0">
                <a:solidFill>
                  <a:schemeClr val="tx1"/>
                </a:solidFill>
              </a:rPr>
              <a:t>. fundace (bis., kl., kap.)</a:t>
            </a:r>
          </a:p>
          <a:p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CÍR. VRCHNOST</a:t>
            </a:r>
            <a:r>
              <a:rPr lang="cs-CZ" sz="2200" b="1" dirty="0" smtClean="0">
                <a:solidFill>
                  <a:schemeClr val="tx1"/>
                </a:solidFill>
              </a:rPr>
              <a:t> </a:t>
            </a:r>
            <a:r>
              <a:rPr lang="cs-CZ" sz="2200" b="1" dirty="0">
                <a:sym typeface="Wingdings" panose="05000000000000000000" pitchFamily="2" charset="2"/>
              </a:rPr>
              <a:t> </a:t>
            </a:r>
            <a:r>
              <a:rPr lang="cs-CZ" sz="2200" b="1" dirty="0" smtClean="0">
                <a:solidFill>
                  <a:schemeClr val="tx1"/>
                </a:solidFill>
              </a:rPr>
              <a:t>stupňovité úlevy až po </a:t>
            </a:r>
            <a:r>
              <a:rPr lang="cs-CZ" sz="2200" b="1" dirty="0" smtClean="0">
                <a:solidFill>
                  <a:srgbClr val="002060"/>
                </a:solidFill>
              </a:rPr>
              <a:t>kolektivní privilegium 1222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vynětí ze </a:t>
            </a:r>
            <a:r>
              <a:rPr lang="cs-CZ" sz="2200" b="1" i="0" dirty="0" err="1" smtClean="0">
                <a:solidFill>
                  <a:schemeClr val="tx1"/>
                </a:solidFill>
              </a:rPr>
              <a:t>zeměpan</a:t>
            </a:r>
            <a:r>
              <a:rPr lang="cs-CZ" sz="2200" b="1" i="0" dirty="0" smtClean="0">
                <a:solidFill>
                  <a:schemeClr val="tx1"/>
                </a:solidFill>
              </a:rPr>
              <a:t>. majetku </a:t>
            </a:r>
            <a:r>
              <a:rPr lang="cs-CZ" sz="2200" b="1" i="0" dirty="0" smtClean="0">
                <a:sym typeface="Wingdings" panose="05000000000000000000" pitchFamily="2" charset="2"/>
              </a:rPr>
              <a:t> od vlast. k zakladatel. církvi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vynětí z veřej. břemen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autonomie soudnictví</a:t>
            </a:r>
          </a:p>
          <a:p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SVĚT. VRCHNOST</a:t>
            </a:r>
            <a:r>
              <a:rPr lang="cs-CZ" sz="2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cs-CZ" sz="2200" b="1" dirty="0" smtClean="0">
                <a:sym typeface="Wingdings" panose="05000000000000000000" pitchFamily="2" charset="2"/>
              </a:rPr>
              <a:t> </a:t>
            </a:r>
            <a:r>
              <a:rPr lang="cs-CZ" sz="22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Statuta Konrádova 1189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  <a:sym typeface="Wingdings" panose="05000000000000000000" pitchFamily="2" charset="2"/>
              </a:rPr>
              <a:t>tendence: </a:t>
            </a: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omezit moc a libovůli </a:t>
            </a:r>
            <a:r>
              <a:rPr lang="cs-CZ" sz="2200" b="1" i="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úřed</a:t>
            </a: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 aparátu, zabezpečit práva (vyšší) šlechty, prosazení </a:t>
            </a:r>
            <a:r>
              <a:rPr lang="cs-CZ" sz="2200" b="1" i="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cír</a:t>
            </a: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 morálky, redukce svépomoci </a:t>
            </a:r>
            <a:endParaRPr lang="cs-CZ" sz="2200" b="1" i="0" dirty="0" smtClean="0">
              <a:solidFill>
                <a:srgbClr val="002060"/>
              </a:solidFill>
            </a:endParaRPr>
          </a:p>
          <a:p>
            <a:r>
              <a:rPr lang="cs-CZ" sz="2200" b="1" i="0" dirty="0" smtClean="0">
                <a:solidFill>
                  <a:srgbClr val="002060"/>
                </a:solidFill>
              </a:rPr>
              <a:t>král. ochrana</a:t>
            </a:r>
            <a:r>
              <a:rPr lang="cs-CZ" sz="2200" b="1" i="0" dirty="0" smtClean="0">
                <a:solidFill>
                  <a:schemeClr val="tx1"/>
                </a:solidFill>
              </a:rPr>
              <a:t> </a:t>
            </a:r>
            <a:r>
              <a:rPr lang="cs-CZ" sz="2200" b="1" dirty="0" smtClean="0">
                <a:sym typeface="Wingdings" panose="05000000000000000000" pitchFamily="2" charset="2"/>
              </a:rPr>
              <a:t> vzor v papež. ochraně x </a:t>
            </a:r>
            <a:r>
              <a:rPr lang="cs-CZ" sz="2200" b="1" dirty="0" err="1" smtClean="0">
                <a:sym typeface="Wingdings" panose="05000000000000000000" pitchFamily="2" charset="2"/>
              </a:rPr>
              <a:t>benef</a:t>
            </a:r>
            <a:r>
              <a:rPr lang="cs-CZ" sz="2200" b="1" dirty="0" smtClean="0">
                <a:sym typeface="Wingdings" panose="05000000000000000000" pitchFamily="2" charset="2"/>
              </a:rPr>
              <a:t>. úřednictvo </a:t>
            </a:r>
            <a:endParaRPr lang="cs-CZ" sz="2200" b="1" i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87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726440"/>
          </a:xfrm>
        </p:spPr>
        <p:txBody>
          <a:bodyPr/>
          <a:lstStyle/>
          <a:p>
            <a:r>
              <a:rPr lang="cs-CZ" dirty="0" smtClean="0"/>
              <a:t>Emfyteuse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53440" y="1107440"/>
            <a:ext cx="11176000" cy="5659120"/>
          </a:xfrm>
        </p:spPr>
        <p:txBody>
          <a:bodyPr>
            <a:normAutofit/>
          </a:bodyPr>
          <a:lstStyle/>
          <a:p>
            <a:r>
              <a:rPr lang="cs-CZ" sz="2200" b="1" i="0" dirty="0" err="1" smtClean="0">
                <a:solidFill>
                  <a:schemeClr val="tx1"/>
                </a:solidFill>
              </a:rPr>
              <a:t>celoevrop</a:t>
            </a:r>
            <a:r>
              <a:rPr lang="cs-CZ" sz="2200" b="1" i="0" dirty="0" smtClean="0">
                <a:solidFill>
                  <a:schemeClr val="tx1"/>
                </a:solidFill>
              </a:rPr>
              <a:t>. zjev </a:t>
            </a: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cs-CZ" sz="2200" b="1" dirty="0" smtClean="0">
                <a:solidFill>
                  <a:srgbClr val="002060"/>
                </a:solidFill>
              </a:rPr>
              <a:t>právo přímého uživatele k </a:t>
            </a:r>
            <a:r>
              <a:rPr lang="cs-CZ" sz="2200" b="1" dirty="0" err="1" smtClean="0">
                <a:solidFill>
                  <a:srgbClr val="002060"/>
                </a:solidFill>
              </a:rPr>
              <a:t>zeměděl</a:t>
            </a:r>
            <a:r>
              <a:rPr lang="cs-CZ" sz="2200" b="1" dirty="0" smtClean="0">
                <a:solidFill>
                  <a:srgbClr val="002060"/>
                </a:solidFill>
              </a:rPr>
              <a:t>. půdě a jejím výnosům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b="1" i="0" dirty="0" smtClean="0">
                <a:solidFill>
                  <a:srgbClr val="C00000"/>
                </a:solidFill>
              </a:rPr>
              <a:t>emfyteutické právo (</a:t>
            </a:r>
            <a:r>
              <a:rPr lang="cs-CZ" sz="2200" b="1" i="1" dirty="0" smtClean="0">
                <a:solidFill>
                  <a:srgbClr val="C00000"/>
                </a:solidFill>
              </a:rPr>
              <a:t>ius </a:t>
            </a:r>
            <a:r>
              <a:rPr lang="cs-CZ" sz="2200" b="1" i="1" dirty="0" err="1" smtClean="0">
                <a:solidFill>
                  <a:srgbClr val="C00000"/>
                </a:solidFill>
              </a:rPr>
              <a:t>theutonicum</a:t>
            </a:r>
            <a:r>
              <a:rPr lang="cs-CZ" sz="2200" b="1" i="0" dirty="0" smtClean="0">
                <a:solidFill>
                  <a:srgbClr val="C00000"/>
                </a:solidFill>
              </a:rPr>
              <a:t>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dědičnost držby půdy v muž. linii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dispozice půdou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err="1" smtClean="0">
                <a:solidFill>
                  <a:schemeClr val="tx1"/>
                </a:solidFill>
              </a:rPr>
              <a:t>reluice</a:t>
            </a:r>
            <a:r>
              <a:rPr lang="cs-CZ" sz="2200" b="1" i="0" dirty="0" smtClean="0">
                <a:solidFill>
                  <a:schemeClr val="tx1"/>
                </a:solidFill>
              </a:rPr>
              <a:t> </a:t>
            </a:r>
            <a:r>
              <a:rPr lang="cs-CZ" sz="2200" b="1" i="0" dirty="0" err="1" smtClean="0">
                <a:solidFill>
                  <a:schemeClr val="tx1"/>
                </a:solidFill>
              </a:rPr>
              <a:t>naturál</a:t>
            </a:r>
            <a:r>
              <a:rPr lang="cs-CZ" sz="2200" b="1" i="0" dirty="0" smtClean="0">
                <a:solidFill>
                  <a:schemeClr val="tx1"/>
                </a:solidFill>
              </a:rPr>
              <a:t>. dávek a robot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stabilní zatížení poddaných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zákup (</a:t>
            </a:r>
            <a:r>
              <a:rPr lang="cs-CZ" sz="2200" b="1" dirty="0" err="1" smtClean="0">
                <a:solidFill>
                  <a:schemeClr val="tx1"/>
                </a:solidFill>
              </a:rPr>
              <a:t>arra</a:t>
            </a:r>
            <a:r>
              <a:rPr lang="cs-CZ" sz="2200" b="1" i="0" dirty="0" smtClean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předmět: zásadně </a:t>
            </a:r>
            <a:r>
              <a:rPr lang="cs-CZ" sz="2200" b="1" i="0" dirty="0" err="1" smtClean="0">
                <a:solidFill>
                  <a:schemeClr val="tx1"/>
                </a:solidFill>
              </a:rPr>
              <a:t>nemov</a:t>
            </a:r>
            <a:r>
              <a:rPr lang="cs-CZ" sz="2200" b="1" i="0" dirty="0" smtClean="0">
                <a:solidFill>
                  <a:schemeClr val="tx1"/>
                </a:solidFill>
              </a:rPr>
              <a:t>., výjimečně právo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soud. samospráva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b="1" i="0" dirty="0" smtClean="0">
                <a:solidFill>
                  <a:srgbClr val="C00000"/>
                </a:solidFill>
              </a:rPr>
              <a:t>české právo (</a:t>
            </a:r>
            <a:r>
              <a:rPr lang="cs-CZ" sz="2200" b="1" i="1" dirty="0" smtClean="0">
                <a:solidFill>
                  <a:srgbClr val="C00000"/>
                </a:solidFill>
              </a:rPr>
              <a:t>ius </a:t>
            </a:r>
            <a:r>
              <a:rPr lang="cs-CZ" sz="2200" b="1" i="1" dirty="0" err="1" smtClean="0">
                <a:solidFill>
                  <a:srgbClr val="C00000"/>
                </a:solidFill>
              </a:rPr>
              <a:t>bohemicum</a:t>
            </a:r>
            <a:r>
              <a:rPr lang="cs-CZ" sz="2200" b="1" i="0" dirty="0" smtClean="0">
                <a:solidFill>
                  <a:srgbClr val="C00000"/>
                </a:solidFill>
              </a:rPr>
              <a:t>):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dočasná a odvolatelná držba půdy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dům dědičným majetkem poddaných v muž. linii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b="1" i="1" dirty="0" smtClean="0">
                <a:solidFill>
                  <a:srgbClr val="C00000"/>
                </a:solidFill>
              </a:rPr>
              <a:t>ius </a:t>
            </a:r>
            <a:r>
              <a:rPr lang="cs-CZ" sz="2200" b="1" i="1" dirty="0" err="1" smtClean="0">
                <a:solidFill>
                  <a:srgbClr val="C00000"/>
                </a:solidFill>
              </a:rPr>
              <a:t>servile</a:t>
            </a:r>
            <a:r>
              <a:rPr lang="cs-CZ" sz="2200" b="1" dirty="0" smtClean="0">
                <a:solidFill>
                  <a:srgbClr val="C00000"/>
                </a:solidFill>
              </a:rPr>
              <a:t> (?)</a:t>
            </a:r>
          </a:p>
          <a:p>
            <a:pPr marL="0" indent="0">
              <a:buNone/>
            </a:pPr>
            <a:endParaRPr lang="cs-CZ" sz="2200" b="1" i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200" b="1" i="0" dirty="0" smtClean="0">
              <a:solidFill>
                <a:schemeClr val="tx1"/>
              </a:solidFill>
            </a:endParaRPr>
          </a:p>
        </p:txBody>
      </p:sp>
      <p:sp>
        <p:nvSpPr>
          <p:cNvPr id="2" name="Šipka nahoru 1"/>
          <p:cNvSpPr/>
          <p:nvPr/>
        </p:nvSpPr>
        <p:spPr>
          <a:xfrm>
            <a:off x="8747760" y="1940560"/>
            <a:ext cx="3088640" cy="4531360"/>
          </a:xfrm>
          <a:prstGeom prst="upArrow">
            <a:avLst>
              <a:gd name="adj1" fmla="val 68272"/>
              <a:gd name="adj2" fmla="val 2763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1"/>
                </a:solidFill>
              </a:rPr>
              <a:t>RŮST </a:t>
            </a:r>
          </a:p>
          <a:p>
            <a:pPr algn="ctr"/>
            <a:r>
              <a:rPr lang="cs-CZ" sz="2800" dirty="0" smtClean="0">
                <a:solidFill>
                  <a:schemeClr val="bg1"/>
                </a:solidFill>
              </a:rPr>
              <a:t>PRÁVNÍCH ZÁRUK </a:t>
            </a:r>
          </a:p>
          <a:p>
            <a:pPr algn="ctr"/>
            <a:r>
              <a:rPr lang="cs-CZ" sz="2800" dirty="0" smtClean="0">
                <a:solidFill>
                  <a:schemeClr val="bg1"/>
                </a:solidFill>
              </a:rPr>
              <a:t>PRO PODDANÉ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79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726440"/>
          </a:xfrm>
        </p:spPr>
        <p:txBody>
          <a:bodyPr/>
          <a:lstStyle/>
          <a:p>
            <a:r>
              <a:rPr lang="cs-CZ" dirty="0" smtClean="0"/>
              <a:t>Emfyteuse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53440" y="1107440"/>
            <a:ext cx="11176000" cy="5659120"/>
          </a:xfrm>
        </p:spPr>
        <p:txBody>
          <a:bodyPr>
            <a:normAutofit/>
          </a:bodyPr>
          <a:lstStyle/>
          <a:p>
            <a:r>
              <a:rPr lang="cs-CZ" sz="2200" b="1" dirty="0">
                <a:solidFill>
                  <a:schemeClr val="tx1"/>
                </a:solidFill>
              </a:rPr>
              <a:t>„</a:t>
            </a:r>
            <a:r>
              <a:rPr lang="cs-CZ" sz="2200" b="1" dirty="0" smtClean="0">
                <a:solidFill>
                  <a:schemeClr val="tx1"/>
                </a:solidFill>
              </a:rPr>
              <a:t>promiskuita“ a </a:t>
            </a:r>
            <a:r>
              <a:rPr lang="cs-CZ" sz="2200" b="1" dirty="0">
                <a:solidFill>
                  <a:schemeClr val="tx1"/>
                </a:solidFill>
              </a:rPr>
              <a:t>sbližování </a:t>
            </a:r>
            <a:r>
              <a:rPr lang="cs-CZ" sz="2200" b="1" dirty="0" err="1">
                <a:solidFill>
                  <a:schemeClr val="tx1"/>
                </a:solidFill>
              </a:rPr>
              <a:t>pr</a:t>
            </a:r>
            <a:r>
              <a:rPr lang="cs-CZ" sz="2200" b="1" dirty="0">
                <a:solidFill>
                  <a:schemeClr val="tx1"/>
                </a:solidFill>
              </a:rPr>
              <a:t>. režimů </a:t>
            </a:r>
            <a:r>
              <a:rPr lang="cs-CZ" sz="2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cs-CZ" sz="2200" b="1" dirty="0">
                <a:solidFill>
                  <a:schemeClr val="tx1"/>
                </a:solidFill>
              </a:rPr>
              <a:t>shody: výkup, přeměřování, výše a skladba </a:t>
            </a:r>
            <a:r>
              <a:rPr lang="cs-CZ" sz="2200" b="1" dirty="0" smtClean="0">
                <a:solidFill>
                  <a:schemeClr val="tx1"/>
                </a:solidFill>
              </a:rPr>
              <a:t>dávek (placení na Sv. Jiří 23.4. a Sv. Havla 16. 10.), lánová soustava</a:t>
            </a:r>
          </a:p>
          <a:p>
            <a:r>
              <a:rPr lang="cs-CZ" sz="2200" b="1" dirty="0" smtClean="0">
                <a:solidFill>
                  <a:schemeClr val="tx1"/>
                </a:solidFill>
              </a:rPr>
              <a:t>forma převzata z říše, předpoklady dom. původu</a:t>
            </a:r>
          </a:p>
          <a:p>
            <a:r>
              <a:rPr lang="cs-CZ" sz="2200" b="1" dirty="0" err="1" smtClean="0">
                <a:solidFill>
                  <a:schemeClr val="tx1"/>
                </a:solidFill>
              </a:rPr>
              <a:t>dův</a:t>
            </a:r>
            <a:r>
              <a:rPr lang="cs-CZ" sz="2200" b="1" dirty="0" smtClean="0">
                <a:solidFill>
                  <a:schemeClr val="tx1"/>
                </a:solidFill>
              </a:rPr>
              <a:t>.: zlepšení </a:t>
            </a:r>
            <a:r>
              <a:rPr lang="cs-CZ" sz="2200" b="1" dirty="0" err="1" smtClean="0">
                <a:solidFill>
                  <a:schemeClr val="tx1"/>
                </a:solidFill>
              </a:rPr>
              <a:t>pr</a:t>
            </a:r>
            <a:r>
              <a:rPr lang="cs-CZ" sz="2200" b="1" dirty="0" smtClean="0">
                <a:solidFill>
                  <a:schemeClr val="tx1"/>
                </a:solidFill>
              </a:rPr>
              <a:t>. postavení pro poddané, zlepšení </a:t>
            </a:r>
            <a:r>
              <a:rPr lang="cs-CZ" sz="2200" b="1" dirty="0" err="1" smtClean="0">
                <a:solidFill>
                  <a:schemeClr val="tx1"/>
                </a:solidFill>
              </a:rPr>
              <a:t>hosp</a:t>
            </a:r>
            <a:r>
              <a:rPr lang="cs-CZ" sz="2200" b="1" dirty="0" smtClean="0">
                <a:solidFill>
                  <a:schemeClr val="tx1"/>
                </a:solidFill>
              </a:rPr>
              <a:t>. efektivity pro vrchnost </a:t>
            </a:r>
            <a:endParaRPr lang="cs-CZ" sz="2200" b="1" dirty="0">
              <a:solidFill>
                <a:schemeClr val="tx1"/>
              </a:solidFill>
            </a:endParaRPr>
          </a:p>
          <a:p>
            <a:r>
              <a:rPr lang="cs-CZ" sz="2200" b="1" dirty="0" smtClean="0">
                <a:solidFill>
                  <a:srgbClr val="002060"/>
                </a:solidFill>
              </a:rPr>
              <a:t>4 skupiny dle </a:t>
            </a:r>
            <a:r>
              <a:rPr lang="cs-CZ" sz="2200" b="1" dirty="0" smtClean="0">
                <a:solidFill>
                  <a:srgbClr val="002060"/>
                </a:solidFill>
              </a:rPr>
              <a:t>obsahu (</a:t>
            </a:r>
            <a:r>
              <a:rPr lang="cs-CZ" sz="2200" b="1" dirty="0" err="1" smtClean="0">
                <a:solidFill>
                  <a:srgbClr val="002060"/>
                </a:solidFill>
              </a:rPr>
              <a:t>Graus</a:t>
            </a:r>
            <a:r>
              <a:rPr lang="cs-CZ" sz="2200" b="1" dirty="0" smtClean="0">
                <a:solidFill>
                  <a:srgbClr val="002060"/>
                </a:solidFill>
              </a:rPr>
              <a:t>):</a:t>
            </a:r>
            <a:endParaRPr lang="cs-CZ" sz="2200" b="1" dirty="0" smtClean="0">
              <a:solidFill>
                <a:srgbClr val="002060"/>
              </a:solidFill>
            </a:endParaRPr>
          </a:p>
          <a:p>
            <a:pPr marL="987552" lvl="1" indent="-457200">
              <a:buFont typeface="+mj-lt"/>
              <a:buAutoNum type="arabicPeriod"/>
            </a:pPr>
            <a:r>
              <a:rPr lang="cs-CZ" sz="2200" b="1" i="0" dirty="0" smtClean="0">
                <a:solidFill>
                  <a:schemeClr val="tx1"/>
                </a:solidFill>
              </a:rPr>
              <a:t>nové založení vesnice na </a:t>
            </a:r>
            <a:r>
              <a:rPr lang="cs-CZ" sz="2200" b="1" i="0" dirty="0" err="1" smtClean="0">
                <a:solidFill>
                  <a:schemeClr val="tx1"/>
                </a:solidFill>
              </a:rPr>
              <a:t>emfyt</a:t>
            </a:r>
            <a:r>
              <a:rPr lang="cs-CZ" sz="2200" b="1" i="0" dirty="0" smtClean="0">
                <a:solidFill>
                  <a:schemeClr val="tx1"/>
                </a:solidFill>
              </a:rPr>
              <a:t>. právu</a:t>
            </a:r>
          </a:p>
          <a:p>
            <a:pPr marL="987552" lvl="1" indent="-457200">
              <a:buFont typeface="+mj-lt"/>
              <a:buAutoNum type="arabicPeriod"/>
            </a:pPr>
            <a:r>
              <a:rPr lang="cs-CZ" sz="2200" b="1" i="0" dirty="0" smtClean="0">
                <a:solidFill>
                  <a:schemeClr val="tx1"/>
                </a:solidFill>
              </a:rPr>
              <a:t>obnovení vesnice na emfyteutickém právu</a:t>
            </a:r>
          </a:p>
          <a:p>
            <a:pPr marL="987552" lvl="1" indent="-457200">
              <a:buFont typeface="+mj-lt"/>
              <a:buAutoNum type="arabicPeriod"/>
            </a:pPr>
            <a:r>
              <a:rPr lang="cs-CZ" sz="2200" b="1" i="0" dirty="0" smtClean="0">
                <a:solidFill>
                  <a:schemeClr val="tx1"/>
                </a:solidFill>
              </a:rPr>
              <a:t>emfyteutická lokace, kde příjemce je poddaný </a:t>
            </a:r>
          </a:p>
          <a:p>
            <a:pPr marL="987552" lvl="1" indent="-457200">
              <a:buFont typeface="+mj-lt"/>
              <a:buAutoNum type="arabicPeriod"/>
            </a:pPr>
            <a:r>
              <a:rPr lang="cs-CZ" sz="2200" b="1" i="0" dirty="0" smtClean="0">
                <a:solidFill>
                  <a:schemeClr val="tx1"/>
                </a:solidFill>
              </a:rPr>
              <a:t>emfyteutická lokace, kde příjemce je město, nebo feudál. vrchnost</a:t>
            </a:r>
          </a:p>
          <a:p>
            <a:pPr marL="987552" lvl="1" indent="-457200">
              <a:buFont typeface="+mj-lt"/>
              <a:buAutoNum type="arabicPeriod"/>
            </a:pPr>
            <a:endParaRPr lang="cs-CZ" sz="2200" b="1" i="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2200" b="1" i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200" b="1" i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68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726440"/>
          </a:xfrm>
        </p:spPr>
        <p:txBody>
          <a:bodyPr/>
          <a:lstStyle/>
          <a:p>
            <a:r>
              <a:rPr lang="cs-CZ" dirty="0" smtClean="0"/>
              <a:t>Vrchnostenská správa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53440" y="1107440"/>
            <a:ext cx="4886960" cy="5659120"/>
          </a:xfrm>
        </p:spPr>
        <p:txBody>
          <a:bodyPr>
            <a:normAutofit/>
          </a:bodyPr>
          <a:lstStyle/>
          <a:p>
            <a:r>
              <a:rPr lang="cs-CZ" sz="2200" b="1" i="0" dirty="0" smtClean="0">
                <a:solidFill>
                  <a:schemeClr val="tx1"/>
                </a:solidFill>
              </a:rPr>
              <a:t>správ. jednotky: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panství: </a:t>
            </a:r>
            <a:r>
              <a:rPr lang="cs-CZ" sz="2200" b="1" i="0" dirty="0" err="1" smtClean="0">
                <a:solidFill>
                  <a:schemeClr val="tx1"/>
                </a:solidFill>
              </a:rPr>
              <a:t>rentovní</a:t>
            </a:r>
            <a:r>
              <a:rPr lang="cs-CZ" sz="2200" b="1" i="0" dirty="0" smtClean="0">
                <a:solidFill>
                  <a:schemeClr val="tx1"/>
                </a:solidFill>
              </a:rPr>
              <a:t> </a:t>
            </a: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režijní</a:t>
            </a:r>
            <a:endParaRPr lang="cs-CZ" sz="2200" b="1" i="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statek </a:t>
            </a:r>
          </a:p>
          <a:p>
            <a:r>
              <a:rPr lang="cs-CZ" sz="2200" b="1" i="0" dirty="0" smtClean="0">
                <a:solidFill>
                  <a:srgbClr val="002060"/>
                </a:solidFill>
              </a:rPr>
              <a:t>správ. činnosti</a:t>
            </a:r>
            <a:r>
              <a:rPr lang="cs-CZ" sz="2200" b="1" i="0" dirty="0" smtClean="0">
                <a:solidFill>
                  <a:schemeClr val="tx1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err="1" smtClean="0">
                <a:solidFill>
                  <a:schemeClr val="tx1"/>
                </a:solidFill>
              </a:rPr>
              <a:t>ekon</a:t>
            </a:r>
            <a:r>
              <a:rPr lang="cs-CZ" sz="2200" b="1" i="0" dirty="0" smtClean="0">
                <a:solidFill>
                  <a:schemeClr val="tx1"/>
                </a:solidFill>
              </a:rPr>
              <a:t>. </a:t>
            </a: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provoz panství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soud.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policejní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přenesená „VS“  daně, voj.</a:t>
            </a:r>
            <a:endParaRPr lang="cs-CZ" sz="2200" b="1" i="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2200" b="1" i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200" b="1" i="0" dirty="0" smtClean="0">
              <a:solidFill>
                <a:schemeClr val="tx1"/>
              </a:solidFill>
            </a:endParaRPr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>
          <a:xfrm>
            <a:off x="6451600" y="1107440"/>
            <a:ext cx="5476240" cy="5659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b="1" dirty="0" smtClean="0">
                <a:solidFill>
                  <a:srgbClr val="002060"/>
                </a:solidFill>
              </a:rPr>
              <a:t>správ. aparát: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</a:rPr>
              <a:t>hejtman/úředník</a:t>
            </a:r>
            <a:r>
              <a:rPr lang="cs-CZ" sz="2200" b="1" i="0" dirty="0" smtClean="0">
                <a:solidFill>
                  <a:schemeClr val="tx1"/>
                </a:solidFill>
              </a:rPr>
              <a:t> </a:t>
            </a: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vrcholný orgán: kancelář, hospodaření, styk s poddanými </a:t>
            </a:r>
            <a:endParaRPr lang="cs-CZ" sz="2200" b="1" i="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</a:rPr>
              <a:t>purkrabí </a:t>
            </a: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voj. velitel a správce hradu, </a:t>
            </a:r>
            <a:r>
              <a:rPr lang="cs-CZ" sz="2200" b="1" i="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nemovit</a:t>
            </a: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 majetku a dominikál. hospodářství, správní dohled </a:t>
            </a:r>
            <a:endParaRPr lang="cs-CZ" sz="2200" b="1" i="0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</a:rPr>
              <a:t>písař</a:t>
            </a:r>
            <a:r>
              <a:rPr lang="cs-CZ" sz="2200" b="1" i="0" dirty="0" smtClean="0">
                <a:solidFill>
                  <a:schemeClr val="tx1"/>
                </a:solidFill>
              </a:rPr>
              <a:t> </a:t>
            </a: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čistopisy, registratura, zastupování hejtmana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  <a:sym typeface="Wingdings" panose="05000000000000000000" pitchFamily="2" charset="2"/>
              </a:rPr>
              <a:t>důchodní písař </a:t>
            </a: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příjem a výdej peněz, </a:t>
            </a:r>
            <a:r>
              <a:rPr lang="cs-CZ" sz="2200" b="1" i="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fin</a:t>
            </a: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 evidence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  <a:sym typeface="Wingdings" panose="05000000000000000000" pitchFamily="2" charset="2"/>
              </a:rPr>
              <a:t>obroční/pivovarský/rybničný písař </a:t>
            </a: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„sektorová“ účet. evidence</a:t>
            </a:r>
            <a:endParaRPr lang="cs-CZ" sz="2200" b="1" i="0" dirty="0" smtClean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  <a:sym typeface="Wingdings" panose="05000000000000000000" pitchFamily="2" charset="2"/>
              </a:rPr>
              <a:t>šafáři/správci</a:t>
            </a: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 vrchnost. dvory a podniky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spec</a:t>
            </a: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 služebníci a řemeslníci </a:t>
            </a:r>
            <a:endParaRPr lang="cs-CZ" sz="2200" b="1" i="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2200" b="1" dirty="0" smtClean="0">
              <a:solidFill>
                <a:schemeClr val="tx1"/>
              </a:solidFill>
            </a:endParaRPr>
          </a:p>
          <a:p>
            <a:pPr marL="0" indent="0">
              <a:buFont typeface="Franklin Gothic Book" panose="020B0503020102020204" pitchFamily="34" charset="0"/>
              <a:buNone/>
            </a:pPr>
            <a:endParaRPr lang="cs-CZ" sz="2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35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726440"/>
          </a:xfrm>
        </p:spPr>
        <p:txBody>
          <a:bodyPr/>
          <a:lstStyle/>
          <a:p>
            <a:r>
              <a:rPr lang="cs-CZ" dirty="0" smtClean="0"/>
              <a:t>Vrchnostenské soudnictví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53440" y="1107440"/>
            <a:ext cx="11176000" cy="56591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200" b="1" i="0" dirty="0" err="1" smtClean="0">
                <a:solidFill>
                  <a:schemeClr val="tx1"/>
                </a:solidFill>
              </a:rPr>
              <a:t>růz</a:t>
            </a:r>
            <a:r>
              <a:rPr lang="cs-CZ" sz="2200" b="1" i="0" dirty="0" smtClean="0">
                <a:solidFill>
                  <a:schemeClr val="tx1"/>
                </a:solidFill>
              </a:rPr>
              <a:t>. rozsah jurisdikce: velké x malé viny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chemeClr val="tx1"/>
                </a:solidFill>
              </a:rPr>
              <a:t>kolizní případy svět. os. na duch. statcích </a:t>
            </a:r>
            <a:r>
              <a:rPr lang="cs-CZ" sz="2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</a:t>
            </a:r>
            <a:r>
              <a:rPr lang="cs-CZ" sz="2200" b="1" dirty="0" smtClean="0">
                <a:solidFill>
                  <a:schemeClr val="tx1"/>
                </a:solidFill>
              </a:rPr>
              <a:t> </a:t>
            </a:r>
            <a:r>
              <a:rPr lang="cs-CZ" sz="2200" b="1" dirty="0" err="1" smtClean="0">
                <a:solidFill>
                  <a:schemeClr val="tx1"/>
                </a:solidFill>
              </a:rPr>
              <a:t>dvor</a:t>
            </a:r>
            <a:r>
              <a:rPr lang="cs-CZ" sz="2200" b="1" dirty="0" smtClean="0">
                <a:solidFill>
                  <a:schemeClr val="tx1"/>
                </a:solidFill>
              </a:rPr>
              <a:t>. soud, zem. soud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měst. právo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</a:rPr>
              <a:t>soudce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jednání řídí vrchnost, nebo pověřený vrchnost. úředník </a:t>
            </a: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</a:t>
            </a:r>
            <a:r>
              <a:rPr lang="cs-CZ" sz="2200" b="1" i="0" dirty="0" smtClean="0">
                <a:solidFill>
                  <a:schemeClr val="tx1"/>
                </a:solidFill>
              </a:rPr>
              <a:t> rychtář, fojt na </a:t>
            </a:r>
            <a:r>
              <a:rPr lang="cs-CZ" sz="2200" b="1" i="0" dirty="0" err="1" smtClean="0">
                <a:solidFill>
                  <a:schemeClr val="tx1"/>
                </a:solidFill>
              </a:rPr>
              <a:t>cír</a:t>
            </a:r>
            <a:r>
              <a:rPr lang="cs-CZ" sz="2200" b="1" i="0" dirty="0" smtClean="0">
                <a:solidFill>
                  <a:schemeClr val="tx1"/>
                </a:solidFill>
              </a:rPr>
              <a:t>. statcích, kteří mají na starost i výkon rozhodnutí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</a:rPr>
              <a:t>přísedící</a:t>
            </a:r>
            <a:r>
              <a:rPr lang="cs-CZ" sz="2200" b="1" i="0" dirty="0" smtClean="0">
                <a:solidFill>
                  <a:schemeClr val="tx1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o věci spolurozhodují přísežní/</a:t>
            </a:r>
            <a:r>
              <a:rPr lang="cs-CZ" sz="2200" b="1" i="0" dirty="0" err="1" smtClean="0">
                <a:solidFill>
                  <a:schemeClr val="tx1"/>
                </a:solidFill>
              </a:rPr>
              <a:t>kmetové</a:t>
            </a:r>
            <a:r>
              <a:rPr lang="cs-CZ" sz="2200" b="1" i="0" dirty="0" smtClean="0">
                <a:solidFill>
                  <a:schemeClr val="tx1"/>
                </a:solidFill>
              </a:rPr>
              <a:t>/konšelé z venkov. komunity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soudy </a:t>
            </a:r>
            <a:r>
              <a:rPr lang="cs-CZ" sz="2200" b="1" i="0" dirty="0" smtClean="0">
                <a:solidFill>
                  <a:srgbClr val="002060"/>
                </a:solidFill>
              </a:rPr>
              <a:t>v sídle panství, ve vsi s rychtou, v panském dvoře: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obecné/větší </a:t>
            </a: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obdoba zahájených měst. soudů; </a:t>
            </a:r>
            <a:r>
              <a:rPr lang="cs-CZ" sz="2200" b="1" i="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všeobec</a:t>
            </a: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 jurisdikce civ. a trest.</a:t>
            </a:r>
            <a:endParaRPr lang="cs-CZ" sz="2200" b="1" i="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posudky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mimořádné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opravný prostředek </a:t>
            </a:r>
            <a:r>
              <a:rPr lang="cs-CZ" sz="2200" b="1" dirty="0">
                <a:solidFill>
                  <a:srgbClr val="002060"/>
                </a:solidFill>
                <a:sym typeface="Wingdings" panose="05000000000000000000" pitchFamily="2" charset="2"/>
              </a:rPr>
              <a:t> </a:t>
            </a:r>
            <a:r>
              <a:rPr lang="cs-CZ" sz="2200" b="1" dirty="0" smtClean="0">
                <a:solidFill>
                  <a:srgbClr val="002060"/>
                </a:solidFill>
              </a:rPr>
              <a:t>odvolání </a:t>
            </a:r>
            <a:r>
              <a:rPr lang="cs-CZ" sz="2200" b="1" dirty="0" smtClean="0">
                <a:solidFill>
                  <a:schemeClr val="tx1"/>
                </a:solidFill>
              </a:rPr>
              <a:t>k měst. soudu, nebo k vrchnosti</a:t>
            </a:r>
            <a:endParaRPr lang="cs-CZ" sz="2200" b="1" i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200" b="1" i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1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726440"/>
          </a:xfrm>
        </p:spPr>
        <p:txBody>
          <a:bodyPr/>
          <a:lstStyle/>
          <a:p>
            <a:r>
              <a:rPr lang="cs-CZ" dirty="0" smtClean="0"/>
              <a:t>Poddanství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53440" y="1107440"/>
            <a:ext cx="5821680" cy="5659120"/>
          </a:xfrm>
        </p:spPr>
        <p:txBody>
          <a:bodyPr>
            <a:normAutofit/>
          </a:bodyPr>
          <a:lstStyle/>
          <a:p>
            <a:r>
              <a:rPr lang="cs-CZ" sz="2200" b="1" dirty="0" smtClean="0">
                <a:solidFill>
                  <a:srgbClr val="002060"/>
                </a:solidFill>
              </a:rPr>
              <a:t>his. mírnější </a:t>
            </a:r>
            <a:r>
              <a:rPr lang="cs-CZ" sz="2200" b="1" i="0" dirty="0" smtClean="0">
                <a:solidFill>
                  <a:srgbClr val="002060"/>
                </a:solidFill>
              </a:rPr>
              <a:t>forma osobní a </a:t>
            </a:r>
            <a:r>
              <a:rPr lang="cs-CZ" sz="2200" b="1" i="0" dirty="0" err="1" smtClean="0">
                <a:solidFill>
                  <a:srgbClr val="002060"/>
                </a:solidFill>
              </a:rPr>
              <a:t>majet</a:t>
            </a:r>
            <a:r>
              <a:rPr lang="cs-CZ" sz="2200" b="1" i="0" dirty="0" smtClean="0">
                <a:solidFill>
                  <a:srgbClr val="002060"/>
                </a:solidFill>
              </a:rPr>
              <a:t>. závislosti rolníků na vrchnosti</a:t>
            </a:r>
          </a:p>
          <a:p>
            <a:r>
              <a:rPr lang="cs-CZ" sz="2200" b="1" dirty="0" smtClean="0">
                <a:solidFill>
                  <a:srgbClr val="002060"/>
                </a:solidFill>
              </a:rPr>
              <a:t>svrchovanost</a:t>
            </a:r>
            <a:endParaRPr lang="cs-CZ" sz="2200" b="1" i="0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právní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chemeClr val="tx1"/>
                </a:solidFill>
              </a:rPr>
              <a:t>tvorba práva (řády a instrukce)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aplikace práva (soudnictví)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správní</a:t>
            </a:r>
          </a:p>
          <a:p>
            <a:r>
              <a:rPr lang="cs-CZ" sz="2200" b="1" dirty="0" smtClean="0">
                <a:solidFill>
                  <a:srgbClr val="002060"/>
                </a:solidFill>
              </a:rPr>
              <a:t>solidarita</a:t>
            </a:r>
          </a:p>
          <a:p>
            <a:r>
              <a:rPr lang="cs-CZ" sz="2200" b="1" dirty="0" smtClean="0">
                <a:solidFill>
                  <a:schemeClr val="tx1"/>
                </a:solidFill>
              </a:rPr>
              <a:t>partikularismus: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nepsané obyčeje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dirty="0" err="1" smtClean="0">
                <a:solidFill>
                  <a:schemeClr val="tx1"/>
                </a:solidFill>
              </a:rPr>
              <a:t>Weistümer</a:t>
            </a:r>
            <a:r>
              <a:rPr lang="cs-CZ" sz="2200" b="1" i="0" dirty="0" smtClean="0">
                <a:solidFill>
                  <a:schemeClr val="tx1"/>
                </a:solidFill>
              </a:rPr>
              <a:t> z jižní Moravy </a:t>
            </a:r>
          </a:p>
          <a:p>
            <a:r>
              <a:rPr lang="cs-CZ" sz="2200" b="1" dirty="0" smtClean="0">
                <a:solidFill>
                  <a:schemeClr val="tx1"/>
                </a:solidFill>
              </a:rPr>
              <a:t>status čl. </a:t>
            </a:r>
            <a:r>
              <a:rPr lang="cs-CZ" sz="2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 právní režim půdy</a:t>
            </a:r>
            <a:endParaRPr lang="cs-CZ" sz="2200" b="1" i="0" dirty="0" smtClean="0">
              <a:solidFill>
                <a:schemeClr val="tx1"/>
              </a:solidFill>
            </a:endParaRPr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>
          <a:xfrm>
            <a:off x="6422065" y="1107440"/>
            <a:ext cx="5613991" cy="565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b="1" dirty="0" err="1" smtClean="0">
                <a:solidFill>
                  <a:srgbClr val="002060"/>
                </a:solidFill>
              </a:rPr>
              <a:t>majet</a:t>
            </a:r>
            <a:r>
              <a:rPr lang="cs-CZ" sz="2200" b="1" dirty="0" smtClean="0">
                <a:solidFill>
                  <a:srgbClr val="002060"/>
                </a:solidFill>
              </a:rPr>
              <a:t>. sféra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C00000"/>
                </a:solidFill>
              </a:rPr>
              <a:t>dominium </a:t>
            </a:r>
            <a:r>
              <a:rPr lang="cs-CZ" sz="2200" b="1" dirty="0" err="1" smtClean="0">
                <a:solidFill>
                  <a:srgbClr val="C00000"/>
                </a:solidFill>
              </a:rPr>
              <a:t>directum</a:t>
            </a:r>
            <a:r>
              <a:rPr lang="cs-CZ" sz="2200" b="1" dirty="0" smtClean="0">
                <a:solidFill>
                  <a:srgbClr val="C00000"/>
                </a:solidFill>
              </a:rPr>
              <a:t> </a:t>
            </a: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</a:t>
            </a:r>
            <a:r>
              <a:rPr lang="cs-CZ" sz="22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cs-CZ" sz="2200" b="1" i="0" dirty="0" smtClean="0">
                <a:solidFill>
                  <a:schemeClr val="tx1"/>
                </a:solidFill>
              </a:rPr>
              <a:t>vlastnictví vrchnosti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C00000"/>
                </a:solidFill>
              </a:rPr>
              <a:t>dominium </a:t>
            </a:r>
            <a:r>
              <a:rPr lang="cs-CZ" sz="2200" b="1" dirty="0" err="1" smtClean="0">
                <a:solidFill>
                  <a:srgbClr val="C00000"/>
                </a:solidFill>
              </a:rPr>
              <a:t>utile</a:t>
            </a:r>
            <a:r>
              <a:rPr lang="cs-CZ" sz="2200" b="1" dirty="0" smtClean="0">
                <a:solidFill>
                  <a:srgbClr val="C00000"/>
                </a:solidFill>
              </a:rPr>
              <a:t> </a:t>
            </a: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držba poddaného</a:t>
            </a:r>
            <a:endParaRPr lang="cs-CZ" sz="2200" b="1" i="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poplatky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omezení dispozice s půdou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200" b="1" i="1" dirty="0" smtClean="0">
                <a:solidFill>
                  <a:schemeClr val="tx1"/>
                </a:solidFill>
              </a:rPr>
              <a:t>inter </a:t>
            </a:r>
            <a:r>
              <a:rPr lang="cs-CZ" sz="2200" b="1" i="1" dirty="0" err="1" smtClean="0">
                <a:solidFill>
                  <a:schemeClr val="tx1"/>
                </a:solidFill>
              </a:rPr>
              <a:t>vivos</a:t>
            </a:r>
            <a:r>
              <a:rPr lang="cs-CZ" sz="2200" b="1" i="1" dirty="0" smtClean="0">
                <a:solidFill>
                  <a:schemeClr val="tx1"/>
                </a:solidFill>
              </a:rPr>
              <a:t> </a:t>
            </a:r>
            <a:r>
              <a:rPr lang="cs-CZ" sz="2200" b="1" dirty="0" smtClean="0">
                <a:solidFill>
                  <a:schemeClr val="tx1"/>
                </a:solidFill>
              </a:rPr>
              <a:t>x parcelace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200" b="1" i="1" dirty="0" err="1" smtClean="0">
                <a:solidFill>
                  <a:schemeClr val="tx1"/>
                </a:solidFill>
              </a:rPr>
              <a:t>mortis</a:t>
            </a:r>
            <a:r>
              <a:rPr lang="cs-CZ" sz="2200" b="1" i="1" dirty="0" smtClean="0">
                <a:solidFill>
                  <a:schemeClr val="tx1"/>
                </a:solidFill>
              </a:rPr>
              <a:t> causa </a:t>
            </a:r>
            <a:r>
              <a:rPr lang="cs-CZ" sz="2200" b="1" dirty="0" smtClean="0">
                <a:solidFill>
                  <a:schemeClr val="tx1"/>
                </a:solidFill>
              </a:rPr>
              <a:t>x dědění v žen. linii a testovací svoboda</a:t>
            </a:r>
          </a:p>
          <a:p>
            <a:r>
              <a:rPr lang="cs-CZ" sz="2200" b="1" dirty="0" smtClean="0">
                <a:solidFill>
                  <a:srgbClr val="002060"/>
                </a:solidFill>
              </a:rPr>
              <a:t>osobní sféra: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roboty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pomoci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omezení stěhování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</a:rPr>
              <a:t>omezení sňatků</a:t>
            </a:r>
          </a:p>
        </p:txBody>
      </p:sp>
    </p:spTree>
    <p:extLst>
      <p:ext uri="{BB962C8B-B14F-4D97-AF65-F5344CB8AC3E}">
        <p14:creationId xmlns:p14="http://schemas.microsoft.com/office/powerpoint/2010/main" val="83593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726440"/>
          </a:xfrm>
        </p:spPr>
        <p:txBody>
          <a:bodyPr/>
          <a:lstStyle/>
          <a:p>
            <a:r>
              <a:rPr lang="cs-CZ" dirty="0" smtClean="0"/>
              <a:t>Člověčenství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53440" y="1107440"/>
            <a:ext cx="11176000" cy="5659120"/>
          </a:xfrm>
        </p:spPr>
        <p:txBody>
          <a:bodyPr>
            <a:normAutofit/>
          </a:bodyPr>
          <a:lstStyle/>
          <a:p>
            <a:r>
              <a:rPr lang="cs-CZ" sz="22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vznik:</a:t>
            </a:r>
            <a:r>
              <a:rPr lang="cs-CZ" sz="2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dobrovolný slib poddanství, tj. věrnosti a podřízenosti vůči vrchnosti</a:t>
            </a:r>
          </a:p>
          <a:p>
            <a:r>
              <a:rPr lang="cs-CZ" sz="22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zánik:</a:t>
            </a:r>
            <a:r>
              <a:rPr lang="cs-CZ" sz="2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vrchnost. akt propuštění z člověčenství</a:t>
            </a:r>
          </a:p>
          <a:p>
            <a:r>
              <a:rPr lang="cs-CZ" sz="2200" b="1" dirty="0" smtClean="0">
                <a:solidFill>
                  <a:schemeClr val="tx1"/>
                </a:solidFill>
              </a:rPr>
              <a:t>feudál. vzor </a:t>
            </a:r>
            <a:r>
              <a:rPr lang="cs-CZ" sz="2200" b="1" i="1" dirty="0" err="1" smtClean="0">
                <a:solidFill>
                  <a:schemeClr val="tx1"/>
                </a:solidFill>
              </a:rPr>
              <a:t>homagia</a:t>
            </a:r>
            <a:endParaRPr lang="cs-CZ" sz="2200" b="1" i="1" dirty="0" smtClean="0">
              <a:solidFill>
                <a:schemeClr val="tx1"/>
              </a:solidFill>
            </a:endParaRPr>
          </a:p>
          <a:p>
            <a:r>
              <a:rPr lang="cs-CZ" sz="2200" b="1" dirty="0" smtClean="0">
                <a:solidFill>
                  <a:schemeClr val="tx1"/>
                </a:solidFill>
              </a:rPr>
              <a:t>symbol. forma podání ruky a ústní prohlášení</a:t>
            </a:r>
            <a:endParaRPr lang="cs-CZ" sz="2200" b="1" i="1" dirty="0">
              <a:solidFill>
                <a:schemeClr val="tx1"/>
              </a:solidFill>
            </a:endParaRPr>
          </a:p>
          <a:p>
            <a:r>
              <a:rPr lang="cs-CZ" sz="2200" b="1" dirty="0" smtClean="0">
                <a:solidFill>
                  <a:schemeClr val="tx1"/>
                </a:solidFill>
              </a:rPr>
              <a:t>vyplývá z přijetí vrchnost. </a:t>
            </a:r>
            <a:r>
              <a:rPr lang="cs-CZ" sz="2200" b="1" dirty="0" err="1" smtClean="0">
                <a:solidFill>
                  <a:schemeClr val="tx1"/>
                </a:solidFill>
              </a:rPr>
              <a:t>nemov</a:t>
            </a:r>
            <a:r>
              <a:rPr lang="cs-CZ" sz="2200" b="1" dirty="0" smtClean="0">
                <a:solidFill>
                  <a:schemeClr val="tx1"/>
                </a:solidFill>
              </a:rPr>
              <a:t>. majetku do užívání</a:t>
            </a:r>
          </a:p>
          <a:p>
            <a:r>
              <a:rPr lang="cs-CZ" sz="2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důsledek je placení feudál. renty a podřízení vrchnost. správě a jurisdikci</a:t>
            </a:r>
            <a:endParaRPr lang="cs-CZ" sz="2200" b="1" dirty="0" smtClean="0">
              <a:solidFill>
                <a:schemeClr val="tx1"/>
              </a:solidFill>
            </a:endParaRPr>
          </a:p>
          <a:p>
            <a:r>
              <a:rPr lang="cs-CZ" sz="2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bez stav. omezení</a:t>
            </a:r>
          </a:p>
          <a:p>
            <a:r>
              <a:rPr lang="cs-CZ" sz="22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2 zákl. formy:</a:t>
            </a:r>
            <a:r>
              <a:rPr lang="cs-CZ" sz="2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endParaRPr lang="cs-CZ" sz="2200" b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kolektivní </a:t>
            </a: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(nová </a:t>
            </a: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vrchnost)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individuální </a:t>
            </a:r>
            <a:r>
              <a:rPr lang="cs-CZ" sz="2200" b="1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(nový poddaný)</a:t>
            </a:r>
            <a:endParaRPr lang="cs-CZ" sz="2200" b="1" i="0" dirty="0" smtClean="0">
              <a:solidFill>
                <a:schemeClr val="tx1"/>
              </a:solidFill>
            </a:endParaRPr>
          </a:p>
          <a:p>
            <a:endParaRPr lang="cs-CZ" sz="2200" b="1" dirty="0" smtClean="0">
              <a:solidFill>
                <a:schemeClr val="tx1"/>
              </a:solidFill>
            </a:endParaRPr>
          </a:p>
          <a:p>
            <a:endParaRPr lang="cs-CZ" sz="2200" b="1" i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42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7600" y="1564640"/>
            <a:ext cx="10881360" cy="5161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800" b="1" dirty="0" smtClean="0"/>
              <a:t>beneficiální systém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800" b="1" dirty="0" smtClean="0"/>
              <a:t>hradská </a:t>
            </a:r>
            <a:r>
              <a:rPr lang="cs-CZ" sz="2800" b="1" dirty="0"/>
              <a:t>soustava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800" b="1" dirty="0" smtClean="0"/>
              <a:t>kolonizace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800" b="1" dirty="0" smtClean="0"/>
              <a:t>emfyteuse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800" b="1" i="0" dirty="0" smtClean="0"/>
              <a:t>vrchnostenská správa a soudnictví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800" b="1" dirty="0" smtClean="0"/>
              <a:t>poddanství</a:t>
            </a:r>
            <a:endParaRPr lang="cs-CZ" sz="2800" b="1" i="0" dirty="0" smtClean="0"/>
          </a:p>
        </p:txBody>
      </p:sp>
    </p:spTree>
    <p:extLst>
      <p:ext uri="{BB962C8B-B14F-4D97-AF65-F5344CB8AC3E}">
        <p14:creationId xmlns:p14="http://schemas.microsoft.com/office/powerpoint/2010/main" val="375704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726440"/>
          </a:xfrm>
        </p:spPr>
        <p:txBody>
          <a:bodyPr/>
          <a:lstStyle/>
          <a:p>
            <a:r>
              <a:rPr lang="cs-CZ" dirty="0" err="1" smtClean="0"/>
              <a:t>Beneficiární</a:t>
            </a:r>
            <a:r>
              <a:rPr lang="cs-CZ" dirty="0" smtClean="0"/>
              <a:t> systém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066800" y="1341120"/>
            <a:ext cx="10962640" cy="527304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200" b="1" i="1" dirty="0" smtClean="0">
                <a:solidFill>
                  <a:srgbClr val="002060"/>
                </a:solidFill>
              </a:rPr>
              <a:t>družina</a:t>
            </a:r>
            <a:r>
              <a:rPr lang="cs-CZ" sz="22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200" dirty="0" smtClean="0">
                <a:solidFill>
                  <a:schemeClr val="tx2"/>
                </a:solidFill>
              </a:rPr>
              <a:t>(</a:t>
            </a:r>
            <a:r>
              <a:rPr lang="cs-CZ" sz="2200" dirty="0" err="1" smtClean="0">
                <a:solidFill>
                  <a:schemeClr val="tx2"/>
                </a:solidFill>
              </a:rPr>
              <a:t>Graus</a:t>
            </a:r>
            <a:r>
              <a:rPr lang="cs-CZ" sz="2200" dirty="0" smtClean="0">
                <a:solidFill>
                  <a:schemeClr val="tx2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i="1" dirty="0" smtClean="0">
                <a:solidFill>
                  <a:srgbClr val="002060"/>
                </a:solidFill>
              </a:rPr>
              <a:t>úřední beneficia </a:t>
            </a:r>
            <a:r>
              <a:rPr lang="cs-CZ" sz="2200" dirty="0" smtClean="0"/>
              <a:t>(Žemlička)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dirty="0"/>
              <a:t>t</a:t>
            </a:r>
            <a:r>
              <a:rPr lang="cs-CZ" sz="2200" dirty="0" smtClean="0"/>
              <a:t>ermín: </a:t>
            </a:r>
            <a:r>
              <a:rPr lang="cs-CZ" sz="2200" dirty="0" err="1" smtClean="0"/>
              <a:t>Russocki</a:t>
            </a:r>
            <a:endParaRPr lang="cs-CZ" sz="22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dirty="0" err="1" smtClean="0"/>
              <a:t>pův</a:t>
            </a:r>
            <a:r>
              <a:rPr lang="cs-CZ" sz="2200" dirty="0" smtClean="0"/>
              <a:t>.: VM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 err="1" smtClean="0">
                <a:solidFill>
                  <a:srgbClr val="002060"/>
                </a:solidFill>
              </a:rPr>
              <a:t>def</a:t>
            </a:r>
            <a:r>
              <a:rPr lang="cs-CZ" sz="2200" b="1" dirty="0" smtClean="0">
                <a:solidFill>
                  <a:srgbClr val="002060"/>
                </a:solidFill>
              </a:rPr>
              <a:t>. znaky: </a:t>
            </a:r>
          </a:p>
          <a:p>
            <a:pPr marL="66294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i="0" dirty="0" smtClean="0"/>
              <a:t>neexistence většího soukromého vlastnictví </a:t>
            </a:r>
          </a:p>
          <a:p>
            <a:pPr marL="66294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i="0" dirty="0" smtClean="0"/>
              <a:t>politická elita žije z podílu na důchodech státu, které jsou ji odměnou za službu panovníkovi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2060"/>
                </a:solidFill>
              </a:rPr>
              <a:t>o</a:t>
            </a:r>
            <a:r>
              <a:rPr lang="cs-CZ" sz="2200" b="1" dirty="0" smtClean="0">
                <a:solidFill>
                  <a:srgbClr val="002060"/>
                </a:solidFill>
              </a:rPr>
              <a:t>rganizační pilíře: </a:t>
            </a:r>
            <a:endParaRPr lang="cs-CZ" sz="2200" b="1" dirty="0" smtClean="0">
              <a:solidFill>
                <a:srgbClr val="002060"/>
              </a:solidFill>
            </a:endParaRPr>
          </a:p>
          <a:p>
            <a:pPr marL="81610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i="0" dirty="0" smtClean="0"/>
              <a:t>hradské zřízení (Žemlička)</a:t>
            </a:r>
          </a:p>
          <a:p>
            <a:pPr marL="81610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i="0" dirty="0" smtClean="0"/>
              <a:t>služebná organizace (Třeštík) X velkostatek (Petráček)</a:t>
            </a:r>
            <a:endParaRPr lang="cs-CZ" sz="2200" i="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2060"/>
                </a:solidFill>
              </a:rPr>
              <a:t>m</a:t>
            </a:r>
            <a:r>
              <a:rPr lang="cs-CZ" sz="2200" b="1" dirty="0" smtClean="0">
                <a:solidFill>
                  <a:srgbClr val="002060"/>
                </a:solidFill>
              </a:rPr>
              <a:t>ateriální pilíře: </a:t>
            </a:r>
            <a:r>
              <a:rPr lang="cs-CZ" sz="2200" dirty="0" smtClean="0"/>
              <a:t>1. veřejná břemena obyvatelstva, 2. výnosy knížecího hospodaření, 3. regály</a:t>
            </a:r>
            <a:r>
              <a:rPr lang="cs-CZ" sz="2200" dirty="0"/>
              <a:t> </a:t>
            </a:r>
            <a:r>
              <a:rPr lang="cs-CZ" sz="2200" dirty="0" smtClean="0"/>
              <a:t>a monopoly</a:t>
            </a:r>
          </a:p>
        </p:txBody>
      </p:sp>
    </p:spTree>
    <p:extLst>
      <p:ext uri="{BB962C8B-B14F-4D97-AF65-F5344CB8AC3E}">
        <p14:creationId xmlns:p14="http://schemas.microsoft.com/office/powerpoint/2010/main" val="7638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584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Lokální správa (</a:t>
            </a:r>
            <a:r>
              <a:rPr lang="cs-CZ" i="1" dirty="0" err="1" smtClean="0"/>
              <a:t>civitates</a:t>
            </a:r>
            <a:r>
              <a:rPr lang="cs-CZ" i="1" dirty="0" smtClean="0"/>
              <a:t> – </a:t>
            </a:r>
            <a:r>
              <a:rPr lang="cs-CZ" i="1" dirty="0" err="1" smtClean="0"/>
              <a:t>provinciae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117600"/>
            <a:ext cx="10673079" cy="5557520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rgbClr val="002060"/>
                </a:solidFill>
              </a:rPr>
              <a:t>Chronologie dle Slámy</a:t>
            </a:r>
            <a:r>
              <a:rPr lang="cs-CZ" sz="2200" dirty="0" smtClean="0"/>
              <a:t>:</a:t>
            </a:r>
          </a:p>
          <a:p>
            <a:pPr marL="1028700" lvl="1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2200" i="0" dirty="0" smtClean="0"/>
              <a:t>Bořivoj </a:t>
            </a:r>
            <a:r>
              <a:rPr lang="cs-CZ" sz="2200" i="0" dirty="0" smtClean="0">
                <a:sym typeface="Wingdings" panose="05000000000000000000" pitchFamily="2" charset="2"/>
              </a:rPr>
              <a:t></a:t>
            </a:r>
            <a:r>
              <a:rPr lang="cs-CZ" sz="2200" i="0" dirty="0" smtClean="0"/>
              <a:t>upevnění </a:t>
            </a:r>
            <a:r>
              <a:rPr lang="cs-CZ" sz="2200" i="0" dirty="0" err="1" smtClean="0"/>
              <a:t>přemysl</a:t>
            </a:r>
            <a:r>
              <a:rPr lang="cs-CZ" sz="2200" i="0" dirty="0" smtClean="0"/>
              <a:t>. hegemonie ve středních Čechách s pomocí VM</a:t>
            </a:r>
          </a:p>
          <a:p>
            <a:pPr marL="1028700" lvl="1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2200" i="0" dirty="0" smtClean="0"/>
              <a:t>Spytihněv I. </a:t>
            </a:r>
            <a:r>
              <a:rPr lang="cs-CZ" sz="2200" i="0" dirty="0">
                <a:sym typeface="Wingdings" panose="05000000000000000000" pitchFamily="2" charset="2"/>
              </a:rPr>
              <a:t></a:t>
            </a:r>
            <a:r>
              <a:rPr lang="cs-CZ" sz="2200" i="0" dirty="0" smtClean="0"/>
              <a:t> </a:t>
            </a:r>
            <a:r>
              <a:rPr lang="cs-CZ" sz="2200" i="0" dirty="0" err="1" smtClean="0"/>
              <a:t>přemysl</a:t>
            </a:r>
            <a:r>
              <a:rPr lang="cs-CZ" sz="2200" i="0" dirty="0" smtClean="0"/>
              <a:t>. doména ve středních Čechách (Tetín, Libušín, Mělník, S. Boleslav, Lštění)</a:t>
            </a:r>
          </a:p>
          <a:p>
            <a:pPr marL="1028700" lvl="1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2200" i="0" dirty="0" smtClean="0"/>
              <a:t>Boleslav I. </a:t>
            </a:r>
            <a:r>
              <a:rPr lang="cs-CZ" sz="2200" i="0" dirty="0">
                <a:sym typeface="Wingdings" panose="05000000000000000000" pitchFamily="2" charset="2"/>
              </a:rPr>
              <a:t></a:t>
            </a:r>
            <a:r>
              <a:rPr lang="cs-CZ" sz="2200" i="0" dirty="0" smtClean="0"/>
              <a:t> </a:t>
            </a:r>
            <a:r>
              <a:rPr lang="cs-CZ" sz="2200" i="0" dirty="0" smtClean="0"/>
              <a:t>likvidace okolních knížat, expanze </a:t>
            </a:r>
            <a:r>
              <a:rPr lang="cs-CZ" sz="2200" i="0" dirty="0" err="1" smtClean="0"/>
              <a:t>přemysl</a:t>
            </a:r>
            <a:r>
              <a:rPr lang="cs-CZ" sz="2200" i="0" dirty="0" smtClean="0"/>
              <a:t>. hradské organizace do zbytku Čech</a:t>
            </a:r>
          </a:p>
          <a:p>
            <a:pPr marL="1028700" lvl="1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2200" i="0" dirty="0" smtClean="0"/>
              <a:t>Břetislav I. </a:t>
            </a:r>
            <a:r>
              <a:rPr lang="cs-CZ" sz="2200" i="0" dirty="0">
                <a:sym typeface="Wingdings" panose="05000000000000000000" pitchFamily="2" charset="2"/>
              </a:rPr>
              <a:t></a:t>
            </a:r>
            <a:r>
              <a:rPr lang="cs-CZ" sz="2200" i="0" dirty="0" smtClean="0"/>
              <a:t>  </a:t>
            </a:r>
            <a:r>
              <a:rPr lang="cs-CZ" sz="2200" i="0" dirty="0" smtClean="0"/>
              <a:t>stabilizace hradištní sítě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rgbClr val="002060"/>
                </a:solidFill>
              </a:rPr>
              <a:t>hradiště</a:t>
            </a:r>
            <a:r>
              <a:rPr lang="cs-CZ" sz="2200" dirty="0" smtClean="0"/>
              <a:t> </a:t>
            </a:r>
            <a:r>
              <a:rPr lang="cs-CZ" sz="2200" dirty="0">
                <a:sym typeface="Wingdings" panose="05000000000000000000" pitchFamily="2" charset="2"/>
              </a:rPr>
              <a:t></a:t>
            </a:r>
            <a:r>
              <a:rPr lang="cs-CZ" sz="2200" dirty="0" smtClean="0"/>
              <a:t> </a:t>
            </a:r>
            <a:r>
              <a:rPr lang="cs-CZ" sz="2200" dirty="0" smtClean="0"/>
              <a:t>opevněná mocenská </a:t>
            </a:r>
            <a:r>
              <a:rPr lang="cs-CZ" sz="2200" dirty="0" smtClean="0"/>
              <a:t>centra</a:t>
            </a:r>
          </a:p>
          <a:p>
            <a:pPr marL="81610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i="0" dirty="0" err="1" smtClean="0"/>
              <a:t>fce</a:t>
            </a:r>
            <a:r>
              <a:rPr lang="cs-CZ" sz="2200" i="0" dirty="0"/>
              <a:t>:</a:t>
            </a:r>
            <a:r>
              <a:rPr lang="cs-CZ" sz="2200" i="0" dirty="0" smtClean="0"/>
              <a:t> </a:t>
            </a:r>
            <a:r>
              <a:rPr lang="cs-CZ" sz="2200" i="0" dirty="0"/>
              <a:t>správní, soudní, </a:t>
            </a:r>
            <a:r>
              <a:rPr lang="cs-CZ" sz="2200" i="0" dirty="0" err="1"/>
              <a:t>ekon</a:t>
            </a:r>
            <a:r>
              <a:rPr lang="cs-CZ" sz="2200" i="0" dirty="0"/>
              <a:t>., voj., </a:t>
            </a:r>
            <a:r>
              <a:rPr lang="cs-CZ" sz="2200" i="0" dirty="0" err="1"/>
              <a:t>nábožen</a:t>
            </a:r>
            <a:r>
              <a:rPr lang="cs-CZ" sz="2200" i="0" dirty="0"/>
              <a:t>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002060"/>
                </a:solidFill>
              </a:rPr>
              <a:t>h</a:t>
            </a:r>
            <a:r>
              <a:rPr lang="cs-CZ" sz="2200" b="1" dirty="0" smtClean="0">
                <a:solidFill>
                  <a:srgbClr val="002060"/>
                </a:solidFill>
              </a:rPr>
              <a:t>radská </a:t>
            </a:r>
            <a:r>
              <a:rPr lang="cs-CZ" sz="2200" b="1" dirty="0" smtClean="0">
                <a:solidFill>
                  <a:srgbClr val="002060"/>
                </a:solidFill>
              </a:rPr>
              <a:t>správa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>
                <a:sym typeface="Wingdings" panose="05000000000000000000" pitchFamily="2" charset="2"/>
              </a:rPr>
              <a:t></a:t>
            </a:r>
            <a:r>
              <a:rPr lang="cs-CZ" sz="2200" dirty="0" smtClean="0"/>
              <a:t> </a:t>
            </a:r>
            <a:r>
              <a:rPr lang="cs-CZ" sz="2200" dirty="0" smtClean="0"/>
              <a:t>správce/kastelán + od 12. stol. </a:t>
            </a:r>
            <a:r>
              <a:rPr lang="cs-CZ" sz="2200" dirty="0" smtClean="0"/>
              <a:t>další úředníci a </a:t>
            </a:r>
            <a:r>
              <a:rPr lang="cs-CZ" sz="2200" dirty="0" smtClean="0"/>
              <a:t>služebný personál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rgbClr val="002060"/>
                </a:solidFill>
              </a:rPr>
              <a:t>dvorce/vilikace</a:t>
            </a: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200" dirty="0">
                <a:sym typeface="Wingdings" panose="05000000000000000000" pitchFamily="2" charset="2"/>
              </a:rPr>
              <a:t></a:t>
            </a:r>
            <a:r>
              <a:rPr lang="cs-CZ" sz="2200" dirty="0" smtClean="0"/>
              <a:t> </a:t>
            </a:r>
            <a:r>
              <a:rPr lang="cs-CZ" sz="2200" dirty="0" smtClean="0"/>
              <a:t>panovnická doména organizovaná do </a:t>
            </a:r>
            <a:r>
              <a:rPr lang="cs-CZ" sz="2200" dirty="0" smtClean="0"/>
              <a:t>dvorců</a:t>
            </a:r>
          </a:p>
        </p:txBody>
      </p:sp>
    </p:spTree>
    <p:extLst>
      <p:ext uri="{BB962C8B-B14F-4D97-AF65-F5344CB8AC3E}">
        <p14:creationId xmlns:p14="http://schemas.microsoft.com/office/powerpoint/2010/main" val="198251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584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Dvorce (Žemlička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117600"/>
            <a:ext cx="10673079" cy="50593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typologie: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</a:rPr>
              <a:t>lovecké </a:t>
            </a:r>
            <a:r>
              <a:rPr lang="cs-CZ" sz="2200" i="0" dirty="0" smtClean="0">
                <a:sym typeface="Wingdings" panose="05000000000000000000" pitchFamily="2" charset="2"/>
              </a:rPr>
              <a:t> malý </a:t>
            </a:r>
            <a:r>
              <a:rPr lang="cs-CZ" sz="2200" i="0" dirty="0" err="1" smtClean="0">
                <a:sym typeface="Wingdings" panose="05000000000000000000" pitchFamily="2" charset="2"/>
              </a:rPr>
              <a:t>hosp</a:t>
            </a:r>
            <a:r>
              <a:rPr lang="cs-CZ" sz="2200" i="0" dirty="0" smtClean="0">
                <a:sym typeface="Wingdings" panose="05000000000000000000" pitchFamily="2" charset="2"/>
              </a:rPr>
              <a:t>. význam</a:t>
            </a:r>
            <a:endParaRPr lang="cs-CZ" sz="2200" i="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</a:rPr>
              <a:t>hradské</a:t>
            </a:r>
            <a:r>
              <a:rPr lang="cs-CZ" sz="2200" i="0" dirty="0" smtClean="0">
                <a:solidFill>
                  <a:schemeClr val="tx1"/>
                </a:solidFill>
              </a:rPr>
              <a:t> </a:t>
            </a:r>
            <a:r>
              <a:rPr lang="cs-CZ" sz="2200" i="0" dirty="0" smtClean="0">
                <a:sym typeface="Wingdings" panose="05000000000000000000" pitchFamily="2" charset="2"/>
              </a:rPr>
              <a:t> řemeslná produkce</a:t>
            </a:r>
            <a:endParaRPr lang="cs-CZ" sz="2200" i="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</a:rPr>
              <a:t>hospodářské</a:t>
            </a:r>
            <a:r>
              <a:rPr lang="cs-CZ" sz="2200" i="0" dirty="0" smtClean="0">
                <a:solidFill>
                  <a:schemeClr val="tx1"/>
                </a:solidFill>
              </a:rPr>
              <a:t> </a:t>
            </a:r>
            <a:r>
              <a:rPr lang="cs-CZ" sz="2200" i="0" dirty="0" smtClean="0">
                <a:sym typeface="Wingdings" panose="05000000000000000000" pitchFamily="2" charset="2"/>
              </a:rPr>
              <a:t> spádová střediska </a:t>
            </a:r>
            <a:r>
              <a:rPr lang="cs-CZ" sz="2200" i="0" dirty="0" err="1" smtClean="0">
                <a:sym typeface="Wingdings" panose="05000000000000000000" pitchFamily="2" charset="2"/>
              </a:rPr>
              <a:t>zeměděl</a:t>
            </a:r>
            <a:r>
              <a:rPr lang="cs-CZ" sz="2200" i="0" dirty="0" smtClean="0">
                <a:sym typeface="Wingdings" panose="05000000000000000000" pitchFamily="2" charset="2"/>
              </a:rPr>
              <a:t>. výroby, opěrné body na cestách</a:t>
            </a:r>
            <a:endParaRPr lang="cs-CZ" sz="2200" i="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200" i="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200" i="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2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7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584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Služebná organizace (Třeštík-</a:t>
            </a:r>
            <a:r>
              <a:rPr lang="cs-CZ" dirty="0" err="1" smtClean="0"/>
              <a:t>Krzemienska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117600"/>
            <a:ext cx="10673079" cy="50593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vznik v 11. stol. v době vnitřní konsolidace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pro potřeby družiny a knížete</a:t>
            </a:r>
            <a:endParaRPr lang="cs-CZ" sz="22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síť vesnic s produkční specializací </a:t>
            </a:r>
            <a:r>
              <a:rPr lang="cs-CZ" sz="2200" dirty="0">
                <a:sym typeface="Wingdings" panose="05000000000000000000" pitchFamily="2" charset="2"/>
              </a:rPr>
              <a:t> </a:t>
            </a:r>
            <a:r>
              <a:rPr lang="cs-CZ" sz="2200" dirty="0" smtClean="0">
                <a:sym typeface="Wingdings" panose="05000000000000000000" pitchFamily="2" charset="2"/>
              </a:rPr>
              <a:t>5 skupin:</a:t>
            </a:r>
            <a:endParaRPr lang="cs-CZ" sz="2200" b="1" dirty="0" smtClean="0">
              <a:solidFill>
                <a:srgbClr val="002060"/>
              </a:solidFill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i="0" dirty="0" smtClean="0">
                <a:solidFill>
                  <a:schemeClr val="tx1"/>
                </a:solidFill>
              </a:rPr>
              <a:t>dvorská služba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i="0" dirty="0" smtClean="0">
                <a:solidFill>
                  <a:schemeClr val="tx1"/>
                </a:solidFill>
              </a:rPr>
              <a:t>lovecká služba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i="0" dirty="0" smtClean="0">
                <a:solidFill>
                  <a:schemeClr val="tx1"/>
                </a:solidFill>
              </a:rPr>
              <a:t>chov knížecího dobytka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i="0" dirty="0" err="1" smtClean="0">
                <a:solidFill>
                  <a:schemeClr val="tx1"/>
                </a:solidFill>
              </a:rPr>
              <a:t>zeměděl</a:t>
            </a:r>
            <a:r>
              <a:rPr lang="cs-CZ" sz="2200" i="0" dirty="0" smtClean="0">
                <a:solidFill>
                  <a:schemeClr val="tx1"/>
                </a:solidFill>
              </a:rPr>
              <a:t>. specialisté (vinaři, včelaři, rybáři)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i="0" dirty="0" smtClean="0">
                <a:solidFill>
                  <a:schemeClr val="tx1"/>
                </a:solidFill>
              </a:rPr>
              <a:t>řemeslníci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způsob práce: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i="0" dirty="0" smtClean="0">
                <a:solidFill>
                  <a:schemeClr val="tx1"/>
                </a:solidFill>
              </a:rPr>
              <a:t>dle potřeby (na dvoře)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i="0" dirty="0" smtClean="0">
                <a:solidFill>
                  <a:schemeClr val="tx1"/>
                </a:solidFill>
              </a:rPr>
              <a:t>týdenní služba</a:t>
            </a:r>
            <a:br>
              <a:rPr lang="cs-CZ" sz="2200" i="0" dirty="0" smtClean="0">
                <a:solidFill>
                  <a:schemeClr val="tx1"/>
                </a:solidFill>
              </a:rPr>
            </a:br>
            <a:endParaRPr lang="cs-CZ" sz="2200" i="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200" i="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200" i="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2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48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5842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Úředníci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13401" y="1686560"/>
            <a:ext cx="3754120" cy="490728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200" b="1" dirty="0" smtClean="0">
                <a:solidFill>
                  <a:srgbClr val="C00000"/>
                </a:solidFill>
              </a:rPr>
              <a:t>DVORY:</a:t>
            </a:r>
            <a:endParaRPr lang="cs-CZ" sz="2200" b="1" dirty="0" smtClean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správce/</a:t>
            </a:r>
            <a:r>
              <a:rPr lang="cs-CZ" sz="2200" b="1" dirty="0" err="1" smtClean="0">
                <a:solidFill>
                  <a:srgbClr val="002060"/>
                </a:solidFill>
              </a:rPr>
              <a:t>vilik</a:t>
            </a:r>
            <a:endParaRPr lang="cs-CZ" sz="2200" b="1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chemeClr val="tx1"/>
                </a:solidFill>
              </a:rPr>
              <a:t>lovčí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447801" y="1686560"/>
            <a:ext cx="3754120" cy="4907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Franklin Gothic Book" panose="020B0503020102020204" pitchFamily="34" charset="0"/>
              <a:buNone/>
            </a:pPr>
            <a:r>
              <a:rPr lang="cs-CZ" sz="2200" b="1" dirty="0" smtClean="0">
                <a:solidFill>
                  <a:srgbClr val="C00000"/>
                </a:solidFill>
              </a:rPr>
              <a:t>HRADIŠTĚ: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správce/kastelán</a:t>
            </a:r>
            <a:r>
              <a:rPr lang="cs-CZ" sz="2200" b="1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chemeClr val="tx1"/>
                </a:solidFill>
              </a:rPr>
              <a:t>sudí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 err="1" smtClean="0">
                <a:solidFill>
                  <a:schemeClr val="tx1"/>
                </a:solidFill>
              </a:rPr>
              <a:t>vilik</a:t>
            </a:r>
            <a:endParaRPr lang="cs-CZ" sz="2200" b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chemeClr val="tx1"/>
                </a:solidFill>
              </a:rPr>
              <a:t>komorník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chemeClr val="tx1"/>
                </a:solidFill>
              </a:rPr>
              <a:t>arcikněz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chemeClr val="tx1"/>
                </a:solidFill>
              </a:rPr>
              <a:t>služebný personál</a:t>
            </a:r>
          </a:p>
        </p:txBody>
      </p:sp>
    </p:spTree>
    <p:extLst>
      <p:ext uri="{BB962C8B-B14F-4D97-AF65-F5344CB8AC3E}">
        <p14:creationId xmlns:p14="http://schemas.microsoft.com/office/powerpoint/2010/main" val="41228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360" y="476883"/>
            <a:ext cx="6289039" cy="54164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521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386080"/>
            <a:ext cx="9601200" cy="1290558"/>
          </a:xfrm>
        </p:spPr>
        <p:txBody>
          <a:bodyPr/>
          <a:lstStyle/>
          <a:p>
            <a:r>
              <a:rPr lang="cs-CZ" dirty="0" smtClean="0"/>
              <a:t>„Privatizace</a:t>
            </a:r>
            <a:r>
              <a:rPr lang="cs-CZ" dirty="0" smtClean="0"/>
              <a:t>“ 13. století </a:t>
            </a:r>
            <a:r>
              <a:rPr lang="cs-CZ" dirty="0" smtClean="0"/>
              <a:t> (Žemlička)?</a:t>
            </a:r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504" y="1463278"/>
            <a:ext cx="4121720" cy="4929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VÃ½sledek obrÃ¡zku pro Å¾emliÄka hradskÃ¡ sousta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560" y="1869532"/>
            <a:ext cx="5242560" cy="4116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2094</TotalTime>
  <Words>1113</Words>
  <Application>Microsoft Office PowerPoint</Application>
  <PresentationFormat>Širokoúhlá obrazovka</PresentationFormat>
  <Paragraphs>192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Franklin Gothic Book</vt:lpstr>
      <vt:lpstr>Wingdings</vt:lpstr>
      <vt:lpstr>Crop</vt:lpstr>
      <vt:lpstr>VENKOV A Poddanské právo</vt:lpstr>
      <vt:lpstr>Obsah:</vt:lpstr>
      <vt:lpstr>Beneficiární systém</vt:lpstr>
      <vt:lpstr>Lokální správa (civitates – provinciae)</vt:lpstr>
      <vt:lpstr>Dvorce (Žemlička)</vt:lpstr>
      <vt:lpstr>Služebná organizace (Třeštík-Krzemienska)</vt:lpstr>
      <vt:lpstr>Úředníci</vt:lpstr>
      <vt:lpstr>Prezentace aplikace PowerPoint</vt:lpstr>
      <vt:lpstr>„Privatizace“ 13. století  (Žemlička)?</vt:lpstr>
      <vt:lpstr>Prezentace aplikace PowerPoint</vt:lpstr>
      <vt:lpstr>Venkovská společnost (Petráček)</vt:lpstr>
      <vt:lpstr>Kolonizace</vt:lpstr>
      <vt:lpstr>Imunity</vt:lpstr>
      <vt:lpstr>Emfyteuse</vt:lpstr>
      <vt:lpstr>Emfyteuse</vt:lpstr>
      <vt:lpstr>Vrchnostenská správa</vt:lpstr>
      <vt:lpstr>Vrchnostenské soudnictví</vt:lpstr>
      <vt:lpstr>Poddanství</vt:lpstr>
      <vt:lpstr>Člověčenství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StředovĚké právo A Medievistika</dc:title>
  <dc:creator>Jakub Razim</dc:creator>
  <cp:lastModifiedBy>Jakub Razim</cp:lastModifiedBy>
  <cp:revision>164</cp:revision>
  <dcterms:created xsi:type="dcterms:W3CDTF">2017-09-25T08:27:37Z</dcterms:created>
  <dcterms:modified xsi:type="dcterms:W3CDTF">2018-11-12T22:24:23Z</dcterms:modified>
</cp:coreProperties>
</file>