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7196AF-4706-499D-A025-DB5139E1C1D4}" type="datetimeFigureOut">
              <a:rPr lang="cs-CZ" smtClean="0"/>
              <a:t>20.11.2018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395ACC-37AE-4DCA-BEB7-DEC43A69AFD9}" type="slidenum">
              <a:rPr lang="cs-CZ" smtClean="0"/>
              <a:t>‹#›</a:t>
            </a:fld>
            <a:endParaRPr lang="cs-CZ"/>
          </a:p>
        </p:txBody>
      </p:sp>
    </p:spTree>
    <p:extLst>
      <p:ext uri="{BB962C8B-B14F-4D97-AF65-F5344CB8AC3E}">
        <p14:creationId xmlns:p14="http://schemas.microsoft.com/office/powerpoint/2010/main" val="1804364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8395ACC-37AE-4DCA-BEB7-DEC43A69AFD9}" type="slidenum">
              <a:rPr lang="cs-CZ" smtClean="0"/>
              <a:t>1</a:t>
            </a:fld>
            <a:endParaRPr lang="cs-CZ"/>
          </a:p>
        </p:txBody>
      </p:sp>
    </p:spTree>
    <p:extLst>
      <p:ext uri="{BB962C8B-B14F-4D97-AF65-F5344CB8AC3E}">
        <p14:creationId xmlns:p14="http://schemas.microsoft.com/office/powerpoint/2010/main" val="3130544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FD4B8B33-1471-4580-AA5D-9B0B427B5634}" type="datetimeFigureOut">
              <a:rPr lang="cs-CZ" smtClean="0"/>
              <a:t>20.11.2018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F5FF8A3-14C5-4C86-A61A-9891852558CD}" type="slidenum">
              <a:rPr lang="cs-CZ" smtClean="0"/>
              <a:t>‹#›</a:t>
            </a:fld>
            <a:endParaRPr lang="cs-CZ"/>
          </a:p>
        </p:txBody>
      </p:sp>
    </p:spTree>
    <p:extLst>
      <p:ext uri="{BB962C8B-B14F-4D97-AF65-F5344CB8AC3E}">
        <p14:creationId xmlns:p14="http://schemas.microsoft.com/office/powerpoint/2010/main" val="4157429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D4B8B33-1471-4580-AA5D-9B0B427B5634}" type="datetimeFigureOut">
              <a:rPr lang="cs-CZ" smtClean="0"/>
              <a:t>20.11.2018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F5FF8A3-14C5-4C86-A61A-9891852558CD}" type="slidenum">
              <a:rPr lang="cs-CZ" smtClean="0"/>
              <a:t>‹#›</a:t>
            </a:fld>
            <a:endParaRPr lang="cs-CZ"/>
          </a:p>
        </p:txBody>
      </p:sp>
    </p:spTree>
    <p:extLst>
      <p:ext uri="{BB962C8B-B14F-4D97-AF65-F5344CB8AC3E}">
        <p14:creationId xmlns:p14="http://schemas.microsoft.com/office/powerpoint/2010/main" val="524374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D4B8B33-1471-4580-AA5D-9B0B427B5634}" type="datetimeFigureOut">
              <a:rPr lang="cs-CZ" smtClean="0"/>
              <a:t>20.11.2018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F5FF8A3-14C5-4C86-A61A-9891852558CD}" type="slidenum">
              <a:rPr lang="cs-CZ" smtClean="0"/>
              <a:t>‹#›</a:t>
            </a:fld>
            <a:endParaRPr lang="cs-CZ"/>
          </a:p>
        </p:txBody>
      </p:sp>
    </p:spTree>
    <p:extLst>
      <p:ext uri="{BB962C8B-B14F-4D97-AF65-F5344CB8AC3E}">
        <p14:creationId xmlns:p14="http://schemas.microsoft.com/office/powerpoint/2010/main" val="3559773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D4B8B33-1471-4580-AA5D-9B0B427B5634}" type="datetimeFigureOut">
              <a:rPr lang="cs-CZ" smtClean="0"/>
              <a:t>20.11.2018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F5FF8A3-14C5-4C86-A61A-9891852558CD}" type="slidenum">
              <a:rPr lang="cs-CZ" smtClean="0"/>
              <a:t>‹#›</a:t>
            </a:fld>
            <a:endParaRPr lang="cs-CZ"/>
          </a:p>
        </p:txBody>
      </p:sp>
    </p:spTree>
    <p:extLst>
      <p:ext uri="{BB962C8B-B14F-4D97-AF65-F5344CB8AC3E}">
        <p14:creationId xmlns:p14="http://schemas.microsoft.com/office/powerpoint/2010/main" val="2525968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FD4B8B33-1471-4580-AA5D-9B0B427B5634}" type="datetimeFigureOut">
              <a:rPr lang="cs-CZ" smtClean="0"/>
              <a:t>20.11.2018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F5FF8A3-14C5-4C86-A61A-9891852558CD}" type="slidenum">
              <a:rPr lang="cs-CZ" smtClean="0"/>
              <a:t>‹#›</a:t>
            </a:fld>
            <a:endParaRPr lang="cs-CZ"/>
          </a:p>
        </p:txBody>
      </p:sp>
    </p:spTree>
    <p:extLst>
      <p:ext uri="{BB962C8B-B14F-4D97-AF65-F5344CB8AC3E}">
        <p14:creationId xmlns:p14="http://schemas.microsoft.com/office/powerpoint/2010/main" val="3845726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D4B8B33-1471-4580-AA5D-9B0B427B5634}" type="datetimeFigureOut">
              <a:rPr lang="cs-CZ" smtClean="0"/>
              <a:t>20.11.2018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F5FF8A3-14C5-4C86-A61A-9891852558CD}" type="slidenum">
              <a:rPr lang="cs-CZ" smtClean="0"/>
              <a:t>‹#›</a:t>
            </a:fld>
            <a:endParaRPr lang="cs-CZ"/>
          </a:p>
        </p:txBody>
      </p:sp>
    </p:spTree>
    <p:extLst>
      <p:ext uri="{BB962C8B-B14F-4D97-AF65-F5344CB8AC3E}">
        <p14:creationId xmlns:p14="http://schemas.microsoft.com/office/powerpoint/2010/main" val="679293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D4B8B33-1471-4580-AA5D-9B0B427B5634}" type="datetimeFigureOut">
              <a:rPr lang="cs-CZ" smtClean="0"/>
              <a:t>20.11.2018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F5FF8A3-14C5-4C86-A61A-9891852558CD}" type="slidenum">
              <a:rPr lang="cs-CZ" smtClean="0"/>
              <a:t>‹#›</a:t>
            </a:fld>
            <a:endParaRPr lang="cs-CZ"/>
          </a:p>
        </p:txBody>
      </p:sp>
    </p:spTree>
    <p:extLst>
      <p:ext uri="{BB962C8B-B14F-4D97-AF65-F5344CB8AC3E}">
        <p14:creationId xmlns:p14="http://schemas.microsoft.com/office/powerpoint/2010/main" val="690402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FD4B8B33-1471-4580-AA5D-9B0B427B5634}" type="datetimeFigureOut">
              <a:rPr lang="cs-CZ" smtClean="0"/>
              <a:t>20.11.2018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F5FF8A3-14C5-4C86-A61A-9891852558CD}" type="slidenum">
              <a:rPr lang="cs-CZ" smtClean="0"/>
              <a:t>‹#›</a:t>
            </a:fld>
            <a:endParaRPr lang="cs-CZ"/>
          </a:p>
        </p:txBody>
      </p:sp>
    </p:spTree>
    <p:extLst>
      <p:ext uri="{BB962C8B-B14F-4D97-AF65-F5344CB8AC3E}">
        <p14:creationId xmlns:p14="http://schemas.microsoft.com/office/powerpoint/2010/main" val="3383682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D4B8B33-1471-4580-AA5D-9B0B427B5634}" type="datetimeFigureOut">
              <a:rPr lang="cs-CZ" smtClean="0"/>
              <a:t>20.11.2018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F5FF8A3-14C5-4C86-A61A-9891852558CD}" type="slidenum">
              <a:rPr lang="cs-CZ" smtClean="0"/>
              <a:t>‹#›</a:t>
            </a:fld>
            <a:endParaRPr lang="cs-CZ"/>
          </a:p>
        </p:txBody>
      </p:sp>
    </p:spTree>
    <p:extLst>
      <p:ext uri="{BB962C8B-B14F-4D97-AF65-F5344CB8AC3E}">
        <p14:creationId xmlns:p14="http://schemas.microsoft.com/office/powerpoint/2010/main" val="2359731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FD4B8B33-1471-4580-AA5D-9B0B427B5634}" type="datetimeFigureOut">
              <a:rPr lang="cs-CZ" smtClean="0"/>
              <a:t>20.11.2018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F5FF8A3-14C5-4C86-A61A-9891852558CD}" type="slidenum">
              <a:rPr lang="cs-CZ" smtClean="0"/>
              <a:t>‹#›</a:t>
            </a:fld>
            <a:endParaRPr lang="cs-CZ"/>
          </a:p>
        </p:txBody>
      </p:sp>
    </p:spTree>
    <p:extLst>
      <p:ext uri="{BB962C8B-B14F-4D97-AF65-F5344CB8AC3E}">
        <p14:creationId xmlns:p14="http://schemas.microsoft.com/office/powerpoint/2010/main" val="2219199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FD4B8B33-1471-4580-AA5D-9B0B427B5634}" type="datetimeFigureOut">
              <a:rPr lang="cs-CZ" smtClean="0"/>
              <a:t>20.11.2018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F5FF8A3-14C5-4C86-A61A-9891852558CD}" type="slidenum">
              <a:rPr lang="cs-CZ" smtClean="0"/>
              <a:t>‹#›</a:t>
            </a:fld>
            <a:endParaRPr lang="cs-CZ"/>
          </a:p>
        </p:txBody>
      </p:sp>
    </p:spTree>
    <p:extLst>
      <p:ext uri="{BB962C8B-B14F-4D97-AF65-F5344CB8AC3E}">
        <p14:creationId xmlns:p14="http://schemas.microsoft.com/office/powerpoint/2010/main" val="2654055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4B8B33-1471-4580-AA5D-9B0B427B5634}" type="datetimeFigureOut">
              <a:rPr lang="cs-CZ" smtClean="0"/>
              <a:t>20.11.2018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5FF8A3-14C5-4C86-A61A-9891852558CD}" type="slidenum">
              <a:rPr lang="cs-CZ" smtClean="0"/>
              <a:t>‹#›</a:t>
            </a:fld>
            <a:endParaRPr lang="cs-CZ"/>
          </a:p>
        </p:txBody>
      </p:sp>
    </p:spTree>
    <p:extLst>
      <p:ext uri="{BB962C8B-B14F-4D97-AF65-F5344CB8AC3E}">
        <p14:creationId xmlns:p14="http://schemas.microsoft.com/office/powerpoint/2010/main" val="534315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496" y="44624"/>
            <a:ext cx="8422704"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Členství v družstvu</a:t>
            </a:r>
            <a:endParaRPr lang="cs-CZ" sz="2800" b="1" dirty="0">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1"/>
          </p:nvPr>
        </p:nvSpPr>
        <p:spPr>
          <a:xfrm>
            <a:off x="179637" y="881336"/>
            <a:ext cx="8928992" cy="5976664"/>
          </a:xfrm>
        </p:spPr>
        <p:txBody>
          <a:bodyPr>
            <a:normAutofit fontScale="92500" lnSpcReduction="10000"/>
          </a:bodyPr>
          <a:lstStyle/>
          <a:p>
            <a:pPr algn="l"/>
            <a:r>
              <a:rPr lang="cs-CZ" sz="1800" b="1" u="sng" dirty="0" smtClean="0">
                <a:solidFill>
                  <a:schemeClr val="tx1"/>
                </a:solidFill>
                <a:latin typeface="Times New Roman" panose="02020603050405020304" pitchFamily="18" charset="0"/>
                <a:cs typeface="Times New Roman" panose="02020603050405020304" pitchFamily="18" charset="0"/>
              </a:rPr>
              <a:t>Členství v družstvu obecně  </a:t>
            </a:r>
            <a:r>
              <a:rPr lang="cs-CZ" sz="1800" b="1" dirty="0" smtClean="0">
                <a:solidFill>
                  <a:schemeClr val="tx1"/>
                </a:solidFill>
                <a:latin typeface="Times New Roman" panose="02020603050405020304" pitchFamily="18" charset="0"/>
                <a:cs typeface="Times New Roman" panose="02020603050405020304" pitchFamily="18" charset="0"/>
              </a:rPr>
              <a:t>(členský vztah) </a:t>
            </a:r>
          </a:p>
          <a:p>
            <a:pPr algn="l"/>
            <a:r>
              <a:rPr lang="cs-CZ" sz="1800" b="1" dirty="0" smtClean="0">
                <a:solidFill>
                  <a:schemeClr val="tx1"/>
                </a:solidFill>
                <a:latin typeface="Times New Roman" panose="02020603050405020304" pitchFamily="18" charset="0"/>
                <a:cs typeface="Times New Roman" panose="02020603050405020304" pitchFamily="18" charset="0"/>
              </a:rPr>
              <a:t>– základní vztah mezi družstvem a jeho  členem</a:t>
            </a:r>
          </a:p>
          <a:p>
            <a:pPr algn="l"/>
            <a:r>
              <a:rPr lang="cs-CZ" sz="1800" b="1" dirty="0">
                <a:solidFill>
                  <a:schemeClr val="tx1"/>
                </a:solidFill>
                <a:latin typeface="Times New Roman" panose="02020603050405020304" pitchFamily="18" charset="0"/>
                <a:cs typeface="Times New Roman" panose="02020603050405020304" pitchFamily="18" charset="0"/>
              </a:rPr>
              <a:t> </a:t>
            </a:r>
            <a:r>
              <a:rPr lang="cs-CZ" sz="1800" b="1" dirty="0" smtClean="0">
                <a:solidFill>
                  <a:schemeClr val="tx1"/>
                </a:solidFill>
                <a:latin typeface="Times New Roman" panose="02020603050405020304" pitchFamily="18" charset="0"/>
                <a:cs typeface="Times New Roman" panose="02020603050405020304" pitchFamily="18" charset="0"/>
              </a:rPr>
              <a:t>- je s ním spojena sama existence družstva – viz min. počet členů</a:t>
            </a:r>
          </a:p>
          <a:p>
            <a:pPr algn="l"/>
            <a:r>
              <a:rPr lang="cs-CZ" sz="1800" b="1" dirty="0" smtClean="0">
                <a:solidFill>
                  <a:schemeClr val="tx1"/>
                </a:solidFill>
                <a:latin typeface="Times New Roman" panose="02020603050405020304" pitchFamily="18" charset="0"/>
                <a:cs typeface="Times New Roman" panose="02020603050405020304" pitchFamily="18" charset="0"/>
              </a:rPr>
              <a:t>- principy členství v družstvu jsou i základními principy družstva</a:t>
            </a:r>
          </a:p>
          <a:p>
            <a:pPr algn="l"/>
            <a:endParaRPr lang="cs-CZ" sz="1800" b="1" dirty="0" smtClean="0">
              <a:solidFill>
                <a:schemeClr val="tx1"/>
              </a:solidFill>
              <a:latin typeface="Times New Roman" panose="02020603050405020304" pitchFamily="18" charset="0"/>
              <a:cs typeface="Times New Roman" panose="02020603050405020304" pitchFamily="18" charset="0"/>
            </a:endParaRPr>
          </a:p>
          <a:p>
            <a:pPr algn="l"/>
            <a:r>
              <a:rPr lang="cs-CZ" sz="1800" b="1" u="sng" dirty="0" smtClean="0">
                <a:solidFill>
                  <a:schemeClr val="tx1"/>
                </a:solidFill>
                <a:latin typeface="Times New Roman" panose="02020603050405020304" pitchFamily="18" charset="0"/>
                <a:cs typeface="Times New Roman" panose="02020603050405020304" pitchFamily="18" charset="0"/>
              </a:rPr>
              <a:t>Principy členství v družstvu</a:t>
            </a:r>
            <a:endParaRPr lang="cs-CZ" sz="1800" b="1" u="sng" dirty="0">
              <a:solidFill>
                <a:schemeClr val="tx1"/>
              </a:solidFill>
              <a:latin typeface="Times New Roman" panose="02020603050405020304" pitchFamily="18" charset="0"/>
              <a:cs typeface="Times New Roman" panose="02020603050405020304" pitchFamily="18" charset="0"/>
            </a:endParaRPr>
          </a:p>
          <a:p>
            <a:pPr marL="342900" indent="-342900" algn="l">
              <a:buAutoNum type="alphaLcParenR"/>
            </a:pPr>
            <a:r>
              <a:rPr lang="cs-CZ" sz="1800" b="1" dirty="0" smtClean="0">
                <a:solidFill>
                  <a:schemeClr val="tx1"/>
                </a:solidFill>
                <a:latin typeface="Times New Roman" panose="02020603050405020304" pitchFamily="18" charset="0"/>
                <a:cs typeface="Times New Roman" panose="02020603050405020304" pitchFamily="18" charset="0"/>
              </a:rPr>
              <a:t>Princip dobrovolnosti </a:t>
            </a:r>
          </a:p>
          <a:p>
            <a:pPr marL="342900" indent="-342900" algn="l">
              <a:buAutoNum type="alphaLcParenR" startAt="2"/>
            </a:pPr>
            <a:r>
              <a:rPr lang="cs-CZ" sz="1800" b="1" dirty="0" smtClean="0">
                <a:solidFill>
                  <a:schemeClr val="tx1"/>
                </a:solidFill>
                <a:latin typeface="Times New Roman" panose="02020603050405020304" pitchFamily="18" charset="0"/>
                <a:cs typeface="Times New Roman" panose="02020603050405020304" pitchFamily="18" charset="0"/>
              </a:rPr>
              <a:t>Princip otevřeného členství</a:t>
            </a:r>
          </a:p>
          <a:p>
            <a:pPr marL="342900" indent="-342900" algn="l">
              <a:buAutoNum type="alphaLcParenR" startAt="3"/>
            </a:pPr>
            <a:r>
              <a:rPr lang="cs-CZ" sz="1800" b="1" dirty="0" smtClean="0">
                <a:solidFill>
                  <a:schemeClr val="tx1"/>
                </a:solidFill>
                <a:latin typeface="Times New Roman" panose="02020603050405020304" pitchFamily="18" charset="0"/>
                <a:cs typeface="Times New Roman" panose="02020603050405020304" pitchFamily="18" charset="0"/>
              </a:rPr>
              <a:t>Princip rovnosti členů</a:t>
            </a:r>
          </a:p>
          <a:p>
            <a:pPr algn="l"/>
            <a:endParaRPr lang="cs-CZ" sz="1800" b="1" dirty="0">
              <a:solidFill>
                <a:schemeClr val="tx1"/>
              </a:solidFill>
              <a:latin typeface="Times New Roman" panose="02020603050405020304" pitchFamily="18" charset="0"/>
              <a:cs typeface="Times New Roman" panose="02020603050405020304" pitchFamily="18" charset="0"/>
            </a:endParaRPr>
          </a:p>
          <a:p>
            <a:pPr algn="l"/>
            <a:r>
              <a:rPr lang="cs-CZ" sz="1800" b="1" u="sng" dirty="0" smtClean="0">
                <a:solidFill>
                  <a:schemeClr val="tx1"/>
                </a:solidFill>
                <a:latin typeface="Times New Roman" panose="02020603050405020304" pitchFamily="18" charset="0"/>
                <a:cs typeface="Times New Roman" panose="02020603050405020304" pitchFamily="18" charset="0"/>
              </a:rPr>
              <a:t>Vznik členství v družstvu</a:t>
            </a:r>
          </a:p>
          <a:p>
            <a:pPr algn="l"/>
            <a:r>
              <a:rPr lang="cs-CZ" sz="1800" b="1" u="sng" dirty="0" smtClean="0">
                <a:solidFill>
                  <a:schemeClr val="tx1"/>
                </a:solidFill>
                <a:latin typeface="Times New Roman" panose="02020603050405020304" pitchFamily="18" charset="0"/>
                <a:cs typeface="Times New Roman" panose="02020603050405020304" pitchFamily="18" charset="0"/>
              </a:rPr>
              <a:t>Předpoklady vzniku členství </a:t>
            </a:r>
          </a:p>
          <a:p>
            <a:pPr marL="285750" indent="-285750" algn="l">
              <a:buFontTx/>
              <a:buChar char="-"/>
            </a:pPr>
            <a:r>
              <a:rPr lang="cs-CZ" sz="1800" b="1" dirty="0" smtClean="0">
                <a:solidFill>
                  <a:schemeClr val="tx1"/>
                </a:solidFill>
                <a:latin typeface="Times New Roman" panose="02020603050405020304" pitchFamily="18" charset="0"/>
                <a:cs typeface="Times New Roman" panose="02020603050405020304" pitchFamily="18" charset="0"/>
              </a:rPr>
              <a:t>Podání písemné přihlášky</a:t>
            </a:r>
          </a:p>
          <a:p>
            <a:pPr marL="285750" indent="-285750" algn="l">
              <a:buFontTx/>
              <a:buChar char="-"/>
            </a:pPr>
            <a:r>
              <a:rPr lang="cs-CZ" sz="1800" b="1" dirty="0" smtClean="0">
                <a:solidFill>
                  <a:schemeClr val="tx1"/>
                </a:solidFill>
                <a:latin typeface="Times New Roman" panose="02020603050405020304" pitchFamily="18" charset="0"/>
                <a:cs typeface="Times New Roman" panose="02020603050405020304" pitchFamily="18" charset="0"/>
              </a:rPr>
              <a:t>Rozhodnutí příslušného orgánu družstva o přijetí uchazeče za člena</a:t>
            </a:r>
          </a:p>
          <a:p>
            <a:pPr marL="285750" indent="-285750" algn="l">
              <a:buFontTx/>
              <a:buChar char="-"/>
            </a:pPr>
            <a:r>
              <a:rPr lang="cs-CZ" sz="1800" b="1" dirty="0" smtClean="0">
                <a:solidFill>
                  <a:schemeClr val="tx1"/>
                </a:solidFill>
                <a:latin typeface="Times New Roman" panose="02020603050405020304" pitchFamily="18" charset="0"/>
                <a:cs typeface="Times New Roman" panose="02020603050405020304" pitchFamily="18" charset="0"/>
              </a:rPr>
              <a:t>Splnění vkladové povinnosti (základní členský vklad, příp. jeho část)</a:t>
            </a:r>
          </a:p>
          <a:p>
            <a:pPr marL="285750" indent="-285750" algn="l">
              <a:buFontTx/>
              <a:buChar char="-"/>
            </a:pPr>
            <a:r>
              <a:rPr lang="cs-CZ" sz="1800" b="1" dirty="0">
                <a:solidFill>
                  <a:schemeClr val="tx1"/>
                </a:solidFill>
                <a:latin typeface="Times New Roman" panose="02020603050405020304" pitchFamily="18" charset="0"/>
                <a:cs typeface="Times New Roman" panose="02020603050405020304" pitchFamily="18" charset="0"/>
              </a:rPr>
              <a:t>J</a:t>
            </a:r>
            <a:r>
              <a:rPr lang="cs-CZ" sz="1800" b="1" dirty="0" smtClean="0">
                <a:solidFill>
                  <a:schemeClr val="tx1"/>
                </a:solidFill>
                <a:latin typeface="Times New Roman" panose="02020603050405020304" pitchFamily="18" charset="0"/>
                <a:cs typeface="Times New Roman" panose="02020603050405020304" pitchFamily="18" charset="0"/>
              </a:rPr>
              <a:t>e-li podmíněno existencí pracovního poměru, pak jeho existence (osoba způsobilá k </a:t>
            </a:r>
          </a:p>
          <a:p>
            <a:pPr algn="l"/>
            <a:r>
              <a:rPr lang="cs-CZ" sz="1800" b="1" dirty="0" smtClean="0">
                <a:solidFill>
                  <a:schemeClr val="tx1"/>
                </a:solidFill>
                <a:latin typeface="Times New Roman" panose="02020603050405020304" pitchFamily="18" charset="0"/>
                <a:cs typeface="Times New Roman" panose="02020603050405020304" pitchFamily="18" charset="0"/>
              </a:rPr>
              <a:t>        jeho uzavření) – členství vzniká nejdříve v okamžiku jeho vzniku (pokud již </a:t>
            </a:r>
          </a:p>
          <a:p>
            <a:pPr algn="l"/>
            <a:r>
              <a:rPr lang="cs-CZ" sz="1800" b="1" dirty="0" smtClean="0">
                <a:solidFill>
                  <a:schemeClr val="tx1"/>
                </a:solidFill>
                <a:latin typeface="Times New Roman" panose="02020603050405020304" pitchFamily="18" charset="0"/>
                <a:cs typeface="Times New Roman" panose="02020603050405020304" pitchFamily="18" charset="0"/>
              </a:rPr>
              <a:t>        neexistuje), s ním také zaniká, pokud  stanovy neříkají opak); v takovém družstvu je </a:t>
            </a:r>
          </a:p>
          <a:p>
            <a:pPr algn="l"/>
            <a:r>
              <a:rPr lang="cs-CZ" sz="1800" b="1" dirty="0">
                <a:solidFill>
                  <a:schemeClr val="tx1"/>
                </a:solidFill>
                <a:latin typeface="Times New Roman" panose="02020603050405020304" pitchFamily="18" charset="0"/>
                <a:cs typeface="Times New Roman" panose="02020603050405020304" pitchFamily="18" charset="0"/>
              </a:rPr>
              <a:t> </a:t>
            </a:r>
            <a:r>
              <a:rPr lang="cs-CZ" sz="1800" b="1" dirty="0" smtClean="0">
                <a:solidFill>
                  <a:schemeClr val="tx1"/>
                </a:solidFill>
                <a:latin typeface="Times New Roman" panose="02020603050405020304" pitchFamily="18" charset="0"/>
                <a:cs typeface="Times New Roman" panose="02020603050405020304" pitchFamily="18" charset="0"/>
              </a:rPr>
              <a:t>       vyloučeno členství právnické osoby</a:t>
            </a:r>
          </a:p>
          <a:p>
            <a:pPr marL="285750" indent="-285750" algn="l">
              <a:buFontTx/>
              <a:buChar char="-"/>
            </a:pPr>
            <a:r>
              <a:rPr lang="cs-CZ" sz="1800" b="1" dirty="0" smtClean="0">
                <a:solidFill>
                  <a:schemeClr val="tx1"/>
                </a:solidFill>
                <a:latin typeface="Times New Roman" panose="02020603050405020304" pitchFamily="18" charset="0"/>
                <a:cs typeface="Times New Roman" panose="02020603050405020304" pitchFamily="18" charset="0"/>
              </a:rPr>
              <a:t>Svéprávnost uchazeče nebo jeho zastoupení zákonným zástupcem.</a:t>
            </a:r>
          </a:p>
          <a:p>
            <a:pPr marL="285750" indent="-285750" algn="l">
              <a:buFontTx/>
              <a:buChar char="-"/>
            </a:pPr>
            <a:endParaRPr lang="cs-CZ" sz="1800" b="1" dirty="0">
              <a:solidFill>
                <a:schemeClr val="tx1"/>
              </a:solidFill>
              <a:latin typeface="Times New Roman" panose="02020603050405020304" pitchFamily="18" charset="0"/>
              <a:cs typeface="Times New Roman" panose="02020603050405020304" pitchFamily="18" charset="0"/>
            </a:endParaRPr>
          </a:p>
          <a:p>
            <a:pPr marL="285750" indent="-285750" algn="l">
              <a:buFontTx/>
              <a:buChar char="-"/>
            </a:pPr>
            <a:endParaRPr lang="cs-CZ" sz="1800" b="1" dirty="0" smtClean="0">
              <a:solidFill>
                <a:schemeClr val="tx1"/>
              </a:solidFill>
              <a:latin typeface="Times New Roman" panose="02020603050405020304" pitchFamily="18" charset="0"/>
              <a:cs typeface="Times New Roman" panose="02020603050405020304" pitchFamily="18" charset="0"/>
            </a:endParaRPr>
          </a:p>
          <a:p>
            <a:pPr marL="285750" indent="-285750" algn="l">
              <a:buFontTx/>
              <a:buChar char="-"/>
            </a:pPr>
            <a:endParaRPr lang="cs-CZ" sz="1800" b="1" dirty="0">
              <a:solidFill>
                <a:schemeClr val="tx1"/>
              </a:solidFill>
              <a:latin typeface="Times New Roman" panose="02020603050405020304" pitchFamily="18" charset="0"/>
              <a:cs typeface="Times New Roman" panose="02020603050405020304" pitchFamily="18" charset="0"/>
            </a:endParaRPr>
          </a:p>
          <a:p>
            <a:pPr marL="285750" indent="-285750" algn="l">
              <a:buFontTx/>
              <a:buChar char="-"/>
            </a:pPr>
            <a:endParaRPr lang="cs-CZ" sz="1800" dirty="0" smtClean="0">
              <a:solidFill>
                <a:schemeClr val="tx1"/>
              </a:solidFill>
              <a:latin typeface="Times New Roman" panose="02020603050405020304" pitchFamily="18" charset="0"/>
              <a:cs typeface="Times New Roman" panose="02020603050405020304" pitchFamily="18" charset="0"/>
            </a:endParaRPr>
          </a:p>
          <a:p>
            <a:pPr algn="l"/>
            <a:endParaRPr lang="cs-CZ" sz="1800" b="1" dirty="0" smtClean="0">
              <a:solidFill>
                <a:schemeClr val="tx1"/>
              </a:solidFill>
              <a:latin typeface="Times New Roman" panose="02020603050405020304" pitchFamily="18" charset="0"/>
              <a:cs typeface="Times New Roman" panose="02020603050405020304" pitchFamily="18" charset="0"/>
            </a:endParaRPr>
          </a:p>
          <a:p>
            <a:pPr algn="l"/>
            <a:endParaRPr lang="cs-CZ" sz="1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75762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44624"/>
            <a:ext cx="8507288"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Členství v družstvu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980728"/>
            <a:ext cx="8928992" cy="5760640"/>
          </a:xfrm>
        </p:spPr>
        <p:txBody>
          <a:bodyPr>
            <a:normAutofit lnSpcReduction="10000"/>
          </a:bodyPr>
          <a:lstStyle/>
          <a:p>
            <a:r>
              <a:rPr lang="cs-CZ" sz="1800" b="1" dirty="0" smtClean="0">
                <a:latin typeface="Times New Roman" panose="02020603050405020304" pitchFamily="18" charset="0"/>
                <a:cs typeface="Times New Roman" panose="02020603050405020304" pitchFamily="18" charset="0"/>
              </a:rPr>
              <a:t>Současný zákon doplnil předchozí úpravu převodu členství, resp. dr. podílu ručením převodce za dluhy, které jsou s družstevním podílem spojeny.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Přechod dr. podílu</a:t>
            </a:r>
          </a:p>
          <a:p>
            <a:r>
              <a:rPr lang="cs-CZ" sz="1800" b="1" dirty="0" smtClean="0">
                <a:latin typeface="Times New Roman" panose="02020603050405020304" pitchFamily="18" charset="0"/>
                <a:cs typeface="Times New Roman" panose="02020603050405020304" pitchFamily="18" charset="0"/>
              </a:rPr>
              <a:t>Předchozí právní úprava – členství jako osobní vztah zaniklo</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předmětem dědění jen majetková práva zemřelého člena</a:t>
            </a:r>
          </a:p>
          <a:p>
            <a:r>
              <a:rPr lang="cs-CZ" sz="1800" b="1" dirty="0" smtClean="0">
                <a:latin typeface="Times New Roman" panose="02020603050405020304" pitchFamily="18" charset="0"/>
                <a:cs typeface="Times New Roman" panose="02020603050405020304" pitchFamily="18" charset="0"/>
              </a:rPr>
              <a:t>Současná právní úprava – předmětem  dědění (přechodu) je družstevní podíl, tj.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členství v družstvu</a:t>
            </a:r>
          </a:p>
          <a:p>
            <a:r>
              <a:rPr lang="cs-CZ" sz="1800" b="1" dirty="0" smtClean="0">
                <a:latin typeface="Times New Roman" panose="02020603050405020304" pitchFamily="18" charset="0"/>
                <a:cs typeface="Times New Roman" panose="02020603050405020304" pitchFamily="18" charset="0"/>
              </a:rPr>
              <a:t>                                           a to za podmínek  stanovených zákonem o obch.</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a:t>
            </a:r>
            <a:r>
              <a:rPr lang="cs-CZ" sz="1800" b="1" dirty="0">
                <a:latin typeface="Times New Roman" panose="02020603050405020304" pitchFamily="18" charset="0"/>
                <a:cs typeface="Times New Roman" panose="02020603050405020304" pitchFamily="18" charset="0"/>
              </a:rPr>
              <a:t>k</a:t>
            </a:r>
            <a:r>
              <a:rPr lang="cs-CZ" sz="1800" b="1" dirty="0" smtClean="0">
                <a:latin typeface="Times New Roman" panose="02020603050405020304" pitchFamily="18" charset="0"/>
                <a:cs typeface="Times New Roman" panose="02020603050405020304" pitchFamily="18" charset="0"/>
              </a:rPr>
              <a:t>orporacích nebo stanovami. </a:t>
            </a:r>
          </a:p>
          <a:p>
            <a:r>
              <a:rPr lang="cs-CZ" sz="1800" b="1" i="1" dirty="0" smtClean="0">
                <a:latin typeface="Times New Roman" panose="02020603050405020304" pitchFamily="18" charset="0"/>
                <a:cs typeface="Times New Roman" panose="02020603050405020304" pitchFamily="18" charset="0"/>
              </a:rPr>
              <a:t>Současně zákon dovoluje, aby družstvo přechod dr. podílu ve stanovách vyloučilo.</a:t>
            </a:r>
          </a:p>
          <a:p>
            <a:r>
              <a:rPr lang="cs-CZ" sz="1800" b="1" i="1" dirty="0" smtClean="0">
                <a:latin typeface="Times New Roman" panose="02020603050405020304" pitchFamily="18" charset="0"/>
                <a:cs typeface="Times New Roman" panose="02020603050405020304" pitchFamily="18" charset="0"/>
              </a:rPr>
              <a:t>To neplatí  v bytovém družstvu v případě, že členovi v době jeho smrti již svědčilo právo nájmu nebo právo na uzavření nájemní smlouvy.</a:t>
            </a:r>
          </a:p>
          <a:p>
            <a:endParaRPr lang="cs-CZ" sz="1800" b="1" i="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Vyloučení možnosti zdědění dr. podílu ve stanovách nevylučuje povinnost družstva na vypořádání majetkové účasti zemřelého člena v družstvu v dědickém řízení. </a:t>
            </a:r>
          </a:p>
          <a:p>
            <a:r>
              <a:rPr lang="cs-CZ" sz="1800" b="1" dirty="0" smtClean="0">
                <a:latin typeface="Times New Roman" panose="02020603050405020304" pitchFamily="18" charset="0"/>
                <a:cs typeface="Times New Roman" panose="02020603050405020304" pitchFamily="18" charset="0"/>
              </a:rPr>
              <a:t>Přechodu členství může zbránit sám dědic a to tím, že  nejpozději do 1 měsíce ode dne, kdy se stal dědicem, svou účast v družstvu vypoví. K pozdější výpovědi se nepřihlíží. Následuje 3 měsíční výpovědní lhůta.</a:t>
            </a: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53719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6632"/>
            <a:ext cx="8435280"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Členství v družstvu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35496" y="836712"/>
            <a:ext cx="9001000" cy="5904656"/>
          </a:xfrm>
        </p:spPr>
        <p:txBody>
          <a:bodyPr>
            <a:normAutofit lnSpcReduction="10000"/>
          </a:bodyPr>
          <a:lstStyle/>
          <a:p>
            <a:r>
              <a:rPr lang="cs-CZ" sz="1800" b="1" dirty="0" smtClean="0">
                <a:latin typeface="Times New Roman" panose="02020603050405020304" pitchFamily="18" charset="0"/>
                <a:cs typeface="Times New Roman" panose="02020603050405020304" pitchFamily="18" charset="0"/>
              </a:rPr>
              <a:t>Po dobu běhu výpovědní lhůty není dědic dr. podílu oprávněn podílet se na činnosti družstva (? Je tedy nebo není členem?). Zvlášť 3 odst.  § 603 říká, že dal-li dědic výpověď, platí, že se nestal členem.  Proč tedy musí ještě 3 měsíce čekat a na co?</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Družstvo, i když zdědění DP ve stanovách nevyloučí, může  dědění družstevního podílu ve svých stanovách </a:t>
            </a:r>
            <a:r>
              <a:rPr lang="cs-CZ" sz="1800" b="1" u="sng" dirty="0" smtClean="0">
                <a:latin typeface="Times New Roman" panose="02020603050405020304" pitchFamily="18" charset="0"/>
                <a:cs typeface="Times New Roman" panose="02020603050405020304" pitchFamily="18" charset="0"/>
              </a:rPr>
              <a:t>podmínit  souhlasem představenstva. </a:t>
            </a:r>
            <a:r>
              <a:rPr lang="cs-CZ" sz="1800" b="1" dirty="0" smtClean="0">
                <a:latin typeface="Times New Roman" panose="02020603050405020304" pitchFamily="18" charset="0"/>
                <a:cs typeface="Times New Roman" panose="02020603050405020304" pitchFamily="18" charset="0"/>
              </a:rPr>
              <a:t>O udělení souhlasu musí být  dědic  vyrozuměn do 30 dnů ode dne, kdy  o souhlas požádal. Pokud se tak nestane, má se zato, že družstvo s přechodem souhlasí.  Pokud souhlas udělí, hledí se na dědice jako na člena  ode dne nabytí dědictví. </a:t>
            </a:r>
          </a:p>
          <a:p>
            <a:r>
              <a:rPr lang="cs-CZ" sz="1800" b="1" dirty="0">
                <a:latin typeface="Times New Roman" panose="02020603050405020304" pitchFamily="18" charset="0"/>
                <a:cs typeface="Times New Roman" panose="02020603050405020304" pitchFamily="18" charset="0"/>
              </a:rPr>
              <a:t> </a:t>
            </a:r>
            <a:endParaRPr lang="cs-CZ" sz="1800" b="1" dirty="0" smtClean="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Přechod družstevního podílu v případě zániku právnické osoby-člena družstva.</a:t>
            </a:r>
          </a:p>
          <a:p>
            <a:r>
              <a:rPr lang="cs-CZ" sz="1800" b="1" dirty="0" smtClean="0">
                <a:latin typeface="Times New Roman" panose="02020603050405020304" pitchFamily="18" charset="0"/>
                <a:cs typeface="Times New Roman" panose="02020603050405020304" pitchFamily="18" charset="0"/>
              </a:rPr>
              <a:t>DP v tomto případě přechází jen za předpokladu, že zanikající práv. osoba má právního nástupce a o přijetí svého nástupce za člena zanikající člen družstvo požádal a  představenstvo družstva  s přechodem vyslovilo souhlas (§ 605 odst. 1).</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V odst. následujícím tentýž paragraf řeší situaci, kdy zanikající právnická osoba-člen družstva má právních nástupců více.  I zde je předpokladem přechodu DP souhlas představenstva, resp. schválení představenstvem. O tom, jak se bude mezi právní nástupce  DP rozdělen, rozhoduje ještě zanikající právnická osoba – více k rozdělení DP – viz dále. </a:t>
            </a:r>
          </a:p>
          <a:p>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5425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44624"/>
            <a:ext cx="8363272"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Členství v družstvu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9001000" cy="5976664"/>
          </a:xfrm>
        </p:spPr>
        <p:txBody>
          <a:bodyPr>
            <a:normAutofit lnSpcReduction="10000"/>
          </a:bodyPr>
          <a:lstStyle/>
          <a:p>
            <a:r>
              <a:rPr lang="cs-CZ" sz="1800" b="1" dirty="0" smtClean="0">
                <a:latin typeface="Times New Roman" panose="02020603050405020304" pitchFamily="18" charset="0"/>
                <a:cs typeface="Times New Roman" panose="02020603050405020304" pitchFamily="18" charset="0"/>
              </a:rPr>
              <a:t>Vždy platí, že nabyvatel družstevního podílu, i v případě jeho nabytí přechodem, musí splňovat předpoklady vzniku členství v daném družstvu.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Splynutí družstevních podílů </a:t>
            </a:r>
            <a:r>
              <a:rPr lang="cs-CZ" sz="1800" b="1" dirty="0" smtClean="0">
                <a:latin typeface="Times New Roman" panose="02020603050405020304" pitchFamily="18" charset="0"/>
                <a:cs typeface="Times New Roman" panose="02020603050405020304" pitchFamily="18" charset="0"/>
              </a:rPr>
              <a:t>(§ 606)</a:t>
            </a:r>
          </a:p>
          <a:p>
            <a:r>
              <a:rPr lang="cs-CZ" sz="1800" b="1" dirty="0" smtClean="0">
                <a:latin typeface="Times New Roman" panose="02020603050405020304" pitchFamily="18" charset="0"/>
                <a:cs typeface="Times New Roman" panose="02020603050405020304" pitchFamily="18" charset="0"/>
              </a:rPr>
              <a:t>Jde o situaci, kdy člen družstva v době trvání  svého členství v družstvu nabude další družstevní podíl.  </a:t>
            </a:r>
          </a:p>
          <a:p>
            <a:r>
              <a:rPr lang="cs-CZ" sz="1800" b="1" dirty="0" smtClean="0">
                <a:latin typeface="Times New Roman" panose="02020603050405020304" pitchFamily="18" charset="0"/>
                <a:cs typeface="Times New Roman" panose="02020603050405020304" pitchFamily="18" charset="0"/>
              </a:rPr>
              <a:t>Předchozí právní úprava tuto situaci výslovně neřešila, přesto  ji řešila  právní teorie i praxe.</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Současná právní úprava řeší tak, že v den, kdy člen další družstevní podíl nabyde, splyne s jeho podílem dosavadním, takže má stáje v družstvu jen jeden družstevní podíl (jedno členství).  Je to v souladu s §  595, příp. i  § 32, podle něhož člen může mít v družstvu   (v korporaci) jen  jeden družstevní podíl.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Dodává, že pokud by s nabývaným družstevním podílem byla   spojena  práva třetích osob, podíly splynou až v den, kdy  tato práva třetích osob zaniknou, ledaže se družstvo  s těmito třetími osobami dohodne jinak. </a:t>
            </a:r>
          </a:p>
          <a:p>
            <a:r>
              <a:rPr lang="cs-CZ" sz="1800" b="1" dirty="0" smtClean="0">
                <a:latin typeface="Times New Roman" panose="02020603050405020304" pitchFamily="18" charset="0"/>
                <a:cs typeface="Times New Roman" panose="02020603050405020304" pitchFamily="18" charset="0"/>
              </a:rPr>
              <a:t>Dvě poznámky:</a:t>
            </a:r>
            <a:endParaRPr lang="cs-CZ" sz="1800" b="1" dirty="0">
              <a:latin typeface="Times New Roman" panose="02020603050405020304" pitchFamily="18" charset="0"/>
              <a:cs typeface="Times New Roman" panose="02020603050405020304" pitchFamily="18" charset="0"/>
            </a:endParaRPr>
          </a:p>
          <a:p>
            <a:r>
              <a:rPr lang="cs-CZ" sz="1800" b="1" dirty="0">
                <a:latin typeface="Times New Roman" panose="02020603050405020304" pitchFamily="18" charset="0"/>
                <a:cs typeface="Times New Roman" panose="02020603050405020304" pitchFamily="18" charset="0"/>
              </a:rPr>
              <a:t>a</a:t>
            </a:r>
            <a:r>
              <a:rPr lang="cs-CZ" sz="1800" b="1" dirty="0" smtClean="0">
                <a:latin typeface="Times New Roman" panose="02020603050405020304" pitchFamily="18" charset="0"/>
                <a:cs typeface="Times New Roman" panose="02020603050405020304" pitchFamily="18" charset="0"/>
              </a:rPr>
              <a:t>)Zákon tyto „třetí“ osoby nijak neidentifikuje.  Nabízí se případ bytového družstva a osob odvozujících své právo bydlení od členství člena, které splynutím zaniká.   Bytová družstva však mají vlastní úpravu této situace.  </a:t>
            </a: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11795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6632"/>
            <a:ext cx="8435280"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Členství v družstvu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0" y="908720"/>
            <a:ext cx="9036496" cy="5832648"/>
          </a:xfrm>
        </p:spPr>
        <p:txBody>
          <a:bodyPr>
            <a:normAutofit/>
          </a:bodyPr>
          <a:lstStyle/>
          <a:p>
            <a:r>
              <a:rPr lang="cs-CZ" sz="1800" b="1" dirty="0" smtClean="0">
                <a:latin typeface="Times New Roman" panose="02020603050405020304" pitchFamily="18" charset="0"/>
                <a:cs typeface="Times New Roman" panose="02020603050405020304" pitchFamily="18" charset="0"/>
              </a:rPr>
              <a:t>b) V družstvu platí princip rovnosti členů.  Ten nemůže být porušen ani v důsledku toho, že s družstevním podílem (členstvím) člena splyne další členství jiného člena. Splynutím tedy nabyvatel nezískává více práv.  Výjimkou může být jen majetková účast v družstva, ale jen v části týkající se případného dalšího členského vkladu, a to jen tehdy, jestliže jej stanovy družstva připouští.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Rozdělení družstevního podílu </a:t>
            </a:r>
          </a:p>
          <a:p>
            <a:r>
              <a:rPr lang="cs-CZ" sz="1800" b="1" dirty="0" smtClean="0">
                <a:latin typeface="Times New Roman" panose="02020603050405020304" pitchFamily="18" charset="0"/>
                <a:cs typeface="Times New Roman" panose="02020603050405020304" pitchFamily="18" charset="0"/>
              </a:rPr>
              <a:t>Již  výše jsme se zmínili o rozdělení dr. podílu v souvislosti se zánikem právnické osoby-člena družstva v situaci, kdy zanikající člen má více právních nástupců.  </a:t>
            </a:r>
          </a:p>
          <a:p>
            <a:r>
              <a:rPr lang="cs-CZ" sz="1800" b="1" dirty="0" smtClean="0">
                <a:latin typeface="Times New Roman" panose="02020603050405020304" pitchFamily="18" charset="0"/>
                <a:cs typeface="Times New Roman" panose="02020603050405020304" pitchFamily="18" charset="0"/>
              </a:rPr>
              <a:t>V § 607 se zákon k problematice rozdělení dr. podílu vrací, tentokrát v obecné poloze.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Podmínky rozdělení -  připouští je stanovy družstva,</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rozdělením nesmí majetková účast převodce nebo nabyvatele </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klesnout pod  výši základního členského vkladu. </a:t>
            </a: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        Problém!!! – obsah družstevního podílu (členství) tvoří práva či povinnosti, které má</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každý člen pouze jedno.  </a:t>
            </a: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r>
              <a:rPr lang="cs-CZ" sz="1800" b="1" u="sng" dirty="0" smtClean="0">
                <a:latin typeface="Times New Roman" panose="02020603050405020304" pitchFamily="18" charset="0"/>
                <a:cs typeface="Times New Roman" panose="02020603050405020304" pitchFamily="18" charset="0"/>
              </a:rPr>
              <a:t>Institut </a:t>
            </a:r>
            <a:r>
              <a:rPr lang="cs-CZ" sz="1800" b="1" u="sng" dirty="0" err="1" smtClean="0">
                <a:latin typeface="Times New Roman" panose="02020603050405020304" pitchFamily="18" charset="0"/>
                <a:cs typeface="Times New Roman" panose="02020603050405020304" pitchFamily="18" charset="0"/>
              </a:rPr>
              <a:t>tvz</a:t>
            </a:r>
            <a:r>
              <a:rPr lang="cs-CZ" sz="1800" b="1" u="sng" dirty="0" smtClean="0">
                <a:latin typeface="Times New Roman" panose="02020603050405020304" pitchFamily="18" charset="0"/>
                <a:cs typeface="Times New Roman" panose="02020603050405020304" pitchFamily="18" charset="0"/>
              </a:rPr>
              <a:t>. „finanční asistence“ (?) - §§ 608 a 609).</a:t>
            </a: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40123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38100"/>
            <a:ext cx="8435280" cy="654596"/>
          </a:xfrm>
        </p:spPr>
        <p:txBody>
          <a:bodyPr>
            <a:normAutofit/>
          </a:bodyPr>
          <a:lstStyle/>
          <a:p>
            <a:r>
              <a:rPr lang="cs-CZ" sz="2800" b="1" dirty="0" smtClean="0">
                <a:latin typeface="Times New Roman" panose="02020603050405020304" pitchFamily="18" charset="0"/>
                <a:cs typeface="Times New Roman" panose="02020603050405020304" pitchFamily="18" charset="0"/>
              </a:rPr>
              <a:t>Členství - zánik</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856984" cy="5976664"/>
          </a:xfrm>
        </p:spPr>
        <p:txBody>
          <a:bodyPr>
            <a:normAutofit/>
          </a:bodyPr>
          <a:lstStyle/>
          <a:p>
            <a:r>
              <a:rPr lang="cs-CZ" sz="1800" b="1" dirty="0" smtClean="0">
                <a:latin typeface="Times New Roman" panose="02020603050405020304" pitchFamily="18" charset="0"/>
                <a:cs typeface="Times New Roman" panose="02020603050405020304" pitchFamily="18" charset="0"/>
              </a:rPr>
              <a:t>Členství zaniká</a:t>
            </a:r>
          </a:p>
          <a:p>
            <a:r>
              <a:rPr lang="cs-CZ" sz="1800" b="1" dirty="0" smtClean="0">
                <a:latin typeface="Times New Roman" panose="02020603050405020304" pitchFamily="18" charset="0"/>
                <a:cs typeface="Times New Roman" panose="02020603050405020304" pitchFamily="18" charset="0"/>
              </a:rPr>
              <a:t>a) Dohodou – analogie vzniku členství</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zákon - se nezmiňuje o jejím obsahu</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vyžaduje její písemnou formu</a:t>
            </a:r>
          </a:p>
          <a:p>
            <a:endParaRPr lang="cs-CZ" sz="1800" b="1" dirty="0">
              <a:latin typeface="Times New Roman" panose="02020603050405020304" pitchFamily="18" charset="0"/>
              <a:cs typeface="Times New Roman" panose="02020603050405020304" pitchFamily="18" charset="0"/>
            </a:endParaRPr>
          </a:p>
          <a:p>
            <a:r>
              <a:rPr lang="cs-CZ" sz="1800" b="1" dirty="0">
                <a:latin typeface="Times New Roman" panose="02020603050405020304" pitchFamily="18" charset="0"/>
                <a:cs typeface="Times New Roman" panose="02020603050405020304" pitchFamily="18" charset="0"/>
              </a:rPr>
              <a:t>b</a:t>
            </a:r>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Vystoupením člena </a:t>
            </a:r>
            <a:r>
              <a:rPr lang="cs-CZ" sz="1800" b="1" dirty="0" smtClean="0">
                <a:latin typeface="Times New Roman" panose="02020603050405020304" pitchFamily="18" charset="0"/>
                <a:cs typeface="Times New Roman" panose="02020603050405020304" pitchFamily="18" charset="0"/>
              </a:rPr>
              <a:t>– projev principu dobrovolnosti (§ 612)</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zákon hovoří o  „oznámení o vystoupení“</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jde o jednostranný adresovaný  projev vůle (právní jednání) ze strany člena</a:t>
            </a:r>
          </a:p>
          <a:p>
            <a:r>
              <a:rPr lang="cs-CZ" sz="1800" b="1" dirty="0" smtClean="0">
                <a:latin typeface="Times New Roman" panose="02020603050405020304" pitchFamily="18" charset="0"/>
                <a:cs typeface="Times New Roman" panose="02020603050405020304" pitchFamily="18" charset="0"/>
              </a:rPr>
              <a:t>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účinnost nabývá nikoli již doručením družstvu, ale až uplynutím </a:t>
            </a:r>
            <a:r>
              <a:rPr lang="cs-CZ" sz="1800" b="1" i="1" dirty="0" smtClean="0">
                <a:latin typeface="Times New Roman" panose="02020603050405020304" pitchFamily="18" charset="0"/>
                <a:cs typeface="Times New Roman" panose="02020603050405020304" pitchFamily="18" charset="0"/>
              </a:rPr>
              <a:t>výpovědní lhůty</a:t>
            </a:r>
          </a:p>
          <a:p>
            <a:r>
              <a:rPr lang="cs-CZ" sz="1800" b="1" i="1" dirty="0" smtClean="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Její délku stanoví družstvo ve svých stanovách – </a:t>
            </a:r>
            <a:r>
              <a:rPr lang="cs-CZ" sz="1800" b="1" i="1" dirty="0" smtClean="0">
                <a:latin typeface="Times New Roman" panose="02020603050405020304" pitchFamily="18" charset="0"/>
                <a:cs typeface="Times New Roman" panose="02020603050405020304" pitchFamily="18" charset="0"/>
              </a:rPr>
              <a:t>nesmí být delší  než 1 rok</a:t>
            </a:r>
          </a:p>
          <a:p>
            <a:r>
              <a:rPr lang="cs-CZ" sz="1800" b="1" dirty="0" smtClean="0">
                <a:latin typeface="Times New Roman" panose="02020603050405020304" pitchFamily="18" charset="0"/>
                <a:cs typeface="Times New Roman" panose="02020603050405020304" pitchFamily="18" charset="0"/>
              </a:rPr>
              <a:t>       Pokud její délku stanovy neurčují, může ji určit člen ve svém oznámení; neučiní-</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a:t>
            </a:r>
            <a:r>
              <a:rPr lang="cs-CZ" sz="1800" b="1" dirty="0" err="1" smtClean="0">
                <a:latin typeface="Times New Roman" panose="02020603050405020304" pitchFamily="18" charset="0"/>
                <a:cs typeface="Times New Roman" panose="02020603050405020304" pitchFamily="18" charset="0"/>
              </a:rPr>
              <a:t>li</a:t>
            </a:r>
            <a:r>
              <a:rPr lang="cs-CZ" sz="1800" b="1" dirty="0" smtClean="0">
                <a:latin typeface="Times New Roman" panose="02020603050405020304" pitchFamily="18" charset="0"/>
                <a:cs typeface="Times New Roman" panose="02020603050405020304" pitchFamily="18" charset="0"/>
              </a:rPr>
              <a:t> to ani on, platí, že dnem zániku členství je den doručení oznámení.</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      Vystoupení z družstva není vázáno na uvedení důvodu.  </a:t>
            </a:r>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Zvláštní případ vystoupení – z důvodu nesouhlasu člena se změnou stanov </a:t>
            </a:r>
            <a:r>
              <a:rPr lang="cs-CZ" sz="1800" b="1" dirty="0" smtClean="0">
                <a:latin typeface="Times New Roman" panose="02020603050405020304" pitchFamily="18" charset="0"/>
                <a:cs typeface="Times New Roman" panose="02020603050405020304" pitchFamily="18" charset="0"/>
              </a:rPr>
              <a:t>(§ 613)</a:t>
            </a:r>
          </a:p>
          <a:p>
            <a:r>
              <a:rPr lang="cs-CZ" sz="1800" b="1" dirty="0" smtClean="0">
                <a:latin typeface="Times New Roman" panose="02020603050405020304" pitchFamily="18" charset="0"/>
                <a:cs typeface="Times New Roman" panose="02020603050405020304" pitchFamily="18" charset="0"/>
              </a:rPr>
              <a:t>Zvláštnost spočívá právě ve vazbě na důvod.</a:t>
            </a: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78311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16632"/>
            <a:ext cx="8712968"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Členství – zánik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928992" cy="5976664"/>
          </a:xfrm>
        </p:spPr>
        <p:txBody>
          <a:bodyPr>
            <a:normAutofit lnSpcReduction="10000"/>
          </a:bodyPr>
          <a:lstStyle/>
          <a:p>
            <a:r>
              <a:rPr lang="cs-CZ" sz="1800" b="1" dirty="0" smtClean="0">
                <a:latin typeface="Times New Roman" panose="02020603050405020304" pitchFamily="18" charset="0"/>
                <a:cs typeface="Times New Roman" panose="02020603050405020304" pitchFamily="18" charset="0"/>
              </a:rPr>
              <a:t>Další podmínky – uvedení tohoto důvodu </a:t>
            </a:r>
          </a:p>
          <a:p>
            <a:r>
              <a:rPr lang="cs-CZ" sz="1800" b="1" dirty="0" smtClean="0">
                <a:latin typeface="Times New Roman" panose="02020603050405020304" pitchFamily="18" charset="0"/>
                <a:cs typeface="Times New Roman" panose="02020603050405020304" pitchFamily="18" charset="0"/>
              </a:rPr>
              <a:t>                            -  doručení oznámení ve lhůtě 30 dnů ode dne přijetí usnesení členské</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schůze o změně stanov</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člen na členské schůzi nehlasoval pro změnu stanov (proto při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hlasování o změně stanov nesmí být tajné hlasování)</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Při splnění těchto podmínek členství zaniká uplynutím kalendářního měsíce, v němž bylo oznámení o vystoupení družstvu doručeno.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Při nesplnění některé z podmínek – </a:t>
            </a:r>
          </a:p>
          <a:p>
            <a:r>
              <a:rPr lang="cs-CZ" sz="1800" b="1" dirty="0" smtClean="0">
                <a:latin typeface="Times New Roman" panose="02020603050405020304" pitchFamily="18" charset="0"/>
                <a:cs typeface="Times New Roman" panose="02020603050405020304" pitchFamily="18" charset="0"/>
              </a:rPr>
              <a:t>- neuvedení důvodu – nejedná se o tento zvláštní případ vystoupení,</a:t>
            </a:r>
          </a:p>
          <a:p>
            <a:pPr marL="0" indent="0">
              <a:buNone/>
            </a:pPr>
            <a:r>
              <a:rPr lang="cs-CZ" sz="1800" b="1" dirty="0" smtClean="0">
                <a:latin typeface="Times New Roman" panose="02020603050405020304" pitchFamily="18" charset="0"/>
                <a:cs typeface="Times New Roman" panose="02020603050405020304" pitchFamily="18" charset="0"/>
              </a:rPr>
              <a:t>                                         - schválená změna stanov není pro něho účinná,</a:t>
            </a:r>
          </a:p>
          <a:p>
            <a:pPr marL="0" indent="0">
              <a:buNone/>
            </a:pPr>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nedodržení lhůty -  k právu člena vystoupit z uvedeného důvodu se nepřihlíží.</a:t>
            </a: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K zániku členství vystoupení však dojde, oznámení se bude posuzovat podle obecné úpravy. </a:t>
            </a:r>
            <a:endParaRPr lang="cs-CZ" sz="1800" b="1" dirty="0">
              <a:latin typeface="Times New Roman" panose="02020603050405020304" pitchFamily="18" charset="0"/>
              <a:cs typeface="Times New Roman" panose="02020603050405020304" pitchFamily="18" charset="0"/>
            </a:endParaRPr>
          </a:p>
          <a:p>
            <a:pPr marL="0" indent="0">
              <a:buNone/>
            </a:pPr>
            <a:r>
              <a:rPr lang="cs-CZ" sz="1800" b="1" dirty="0" err="1" smtClean="0">
                <a:latin typeface="Times New Roman" panose="02020603050405020304" pitchFamily="18" charset="0"/>
                <a:cs typeface="Times New Roman" panose="02020603050405020304" pitchFamily="18" charset="0"/>
              </a:rPr>
              <a:t>Specif</a:t>
            </a:r>
            <a:r>
              <a:rPr lang="cs-CZ" sz="1800" b="1" dirty="0" smtClean="0">
                <a:latin typeface="Times New Roman" panose="02020603050405020304" pitchFamily="18" charset="0"/>
                <a:cs typeface="Times New Roman" panose="02020603050405020304" pitchFamily="18" charset="0"/>
              </a:rPr>
              <a:t>. situace – v družstvu změny stanov schvaluje  shromáždění delegátů – předpoklady vystoupení stejné, odlišná lhůta k oznámení vystoupení – 1 </a:t>
            </a:r>
            <a:r>
              <a:rPr lang="cs-CZ" sz="1800" b="1" dirty="0" err="1" smtClean="0">
                <a:latin typeface="Times New Roman" panose="02020603050405020304" pitchFamily="18" charset="0"/>
                <a:cs typeface="Times New Roman" panose="02020603050405020304" pitchFamily="18" charset="0"/>
              </a:rPr>
              <a:t>měs</a:t>
            </a:r>
            <a:r>
              <a:rPr lang="cs-CZ" sz="1800" b="1" dirty="0" smtClean="0">
                <a:latin typeface="Times New Roman" panose="02020603050405020304" pitchFamily="18" charset="0"/>
                <a:cs typeface="Times New Roman" panose="02020603050405020304" pitchFamily="18" charset="0"/>
              </a:rPr>
              <a:t>. </a:t>
            </a:r>
            <a:r>
              <a:rPr lang="cs-CZ" sz="1800" b="1" dirty="0">
                <a:latin typeface="Times New Roman" panose="02020603050405020304" pitchFamily="18" charset="0"/>
                <a:cs typeface="Times New Roman" panose="02020603050405020304" pitchFamily="18" charset="0"/>
              </a:rPr>
              <a:t>o</a:t>
            </a:r>
            <a:r>
              <a:rPr lang="cs-CZ" sz="1800" b="1" dirty="0" smtClean="0">
                <a:latin typeface="Times New Roman" panose="02020603050405020304" pitchFamily="18" charset="0"/>
                <a:cs typeface="Times New Roman" panose="02020603050405020304" pitchFamily="18" charset="0"/>
              </a:rPr>
              <a:t>de dne, kdy se dozvěděl (mohl dozvědět) o změně stanov, nejpozději do 3 měsíců. </a:t>
            </a:r>
          </a:p>
          <a:p>
            <a:pPr marL="0" indent="0">
              <a:buNone/>
            </a:pPr>
            <a:endParaRPr lang="cs-CZ" sz="18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65263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16632"/>
            <a:ext cx="8507288"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Zánik členství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928992" cy="6048672"/>
          </a:xfrm>
        </p:spPr>
        <p:txBody>
          <a:bodyPr>
            <a:normAutofit lnSpcReduction="10000"/>
          </a:bodyPr>
          <a:lstStyle/>
          <a:p>
            <a:r>
              <a:rPr lang="cs-CZ" sz="1800" b="1" dirty="0">
                <a:latin typeface="Times New Roman" panose="02020603050405020304" pitchFamily="18" charset="0"/>
                <a:cs typeface="Times New Roman" panose="02020603050405020304" pitchFamily="18" charset="0"/>
              </a:rPr>
              <a:t>c</a:t>
            </a:r>
            <a:r>
              <a:rPr lang="cs-CZ" sz="1800" b="1" dirty="0" smtClean="0">
                <a:latin typeface="Times New Roman" panose="02020603050405020304" pitchFamily="18" charset="0"/>
                <a:cs typeface="Times New Roman" panose="02020603050405020304" pitchFamily="18" charset="0"/>
              </a:rPr>
              <a:t>) Vyloučením (§ 614 a násl.) – jednostranný projev vůle, tentokrát ze strany družstva.</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Protože člen je v tomto vztahu považován za slabší stranu, poskytuje mu zákon</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určitou ochranu. I následky mohou být pro člena závažnější než pro družstvo.</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Zákon vyloučení chápe jako mimořádné a krajní řešení situace, která vznikla tím, že</a:t>
            </a:r>
          </a:p>
          <a:p>
            <a:r>
              <a:rPr lang="cs-CZ" sz="1800" b="1" dirty="0">
                <a:latin typeface="Times New Roman" panose="02020603050405020304" pitchFamily="18" charset="0"/>
                <a:cs typeface="Times New Roman" panose="02020603050405020304" pitchFamily="18" charset="0"/>
              </a:rPr>
              <a:t>č</a:t>
            </a:r>
            <a:r>
              <a:rPr lang="cs-CZ" sz="1800" b="1" dirty="0" smtClean="0">
                <a:latin typeface="Times New Roman" panose="02020603050405020304" pitchFamily="18" charset="0"/>
                <a:cs typeface="Times New Roman" panose="02020603050405020304" pitchFamily="18" charset="0"/>
              </a:rPr>
              <a:t>len – závažným způsobem nebo opakovaně porušil své členské povinnosti, nebo</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přestal splňovat podmínky členství v družstvu (zákon s touto situací nespojuje</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přímo zánik členství)</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z jiných důležitých důvodů uvedených ve stanovách.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Jde vlastně o tři skupiny důvodů </a:t>
            </a:r>
          </a:p>
          <a:p>
            <a:r>
              <a:rPr lang="cs-CZ" sz="1800" b="1" dirty="0" smtClean="0">
                <a:latin typeface="Times New Roman" panose="02020603050405020304" pitchFamily="18" charset="0"/>
                <a:cs typeface="Times New Roman" panose="02020603050405020304" pitchFamily="18" charset="0"/>
              </a:rPr>
              <a:t>a) porušení členských povinností – zákon zdaleka všechny neuvádí, další mohou být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ve stanovách. Zákon navíc rozlišuje jejich porušení -  závažným způsobem, nebo</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opakovaně.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před vyloučením musí  </a:t>
            </a:r>
            <a:r>
              <a:rPr lang="cs-CZ" sz="1800" b="1" u="sng" dirty="0" smtClean="0">
                <a:latin typeface="Times New Roman" panose="02020603050405020304" pitchFamily="18" charset="0"/>
                <a:cs typeface="Times New Roman" panose="02020603050405020304" pitchFamily="18" charset="0"/>
              </a:rPr>
              <a:t>předcházet výstraha </a:t>
            </a:r>
            <a:r>
              <a:rPr lang="cs-CZ" sz="1800" b="1" dirty="0" smtClean="0">
                <a:latin typeface="Times New Roman" panose="02020603050405020304" pitchFamily="18" charset="0"/>
                <a:cs typeface="Times New Roman" panose="02020603050405020304" pitchFamily="18" charset="0"/>
              </a:rPr>
              <a:t>-  v obou výše uvedených případech (?).</a:t>
            </a:r>
          </a:p>
          <a:p>
            <a:r>
              <a:rPr lang="cs-CZ" sz="1800" b="1" dirty="0" smtClean="0">
                <a:latin typeface="Times New Roman" panose="02020603050405020304" pitchFamily="18" charset="0"/>
                <a:cs typeface="Times New Roman" panose="02020603050405020304" pitchFamily="18" charset="0"/>
              </a:rPr>
              <a:t>   O udělení výstrahy rozhoduje příslušný orgán družstva (stanovami určený).  Výstraha je spojena s výzvou, aby s porušováním povinnosti přestal a odstranil jeho následky.  K tomu se mu poskytne nejméně 30 denní lhůta.  Výstraha se nepoužije, jestliže následky odstranit nejde.   </a:t>
            </a:r>
          </a:p>
          <a:p>
            <a:r>
              <a:rPr lang="cs-CZ" sz="1800" b="1" dirty="0" smtClean="0">
                <a:latin typeface="Times New Roman" panose="02020603050405020304" pitchFamily="18" charset="0"/>
                <a:cs typeface="Times New Roman" panose="02020603050405020304" pitchFamily="18" charset="0"/>
              </a:rPr>
              <a:t> Ve třetí skupině jde o další důvody, které družstvo uvádí ve stanovách.  </a:t>
            </a: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8164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8363272"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Zánik členství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928992" cy="6048672"/>
          </a:xfrm>
        </p:spPr>
        <p:txBody>
          <a:bodyPr>
            <a:normAutofit lnSpcReduction="10000"/>
          </a:bodyPr>
          <a:lstStyle/>
          <a:p>
            <a:r>
              <a:rPr lang="cs-CZ" sz="1800" b="1" dirty="0" smtClean="0">
                <a:latin typeface="Times New Roman" panose="02020603050405020304" pitchFamily="18" charset="0"/>
                <a:cs typeface="Times New Roman" panose="02020603050405020304" pitchFamily="18" charset="0"/>
              </a:rPr>
              <a:t>Vyloučení je v zákoně koncipováno jako  dvoufázový proces</a:t>
            </a:r>
          </a:p>
          <a:p>
            <a:r>
              <a:rPr lang="cs-CZ" sz="1800" b="1" dirty="0" smtClean="0">
                <a:latin typeface="Times New Roman" panose="02020603050405020304" pitchFamily="18" charset="0"/>
                <a:cs typeface="Times New Roman" panose="02020603050405020304" pitchFamily="18" charset="0"/>
              </a:rPr>
              <a:t>1. fáze – rozhoduje představenstvo družstva (stanovy mohou dát i členské schůzi)</a:t>
            </a:r>
          </a:p>
          <a:p>
            <a:r>
              <a:rPr lang="cs-CZ" sz="1800" b="1" dirty="0" smtClean="0">
                <a:latin typeface="Times New Roman" panose="02020603050405020304" pitchFamily="18" charset="0"/>
                <a:cs typeface="Times New Roman" panose="02020603050405020304" pitchFamily="18" charset="0"/>
              </a:rPr>
              <a:t>2.  fáze – rozhoduje členská schůze (na základě námitek člena proti rozhodnutí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představenstva)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Forma vyloučení – písemná; musí obsahovat  i poučení o právu vyloučeného podat námitky k členské schůzi.</a:t>
            </a:r>
          </a:p>
          <a:p>
            <a:r>
              <a:rPr lang="cs-CZ" sz="1800" b="1" dirty="0" smtClean="0">
                <a:latin typeface="Times New Roman" panose="02020603050405020304" pitchFamily="18" charset="0"/>
                <a:cs typeface="Times New Roman" panose="02020603050405020304" pitchFamily="18" charset="0"/>
              </a:rPr>
              <a:t>Zákon sice  o povinném uvedení důvodu nehovoří, ale vyplývá z logiky věci  - vyloučit lze jen ze zákonem nebo stanovami stanoveného důvodu.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Lhůty pro vyloučení -  subjektivní -  6 měsíců – ode dne, kdy se družstvo o důvodu k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vyloučení dozvědělo</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objektivní – 1 rok – ode dne, kdy důvod pro vyloučení nastal</a:t>
            </a: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Námitky proti rozhodnutí představenstva musí být podány u družstva nejpozději do 30 dnů od doručení oznámení o vyloučení. To platí i v případě, kdy o vyloučení nerozhodovalo představenstvo, ale členská schůze.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Členství vylučovaného zaniká buď marným uplynutím lhůty k podání námitek, nebo dnem, kdy bylo členovi doručeno rozhodnutí členské schůze o zamítnutí námitek.</a:t>
            </a:r>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03604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6632"/>
            <a:ext cx="8435280"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Zánik členství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35496" y="764704"/>
            <a:ext cx="8928992" cy="5976664"/>
          </a:xfrm>
        </p:spPr>
        <p:txBody>
          <a:bodyPr>
            <a:normAutofit/>
          </a:bodyPr>
          <a:lstStyle/>
          <a:p>
            <a:r>
              <a:rPr lang="cs-CZ" sz="1800" b="1" dirty="0" smtClean="0">
                <a:latin typeface="Times New Roman" panose="02020603050405020304" pitchFamily="18" charset="0"/>
                <a:cs typeface="Times New Roman" panose="02020603050405020304" pitchFamily="18" charset="0"/>
              </a:rPr>
              <a:t>Proti rozhodnutí členské schůze o námitkách se vyloučený člen může ještě bránit </a:t>
            </a:r>
            <a:r>
              <a:rPr lang="cs-CZ" sz="1800" b="1" u="sng" dirty="0" smtClean="0">
                <a:latin typeface="Times New Roman" panose="02020603050405020304" pitchFamily="18" charset="0"/>
                <a:cs typeface="Times New Roman" panose="02020603050405020304" pitchFamily="18" charset="0"/>
              </a:rPr>
              <a:t>žalobou k soudu </a:t>
            </a:r>
            <a:r>
              <a:rPr lang="cs-CZ" sz="1800" b="1" dirty="0" smtClean="0">
                <a:latin typeface="Times New Roman" panose="02020603050405020304" pitchFamily="18" charset="0"/>
                <a:cs typeface="Times New Roman" panose="02020603050405020304" pitchFamily="18" charset="0"/>
              </a:rPr>
              <a:t>– musí být podána do 3 měsíců ode dne rozhodnutí o vyloučení. </a:t>
            </a:r>
          </a:p>
          <a:p>
            <a:r>
              <a:rPr lang="cs-CZ" sz="1800" b="1" dirty="0" smtClean="0">
                <a:latin typeface="Times New Roman" panose="02020603050405020304" pitchFamily="18" charset="0"/>
                <a:cs typeface="Times New Roman" panose="02020603050405020304" pitchFamily="18" charset="0"/>
              </a:rPr>
              <a:t>V žalobě se bývalý člen domáhá  prohlášení  rozhodnutí o vyloučení za neplatné.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Novinka: družstvo může své rozhodnutí  o vyloučení  zrušit (§ 622). Rozhoduje  orgán, který o vyloučení rozhodl.</a:t>
            </a:r>
          </a:p>
          <a:p>
            <a:r>
              <a:rPr lang="cs-CZ" sz="1800" b="1" dirty="0" smtClean="0">
                <a:latin typeface="Times New Roman" panose="02020603050405020304" pitchFamily="18" charset="0"/>
                <a:cs typeface="Times New Roman" panose="02020603050405020304" pitchFamily="18" charset="0"/>
              </a:rPr>
              <a:t>A to - jak na základě  žádosti vyloučené osoby,</a:t>
            </a:r>
          </a:p>
          <a:p>
            <a:r>
              <a:rPr lang="cs-CZ" sz="1800" b="1" dirty="0" smtClean="0">
                <a:latin typeface="Times New Roman" panose="02020603050405020304" pitchFamily="18" charset="0"/>
                <a:cs typeface="Times New Roman" panose="02020603050405020304" pitchFamily="18" charset="0"/>
              </a:rPr>
              <a:t>        - tak z vlastního podnětu; v tomto případě s tím musí souhlasit vyloučená osoba,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a to písemně; souhlas musí dát do 1 měsíce ode dne,</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kdy jí bylo  rozhodnutí o zrušení doručeno; při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nedodržení této lhůtě se ke zrušení vyloučení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nepřihlíží, ledaže by již předtím vyloučená osoba o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zrušení sama požádala.</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Zrušit vyloučení lze i v případě, že probíhá řízení o prohlášení neplatnosti vyloučení  před soudem.</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V případě zrušení rozhodnutí o vyloučení platí, že členství v družstvu nezaniklo. </a:t>
            </a:r>
          </a:p>
          <a:p>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24054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4624"/>
            <a:ext cx="8291264"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Zánik členství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764704"/>
            <a:ext cx="8928992" cy="5976664"/>
          </a:xfrm>
        </p:spPr>
        <p:txBody>
          <a:bodyPr>
            <a:normAutofit/>
          </a:bodyPr>
          <a:lstStyle/>
          <a:p>
            <a:r>
              <a:rPr lang="cs-CZ" sz="1800" b="1" dirty="0" smtClean="0">
                <a:latin typeface="Times New Roman" panose="02020603050405020304" pitchFamily="18" charset="0"/>
                <a:cs typeface="Times New Roman" panose="02020603050405020304" pitchFamily="18" charset="0"/>
              </a:rPr>
              <a:t>d) </a:t>
            </a:r>
            <a:r>
              <a:rPr lang="cs-CZ" sz="1800" b="1" u="sng" dirty="0" smtClean="0">
                <a:latin typeface="Times New Roman" panose="02020603050405020304" pitchFamily="18" charset="0"/>
                <a:cs typeface="Times New Roman" panose="02020603050405020304" pitchFamily="18" charset="0"/>
              </a:rPr>
              <a:t>Převodem družstevního </a:t>
            </a:r>
            <a:r>
              <a:rPr lang="cs-CZ" sz="1800" b="1" dirty="0" smtClean="0">
                <a:latin typeface="Times New Roman" panose="02020603050405020304" pitchFamily="18" charset="0"/>
                <a:cs typeface="Times New Roman" panose="02020603050405020304" pitchFamily="18" charset="0"/>
              </a:rPr>
              <a:t>podílu (důsledek toho, že družstevní podíl rovná se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členství)</a:t>
            </a:r>
          </a:p>
          <a:p>
            <a:r>
              <a:rPr lang="cs-CZ" sz="1800" b="1" dirty="0">
                <a:latin typeface="Times New Roman" panose="02020603050405020304" pitchFamily="18" charset="0"/>
                <a:cs typeface="Times New Roman" panose="02020603050405020304" pitchFamily="18" charset="0"/>
              </a:rPr>
              <a:t>e</a:t>
            </a:r>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Přechodem družstevního podílu </a:t>
            </a:r>
            <a:r>
              <a:rPr lang="cs-CZ" sz="1800" b="1" dirty="0" smtClean="0">
                <a:latin typeface="Times New Roman" panose="02020603050405020304" pitchFamily="18" charset="0"/>
                <a:cs typeface="Times New Roman" panose="02020603050405020304" pitchFamily="18" charset="0"/>
              </a:rPr>
              <a:t>(totéž)</a:t>
            </a:r>
          </a:p>
          <a:p>
            <a:endParaRPr lang="cs-CZ" sz="1800" b="1" dirty="0">
              <a:latin typeface="Times New Roman" panose="02020603050405020304" pitchFamily="18" charset="0"/>
              <a:cs typeface="Times New Roman" panose="02020603050405020304" pitchFamily="18" charset="0"/>
            </a:endParaRPr>
          </a:p>
          <a:p>
            <a:r>
              <a:rPr lang="cs-CZ" sz="1800" b="1" dirty="0">
                <a:latin typeface="Times New Roman" panose="02020603050405020304" pitchFamily="18" charset="0"/>
                <a:cs typeface="Times New Roman" panose="02020603050405020304" pitchFamily="18" charset="0"/>
              </a:rPr>
              <a:t>f</a:t>
            </a:r>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Smrtí člena – má za následek přechod členství, </a:t>
            </a:r>
            <a:r>
              <a:rPr lang="cs-CZ" sz="1800" b="1" dirty="0" smtClean="0">
                <a:latin typeface="Times New Roman" panose="02020603050405020304" pitchFamily="18" charset="0"/>
                <a:cs typeface="Times New Roman" panose="02020603050405020304" pitchFamily="18" charset="0"/>
              </a:rPr>
              <a:t>resp. dr. podílu</a:t>
            </a:r>
          </a:p>
          <a:p>
            <a:endParaRPr lang="cs-CZ" sz="1800" b="1" dirty="0">
              <a:latin typeface="Times New Roman" panose="02020603050405020304" pitchFamily="18" charset="0"/>
              <a:cs typeface="Times New Roman" panose="02020603050405020304" pitchFamily="18" charset="0"/>
            </a:endParaRPr>
          </a:p>
          <a:p>
            <a:r>
              <a:rPr lang="cs-CZ" sz="1800" b="1" dirty="0">
                <a:latin typeface="Times New Roman" panose="02020603050405020304" pitchFamily="18" charset="0"/>
                <a:cs typeface="Times New Roman" panose="02020603050405020304" pitchFamily="18" charset="0"/>
              </a:rPr>
              <a:t>g</a:t>
            </a:r>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Zánikem právnické osoby-člena družstva </a:t>
            </a:r>
            <a:r>
              <a:rPr lang="cs-CZ" sz="1800" b="1" dirty="0" smtClean="0">
                <a:latin typeface="Times New Roman" panose="02020603050405020304" pitchFamily="18" charset="0"/>
                <a:cs typeface="Times New Roman" panose="02020603050405020304" pitchFamily="18" charset="0"/>
              </a:rPr>
              <a:t>– opět viz přechod dr. podílu</a:t>
            </a:r>
          </a:p>
          <a:p>
            <a:endParaRPr lang="cs-CZ" sz="1800" b="1" dirty="0">
              <a:latin typeface="Times New Roman" panose="02020603050405020304" pitchFamily="18" charset="0"/>
              <a:cs typeface="Times New Roman" panose="02020603050405020304" pitchFamily="18" charset="0"/>
            </a:endParaRPr>
          </a:p>
          <a:p>
            <a:r>
              <a:rPr lang="cs-CZ" sz="1800" b="1" dirty="0">
                <a:latin typeface="Times New Roman" panose="02020603050405020304" pitchFamily="18" charset="0"/>
                <a:cs typeface="Times New Roman" panose="02020603050405020304" pitchFamily="18" charset="0"/>
              </a:rPr>
              <a:t>h</a:t>
            </a:r>
            <a:r>
              <a:rPr lang="cs-CZ" sz="1800" b="1" dirty="0" smtClean="0">
                <a:latin typeface="Times New Roman" panose="02020603050405020304" pitchFamily="18" charset="0"/>
                <a:cs typeface="Times New Roman" panose="02020603050405020304" pitchFamily="18" charset="0"/>
              </a:rPr>
              <a:t>) Prohlášením konkursu na majetek člena, zamítnutím insolvenčního návrhu pro nedostatek majetku člena,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i) doručením vyrozumění o neúspěšné opakované dražbě v řízení o výkonu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rozhodnutí, nejsou-li členská práva a povinnosti převoditelná, pravomocným</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nařízením výkonu rozhodnutí postižením členských práv a povinností, nebo právní</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moci exekučního příkazu k postižení členských práv a povinností po splnění lhůty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uvedené ve výzvě ke splnění vymáhané povinnosti podle zvláštního předpisu a, byl-</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a:t>
            </a:r>
            <a:r>
              <a:rPr lang="cs-CZ" sz="1800" b="1" dirty="0" err="1" smtClean="0">
                <a:latin typeface="Times New Roman" panose="02020603050405020304" pitchFamily="18" charset="0"/>
                <a:cs typeface="Times New Roman" panose="02020603050405020304" pitchFamily="18" charset="0"/>
              </a:rPr>
              <a:t>li</a:t>
            </a:r>
            <a:r>
              <a:rPr lang="cs-CZ" sz="1800" b="1" dirty="0" smtClean="0">
                <a:latin typeface="Times New Roman" panose="02020603050405020304" pitchFamily="18" charset="0"/>
                <a:cs typeface="Times New Roman" panose="02020603050405020304" pitchFamily="18" charset="0"/>
              </a:rPr>
              <a:t> v této lhůtě podán návrh na zastavení exekuce , po právní  moci rozhodnutí o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tomto návrhu,</a:t>
            </a: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8235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16632"/>
            <a:ext cx="8686800"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Členství v družstvu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908720"/>
            <a:ext cx="9036496" cy="5832648"/>
          </a:xfrm>
        </p:spPr>
        <p:txBody>
          <a:bodyPr>
            <a:normAutofit/>
          </a:bodyPr>
          <a:lstStyle/>
          <a:p>
            <a:r>
              <a:rPr lang="cs-CZ" sz="1800" b="1" dirty="0" smtClean="0">
                <a:latin typeface="Times New Roman" panose="02020603050405020304" pitchFamily="18" charset="0"/>
                <a:cs typeface="Times New Roman" panose="02020603050405020304" pitchFamily="18" charset="0"/>
              </a:rPr>
              <a:t>- Další předpoklady stanovené stanovami družstva -  stejné pro všechny uchazeče</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Způsoby vzniku členství </a:t>
            </a:r>
          </a:p>
          <a:p>
            <a:r>
              <a:rPr lang="cs-CZ" sz="1800" b="1" dirty="0" smtClean="0">
                <a:latin typeface="Times New Roman" panose="02020603050405020304" pitchFamily="18" charset="0"/>
                <a:cs typeface="Times New Roman" panose="02020603050405020304" pitchFamily="18" charset="0"/>
              </a:rPr>
              <a:t>a) Spolu se vznikem družstva – viz výše</a:t>
            </a:r>
          </a:p>
          <a:p>
            <a:r>
              <a:rPr lang="cs-CZ" sz="1800" b="1" dirty="0">
                <a:latin typeface="Times New Roman" panose="02020603050405020304" pitchFamily="18" charset="0"/>
                <a:cs typeface="Times New Roman" panose="02020603050405020304" pitchFamily="18" charset="0"/>
              </a:rPr>
              <a:t>b</a:t>
            </a:r>
            <a:r>
              <a:rPr lang="cs-CZ" sz="1800" b="1" dirty="0" smtClean="0">
                <a:latin typeface="Times New Roman" panose="02020603050405020304" pitchFamily="18" charset="0"/>
                <a:cs typeface="Times New Roman" panose="02020603050405020304" pitchFamily="18" charset="0"/>
              </a:rPr>
              <a:t>) Vznik členství na základě rozhodnutí příslušného orgánu družstva o přijetí.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Příslušným orgánem je představenství družstva, pokud stanovy neurčí jiný orgán.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Nemůže (ze zákona) jím být kontrolní komise.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a:t>
            </a:r>
            <a:r>
              <a:rPr lang="cs-CZ" sz="1800" b="1" u="sng" dirty="0" smtClean="0">
                <a:latin typeface="Times New Roman" panose="02020603050405020304" pitchFamily="18" charset="0"/>
                <a:cs typeface="Times New Roman" panose="02020603050405020304" pitchFamily="18" charset="0"/>
              </a:rPr>
              <a:t>Přihláška </a:t>
            </a:r>
            <a:r>
              <a:rPr lang="cs-CZ" sz="1800" b="1" dirty="0" smtClean="0">
                <a:latin typeface="Times New Roman" panose="02020603050405020304" pitchFamily="18" charset="0"/>
                <a:cs typeface="Times New Roman" panose="02020603050405020304" pitchFamily="18" charset="0"/>
              </a:rPr>
              <a:t>musí být písemná a povinně obsahovat – označení družstva (firmu),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jméno a bydliště uchazeče, projev vůle stát se členem a vymezení</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družstevního podílu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Členství vzniká v dnem rozhodnutí o jejím přijetí, pokud v rozhodnutí není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stanoven den jiný (?).</a:t>
            </a:r>
          </a:p>
          <a:p>
            <a:r>
              <a:rPr lang="cs-CZ" sz="1800" b="1" dirty="0">
                <a:latin typeface="Times New Roman" panose="02020603050405020304" pitchFamily="18" charset="0"/>
                <a:cs typeface="Times New Roman" panose="02020603050405020304" pitchFamily="18" charset="0"/>
              </a:rPr>
              <a:t>c</a:t>
            </a:r>
            <a:r>
              <a:rPr lang="cs-CZ" sz="1800" b="1" dirty="0" smtClean="0">
                <a:latin typeface="Times New Roman" panose="02020603050405020304" pitchFamily="18" charset="0"/>
                <a:cs typeface="Times New Roman" panose="02020603050405020304" pitchFamily="18" charset="0"/>
              </a:rPr>
              <a:t>) Převodem nebo přechodem družstevního podílu.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Členství v družstvu  vždy vzniká na dobu  neurčitou.  </a:t>
            </a:r>
          </a:p>
          <a:p>
            <a:r>
              <a:rPr lang="cs-CZ" sz="1800" b="1" dirty="0" smtClean="0">
                <a:latin typeface="Times New Roman" panose="02020603050405020304" pitchFamily="18" charset="0"/>
                <a:cs typeface="Times New Roman" panose="02020603050405020304" pitchFamily="18" charset="0"/>
              </a:rPr>
              <a:t>Členství jednoho z manželů  nezakládá členství manžela druhého (§ 578) – více viz členský podíl.</a:t>
            </a: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a:p>
            <a:endParaRPr lang="cs-CZ" sz="1800" b="1" u="sng"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pPr marL="0" indent="0">
              <a:buNone/>
            </a:pPr>
            <a:endParaRPr lang="cs-CZ" sz="18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82406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44624"/>
            <a:ext cx="8435280" cy="792088"/>
          </a:xfrm>
        </p:spPr>
        <p:txBody>
          <a:bodyPr>
            <a:normAutofit/>
          </a:bodyPr>
          <a:lstStyle/>
          <a:p>
            <a:r>
              <a:rPr lang="cs-CZ" sz="2800" b="1" dirty="0" smtClean="0">
                <a:latin typeface="Times New Roman" panose="02020603050405020304" pitchFamily="18" charset="0"/>
                <a:cs typeface="Times New Roman" panose="02020603050405020304" pitchFamily="18" charset="0"/>
              </a:rPr>
              <a:t>Zánik členství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35496" y="836712"/>
            <a:ext cx="9001000" cy="5904656"/>
          </a:xfrm>
        </p:spPr>
        <p:txBody>
          <a:bodyPr>
            <a:normAutofit/>
          </a:bodyPr>
          <a:lstStyle/>
          <a:p>
            <a:r>
              <a:rPr lang="cs-CZ" sz="1800" b="1" dirty="0" smtClean="0">
                <a:latin typeface="Times New Roman" panose="02020603050405020304" pitchFamily="18" charset="0"/>
                <a:cs typeface="Times New Roman" panose="02020603050405020304" pitchFamily="18" charset="0"/>
              </a:rPr>
              <a:t>j) Zánikem pracovního poměru v družstvu – je-li pracovní poměr jedním z</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předpokladů vzniku a existence členství v družstvu. </a:t>
            </a:r>
          </a:p>
          <a:p>
            <a:r>
              <a:rPr lang="cs-CZ" sz="1800" b="1" dirty="0" smtClean="0">
                <a:latin typeface="Times New Roman" panose="02020603050405020304" pitchFamily="18" charset="0"/>
                <a:cs typeface="Times New Roman" panose="02020603050405020304" pitchFamily="18" charset="0"/>
              </a:rPr>
              <a:t>    Stanovy však mohou tento účinek ukončení pracovního poměru v družstvu vyloučit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v tom případě pak členství nezaniká</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k) Zánikem družstva-člena bez právního nástupce, resp. zániku družstva bez právního</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nástupce.</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Vypořádací podíl</a:t>
            </a:r>
          </a:p>
          <a:p>
            <a:r>
              <a:rPr lang="cs-CZ" sz="1800" b="1" dirty="0" smtClean="0">
                <a:latin typeface="Times New Roman" panose="02020603050405020304" pitchFamily="18" charset="0"/>
                <a:cs typeface="Times New Roman" panose="02020603050405020304" pitchFamily="18" charset="0"/>
              </a:rPr>
              <a:t>Souvisí s majetkovou účastí člena v družstvu. Ta má v době trvání členství</a:t>
            </a:r>
          </a:p>
          <a:p>
            <a:r>
              <a:rPr lang="cs-CZ" sz="1800" b="1" dirty="0">
                <a:latin typeface="Times New Roman" panose="02020603050405020304" pitchFamily="18" charset="0"/>
                <a:cs typeface="Times New Roman" panose="02020603050405020304" pitchFamily="18" charset="0"/>
              </a:rPr>
              <a:t>p</a:t>
            </a:r>
            <a:r>
              <a:rPr lang="cs-CZ" sz="1800" b="1" dirty="0" smtClean="0">
                <a:latin typeface="Times New Roman" panose="02020603050405020304" pitchFamily="18" charset="0"/>
                <a:cs typeface="Times New Roman" panose="02020603050405020304" pitchFamily="18" charset="0"/>
              </a:rPr>
              <a:t>odobu členského vkladu (základního a příp. i dalšího) a je majetkem (vlastnictvím)</a:t>
            </a:r>
          </a:p>
          <a:p>
            <a:r>
              <a:rPr lang="cs-CZ" sz="1800" b="1" dirty="0">
                <a:latin typeface="Times New Roman" panose="02020603050405020304" pitchFamily="18" charset="0"/>
                <a:cs typeface="Times New Roman" panose="02020603050405020304" pitchFamily="18" charset="0"/>
              </a:rPr>
              <a:t>d</a:t>
            </a:r>
            <a:r>
              <a:rPr lang="cs-CZ" sz="1800" b="1" dirty="0" smtClean="0">
                <a:latin typeface="Times New Roman" panose="02020603050405020304" pitchFamily="18" charset="0"/>
                <a:cs typeface="Times New Roman" panose="02020603050405020304" pitchFamily="18" charset="0"/>
              </a:rPr>
              <a:t>ružstva.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V okamžiku zániku členství zákon nejen přestává mluvit o členském vkladu a </a:t>
            </a:r>
          </a:p>
          <a:p>
            <a:r>
              <a:rPr lang="cs-CZ" sz="1800" b="1" dirty="0" smtClean="0">
                <a:latin typeface="Times New Roman" panose="02020603050405020304" pitchFamily="18" charset="0"/>
                <a:cs typeface="Times New Roman" panose="02020603050405020304" pitchFamily="18" charset="0"/>
              </a:rPr>
              <a:t>v souvislosti s majetkovou účastí bývalého člena nebo jeho právních nástupců hovoří o vypořádacím podílu.  Ten (a nikoli členský vklad) je také předmětem majetkového vypořádání mezi družstvem a bývalým členem (jeho nástupci).</a:t>
            </a:r>
          </a:p>
          <a:p>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51652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6632"/>
            <a:ext cx="8435280"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Vypořádací podíl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35496" y="836712"/>
            <a:ext cx="9073008" cy="5904656"/>
          </a:xfrm>
        </p:spPr>
        <p:txBody>
          <a:bodyPr>
            <a:normAutofit fontScale="92500"/>
          </a:bodyPr>
          <a:lstStyle/>
          <a:p>
            <a:r>
              <a:rPr lang="cs-CZ" sz="1800" b="1" dirty="0" smtClean="0">
                <a:latin typeface="Times New Roman" panose="02020603050405020304" pitchFamily="18" charset="0"/>
                <a:cs typeface="Times New Roman" panose="02020603050405020304" pitchFamily="18" charset="0"/>
              </a:rPr>
              <a:t>Především zákon ponechává na družstvu, aby si ve svých stanovách  upravilo způsob stanovení výše vypořádacího podílu, jeho podobu  </a:t>
            </a:r>
            <a:r>
              <a:rPr lang="cs-CZ" sz="1800" b="1" dirty="0">
                <a:latin typeface="Times New Roman" panose="02020603050405020304" pitchFamily="18" charset="0"/>
                <a:cs typeface="Times New Roman" panose="02020603050405020304" pitchFamily="18" charset="0"/>
              </a:rPr>
              <a:t>a</a:t>
            </a:r>
            <a:r>
              <a:rPr lang="cs-CZ" sz="1800" b="1" dirty="0" smtClean="0">
                <a:latin typeface="Times New Roman" panose="02020603050405020304" pitchFamily="18" charset="0"/>
                <a:cs typeface="Times New Roman" panose="02020603050405020304" pitchFamily="18" charset="0"/>
              </a:rPr>
              <a:t> dobu jeho splatnosti. Jediným omezením je zákonem stanovená max. délka lhůty, do </a:t>
            </a:r>
            <a:r>
              <a:rPr lang="cs-CZ" sz="1800" b="1" dirty="0" smtClean="0">
                <a:latin typeface="Times New Roman" panose="02020603050405020304" pitchFamily="18" charset="0"/>
                <a:cs typeface="Times New Roman" panose="02020603050405020304" pitchFamily="18" charset="0"/>
              </a:rPr>
              <a:t>jejíhož </a:t>
            </a:r>
            <a:r>
              <a:rPr lang="cs-CZ" sz="1800" b="1" dirty="0" smtClean="0">
                <a:latin typeface="Times New Roman" panose="02020603050405020304" pitchFamily="18" charset="0"/>
                <a:cs typeface="Times New Roman" panose="02020603050405020304" pitchFamily="18" charset="0"/>
              </a:rPr>
              <a:t>konce musí být vypořádací podíl vyplacen (vydán).   Tato lhůta  nesmí být delší než 2 roky ode dne zániku členství.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Uvedená volnost poskytnutá družstvu zákonem např. umožňuje i to, aby družstvo ve stanovách výši vypořádacího podílu  stanovilo tak, že se rovná výši členského vkladu, nebo jiné částce od ní odvozené.</a:t>
            </a: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Pokud si družstvo  neupraví ve stanovách uvedené otázky jinak, platí ustanovení zákona - §  623.  Podle něho  se vypořádací podíl určí poměrem splnění vkladové povinnosti člena (skutečně vložená majetková část), jehož členství zaniklo k souhrnu splněných členských vkladových povinností všech  ostatních členů.  Poměr se zjišťuje k poslednímu dni účetního období, v němž členství zaniklo.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Takto zjištěný poměr se vynásobí výší vlastního kapitálu družstva, od něhož se ještě předtím odečte rezervní fond družstva. </a:t>
            </a:r>
          </a:p>
          <a:p>
            <a:r>
              <a:rPr lang="cs-CZ" sz="1800" b="1" dirty="0" smtClean="0">
                <a:latin typeface="Times New Roman" panose="02020603050405020304" pitchFamily="18" charset="0"/>
                <a:cs typeface="Times New Roman" panose="02020603050405020304" pitchFamily="18" charset="0"/>
              </a:rPr>
              <a:t>Při stanovení výše vlastního kapitálu vychází družstvo z účetní závěrky sestavené k poslednímu dni účetního období, v němž členství zaniklo. Pokud zaniklo do 30. června daného účetního období, vychází se z vlastního kapitálu družstva k poslednímu dni předcházejícího účetního období, jestliže takto zjištěný vypořádací podíl by takto byl vyšší. </a:t>
            </a:r>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53960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44624"/>
            <a:ext cx="8579296"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Vypořádací podíl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692696"/>
            <a:ext cx="8928992" cy="6120680"/>
          </a:xfrm>
        </p:spPr>
        <p:txBody>
          <a:bodyPr>
            <a:normAutofit/>
          </a:bodyPr>
          <a:lstStyle/>
          <a:p>
            <a:r>
              <a:rPr lang="cs-CZ" sz="1800" b="1" dirty="0" smtClean="0">
                <a:latin typeface="Times New Roman" panose="02020603050405020304" pitchFamily="18" charset="0"/>
                <a:cs typeface="Times New Roman" panose="02020603050405020304" pitchFamily="18" charset="0"/>
              </a:rPr>
              <a:t>Vypořádací podíl je splatný do 3 měsíců ode dne, kdy byla nebo mohla být zjištěna jeho výše v zákoně uvedeným způsobem. Pokud stanovy nestanoví lhůtu delší – viz výše.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Max. dvouletá lhůta splatnosti vypořádacího podílu platí i pro případy zániku členství vyloučením, pro které jinak  zákon stanoví lhůtu 1 rok po té, co  byla nebo mohla být  zjištěna jeho výše, nebo kdy nabylo právní moci rozhodnutí soudu, kterým bylo řízení ve věci neplatnosti vyloučení  skončeno (§ 625, věta druhá za středníkem).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V případě, že byl zrušen konkurs na majetek člena, jeho členství nejenže se obnovuje, s výjimkou případů, kdy byl zrušen po splnění  rozvrhového usnesení, nebo proto, že majetek  dlužníka-člena je zcela nedostačující, ale insolvenční správce  také do 30 dnů od právní moci rozhodnutí soudu o zrušení konkursu vrátí vyplacený vypořádací podíl úpadce družstvu (§ 627).</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Konečně v případě pravomocně zastaveného výkonu rozhodnutí nebo exekuce vedených na družstevní podíl, resp. členská práva a povinnosti, se členství povinného v družstvu obnovuje a ten, kdo přijal vyplacený vypořádací podíl povinného, je povinen jej vrátit do 30 dnů ode dne právní moci rozhodnutí soudu o </a:t>
            </a:r>
            <a:r>
              <a:rPr lang="cs-CZ" sz="1800" b="1" smtClean="0">
                <a:latin typeface="Times New Roman" panose="02020603050405020304" pitchFamily="18" charset="0"/>
                <a:cs typeface="Times New Roman" panose="02020603050405020304" pitchFamily="18" charset="0"/>
              </a:rPr>
              <a:t>zastavení </a:t>
            </a:r>
            <a:r>
              <a:rPr lang="cs-CZ" sz="1800" b="1" smtClean="0">
                <a:latin typeface="Times New Roman" panose="02020603050405020304" pitchFamily="18" charset="0"/>
                <a:cs typeface="Times New Roman" panose="02020603050405020304" pitchFamily="18" charset="0"/>
              </a:rPr>
              <a:t>výkonu </a:t>
            </a:r>
            <a:r>
              <a:rPr lang="cs-CZ" sz="1800" b="1" dirty="0" smtClean="0">
                <a:latin typeface="Times New Roman" panose="02020603050405020304" pitchFamily="18" charset="0"/>
                <a:cs typeface="Times New Roman" panose="02020603050405020304" pitchFamily="18" charset="0"/>
              </a:rPr>
              <a:t>rozhodnutí nebo exekuce (§ 628).  </a:t>
            </a:r>
          </a:p>
          <a:p>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16299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8711952" cy="576064"/>
          </a:xfrm>
        </p:spPr>
        <p:txBody>
          <a:bodyPr>
            <a:normAutofit/>
          </a:bodyPr>
          <a:lstStyle/>
          <a:p>
            <a:r>
              <a:rPr lang="cs-CZ" sz="2800" b="1" dirty="0" smtClean="0">
                <a:latin typeface="Times New Roman" panose="02020603050405020304" pitchFamily="18" charset="0"/>
                <a:cs typeface="Times New Roman" panose="02020603050405020304" pitchFamily="18" charset="0"/>
              </a:rPr>
              <a:t>Členství v družstvu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908720"/>
            <a:ext cx="8928992" cy="5688632"/>
          </a:xfrm>
        </p:spPr>
        <p:txBody>
          <a:bodyPr>
            <a:normAutofit fontScale="92500" lnSpcReduction="10000"/>
          </a:bodyPr>
          <a:lstStyle/>
          <a:p>
            <a:r>
              <a:rPr lang="cs-CZ" sz="1800" b="1" u="sng" dirty="0" smtClean="0">
                <a:latin typeface="Times New Roman" panose="02020603050405020304" pitchFamily="18" charset="0"/>
                <a:cs typeface="Times New Roman" panose="02020603050405020304" pitchFamily="18" charset="0"/>
              </a:rPr>
              <a:t>Práva a povinnosti členů (družstevní podíl)</a:t>
            </a:r>
          </a:p>
          <a:p>
            <a:r>
              <a:rPr lang="cs-CZ" sz="1800" b="1" dirty="0" smtClean="0">
                <a:latin typeface="Times New Roman" panose="02020603050405020304" pitchFamily="18" charset="0"/>
                <a:cs typeface="Times New Roman" panose="02020603050405020304" pitchFamily="18" charset="0"/>
              </a:rPr>
              <a:t>Podle současného zákona představují práva a povinnosti družstva „družstevní podíl člena“. Vzhledem k tomu, že členství v družstvu je právní vztah a práva a povinnosti jeho účastníků, tedy i člena představují obsah tohoto vztahu, pak současně musíme připustit, že „družstevní podíl“ a „členství v družstvu“ (členský vztah) jsou synonyma. </a:t>
            </a:r>
          </a:p>
          <a:p>
            <a:r>
              <a:rPr lang="cs-CZ" sz="1800" b="1" u="sng" dirty="0" smtClean="0">
                <a:latin typeface="Times New Roman" panose="02020603050405020304" pitchFamily="18" charset="0"/>
                <a:cs typeface="Times New Roman" panose="02020603050405020304" pitchFamily="18" charset="0"/>
              </a:rPr>
              <a:t>Zákon uvádí následující práva člena</a:t>
            </a:r>
          </a:p>
          <a:p>
            <a:r>
              <a:rPr lang="cs-CZ" sz="1800" b="1" dirty="0">
                <a:latin typeface="Times New Roman" panose="02020603050405020304" pitchFamily="18" charset="0"/>
                <a:cs typeface="Times New Roman" panose="02020603050405020304" pitchFamily="18" charset="0"/>
              </a:rPr>
              <a:t>a</a:t>
            </a:r>
            <a:r>
              <a:rPr lang="cs-CZ" sz="1800" b="1" dirty="0" smtClean="0">
                <a:latin typeface="Times New Roman" panose="02020603050405020304" pitchFamily="18" charset="0"/>
                <a:cs typeface="Times New Roman" panose="02020603050405020304" pitchFamily="18" charset="0"/>
              </a:rPr>
              <a:t>) Právo volit a být volen do orgánů družstva</a:t>
            </a:r>
          </a:p>
          <a:p>
            <a:r>
              <a:rPr lang="cs-CZ" sz="1800" b="1" dirty="0">
                <a:latin typeface="Times New Roman" panose="02020603050405020304" pitchFamily="18" charset="0"/>
                <a:cs typeface="Times New Roman" panose="02020603050405020304" pitchFamily="18" charset="0"/>
              </a:rPr>
              <a:t>b</a:t>
            </a:r>
            <a:r>
              <a:rPr lang="cs-CZ" sz="1800" b="1" dirty="0" smtClean="0">
                <a:latin typeface="Times New Roman" panose="02020603050405020304" pitchFamily="18" charset="0"/>
                <a:cs typeface="Times New Roman" panose="02020603050405020304" pitchFamily="18" charset="0"/>
              </a:rPr>
              <a:t>) I když nebyl sám do orgánů družstva zvolen, má právo se účastnit řízení a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rozhodování v družstvu, a to v orgánu nejvyšším – členské schůzi</a:t>
            </a:r>
          </a:p>
          <a:p>
            <a:r>
              <a:rPr lang="cs-CZ" sz="1800" b="1" dirty="0">
                <a:latin typeface="Times New Roman" panose="02020603050405020304" pitchFamily="18" charset="0"/>
                <a:cs typeface="Times New Roman" panose="02020603050405020304" pitchFamily="18" charset="0"/>
              </a:rPr>
              <a:t>c</a:t>
            </a:r>
            <a:r>
              <a:rPr lang="cs-CZ" sz="1800" b="1" dirty="0" smtClean="0">
                <a:latin typeface="Times New Roman" panose="02020603050405020304" pitchFamily="18" charset="0"/>
                <a:cs typeface="Times New Roman" panose="02020603050405020304" pitchFamily="18" charset="0"/>
              </a:rPr>
              <a:t>) Má právo podílet se na všech výhodách poskytovaných družstvem  svým členům;</a:t>
            </a:r>
          </a:p>
          <a:p>
            <a:r>
              <a:rPr lang="cs-CZ" sz="1800" b="1" dirty="0" smtClean="0">
                <a:latin typeface="Times New Roman" panose="02020603050405020304" pitchFamily="18" charset="0"/>
                <a:cs typeface="Times New Roman" panose="02020603050405020304" pitchFamily="18" charset="0"/>
              </a:rPr>
              <a:t>    Míru tohoto podílu zákon nestanoví; na jedné straně zde působí princip rovnosti,</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na straně druhé není vyloučen ani zřetel na to, v jaké míře jednotliví členové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přispěli k tomu, že družstvo může určitou výhodu poskytovat (§ 575).</a:t>
            </a:r>
          </a:p>
          <a:p>
            <a:r>
              <a:rPr lang="cs-CZ" sz="1800" b="1" dirty="0">
                <a:latin typeface="Times New Roman" panose="02020603050405020304" pitchFamily="18" charset="0"/>
                <a:cs typeface="Times New Roman" panose="02020603050405020304" pitchFamily="18" charset="0"/>
              </a:rPr>
              <a:t>d</a:t>
            </a:r>
            <a:r>
              <a:rPr lang="cs-CZ" sz="1800" b="1" dirty="0" smtClean="0">
                <a:latin typeface="Times New Roman" panose="02020603050405020304" pitchFamily="18" charset="0"/>
                <a:cs typeface="Times New Roman" panose="02020603050405020304" pitchFamily="18" charset="0"/>
              </a:rPr>
              <a:t>) Právo nahlížet do seznamu členů a žádat bezplatné vydání potvrzení o svém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členství a obsahu svého zápisu; stanovy mohou obsahovat ustanovení o  povinnost</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hradit náklady v případě, že  je potvrzení žádáno víc jak 1 krát ročně. </a:t>
            </a:r>
          </a:p>
          <a:p>
            <a:r>
              <a:rPr lang="cs-CZ" sz="1800" b="1" dirty="0" smtClean="0">
                <a:latin typeface="Times New Roman" panose="02020603050405020304" pitchFamily="18" charset="0"/>
                <a:cs typeface="Times New Roman" panose="02020603050405020304" pitchFamily="18" charset="0"/>
              </a:rPr>
              <a:t>     Družstvo je povinno vést seznam členů (§ 580). Naopak povinnost člena hlásit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družstvu všechny změny zapsaných údajů.  Družstvo může údaje používat jen pro své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potřeby.</a:t>
            </a:r>
            <a:endParaRPr lang="cs-CZ" sz="1800" b="1" dirty="0">
              <a:latin typeface="Times New Roman" panose="02020603050405020304" pitchFamily="18" charset="0"/>
              <a:cs typeface="Times New Roman" panose="02020603050405020304" pitchFamily="18" charset="0"/>
            </a:endParaRPr>
          </a:p>
          <a:p>
            <a:r>
              <a:rPr lang="cs-CZ" sz="1800" b="1" dirty="0">
                <a:latin typeface="Times New Roman" panose="02020603050405020304" pitchFamily="18" charset="0"/>
                <a:cs typeface="Times New Roman" panose="02020603050405020304" pitchFamily="18" charset="0"/>
              </a:rPr>
              <a:t>e</a:t>
            </a:r>
            <a:r>
              <a:rPr lang="cs-CZ" sz="1800" b="1" dirty="0" smtClean="0">
                <a:latin typeface="Times New Roman" panose="02020603050405020304" pitchFamily="18" charset="0"/>
                <a:cs typeface="Times New Roman" panose="02020603050405020304" pitchFamily="18" charset="0"/>
              </a:rPr>
              <a:t>)  Právo na podíl člena na zisku (§ 586).  Přísluší však jen tehdy, jestliže je má družstvo  </a:t>
            </a:r>
          </a:p>
          <a:p>
            <a:endParaRPr lang="cs-CZ" sz="18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1666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16632"/>
            <a:ext cx="8928992"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Členství v družstvu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908720"/>
            <a:ext cx="8928992" cy="5832648"/>
          </a:xfrm>
        </p:spPr>
        <p:txBody>
          <a:bodyPr>
            <a:normAutofit/>
          </a:bodyPr>
          <a:lstStyle/>
          <a:p>
            <a:r>
              <a:rPr lang="cs-CZ" sz="1800" b="1" dirty="0" smtClean="0">
                <a:latin typeface="Times New Roman" panose="02020603050405020304" pitchFamily="18" charset="0"/>
                <a:cs typeface="Times New Roman" panose="02020603050405020304" pitchFamily="18" charset="0"/>
              </a:rPr>
              <a:t>  zakotveno ve svých stanovách; současně v nich stanoví  podmínky vzniku tohoto</a:t>
            </a:r>
          </a:p>
          <a:p>
            <a:pPr marL="0" indent="0">
              <a:buNone/>
            </a:pPr>
            <a:r>
              <a:rPr lang="cs-CZ" sz="1800" b="1" dirty="0" smtClean="0">
                <a:latin typeface="Times New Roman" panose="02020603050405020304" pitchFamily="18" charset="0"/>
                <a:cs typeface="Times New Roman" panose="02020603050405020304" pitchFamily="18" charset="0"/>
              </a:rPr>
              <a:t>        práva, případně okruh  členů, jimž toto právo může vzniknout.</a:t>
            </a:r>
          </a:p>
          <a:p>
            <a:pPr marL="0" indent="0">
              <a:buNone/>
            </a:pPr>
            <a:r>
              <a:rPr lang="cs-CZ" sz="1800" b="1" dirty="0" smtClean="0">
                <a:latin typeface="Times New Roman" panose="02020603050405020304" pitchFamily="18" charset="0"/>
                <a:cs typeface="Times New Roman" panose="02020603050405020304" pitchFamily="18" charset="0"/>
              </a:rPr>
              <a:t>Pokud stanovy tyto podmínky neupravují, pak se  podíl člena na zisku určí jako poměr jeho splněné vkladové povinnosti ke splacenému základnímu kapitálu družstva.</a:t>
            </a: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Pokud členství trvalou pouze část roku, podíl na zisku se stanoví poměrně. </a:t>
            </a: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f) Právo domáhat se za družstvo náhrady újmy, kterou družstvu způsobil člen orgánu družstva v souvislosti s výkonem své funkce nebo domáhat se plnění povinnosti z dohody uzavřené podle § 53 odst. 3 zákona. </a:t>
            </a:r>
            <a:endParaRPr lang="cs-CZ" sz="1800" b="1" dirty="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     Podle §  584 odst. 2 však člen toto právo  nemá, jestliže o ní bylo rozhodnuto  podle výše uvedeného § 53 odst. 3. V něm se však o  žádném rozhodování nehovoří. Namísto toho se v něm hovoří o vypořádání újmy  podle výše uvedené smlouvy (dohody). </a:t>
            </a:r>
          </a:p>
          <a:p>
            <a:pPr marL="0" indent="0">
              <a:buNone/>
            </a:pPr>
            <a:endParaRPr lang="cs-CZ" sz="1800" b="1" dirty="0">
              <a:latin typeface="Times New Roman" panose="02020603050405020304" pitchFamily="18" charset="0"/>
              <a:cs typeface="Times New Roman" panose="02020603050405020304" pitchFamily="18" charset="0"/>
            </a:endParaRPr>
          </a:p>
          <a:p>
            <a:pPr marL="0" indent="0">
              <a:buNone/>
            </a:pPr>
            <a:r>
              <a:rPr lang="cs-CZ" sz="1800" b="1" dirty="0" smtClean="0">
                <a:latin typeface="Times New Roman" panose="02020603050405020304" pitchFamily="18" charset="0"/>
                <a:cs typeface="Times New Roman" panose="02020603050405020304" pitchFamily="18" charset="0"/>
              </a:rPr>
              <a:t>Předtím, než člen družstva uplatní jménem družstva toto své právo vůči členovi představenstva,  je povinen o svém záměru informovat kontrolní komisi (§ 584/1).    V případě předsedy pak informovat  představenstvo družstva.  Informovaný orgán pak  bez zbytečného odkladu  právo uplatní, jinak je může uplatnit člen. </a:t>
            </a: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8599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44624"/>
            <a:ext cx="8507288"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Členství v družstvu – </a:t>
            </a:r>
            <a:r>
              <a:rPr lang="cs-CZ" sz="2800" b="1" dirty="0" err="1" smtClean="0">
                <a:latin typeface="Times New Roman" panose="02020603050405020304" pitchFamily="18" charset="0"/>
                <a:cs typeface="Times New Roman" panose="02020603050405020304" pitchFamily="18" charset="0"/>
              </a:rPr>
              <a:t>pkrač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836712"/>
            <a:ext cx="8928992" cy="5904656"/>
          </a:xfrm>
        </p:spPr>
        <p:txBody>
          <a:bodyPr>
            <a:normAutofit/>
          </a:bodyPr>
          <a:lstStyle/>
          <a:p>
            <a:r>
              <a:rPr lang="cs-CZ" sz="1800" b="1" u="sng" dirty="0" smtClean="0">
                <a:latin typeface="Times New Roman" panose="02020603050405020304" pitchFamily="18" charset="0"/>
                <a:cs typeface="Times New Roman" panose="02020603050405020304" pitchFamily="18" charset="0"/>
              </a:rPr>
              <a:t>Povinnosti člena družstva</a:t>
            </a:r>
          </a:p>
          <a:p>
            <a:r>
              <a:rPr lang="cs-CZ" sz="1800" b="1" dirty="0" smtClean="0">
                <a:latin typeface="Times New Roman" panose="02020603050405020304" pitchFamily="18" charset="0"/>
                <a:cs typeface="Times New Roman" panose="02020603050405020304" pitchFamily="18" charset="0"/>
              </a:rPr>
              <a:t>a) Povinnost dodržovat stanovy</a:t>
            </a:r>
          </a:p>
          <a:p>
            <a:r>
              <a:rPr lang="cs-CZ" sz="1800" b="1" dirty="0" smtClean="0">
                <a:latin typeface="Times New Roman" panose="02020603050405020304" pitchFamily="18" charset="0"/>
                <a:cs typeface="Times New Roman" panose="02020603050405020304" pitchFamily="18" charset="0"/>
              </a:rPr>
              <a:t>b) Povinnost dodržovat rozhodnutí orgánů družstva</a:t>
            </a:r>
          </a:p>
          <a:p>
            <a:r>
              <a:rPr lang="cs-CZ" sz="1800" b="1" dirty="0">
                <a:latin typeface="Times New Roman" panose="02020603050405020304" pitchFamily="18" charset="0"/>
                <a:cs typeface="Times New Roman" panose="02020603050405020304" pitchFamily="18" charset="0"/>
              </a:rPr>
              <a:t>c</a:t>
            </a:r>
            <a:r>
              <a:rPr lang="cs-CZ" sz="1800" b="1" dirty="0" smtClean="0">
                <a:latin typeface="Times New Roman" panose="02020603050405020304" pitchFamily="18" charset="0"/>
                <a:cs typeface="Times New Roman" panose="02020603050405020304" pitchFamily="18" charset="0"/>
              </a:rPr>
              <a:t>) Povinnost přispět na úhradu  ztráty družstva (§587 – 594).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Zásada omezeného ručení členů družstva  – neodpovídají ani neručí (dnešní zákon ale výslovně ručení nevylučuje) za jeho dluhy</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Avšak – za zákonem přesně stanovených  podmínek   může po nich družstvo požadovat plnění </a:t>
            </a:r>
            <a:r>
              <a:rPr lang="cs-CZ" sz="1800" b="1" i="1" dirty="0" smtClean="0">
                <a:latin typeface="Times New Roman" panose="02020603050405020304" pitchFamily="18" charset="0"/>
                <a:cs typeface="Times New Roman" panose="02020603050405020304" pitchFamily="18" charset="0"/>
              </a:rPr>
              <a:t>uhrazovací povinnosti.  </a:t>
            </a:r>
          </a:p>
          <a:p>
            <a:r>
              <a:rPr lang="cs-CZ" sz="1800" b="1" dirty="0" smtClean="0">
                <a:latin typeface="Times New Roman" panose="02020603050405020304" pitchFamily="18" charset="0"/>
                <a:cs typeface="Times New Roman" panose="02020603050405020304" pitchFamily="18" charset="0"/>
              </a:rPr>
              <a:t>Její úpravu zákon ponechává stanovám družstva.  Její účinnost (nebo účinnost její změny)  nastává až  v účetním období, ve kterém byla ve stanovách zakotvena nebo změněna. </a:t>
            </a:r>
          </a:p>
          <a:p>
            <a:r>
              <a:rPr lang="cs-CZ" sz="1800" b="1" dirty="0" smtClean="0">
                <a:latin typeface="Times New Roman" panose="02020603050405020304" pitchFamily="18" charset="0"/>
                <a:cs typeface="Times New Roman" panose="02020603050405020304" pitchFamily="18" charset="0"/>
              </a:rPr>
              <a:t>Samo zakotvení ve stanovách však nestačí. K tomu je nutné ještě usnesení členské schůze jako reakce na konkrétní situaci družstva = výsledek účetní závěrky za uplynulé účetní období. Navíc  ověřený auditorem.</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Ve stanovách  družstvo také stanoví max. výši, a to pro všechny členy  stejnou, s výjimkou členů představenstva a kontrolní komise nebo jen některé z nich.  Nesmí přesáhnout trojnásobek základního členského vkladu. U jmenovaných  funkcionářů </a:t>
            </a:r>
          </a:p>
          <a:p>
            <a:pPr marL="0" indent="0">
              <a:buNone/>
            </a:pPr>
            <a:endParaRPr lang="cs-CZ" sz="1800" b="1" dirty="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48028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44624"/>
            <a:ext cx="8579296"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Členství v družstvu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 </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836712"/>
            <a:ext cx="8928992" cy="5904656"/>
          </a:xfrm>
        </p:spPr>
        <p:txBody>
          <a:bodyPr>
            <a:normAutofit/>
          </a:bodyPr>
          <a:lstStyle/>
          <a:p>
            <a:r>
              <a:rPr lang="cs-CZ" sz="1800" b="1" dirty="0" smtClean="0">
                <a:latin typeface="Times New Roman" panose="02020603050405020304" pitchFamily="18" charset="0"/>
                <a:cs typeface="Times New Roman" panose="02020603050405020304" pitchFamily="18" charset="0"/>
              </a:rPr>
              <a:t>Může činit  až desetinásobek ZČV.  To se vztahuje jen na ty členy uvedených orgánů, kteří již v době jejího zakotvení ve stanovách již byli ve svých funkcích (lze po nich žádat pouze poměrnou část příslušného plnění, stejně jako po členech, jejich členství trvalo jen část roku (účetního období).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Uhrazovací povinnost lze ukládat i opakovaně.  V § 588 uvedené maximální výše uhrazovací povinnosti   platí  pro celou dobu trvání členství v družstvu (§ 589).</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Předpoklady uložení uhrazovací povinnosti:</a:t>
            </a:r>
          </a:p>
          <a:p>
            <a:r>
              <a:rPr lang="cs-CZ" sz="1800" b="1" dirty="0" smtClean="0">
                <a:latin typeface="Times New Roman" panose="02020603050405020304" pitchFamily="18" charset="0"/>
                <a:cs typeface="Times New Roman" panose="02020603050405020304" pitchFamily="18" charset="0"/>
              </a:rPr>
              <a:t>- ztráta byla zjištěna  řádnou nebo </a:t>
            </a:r>
            <a:r>
              <a:rPr lang="cs-CZ" sz="1800" b="1" dirty="0" err="1" smtClean="0">
                <a:latin typeface="Times New Roman" panose="02020603050405020304" pitchFamily="18" charset="0"/>
                <a:cs typeface="Times New Roman" panose="02020603050405020304" pitchFamily="18" charset="0"/>
              </a:rPr>
              <a:t>mimoř</a:t>
            </a:r>
            <a:r>
              <a:rPr lang="cs-CZ" sz="1800" b="1" dirty="0" smtClean="0">
                <a:latin typeface="Times New Roman" panose="02020603050405020304" pitchFamily="18" charset="0"/>
                <a:cs typeface="Times New Roman" panose="02020603050405020304" pitchFamily="18" charset="0"/>
              </a:rPr>
              <a:t>. </a:t>
            </a:r>
            <a:r>
              <a:rPr lang="cs-CZ" sz="1800" b="1" dirty="0">
                <a:latin typeface="Times New Roman" panose="02020603050405020304" pitchFamily="18" charset="0"/>
                <a:cs typeface="Times New Roman" panose="02020603050405020304" pitchFamily="18" charset="0"/>
              </a:rPr>
              <a:t>ú</a:t>
            </a:r>
            <a:r>
              <a:rPr lang="cs-CZ" sz="1800" b="1" dirty="0" smtClean="0">
                <a:latin typeface="Times New Roman" panose="02020603050405020304" pitchFamily="18" charset="0"/>
                <a:cs typeface="Times New Roman" panose="02020603050405020304" pitchFamily="18" charset="0"/>
              </a:rPr>
              <a:t>četní závěrkou,</a:t>
            </a:r>
          </a:p>
          <a:p>
            <a:r>
              <a:rPr lang="cs-CZ" sz="1800" b="1" dirty="0" smtClean="0">
                <a:latin typeface="Times New Roman" panose="02020603050405020304" pitchFamily="18" charset="0"/>
                <a:cs typeface="Times New Roman" panose="02020603050405020304" pitchFamily="18" charset="0"/>
              </a:rPr>
              <a:t>- členská schůze již účet. závěrku projednala a nepochybně schválila,</a:t>
            </a:r>
          </a:p>
          <a:p>
            <a:r>
              <a:rPr lang="cs-CZ" sz="1800" b="1" dirty="0" smtClean="0">
                <a:latin typeface="Times New Roman" panose="02020603050405020304" pitchFamily="18" charset="0"/>
                <a:cs typeface="Times New Roman" panose="02020603050405020304" pitchFamily="18" charset="0"/>
              </a:rPr>
              <a:t>- k úhradě ztráty již byl použit nerozdělený zisk z minulých let a rezervní fond, příp. i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jiné fondy, lze-li je k tomuto účelu použít,</a:t>
            </a:r>
          </a:p>
          <a:p>
            <a:r>
              <a:rPr lang="cs-CZ" sz="1800" b="1" dirty="0" smtClean="0">
                <a:latin typeface="Times New Roman" panose="02020603050405020304" pitchFamily="18" charset="0"/>
                <a:cs typeface="Times New Roman" panose="02020603050405020304" pitchFamily="18" charset="0"/>
              </a:rPr>
              <a:t>- rozhodnutí členské schůze ukládající tuto povinnost bylo přijato do 1 roku ode dne skončení účetního období, v němž ztráta vznikla.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Povinnost nesmí být členům uložena ve větší výši než je ztráta. </a:t>
            </a:r>
          </a:p>
          <a:p>
            <a:endParaRPr lang="cs-CZ" sz="1800" b="1" dirty="0" smtClean="0">
              <a:latin typeface="Times New Roman" panose="02020603050405020304" pitchFamily="18" charset="0"/>
              <a:cs typeface="Times New Roman" panose="02020603050405020304" pitchFamily="18" charset="0"/>
            </a:endParaRP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4950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16632"/>
            <a:ext cx="8507288"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Členství v družstvu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836712"/>
            <a:ext cx="9036496" cy="5904656"/>
          </a:xfrm>
        </p:spPr>
        <p:txBody>
          <a:bodyPr>
            <a:normAutofit lnSpcReduction="10000"/>
          </a:bodyPr>
          <a:lstStyle/>
          <a:p>
            <a:r>
              <a:rPr lang="cs-CZ" sz="1800" b="1" u="sng" dirty="0" smtClean="0">
                <a:latin typeface="Times New Roman" panose="02020603050405020304" pitchFamily="18" charset="0"/>
                <a:cs typeface="Times New Roman" panose="02020603050405020304" pitchFamily="18" charset="0"/>
              </a:rPr>
              <a:t>Družstevní podíl  - členství v družstvu</a:t>
            </a:r>
          </a:p>
          <a:p>
            <a:r>
              <a:rPr lang="cs-CZ" sz="1800" b="1" u="sng" dirty="0" smtClean="0">
                <a:latin typeface="Times New Roman" panose="02020603050405020304" pitchFamily="18" charset="0"/>
                <a:cs typeface="Times New Roman" panose="02020603050405020304" pitchFamily="18" charset="0"/>
              </a:rPr>
              <a:t>Původně</a:t>
            </a:r>
            <a:r>
              <a:rPr lang="cs-CZ" sz="1800" b="1" dirty="0" smtClean="0">
                <a:latin typeface="Times New Roman" panose="02020603050405020304" pitchFamily="18" charset="0"/>
                <a:cs typeface="Times New Roman" panose="02020603050405020304" pitchFamily="18" charset="0"/>
              </a:rPr>
              <a:t> – </a:t>
            </a:r>
            <a:r>
              <a:rPr lang="cs-CZ" sz="1800" b="1" u="sng" dirty="0" smtClean="0">
                <a:latin typeface="Times New Roman" panose="02020603050405020304" pitchFamily="18" charset="0"/>
                <a:cs typeface="Times New Roman" panose="02020603050405020304" pitchFamily="18" charset="0"/>
              </a:rPr>
              <a:t>obchodní zák</a:t>
            </a:r>
            <a:r>
              <a:rPr lang="cs-CZ" sz="1800" b="1" dirty="0" smtClean="0">
                <a:latin typeface="Times New Roman" panose="02020603050405020304" pitchFamily="18" charset="0"/>
                <a:cs typeface="Times New Roman" panose="02020603050405020304" pitchFamily="18" charset="0"/>
              </a:rPr>
              <a:t>., zavedl u družstev  za dosavadní členský podíl pojem  členský vklad </a:t>
            </a:r>
          </a:p>
          <a:p>
            <a:r>
              <a:rPr lang="cs-CZ" sz="1800" b="1" dirty="0" smtClean="0">
                <a:latin typeface="Times New Roman" panose="02020603050405020304" pitchFamily="18" charset="0"/>
                <a:cs typeface="Times New Roman" panose="02020603050405020304" pitchFamily="18" charset="0"/>
              </a:rPr>
              <a:t>zatímco </a:t>
            </a:r>
            <a:r>
              <a:rPr lang="cs-CZ" sz="1800" b="1" u="sng" dirty="0" smtClean="0">
                <a:latin typeface="Times New Roman" panose="02020603050405020304" pitchFamily="18" charset="0"/>
                <a:cs typeface="Times New Roman" panose="02020603050405020304" pitchFamily="18" charset="0"/>
              </a:rPr>
              <a:t>předchozí OZ </a:t>
            </a:r>
            <a:r>
              <a:rPr lang="cs-CZ" sz="1800" b="1" dirty="0" smtClean="0">
                <a:latin typeface="Times New Roman" panose="02020603050405020304" pitchFamily="18" charset="0"/>
                <a:cs typeface="Times New Roman" panose="02020603050405020304" pitchFamily="18" charset="0"/>
              </a:rPr>
              <a:t>zůstal u bytových dr. u členského podílu</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Oba výrazy označovaly majetkovou účast členů v družstvu</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Obch. Zákoník jej vymezil jen pro obch. </a:t>
            </a:r>
            <a:r>
              <a:rPr lang="cs-CZ" sz="1800" b="1" dirty="0">
                <a:latin typeface="Times New Roman" panose="02020603050405020304" pitchFamily="18" charset="0"/>
                <a:cs typeface="Times New Roman" panose="02020603050405020304" pitchFamily="18" charset="0"/>
              </a:rPr>
              <a:t>s</a:t>
            </a:r>
            <a:r>
              <a:rPr lang="cs-CZ" sz="1800" b="1" dirty="0" smtClean="0">
                <a:latin typeface="Times New Roman" panose="02020603050405020304" pitchFamily="18" charset="0"/>
                <a:cs typeface="Times New Roman" panose="02020603050405020304" pitchFamily="18" charset="0"/>
              </a:rPr>
              <a:t>polečnosti v § 61 jako – „…účast společníka ve společnosti a z ní </a:t>
            </a:r>
            <a:r>
              <a:rPr lang="cs-CZ" sz="1800" b="1" dirty="0">
                <a:latin typeface="Times New Roman" panose="02020603050405020304" pitchFamily="18" charset="0"/>
                <a:cs typeface="Times New Roman" panose="02020603050405020304" pitchFamily="18" charset="0"/>
              </a:rPr>
              <a:t>p</a:t>
            </a:r>
            <a:r>
              <a:rPr lang="cs-CZ" sz="1800" b="1" dirty="0" smtClean="0">
                <a:latin typeface="Times New Roman" panose="02020603050405020304" pitchFamily="18" charset="0"/>
                <a:cs typeface="Times New Roman" panose="02020603050405020304" pitchFamily="18" charset="0"/>
              </a:rPr>
              <a:t>lynoucí práva a povinnosti“ – pořád z této definice plynulo, že jde o majetkovou účast.  Ta pak byla považována za míru práv a povinností společníka vůči společnosti a to v relaci k dalším případným společníkům.</a:t>
            </a:r>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NOZ – zmatení pojmů, když nejprve vymezil pojem věc a věci rozdělil, Tím, že vedle hmotných věcí uvádí i věci nehmotné a mezi nimi i práva, která současně učinil předmětem vlastnictví.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V této situaci zákon o korporacích v § 31 přebírá z obchodního zákoníku  vymezení obchodního podílu – „účast společníka v obchodní korporaci a práva a povinnosti z ní plynoucí“</a:t>
            </a:r>
          </a:p>
          <a:p>
            <a:r>
              <a:rPr lang="cs-CZ" sz="1800" b="1" dirty="0" smtClean="0">
                <a:latin typeface="Times New Roman" panose="02020603050405020304" pitchFamily="18" charset="0"/>
                <a:cs typeface="Times New Roman" panose="02020603050405020304" pitchFamily="18" charset="0"/>
              </a:rPr>
              <a:t>                                 - a současně rozšiřuje i na družstva.</a:t>
            </a:r>
          </a:p>
          <a:p>
            <a:r>
              <a:rPr lang="cs-CZ" sz="1800" b="1" u="sng" dirty="0" smtClean="0">
                <a:latin typeface="Times New Roman" panose="02020603050405020304" pitchFamily="18" charset="0"/>
                <a:cs typeface="Times New Roman" panose="02020603050405020304" pitchFamily="18" charset="0"/>
              </a:rPr>
              <a:t>Současný zákon o korporacích e družstevní podíl .rovná souboru členských práv a povinností, </a:t>
            </a:r>
            <a:r>
              <a:rPr lang="cs-CZ" sz="1800" b="1" u="sng" dirty="0" err="1" smtClean="0">
                <a:latin typeface="Times New Roman" panose="02020603050405020304" pitchFamily="18" charset="0"/>
                <a:cs typeface="Times New Roman" panose="02020603050405020304" pitchFamily="18" charset="0"/>
              </a:rPr>
              <a:t>t.j</a:t>
            </a:r>
            <a:r>
              <a:rPr lang="cs-CZ" sz="1800" b="1" u="sng" dirty="0" smtClean="0">
                <a:latin typeface="Times New Roman" panose="02020603050405020304" pitchFamily="18" charset="0"/>
                <a:cs typeface="Times New Roman" panose="02020603050405020304" pitchFamily="18" charset="0"/>
              </a:rPr>
              <a:t> obsahu členství v družstvu. </a:t>
            </a:r>
            <a:endParaRPr lang="cs-CZ" sz="18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8511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6632"/>
            <a:ext cx="8435280" cy="648072"/>
          </a:xfrm>
        </p:spPr>
        <p:txBody>
          <a:bodyPr>
            <a:normAutofit/>
          </a:bodyPr>
          <a:lstStyle/>
          <a:p>
            <a:r>
              <a:rPr lang="cs-CZ" sz="2800" b="1" dirty="0" smtClean="0">
                <a:latin typeface="Times New Roman" panose="02020603050405020304" pitchFamily="18" charset="0"/>
                <a:cs typeface="Times New Roman" panose="02020603050405020304" pitchFamily="18" charset="0"/>
              </a:rPr>
              <a:t>Členství v družstvu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908720"/>
            <a:ext cx="8856984" cy="5760640"/>
          </a:xfrm>
        </p:spPr>
        <p:txBody>
          <a:bodyPr>
            <a:normAutofit/>
          </a:bodyPr>
          <a:lstStyle/>
          <a:p>
            <a:r>
              <a:rPr lang="cs-CZ" sz="1800" b="1" dirty="0" smtClean="0">
                <a:latin typeface="Times New Roman" panose="02020603050405020304" pitchFamily="18" charset="0"/>
                <a:cs typeface="Times New Roman" panose="02020603050405020304" pitchFamily="18" charset="0"/>
              </a:rPr>
              <a:t>Člen může mít ve stejném  družstvu pouze družstevní podíl (§ 595), tedy jedno členství.</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Stanovy mohou vyloučit, aby družstevní podíl byl ve spoluvlastnictví (§ 597). To znamená, že ve vlastnictví jednoho člena je vždy, ale také to, že když tuto možnost stanovy nevyloučí, ve spoluvlastnictví být může. V případě manželů zákon o korporacích   dokonce předpokládá.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Poněkud záhadné je </a:t>
            </a:r>
            <a:r>
              <a:rPr lang="cs-CZ" sz="1800" b="1" dirty="0" err="1" smtClean="0">
                <a:latin typeface="Times New Roman" panose="02020603050405020304" pitchFamily="18" charset="0"/>
                <a:cs typeface="Times New Roman" panose="02020603050405020304" pitchFamily="18" charset="0"/>
              </a:rPr>
              <a:t>ust</a:t>
            </a:r>
            <a:r>
              <a:rPr lang="cs-CZ" sz="1800" b="1" dirty="0" smtClean="0">
                <a:latin typeface="Times New Roman" panose="02020603050405020304" pitchFamily="18" charset="0"/>
                <a:cs typeface="Times New Roman" panose="02020603050405020304" pitchFamily="18" charset="0"/>
              </a:rPr>
              <a:t>. § 596, podle něhož </a:t>
            </a:r>
            <a:r>
              <a:rPr lang="cs-CZ" sz="1800" b="1" i="1" dirty="0" smtClean="0">
                <a:latin typeface="Times New Roman" panose="02020603050405020304" pitchFamily="18" charset="0"/>
                <a:cs typeface="Times New Roman" panose="02020603050405020304" pitchFamily="18" charset="0"/>
              </a:rPr>
              <a:t>družstvo svůj vlastní družstevní podíl nabýt nemůže, </a:t>
            </a:r>
            <a:r>
              <a:rPr lang="cs-CZ" sz="1800" b="1" dirty="0" smtClean="0">
                <a:latin typeface="Times New Roman" panose="02020603050405020304" pitchFamily="18" charset="0"/>
                <a:cs typeface="Times New Roman" panose="02020603050405020304" pitchFamily="18" charset="0"/>
              </a:rPr>
              <a:t>s výjimkou případu, kdy jde o jeho přeměnu (zřejmě v jinou podnikatelskou formu . Jmenovitě by šlo o změnu obchodní společnosti na družstvo.  Jinak uvedené ustanovení postrádá smysl. Pak ale nejde o přeměnu družstva, ale jeho obch. společnosti. </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Předchozí zákona obsahovaly ustanovení o  převodu členství, obchodní zákoník o převodu  členských práv a povinností.  Na rozdíl od nich  současný zákon hovoří o  </a:t>
            </a:r>
            <a:r>
              <a:rPr lang="cs-CZ" sz="1800" b="1" u="sng" dirty="0" smtClean="0">
                <a:latin typeface="Times New Roman" panose="02020603050405020304" pitchFamily="18" charset="0"/>
                <a:cs typeface="Times New Roman" panose="02020603050405020304" pitchFamily="18" charset="0"/>
              </a:rPr>
              <a:t>převodu družstevního podílu</a:t>
            </a:r>
            <a:r>
              <a:rPr lang="cs-CZ" sz="1800" b="1" dirty="0" smtClean="0">
                <a:latin typeface="Times New Roman" panose="02020603050405020304" pitchFamily="18" charset="0"/>
                <a:cs typeface="Times New Roman" panose="02020603050405020304" pitchFamily="18" charset="0"/>
              </a:rPr>
              <a:t> (§ 599 – 601). </a:t>
            </a:r>
          </a:p>
          <a:p>
            <a:r>
              <a:rPr lang="cs-CZ" sz="1800" b="1" dirty="0" smtClean="0">
                <a:latin typeface="Times New Roman" panose="02020603050405020304" pitchFamily="18" charset="0"/>
                <a:cs typeface="Times New Roman" panose="02020603050405020304" pitchFamily="18" charset="0"/>
              </a:rPr>
              <a:t>Základním předpokladem tohoto převodu je, že  jeho nabyvatel splňuje všechny předpoklady vzniku členství v konkrétním družstvu. </a:t>
            </a: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00466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44624"/>
            <a:ext cx="8579296" cy="720080"/>
          </a:xfrm>
        </p:spPr>
        <p:txBody>
          <a:bodyPr>
            <a:normAutofit/>
          </a:bodyPr>
          <a:lstStyle/>
          <a:p>
            <a:r>
              <a:rPr lang="cs-CZ" sz="2800" b="1" dirty="0" smtClean="0">
                <a:latin typeface="Times New Roman" panose="02020603050405020304" pitchFamily="18" charset="0"/>
                <a:cs typeface="Times New Roman" panose="02020603050405020304" pitchFamily="18" charset="0"/>
              </a:rPr>
              <a:t>Členství v družstvu – </a:t>
            </a:r>
            <a:r>
              <a:rPr lang="cs-CZ" sz="2800" b="1" dirty="0" err="1" smtClean="0">
                <a:latin typeface="Times New Roman" panose="02020603050405020304" pitchFamily="18" charset="0"/>
                <a:cs typeface="Times New Roman" panose="02020603050405020304" pitchFamily="18" charset="0"/>
              </a:rPr>
              <a:t>pokrač</a:t>
            </a:r>
            <a:r>
              <a:rPr lang="cs-CZ" sz="2800" b="1" dirty="0" smtClean="0">
                <a:latin typeface="Times New Roman" panose="02020603050405020304" pitchFamily="18" charset="0"/>
                <a:cs typeface="Times New Roman" panose="02020603050405020304" pitchFamily="18" charset="0"/>
              </a:rPr>
              <a:t>.</a:t>
            </a:r>
            <a:endParaRPr lang="cs-CZ" sz="28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107504" y="836712"/>
            <a:ext cx="8928992" cy="5904656"/>
          </a:xfrm>
        </p:spPr>
        <p:txBody>
          <a:bodyPr>
            <a:normAutofit/>
          </a:bodyPr>
          <a:lstStyle/>
          <a:p>
            <a:r>
              <a:rPr lang="cs-CZ" sz="1800" b="1" u="sng" dirty="0" smtClean="0">
                <a:latin typeface="Times New Roman" panose="02020603050405020304" pitchFamily="18" charset="0"/>
                <a:cs typeface="Times New Roman" panose="02020603050405020304" pitchFamily="18" charset="0"/>
              </a:rPr>
              <a:t>Naopak,  převod je vyloučen </a:t>
            </a:r>
            <a:r>
              <a:rPr lang="cs-CZ" sz="1800" b="1" dirty="0" smtClean="0">
                <a:latin typeface="Times New Roman" panose="02020603050405020304" pitchFamily="18" charset="0"/>
                <a:cs typeface="Times New Roman" panose="02020603050405020304" pitchFamily="18" charset="0"/>
              </a:rPr>
              <a:t>v případě, kdy stanovy jako podmínku členství stanoví pracovní poměr nabyvatele v družstvu. To neplatí, jestliže nabyvatel již v pracovním poměru k družstvu je, anebo jeho pracovní poměr  má vzniknout současně s převodem dr. podílu.</a:t>
            </a:r>
          </a:p>
          <a:p>
            <a:endParaRPr lang="cs-CZ" sz="1800" b="1" dirty="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Zákon rozlišuje – převod podílu na člena – jednoznačně připouští, ale stanovy </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družstva  jej mohou zakázat nebo omezit,</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 převod podílu na nečlena -  pokud jej i stanovy připouští Navíc jej</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mohou podmínit souhlasem představenstva;</a:t>
            </a:r>
          </a:p>
          <a:p>
            <a:r>
              <a:rPr lang="cs-CZ" sz="1800" b="1" dirty="0">
                <a:latin typeface="Times New Roman" panose="02020603050405020304" pitchFamily="18" charset="0"/>
                <a:cs typeface="Times New Roman" panose="02020603050405020304" pitchFamily="18" charset="0"/>
              </a:rPr>
              <a:t> </a:t>
            </a:r>
            <a:r>
              <a:rPr lang="cs-CZ" sz="1800" b="1" dirty="0" smtClean="0">
                <a:latin typeface="Times New Roman" panose="02020603050405020304" pitchFamily="18" charset="0"/>
                <a:cs typeface="Times New Roman" panose="02020603050405020304" pitchFamily="18" charset="0"/>
              </a:rPr>
              <a:t>                                                                 jednou daný souhlas nelze změnit nebo odvolat. </a:t>
            </a:r>
          </a:p>
          <a:p>
            <a:endParaRPr lang="cs-CZ" sz="1800" b="1" dirty="0">
              <a:latin typeface="Times New Roman" panose="02020603050405020304" pitchFamily="18" charset="0"/>
              <a:cs typeface="Times New Roman" panose="02020603050405020304" pitchFamily="18" charset="0"/>
            </a:endParaRPr>
          </a:p>
          <a:p>
            <a:r>
              <a:rPr lang="cs-CZ" sz="1800" b="1" u="sng" dirty="0" smtClean="0">
                <a:latin typeface="Times New Roman" panose="02020603050405020304" pitchFamily="18" charset="0"/>
                <a:cs typeface="Times New Roman" panose="02020603050405020304" pitchFamily="18" charset="0"/>
              </a:rPr>
              <a:t>Forma převodu </a:t>
            </a:r>
            <a:r>
              <a:rPr lang="cs-CZ" sz="1800" b="1" dirty="0" smtClean="0">
                <a:latin typeface="Times New Roman" panose="02020603050405020304" pitchFamily="18" charset="0"/>
                <a:cs typeface="Times New Roman" panose="02020603050405020304" pitchFamily="18" charset="0"/>
              </a:rPr>
              <a:t>– zákon o ní výslovně nehovoří; Z § 601 odst. 2 však lze dovodit, že  právním titulem je smlouva.</a:t>
            </a:r>
            <a:endParaRPr lang="cs-CZ" sz="1800" b="1" dirty="0">
              <a:latin typeface="Times New Roman" panose="02020603050405020304" pitchFamily="18" charset="0"/>
              <a:cs typeface="Times New Roman" panose="02020603050405020304" pitchFamily="18" charset="0"/>
            </a:endParaRPr>
          </a:p>
          <a:p>
            <a:endParaRPr lang="cs-CZ" sz="1800" b="1" dirty="0" smtClean="0">
              <a:latin typeface="Times New Roman" panose="02020603050405020304" pitchFamily="18" charset="0"/>
              <a:cs typeface="Times New Roman" panose="02020603050405020304" pitchFamily="18" charset="0"/>
            </a:endParaRPr>
          </a:p>
          <a:p>
            <a:r>
              <a:rPr lang="cs-CZ" sz="1800" b="1" dirty="0" smtClean="0">
                <a:latin typeface="Times New Roman" panose="02020603050405020304" pitchFamily="18" charset="0"/>
                <a:cs typeface="Times New Roman" panose="02020603050405020304" pitchFamily="18" charset="0"/>
              </a:rPr>
              <a:t>Účinky smlouvy – nastávají v okamžiku  doručení účinné smlouvy družstvu; z toho plyne i její </a:t>
            </a:r>
            <a:r>
              <a:rPr lang="cs-CZ" sz="1800" b="1" i="1" dirty="0" smtClean="0">
                <a:latin typeface="Times New Roman" panose="02020603050405020304" pitchFamily="18" charset="0"/>
                <a:cs typeface="Times New Roman" panose="02020603050405020304" pitchFamily="18" charset="0"/>
              </a:rPr>
              <a:t>písemná forma. </a:t>
            </a:r>
          </a:p>
          <a:p>
            <a:r>
              <a:rPr lang="cs-CZ" sz="1800" b="1" i="1" dirty="0" smtClean="0">
                <a:latin typeface="Times New Roman" panose="02020603050405020304" pitchFamily="18" charset="0"/>
                <a:cs typeface="Times New Roman" panose="02020603050405020304" pitchFamily="18" charset="0"/>
              </a:rPr>
              <a:t>Stejný účinek jako předložení samotné smlouvy však má  i písemné prohlášení  o uzavření smlouvy.  </a:t>
            </a:r>
            <a:r>
              <a:rPr lang="cs-CZ" sz="1800" b="1" dirty="0" smtClean="0">
                <a:latin typeface="Times New Roman" panose="02020603050405020304" pitchFamily="18" charset="0"/>
                <a:cs typeface="Times New Roman" panose="02020603050405020304" pitchFamily="18" charset="0"/>
              </a:rPr>
              <a:t>Nevyžaduje se, aby bylo společné, ani ověřené podpisy účastníků. </a:t>
            </a:r>
          </a:p>
          <a:p>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0080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1082</TotalTime>
  <Words>4200</Words>
  <Application>Microsoft Office PowerPoint</Application>
  <PresentationFormat>Předvádění na obrazovce (4:3)</PresentationFormat>
  <Paragraphs>324</Paragraphs>
  <Slides>22</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Calibri</vt:lpstr>
      <vt:lpstr>Times New Roman</vt:lpstr>
      <vt:lpstr>Motiv systému Office</vt:lpstr>
      <vt:lpstr>Členství v družstvu</vt:lpstr>
      <vt:lpstr>Členství v družstvu – pokrač.</vt:lpstr>
      <vt:lpstr>Členství v družstvu – pokrač.</vt:lpstr>
      <vt:lpstr>Členství v družstvu – pokrač. </vt:lpstr>
      <vt:lpstr>Členství v družstvu – pkrač.</vt:lpstr>
      <vt:lpstr>Členství v družstvu – pokrač. </vt:lpstr>
      <vt:lpstr>Členství v družstvu – pokrač.</vt:lpstr>
      <vt:lpstr>Členství v družstvu – pokrač.</vt:lpstr>
      <vt:lpstr>Členství v družstvu – pokrač.</vt:lpstr>
      <vt:lpstr>Členství v družstvu – pokrač.</vt:lpstr>
      <vt:lpstr>Členství v družstvu – pokrač.</vt:lpstr>
      <vt:lpstr>Členství v družstvu – pokrač.</vt:lpstr>
      <vt:lpstr>Členství v družstvu – pokrač. </vt:lpstr>
      <vt:lpstr>Členství - zánik</vt:lpstr>
      <vt:lpstr>Členství – zánik – pokrač.</vt:lpstr>
      <vt:lpstr>Zánik členství – pokrač.</vt:lpstr>
      <vt:lpstr>Zánik členství – pokrač.</vt:lpstr>
      <vt:lpstr>Zánik členství – pokrač.</vt:lpstr>
      <vt:lpstr>Zánik členství – pokrač.</vt:lpstr>
      <vt:lpstr>Zánik členství – pokrač.</vt:lpstr>
      <vt:lpstr>Vypořádací podíl – pokrač.</vt:lpstr>
      <vt:lpstr>Vypořádací podíl – pokrač.</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762</dc:creator>
  <cp:lastModifiedBy>Milan Pekárek</cp:lastModifiedBy>
  <cp:revision>98</cp:revision>
  <dcterms:created xsi:type="dcterms:W3CDTF">2015-10-12T08:12:06Z</dcterms:created>
  <dcterms:modified xsi:type="dcterms:W3CDTF">2018-11-20T13:14:09Z</dcterms:modified>
</cp:coreProperties>
</file>