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8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97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12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80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38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6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7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89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20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8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4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076EF-C95B-47EE-BF06-E2DC9E6C5135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0469-D9CD-45F3-9E0D-18B6556591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0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8856984" cy="432047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- obecná charakteristika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784976" cy="515719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Družstva- podle zák. č. 90/2012 Sb. jedna z forem obchodních  korporací (?) – považuje je spíš za obchodní (podnikatelské subjekty) a zcela ignoruje jejich funkce sociální</a:t>
            </a:r>
          </a:p>
          <a:p>
            <a:pPr algn="l"/>
            <a:endParaRPr lang="cs-CZ" sz="6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Toto chápání družstev je pak příčinou toho, že se na družstva vztahují i  ustanovení obecné části cit. zákona, pokud v nich zákon nehovoří výslovně jen   o společnostech , nebo pokud opak nelze dovodit z věcného obsahu ustanovení.  Některá ustanovení obecné části jsou z účinnosti pro družstva výslovně vyloučena.  </a:t>
            </a:r>
          </a:p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se vztahuje na všechna družstva – jde o obecný družstevní zákon. Obsahuje však i speciální úpravu družstev bytových a sociálních.  Téměř zcela mimo tento zákon pak jsou družstva spořitelní a úvěrní. </a:t>
            </a:r>
          </a:p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postrádá úpravu problematiky zániku družstva s výjimkou jeho zrušení rozhodnutím soudu, speciálně pak  bytového a sociálního družstva.</a:t>
            </a:r>
          </a:p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družstva se vztahují i některá obecná ustanovení OZ   -  o právnických osobách </a:t>
            </a:r>
          </a:p>
          <a:p>
            <a:pPr algn="l"/>
            <a:r>
              <a:rPr lang="cs-CZ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- o korporacích</a:t>
            </a:r>
          </a:p>
          <a:p>
            <a:pPr algn="l"/>
            <a:r>
              <a:rPr lang="cs-CZ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- o spolcích (jen když to OZ výslovně </a:t>
            </a:r>
          </a:p>
          <a:p>
            <a:pPr algn="l"/>
            <a:r>
              <a:rPr lang="cs-CZ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říká). </a:t>
            </a:r>
          </a:p>
          <a:p>
            <a:pPr algn="l"/>
            <a:r>
              <a:rPr lang="cs-CZ" sz="6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družstva</a:t>
            </a:r>
            <a:r>
              <a:rPr lang="cs-CZ" sz="6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společenství neuzavřeného  počtu osob (§ 552 odst. 1), kteří se sdružují za účelem  vzájemné podpory členů družstva nebo i nečlenů, ale také za účelem společného podnikání.  Okruh účelů, který by mohli sdružující se členové sledovat, je v podstatě neomezený.  </a:t>
            </a:r>
          </a:p>
          <a:p>
            <a:pPr algn="l"/>
            <a:endParaRPr lang="cs-CZ" sz="6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Omezený je jen tam, kde určitý účel  určitý zákon omezuje anebo dokonce zcela zakazuje.  </a:t>
            </a:r>
          </a:p>
          <a:p>
            <a:pPr algn="l"/>
            <a:endParaRPr lang="cs-CZ" sz="6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Družstvo je podle zákona právnickou osobou – viz definice </a:t>
            </a:r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práv. osoby v </a:t>
            </a:r>
            <a:r>
              <a:rPr lang="cs-CZ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20 OZ.  </a:t>
            </a:r>
          </a:p>
          <a:p>
            <a:pPr algn="l"/>
            <a:endParaRPr lang="cs-CZ" sz="6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6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6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507288" cy="576064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majetková účast člena v družstvu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lnSpcReduction="10000"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základního členského vkladu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o snížení a jeho výši rozhoduje členská schůze (vyplývá přímo ze zákona a nemusí být proto výslovně ve stanovách)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Své rozhodnutí členská schůze do 15 dnů dvakrát po sobě s odstupem 30 dnů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zveřejní.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současně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vyzve  všechny své známé věřitele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aby do 90 dnů od posledního oznámení přihlásili své pohledávky vůči družstvu.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neučiní v případě, že důvodem snížení ZČV byla úhrada  ztráty družstva. 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Věřitelům, kteří pohledávky uplatnili včas,  poskytne družstvo přiměřenou  záruku nebo pohledávku uspokojí, pokud se nedohodnou jinak.  To se nepoužije v případě, že snížení základního členského vkladu neovlivní dobytnost  pohledávek za družstvem.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sporu – rozhodne soud o přiměřeném zajištění pohledávky. 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základního členského podílu - 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hlediska zdrojů – 2 způsoby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doplatkem člena,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vlastního zdroje družstva.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ad a) v případě, že - to umožňují stanovy  a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- o tom svým usnesením rozhodla členská schůze družstva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Mezi rozhodnutím o změně stanov a rozhodnutí členské schůze musí uplynout nejméně 90 dnů.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Tímto způsobem může být ZČV zvýšen pouze jednou za 3 roky, a to nejvýše  na trojnásobek  stávající výše.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1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648072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majetková účast člena v družstvu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760640"/>
          </a:xfrm>
        </p:spPr>
        <p:txBody>
          <a:bodyPr>
            <a:norm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případě zvýšení ZČV  z vlastních zdrojů družstva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opět usnesením členské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schůze (stačí zákon, nemusí být ve stanovách)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Další předpoklady –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účetní závěrka musí být ověřena auditorem s výrokem „bez výhrad“,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jako zdroj družstva nelze použít jeho rezervní fond ani jiné jeho fondy,  pokud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jsou družstvem  vytvářeny  pro jiné účely než zvyšování  ZČV, ani jiné vlastní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zdroje, pokud jsou jejich prostředky účelově  vázány a jejich účel není družstvo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oprávněno měnit,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zvýšení  základního kapitálu (součet všech vkladů) nesmí být vyšší,  než činí rozdíl  mezi vlastním kapitálem  na jedné straně a  součtem  dosavadního základního kapitálu a jiných  vlastních zdrojů, které jsou účelově vázány a jejich účel  není družstvo oprávněno měnit.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podstatě tedy zdrojem družstva pro tento účel je  jeho zisk, a to v té jeho části,  která zbude po odečtu přídělů z něho určených stanovami pro určité fundy, resp. účely.  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majetková účast členů v družstvech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4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- vznik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 fontScale="25000" lnSpcReduction="20000"/>
          </a:bodyPr>
          <a:lstStyle/>
          <a:p>
            <a:r>
              <a:rPr lang="cs-CZ" sz="5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Dvě fáze vzniku družstva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ustanovení (založení),</a:t>
            </a:r>
          </a:p>
          <a:p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-   vznik jako právního subjektu</a:t>
            </a:r>
          </a:p>
          <a:p>
            <a:endParaRPr lang="cs-CZ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proces vzniku družstva zachycuje až od okamžiku  zakládání družstva, tj. od vlastní ustavující schůze.</a:t>
            </a:r>
          </a:p>
          <a:p>
            <a:endParaRPr lang="cs-CZ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předchází – se dozvídáme nepřímo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ustanovení o této schůzi. Toto období je  obdobím přípravným.</a:t>
            </a:r>
          </a:p>
          <a:p>
            <a:endParaRPr lang="cs-CZ" sz="5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5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přípravném období </a:t>
            </a:r>
          </a:p>
          <a:p>
            <a:pPr marL="0" indent="0">
              <a:buNone/>
            </a:pPr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zájemci o založení družstva a členství v něm musí podat přihlášku do něho (do </a:t>
            </a:r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rukou svolavatele – osoby </a:t>
            </a:r>
          </a:p>
          <a:p>
            <a:pPr marL="0" indent="0">
              <a:buNone/>
            </a:pPr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kterou sami zájemci pověřili řízením přípravných prací</a:t>
            </a:r>
          </a:p>
          <a:p>
            <a:endParaRPr lang="cs-CZ" sz="5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Podat ji musí nejpozději  do zahájení  ustavující schůze.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připravit stanovy družstva,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připravit kandidátky do orgánů družstva,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případně další návrhy, které mají být na ustavující schůzi projednány a schváleny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dohodnout se na pravidlech  pro jednání ustavující schůze, zejména kdo ji bude řídit.</a:t>
            </a:r>
          </a:p>
          <a:p>
            <a:endParaRPr lang="cs-CZ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5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fáze -ustavující schůze </a:t>
            </a:r>
          </a:p>
          <a:p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– účastnit se mohou jen osoby, které podaly přihlášku, pokud ji do zahájení schůze </a:t>
            </a:r>
          </a:p>
          <a:p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nevzaly zpět;  do zahájení schůze lze přihlášku vzít zpět,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každý má jen jeden hlas,</a:t>
            </a:r>
          </a:p>
          <a:p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zastoupení je možné; zmocněnec však nesmí zastupovat víc jak  1 osobu,</a:t>
            </a:r>
          </a:p>
          <a:p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 hlasování je veřejné,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 schůzi zahajuje svolavatel nebo  jím pověřená osoba,</a:t>
            </a:r>
          </a:p>
          <a:p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 v úvodu oznámí počet přítomných, a to podle ověřené prezenční listiny,</a:t>
            </a:r>
          </a:p>
          <a:p>
            <a:r>
              <a:rPr lang="cs-C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podá zprávu o průběhu přípravných prací,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55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– vznik /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./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75" y="838200"/>
            <a:ext cx="8897813" cy="5903168"/>
          </a:xfrm>
        </p:spPr>
        <p:txBody>
          <a:bodyPr>
            <a:normAutofit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na závěr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vodní části nechá schválit  přihlášky jednotlivých uchazečů o členství;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členy zákon označuje jako „zakladatelé“ družstva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musí mít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nejméně 3 členy;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uchazeč může zabránit vzniku svého členství, jestliže nebude hlasovat pro přijetí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stanov   a vezme svou přihlášku zpět ihned po vyhlášení výsledků hlasování,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Další obligatorní náležitosti schůze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schválení stanov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(společenská, resp. společenstevní smlouva – veř. listina),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volba členů orgánů družstva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schválení způsobu vložení základního, případně i vstupního vkladu,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schválení seznamu členů.</a:t>
            </a:r>
          </a:p>
          <a:p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Povahu veř. listiny musí mít i dokument osvědčující průběh schůze – not.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ápis.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 musí obsahovat- i stanovy družstva.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Přílohou p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jsou - uvedený seznam zakladatelů,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- písemné prohlášení  zakladatelů o převzetí vkladové povinnosti k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základnímu členskému vkladu pokud už není v osvědčení) ???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4624"/>
            <a:ext cx="8686800" cy="504056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– vznik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9001000" cy="6165304"/>
          </a:xfrm>
        </p:spPr>
        <p:txBody>
          <a:bodyPr>
            <a:normAutofit lnSpcReduction="10000"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fáze -  zápis do obch.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ejstříku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jako právnická osoba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Návrh nejpozději do 6 měsíců od  založení, pokud jinou lhůtu  nestanoví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stanovy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Zmeškání této lhůty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má se zato, že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všichni zakladatelé vzali přihlášku zpět.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vznikem družstva vzniká zakladatelům i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členství -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předpokladu, že  splnili svou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vkladovou povinnos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 Tu musí splnit do 15 dnů od ustavující čl. schůze, jinak členství nevznikne.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Správce vkladů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spravuje je v době před právním vznikem družstva. Může to být i někdo mimo družstvo.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Písemné prohlášení správce o vložení vkladů při zápisu družstva do OR. 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se ustavuje </a:t>
            </a:r>
            <a:r>
              <a:rPr lang="cs-CZ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zpravidla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na dobu neurčitou. Na dobu určitou není vyloučeno. 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Stanovy družstva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(společenstevní smlouva)</a:t>
            </a:r>
          </a:p>
          <a:p>
            <a:pPr marL="0" indent="0">
              <a:buNone/>
            </a:pP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funkce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jedna z konstitutivních právních skutečností při vzniku družstva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základní vnitrodružstevní předpis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projevem  družstevní autonomie – stát poskytuje  družstvům široký prostor, aby si vnitrodružstevní vztahy mohly upravit  nejen vztahy vnitrodružstevní, ale  zčásti i vztahy k třetím osobám. Ten je v současné době  rozšířen. </a:t>
            </a:r>
          </a:p>
          <a:p>
            <a:pPr marL="0" indent="0">
              <a:buNone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Přeskočit str. 5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47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648072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– vznik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217443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§§ 128  (obecná část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se po vzniku právnické osoby (a tedy i družstva</a:t>
            </a:r>
            <a:r>
              <a:rPr 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nelze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domáhat  určení, že právnická osoba nevznikla, a nelze z toho důvodu zrušit její zápis do veřejného rejstříku.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Tentýž zákoník však v § 129 říká, že soud prohlásí právnickou osobu po jejím vzniku za neplatnou, a to i bez návrhu, jestliže v zahájeném řízení zjistí existenci některého z v tomto ustanovení uvedených důvodů.  V § 92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dokonce uvádí i další důvody pro zrušení právnické osoby (i družstva).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Vysvětlit vztah těchto ustanovení  (jak je interpretovat? Jde o rozpor nebo nejde?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Domácí úkol !!!</a:t>
            </a:r>
          </a:p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5760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– stanovy –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904656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Zatímco obchodní zákoník jmenovitě uváděl, co stanovy  musí obsahovat (vedle toho připouštěl i další okruhy)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současný zákon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podstatě ponechává na družstvu, co si ve stanovách upraví. Teprve pak dodává, co ještě si družstvo ve stanovách upravit musí – jmenovitě. I v těchto případech však často ponechává družstvu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nebo menší  volnost, jak si i tyto povinné oblasti vztahu ve stanovách upraví. </a:t>
            </a: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ovšem neznamená, že by zákon zcela postrádal kogentní normy. Mnohdy je třeba hranice na první pohled jevící se libovůle družstva hledat v jiných ustanovení zákona – např. v obecných ustanoveních  zákona, nebo zákonů dalších, např.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aj.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Jmenovitě zákonem uváděné obsahové náležitosti stanov jsou 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firma družstva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zákon nevymezuje (jen obchodní (?) firma); v podstatě jde o název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družstva. Ten vždy musí obsahovat výraz „družstvo“ – právní formu subjektu,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 případně  „bytové družstvo“, „sociální družstvo“, „spořitelní a úvěrové družstvo“.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zákon v této souvislosti (se stanovami) neuvádí jako povinné uvedení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sídla (adresy) družstva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ale jeho uvedení vyplývá z režimu zakladatelských (ustavujících) jednání.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0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576064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Družstvo – stanovy –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836712"/>
            <a:ext cx="8928992" cy="5760640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podnikání nebo činnosti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již tato formulace naznačuje, že  ne vždy musí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být družstvo podnikatelským subjektem – viz funkce sociální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Uvedení předmětu činnosti je předpokladem  nejen jeho faktického výkonu, ale i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vzniku družstva -  viz zápis do OR, jemuž případně musí předcházet  získání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oprávnění k činnosti podle zvl. předpisu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Výše základního členského vkladu, popřípadě  vstupního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vkladu.</a:t>
            </a: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 a lhůta jejich splacení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přistupujícím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členem.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 svolávání členské schůze a pravidla jejího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rozhodování.</a:t>
            </a:r>
            <a:endParaRPr lang="cs-CZ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 členů představenstva a kontrolní komise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zákon nevylučuje, aby si družstvo</a:t>
            </a:r>
          </a:p>
          <a:p>
            <a:r>
              <a:rPr lang="cs-CZ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konstituovalo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další své orgány v zákoně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neuvedené.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odmínky vzniku členství v družstvu;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podmínkou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členství může být i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pracovního poměru v družstvu. 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 a povinnosti  člena družstva a družstva.</a:t>
            </a:r>
            <a:endParaRPr lang="cs-CZ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V družstvu se již nepočítá s tzv. nedělitelným fondem.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Vrátit se na str. 5  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6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35280" cy="6480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Majetek družstva, majetková účast člena v družstvu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>
            <a:normAutofit fontScale="92500" lnSpcReduction="10000"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Majetek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souhrn všeho, co osobě patří (§ 495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§ 1011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ObZ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vše, co někomu patří…je jeho vlastnictvím !?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jde o jeden z předpokladů vzniku i další existence právnické osoby – plnění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jejích cílů a úkolů – bez ohledu na předmět její činnosti.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Počáteční majetek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družstvo získává -  vklady zakládajících členů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Později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i vklady přistupujících členů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svou hospodářskou činností,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- z jiných (legálních) zdrojů.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Souhrn vkladů členů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 zákoně nazývá –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kapitál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(stejně jako u ostatních korporací).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Majetková účast člena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 má podobu členského vkladu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2 formy /části) –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povinná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základní členský vklad (princip rovnosti); jeho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část –vstupní vklad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- 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dobrovolná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další členský vklad</a:t>
            </a:r>
          </a:p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Vložení základního vkladu (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alespoň vstupního) –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podmínkou vzniku členství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zbytek – nejpozději do 3 let  od vzniku členství. (stanovy mohou pamatovat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na situaci, že se družstvo ocitne ve ztrátě).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vzniku družstva musí  zakladatelé vložit ZČV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15 dnů ode dne konání ustavující 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lenské schůze.  Jinak členovi členství nevznikne.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0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majetková účast člena v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družstvu-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pokrač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760640"/>
          </a:xfrm>
        </p:spPr>
        <p:txBody>
          <a:bodyPr>
            <a:normAutofit/>
          </a:bodyPr>
          <a:lstStyle/>
          <a:p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členský vklad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dobrovolná majetková účast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předpoklady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stanovy družstva jeho vložení připouští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- člen uzavře písemnou dohodu s družstvem o jeho vložení</a:t>
            </a:r>
          </a:p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Nemusí jít vždy o jeden další členský vklad.  Jeho výše nebo počet mohou být o jednotlivých členů různé.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členský vklad + další členský vklad = členský vklad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Členský vklad má zpravidla podobu plnění peněžitého,  stanovy mohou připustit i plnění nepeněžité.  Smlouva o členském vkladu v nepeněžité formě pak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mustí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obsahovat i ujednání o způsobu ocenění nepeněžitého plnění. </a:t>
            </a:r>
          </a:p>
          <a:p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Vložením vkladu do družstva se členský vklad stává majetkem družstva. Za trvání členství nemá člen právo na  jeho vrácení základního členského vkladu (§ 565 ZOK), a to ani jeho části, s výjimkou případu, kdy členská schůze rozhodla o jeho snížení.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Vrácení nebo snížení dalšího členského vkladu – závisí na </a:t>
            </a:r>
            <a:r>
              <a:rPr lang="cs-CZ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stanoovách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případně smlouvě o jeho vložení. 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2103</Words>
  <Application>Microsoft Office PowerPoint</Application>
  <PresentationFormat>Předvádění na obrazovce (4:3)</PresentationFormat>
  <Paragraphs>188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Motiv systému Office</vt:lpstr>
      <vt:lpstr>Družstvo - obecná charakteristika</vt:lpstr>
      <vt:lpstr>Družstvo - vznik</vt:lpstr>
      <vt:lpstr>Družstvo – vznik /pokrač./</vt:lpstr>
      <vt:lpstr>Družstvo – vznik – pokrač.</vt:lpstr>
      <vt:lpstr>Družstvo – vznik – pokrač.</vt:lpstr>
      <vt:lpstr>Družstvo – stanovy – pokrač.</vt:lpstr>
      <vt:lpstr>Družstvo – stanovy – pokrač.</vt:lpstr>
      <vt:lpstr>Majetek družstva, majetková účast člena v družstvu</vt:lpstr>
      <vt:lpstr>majetková účast člena v družstvu- pokrač.</vt:lpstr>
      <vt:lpstr>majetková účast člena v družstvu</vt:lpstr>
      <vt:lpstr>majetková účast člena v družstvu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Družstvo - obecná charakteristika</dc:title>
  <dc:creator>762</dc:creator>
  <cp:lastModifiedBy>Milan Pekárek</cp:lastModifiedBy>
  <cp:revision>66</cp:revision>
  <dcterms:created xsi:type="dcterms:W3CDTF">2015-09-28T17:01:47Z</dcterms:created>
  <dcterms:modified xsi:type="dcterms:W3CDTF">2018-10-08T08:38:09Z</dcterms:modified>
</cp:coreProperties>
</file>