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varScale="1">
        <p:scale>
          <a:sx n="102" d="100"/>
          <a:sy n="102" d="100"/>
        </p:scale>
        <p:origin x="28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557373D-5CF5-4309-B0B1-A60C1C5B1628}" type="datetimeFigureOut">
              <a:rPr lang="cs-CZ" smtClean="0"/>
              <a:t>18.12.2018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249356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557373D-5CF5-4309-B0B1-A60C1C5B1628}" type="datetimeFigureOut">
              <a:rPr lang="cs-CZ" smtClean="0"/>
              <a:t>18.12.2018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1520858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557373D-5CF5-4309-B0B1-A60C1C5B1628}" type="datetimeFigureOut">
              <a:rPr lang="cs-CZ" smtClean="0"/>
              <a:t>18.12.2018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108062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557373D-5CF5-4309-B0B1-A60C1C5B1628}" type="datetimeFigureOut">
              <a:rPr lang="cs-CZ" smtClean="0"/>
              <a:t>18.12.2018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208944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557373D-5CF5-4309-B0B1-A60C1C5B1628}" type="datetimeFigureOut">
              <a:rPr lang="cs-CZ" smtClean="0"/>
              <a:t>18.12.2018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24239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557373D-5CF5-4309-B0B1-A60C1C5B1628}" type="datetimeFigureOut">
              <a:rPr lang="cs-CZ" smtClean="0"/>
              <a:t>18.12.2018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377109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557373D-5CF5-4309-B0B1-A60C1C5B1628}" type="datetimeFigureOut">
              <a:rPr lang="cs-CZ" smtClean="0"/>
              <a:t>18.12.2018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110644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557373D-5CF5-4309-B0B1-A60C1C5B1628}" type="datetimeFigureOut">
              <a:rPr lang="cs-CZ" smtClean="0"/>
              <a:t>18.12.2018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3226434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557373D-5CF5-4309-B0B1-A60C1C5B1628}" type="datetimeFigureOut">
              <a:rPr lang="cs-CZ" smtClean="0"/>
              <a:t>18.12.2018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424411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557373D-5CF5-4309-B0B1-A60C1C5B1628}" type="datetimeFigureOut">
              <a:rPr lang="cs-CZ" smtClean="0"/>
              <a:t>18.12.2018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392699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557373D-5CF5-4309-B0B1-A60C1C5B1628}" type="datetimeFigureOut">
              <a:rPr lang="cs-CZ" smtClean="0"/>
              <a:t>18.12.2018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C875030-2DC9-4650-80DE-3DEB256C5DEF}" type="slidenum">
              <a:rPr lang="cs-CZ" smtClean="0"/>
              <a:t>‹#›</a:t>
            </a:fld>
            <a:endParaRPr lang="cs-CZ"/>
          </a:p>
        </p:txBody>
      </p:sp>
    </p:spTree>
    <p:extLst>
      <p:ext uri="{BB962C8B-B14F-4D97-AF65-F5344CB8AC3E}">
        <p14:creationId xmlns:p14="http://schemas.microsoft.com/office/powerpoint/2010/main" val="1786227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7373D-5CF5-4309-B0B1-A60C1C5B1628}" type="datetimeFigureOut">
              <a:rPr lang="cs-CZ" smtClean="0"/>
              <a:t>18.12.2018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75030-2DC9-4650-80DE-3DEB256C5DEF}" type="slidenum">
              <a:rPr lang="cs-CZ" smtClean="0"/>
              <a:t>‹#›</a:t>
            </a:fld>
            <a:endParaRPr lang="cs-CZ"/>
          </a:p>
        </p:txBody>
      </p:sp>
    </p:spTree>
    <p:extLst>
      <p:ext uri="{BB962C8B-B14F-4D97-AF65-F5344CB8AC3E}">
        <p14:creationId xmlns:p14="http://schemas.microsoft.com/office/powerpoint/2010/main" val="791062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1520" y="44625"/>
            <a:ext cx="8206680" cy="648071"/>
          </a:xfrm>
        </p:spPr>
        <p:txBody>
          <a:bodyPr>
            <a:normAutofit fontScale="90000"/>
          </a:bodyPr>
          <a:lstStyle/>
          <a:p>
            <a:r>
              <a:rPr lang="cs-CZ" b="1" dirty="0" smtClean="0"/>
              <a:t>Zánik družstva</a:t>
            </a:r>
            <a:endParaRPr lang="cs-CZ" b="1" dirty="0"/>
          </a:p>
        </p:txBody>
      </p:sp>
      <p:sp>
        <p:nvSpPr>
          <p:cNvPr id="3" name="Podnadpis 2"/>
          <p:cNvSpPr>
            <a:spLocks noGrp="1"/>
          </p:cNvSpPr>
          <p:nvPr>
            <p:ph type="subTitle" idx="1"/>
          </p:nvPr>
        </p:nvSpPr>
        <p:spPr>
          <a:xfrm>
            <a:off x="179512" y="836712"/>
            <a:ext cx="8712968" cy="5832648"/>
          </a:xfrm>
        </p:spPr>
        <p:txBody>
          <a:bodyPr>
            <a:normAutofit lnSpcReduction="10000"/>
          </a:bodyPr>
          <a:lstStyle/>
          <a:p>
            <a:pPr algn="l"/>
            <a:r>
              <a:rPr lang="cs-CZ" sz="1800" b="1" dirty="0" smtClean="0">
                <a:solidFill>
                  <a:schemeClr val="tx1"/>
                </a:solidFill>
                <a:latin typeface="Times New Roman" panose="02020603050405020304" pitchFamily="18" charset="0"/>
                <a:cs typeface="Times New Roman" panose="02020603050405020304" pitchFamily="18" charset="0"/>
              </a:rPr>
              <a:t>Nová právní úprava (ZOK)  zánik družstva v obecné rovině neupravuje. Rozhodně ne v ucelené a soustředěné podobě.  Pouze s letmými  zmínkami o zrušení družstva , resp. obchodní společnosti, můžeme setkat ve společných  ustanoveních uvedeného zákona. </a:t>
            </a: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r>
              <a:rPr lang="cs-CZ" sz="1800" b="1" dirty="0" smtClean="0">
                <a:solidFill>
                  <a:schemeClr val="tx1"/>
                </a:solidFill>
                <a:latin typeface="Times New Roman" panose="02020603050405020304" pitchFamily="18" charset="0"/>
                <a:cs typeface="Times New Roman" panose="02020603050405020304" pitchFamily="18" charset="0"/>
              </a:rPr>
              <a:t>V ucelenější podobě, ale opět jen v rámci obecných ustanovení o obchodních korporacích, se lze setkat v §§ 93 a 94 ZOK.  I zde však jde jen o zánik družstva v podobě jeho zrušení soudem, a to </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na návrh toho, kdo na něm má  právní zájem, nebo</a:t>
            </a:r>
          </a:p>
          <a:p>
            <a:pPr marL="285750" indent="-285750" algn="l">
              <a:buFontTx/>
              <a:buChar char="-"/>
            </a:pPr>
            <a:r>
              <a:rPr lang="cs-CZ" sz="1800" b="1" dirty="0">
                <a:solidFill>
                  <a:schemeClr val="tx1"/>
                </a:solidFill>
                <a:latin typeface="Times New Roman" panose="02020603050405020304" pitchFamily="18" charset="0"/>
                <a:cs typeface="Times New Roman" panose="02020603050405020304" pitchFamily="18" charset="0"/>
              </a:rPr>
              <a:t>n</a:t>
            </a:r>
            <a:r>
              <a:rPr lang="cs-CZ" sz="1800" b="1" dirty="0" smtClean="0">
                <a:solidFill>
                  <a:schemeClr val="tx1"/>
                </a:solidFill>
                <a:latin typeface="Times New Roman" panose="02020603050405020304" pitchFamily="18" charset="0"/>
                <a:cs typeface="Times New Roman" panose="02020603050405020304" pitchFamily="18" charset="0"/>
              </a:rPr>
              <a:t>a návrh státního zastupitelství, pokud na něm zastupitelství shledá veřejný zájem. </a:t>
            </a:r>
          </a:p>
          <a:p>
            <a:pPr marL="285750" indent="-285750" algn="l">
              <a:buFontTx/>
              <a:buChar char="-"/>
            </a:pPr>
            <a:endParaRPr lang="cs-CZ" sz="1800" b="1" dirty="0" smtClean="0">
              <a:solidFill>
                <a:schemeClr val="tx1"/>
              </a:solidFill>
              <a:latin typeface="Times New Roman" panose="02020603050405020304" pitchFamily="18" charset="0"/>
              <a:cs typeface="Times New Roman" panose="02020603050405020304" pitchFamily="18" charset="0"/>
            </a:endParaRPr>
          </a:p>
          <a:p>
            <a:pPr algn="l"/>
            <a:r>
              <a:rPr lang="cs-CZ" sz="1800" b="1" dirty="0" smtClean="0">
                <a:solidFill>
                  <a:schemeClr val="tx1"/>
                </a:solidFill>
                <a:latin typeface="Times New Roman" panose="02020603050405020304" pitchFamily="18" charset="0"/>
                <a:cs typeface="Times New Roman" panose="02020603050405020304" pitchFamily="18" charset="0"/>
              </a:rPr>
              <a:t>Některé z důvodů (společné i pro ostatní obch. </a:t>
            </a:r>
            <a:r>
              <a:rPr lang="cs-CZ" sz="1800" b="1" dirty="0">
                <a:solidFill>
                  <a:schemeClr val="tx1"/>
                </a:solidFill>
                <a:latin typeface="Times New Roman" panose="02020603050405020304" pitchFamily="18" charset="0"/>
                <a:cs typeface="Times New Roman" panose="02020603050405020304" pitchFamily="18" charset="0"/>
              </a:rPr>
              <a:t>k</a:t>
            </a:r>
            <a:r>
              <a:rPr lang="cs-CZ" sz="1800" b="1" dirty="0" smtClean="0">
                <a:solidFill>
                  <a:schemeClr val="tx1"/>
                </a:solidFill>
                <a:latin typeface="Times New Roman" panose="02020603050405020304" pitchFamily="18" charset="0"/>
                <a:cs typeface="Times New Roman" panose="02020603050405020304" pitchFamily="18" charset="0"/>
              </a:rPr>
              <a:t>orporace) uvádí cit. zákon v § 93 výslovně </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ztráta všech podnikatelských oprávnění; to neplatí, jestliže obchodní korporace (družstvo) byla založena za jiným než podnikatelským účelem,</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neschopnost družstva po delší dobu než 1 rok vykonávat svou činnost a plnit tak svůj účel,</a:t>
            </a:r>
          </a:p>
          <a:p>
            <a:pPr marL="285750" indent="-285750" algn="l">
              <a:buFontTx/>
              <a:buChar char="-"/>
            </a:pPr>
            <a:r>
              <a:rPr lang="cs-CZ" sz="1800" b="1" dirty="0">
                <a:solidFill>
                  <a:schemeClr val="tx1"/>
                </a:solidFill>
                <a:latin typeface="Times New Roman" panose="02020603050405020304" pitchFamily="18" charset="0"/>
                <a:cs typeface="Times New Roman" panose="02020603050405020304" pitchFamily="18" charset="0"/>
              </a:rPr>
              <a:t>n</a:t>
            </a:r>
            <a:r>
              <a:rPr lang="cs-CZ" sz="1800" b="1" dirty="0" smtClean="0">
                <a:solidFill>
                  <a:schemeClr val="tx1"/>
                </a:solidFill>
                <a:latin typeface="Times New Roman" panose="02020603050405020304" pitchFamily="18" charset="0"/>
                <a:cs typeface="Times New Roman" panose="02020603050405020304" pitchFamily="18" charset="0"/>
              </a:rPr>
              <a:t>emožnost výkonu své činnosti pro nepřekonatelné rozpory mezi společníky (členy),</a:t>
            </a:r>
          </a:p>
          <a:p>
            <a:pPr marL="285750" indent="-285750" algn="l">
              <a:buFontTx/>
              <a:buChar char="-"/>
            </a:pPr>
            <a:r>
              <a:rPr lang="cs-CZ" sz="1800" b="1" dirty="0">
                <a:solidFill>
                  <a:schemeClr val="tx1"/>
                </a:solidFill>
                <a:latin typeface="Times New Roman" panose="02020603050405020304" pitchFamily="18" charset="0"/>
                <a:cs typeface="Times New Roman" panose="02020603050405020304" pitchFamily="18" charset="0"/>
              </a:rPr>
              <a:t>n</a:t>
            </a:r>
            <a:r>
              <a:rPr lang="cs-CZ" sz="1800" b="1" dirty="0" smtClean="0">
                <a:solidFill>
                  <a:schemeClr val="tx1"/>
                </a:solidFill>
                <a:latin typeface="Times New Roman" panose="02020603050405020304" pitchFamily="18" charset="0"/>
                <a:cs typeface="Times New Roman" panose="02020603050405020304" pitchFamily="18" charset="0"/>
              </a:rPr>
              <a:t>emožnost </a:t>
            </a:r>
            <a:r>
              <a:rPr lang="cs-CZ" sz="1800" b="1" dirty="0">
                <a:solidFill>
                  <a:schemeClr val="tx1"/>
                </a:solidFill>
                <a:latin typeface="Times New Roman" panose="02020603050405020304" pitchFamily="18" charset="0"/>
                <a:cs typeface="Times New Roman" panose="02020603050405020304" pitchFamily="18" charset="0"/>
              </a:rPr>
              <a:t>p</a:t>
            </a:r>
            <a:r>
              <a:rPr lang="cs-CZ" sz="1800" b="1" dirty="0" smtClean="0">
                <a:solidFill>
                  <a:schemeClr val="tx1"/>
                </a:solidFill>
                <a:latin typeface="Times New Roman" panose="02020603050405020304" pitchFamily="18" charset="0"/>
                <a:cs typeface="Times New Roman" panose="02020603050405020304" pitchFamily="18" charset="0"/>
              </a:rPr>
              <a:t>rovozování činnosti kterou podle zvl. Předpisu  mohou vykonávat jen fyzické osoby, bez pomoci těchto osob. </a:t>
            </a:r>
          </a:p>
          <a:p>
            <a:pPr algn="l"/>
            <a:r>
              <a:rPr lang="cs-CZ" sz="1800" b="1" dirty="0" smtClean="0">
                <a:solidFill>
                  <a:schemeClr val="tx1"/>
                </a:solidFill>
                <a:latin typeface="Times New Roman" panose="02020603050405020304" pitchFamily="18" charset="0"/>
                <a:cs typeface="Times New Roman" panose="02020603050405020304" pitchFamily="18" charset="0"/>
              </a:rPr>
              <a:t>Současně s rozhodnutím o zrušení nařídí soud likvidaci družstva.</a:t>
            </a:r>
            <a:endParaRPr lang="cs-CZ" sz="1800" b="1" dirty="0">
              <a:solidFill>
                <a:schemeClr val="tx1"/>
              </a:solidFill>
              <a:latin typeface="Times New Roman" panose="02020603050405020304" pitchFamily="18" charset="0"/>
              <a:cs typeface="Times New Roman" panose="02020603050405020304" pitchFamily="18" charset="0"/>
            </a:endParaRPr>
          </a:p>
          <a:p>
            <a:pPr marL="285750" indent="-285750" algn="l">
              <a:buFontTx/>
              <a:buChar char="-"/>
            </a:pPr>
            <a:endParaRPr lang="cs-CZ" sz="1800" b="1"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endParaRPr lang="cs-CZ" sz="1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3487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a:bodyPr>
          <a:lstStyle/>
          <a:p>
            <a:r>
              <a:rPr lang="cs-CZ" sz="1800" b="1" u="sng" dirty="0" smtClean="0">
                <a:latin typeface="Times New Roman" panose="02020603050405020304" pitchFamily="18" charset="0"/>
                <a:cs typeface="Times New Roman" panose="02020603050405020304" pitchFamily="18" charset="0"/>
              </a:rPr>
              <a:t>Zpráva o přeměně </a:t>
            </a:r>
            <a:r>
              <a:rPr lang="cs-CZ" sz="1800" b="1" dirty="0" smtClean="0">
                <a:latin typeface="Times New Roman" panose="02020603050405020304" pitchFamily="18" charset="0"/>
                <a:cs typeface="Times New Roman" panose="02020603050405020304" pitchFamily="18" charset="0"/>
              </a:rPr>
              <a:t>(§ 24)</a:t>
            </a:r>
          </a:p>
          <a:p>
            <a:r>
              <a:rPr lang="cs-CZ" sz="1800" b="1" dirty="0" smtClean="0">
                <a:latin typeface="Times New Roman" panose="02020603050405020304" pitchFamily="18" charset="0"/>
                <a:cs typeface="Times New Roman" panose="02020603050405020304" pitchFamily="18" charset="0"/>
              </a:rPr>
              <a:t>Statutární orgán každé z právnických osob zúčastněných na přeměně je povinen</a:t>
            </a:r>
          </a:p>
          <a:p>
            <a:r>
              <a:rPr lang="cs-CZ" sz="1800" b="1" dirty="0" smtClean="0">
                <a:latin typeface="Times New Roman" panose="02020603050405020304" pitchFamily="18" charset="0"/>
                <a:cs typeface="Times New Roman" panose="02020603050405020304" pitchFamily="18" charset="0"/>
              </a:rPr>
              <a:t>Zpracovat podrobnou písemnou zprávu o přeměně, Jejím obsahem je vysvětlení projektu přeměny,</a:t>
            </a:r>
          </a:p>
          <a:p>
            <a:r>
              <a:rPr lang="cs-CZ" sz="1800" b="1" dirty="0" smtClean="0">
                <a:latin typeface="Times New Roman" panose="02020603050405020304" pitchFamily="18" charset="0"/>
                <a:cs typeface="Times New Roman" panose="02020603050405020304" pitchFamily="18" charset="0"/>
              </a:rPr>
              <a:t>Minimální obsah zprávy vymezuje § 24 odst. 2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Které údaje ve zprávě uvedený být nemusí a důvody jejich neuvedení   uvádí § 26.</a:t>
            </a:r>
          </a:p>
          <a:p>
            <a:r>
              <a:rPr lang="cs-CZ" sz="1800" b="1" dirty="0" smtClean="0">
                <a:latin typeface="Times New Roman" panose="02020603050405020304" pitchFamily="18" charset="0"/>
                <a:cs typeface="Times New Roman" panose="02020603050405020304" pitchFamily="18" charset="0"/>
              </a:rPr>
              <a:t>Důvody jejich neuvedení však uvedený být musí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Zpráva o přeměně nemusí být zpracována </a:t>
            </a:r>
          </a:p>
          <a:p>
            <a:r>
              <a:rPr lang="cs-CZ" sz="1800" b="1" dirty="0" smtClean="0">
                <a:latin typeface="Times New Roman" panose="02020603050405020304" pitchFamily="18" charset="0"/>
                <a:cs typeface="Times New Roman" panose="02020603050405020304" pitchFamily="18" charset="0"/>
              </a:rPr>
              <a:t>- v případech uvedených v § 27.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Jmenování, odměňování a odvolávání  (§ 28).</a:t>
            </a:r>
            <a:r>
              <a:rPr lang="cs-CZ" sz="1800" b="1" dirty="0" smtClean="0">
                <a:latin typeface="Times New Roman" panose="02020603050405020304" pitchFamily="18" charset="0"/>
                <a:cs typeface="Times New Roman" panose="02020603050405020304" pitchFamily="18" charset="0"/>
              </a:rPr>
              <a:t> </a:t>
            </a:r>
          </a:p>
          <a:p>
            <a:r>
              <a:rPr lang="cs-CZ" sz="1800" b="1" dirty="0" smtClean="0">
                <a:latin typeface="Times New Roman" panose="02020603050405020304" pitchFamily="18" charset="0"/>
                <a:cs typeface="Times New Roman" panose="02020603050405020304" pitchFamily="18" charset="0"/>
              </a:rPr>
              <a:t>V procesu přeměny  musí být v případech, kdy tak stanoví zákon, soudem jmenován znalec.</a:t>
            </a:r>
          </a:p>
          <a:p>
            <a:r>
              <a:rPr lang="cs-CZ" sz="1800" b="1" dirty="0" smtClean="0">
                <a:latin typeface="Times New Roman" panose="02020603050405020304" pitchFamily="18" charset="0"/>
                <a:cs typeface="Times New Roman" panose="02020603050405020304" pitchFamily="18" charset="0"/>
              </a:rPr>
              <a:t>Jsou to </a:t>
            </a:r>
          </a:p>
          <a:p>
            <a:r>
              <a:rPr lang="cs-CZ" sz="1800" b="1" dirty="0" smtClean="0">
                <a:latin typeface="Times New Roman" panose="02020603050405020304" pitchFamily="18" charset="0"/>
                <a:cs typeface="Times New Roman" panose="02020603050405020304" pitchFamily="18" charset="0"/>
              </a:rPr>
              <a:t>-  ocenění jmění osoby zúčastněné na přeměně, a to na návrh této osoby,</a:t>
            </a:r>
          </a:p>
          <a:p>
            <a:r>
              <a:rPr lang="cs-CZ" sz="1800" b="1" dirty="0" smtClean="0">
                <a:latin typeface="Times New Roman" panose="02020603050405020304" pitchFamily="18" charset="0"/>
                <a:cs typeface="Times New Roman" panose="02020603050405020304" pitchFamily="18" charset="0"/>
              </a:rPr>
              <a:t>- přezkoumání projektu přeměny, a to na návrh osoby zúčastněné na přeměně,</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562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4624"/>
            <a:ext cx="8363272"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2254" y="692696"/>
            <a:ext cx="8856984" cy="5976664"/>
          </a:xfrm>
        </p:spPr>
        <p:txBody>
          <a:bodyPr>
            <a:normAutofit fontScale="92500" lnSpcReduction="10000"/>
          </a:bodyPr>
          <a:lstStyle/>
          <a:p>
            <a:r>
              <a:rPr lang="cs-CZ" sz="1800" b="1" u="sng" dirty="0" smtClean="0">
                <a:latin typeface="Times New Roman" panose="02020603050405020304" pitchFamily="18" charset="0"/>
                <a:cs typeface="Times New Roman" panose="02020603050405020304" pitchFamily="18" charset="0"/>
              </a:rPr>
              <a:t>Informace o přeměně </a:t>
            </a:r>
            <a:r>
              <a:rPr lang="cs-CZ" sz="1800" b="1" dirty="0" smtClean="0">
                <a:latin typeface="Times New Roman" panose="02020603050405020304" pitchFamily="18" charset="0"/>
                <a:cs typeface="Times New Roman" panose="02020603050405020304" pitchFamily="18" charset="0"/>
              </a:rPr>
              <a:t>(§ 33 a násl.)</a:t>
            </a:r>
          </a:p>
          <a:p>
            <a:r>
              <a:rPr lang="cs-CZ" sz="1800" b="1" dirty="0" smtClean="0">
                <a:latin typeface="Times New Roman" panose="02020603050405020304" pitchFamily="18" charset="0"/>
                <a:cs typeface="Times New Roman" panose="02020603050405020304" pitchFamily="18" charset="0"/>
              </a:rPr>
              <a:t>V podstatě zdrojem informací je buď </a:t>
            </a:r>
          </a:p>
          <a:p>
            <a:r>
              <a:rPr lang="cs-CZ" sz="1800" b="1" dirty="0" smtClean="0">
                <a:latin typeface="Times New Roman" panose="02020603050405020304" pitchFamily="18" charset="0"/>
                <a:cs typeface="Times New Roman" panose="02020603050405020304" pitchFamily="18" charset="0"/>
              </a:rPr>
              <a:t>- obchodní rejstřík, nebo </a:t>
            </a:r>
          </a:p>
          <a:p>
            <a:r>
              <a:rPr lang="cs-CZ" sz="1800" b="1" dirty="0" smtClean="0">
                <a:latin typeface="Times New Roman" panose="02020603050405020304" pitchFamily="18" charset="0"/>
                <a:cs typeface="Times New Roman" panose="02020603050405020304" pitchFamily="18" charset="0"/>
              </a:rPr>
              <a:t>-  uveřejnění  projektu přeměny a upozornění pro věřitelů </a:t>
            </a:r>
            <a:r>
              <a:rPr lang="cs-CZ" sz="1800" b="1" dirty="0">
                <a:latin typeface="Times New Roman" panose="02020603050405020304" pitchFamily="18" charset="0"/>
                <a:cs typeface="Times New Roman" panose="02020603050405020304" pitchFamily="18" charset="0"/>
              </a:rPr>
              <a:t>(§ 35 až 39) </a:t>
            </a:r>
            <a:r>
              <a:rPr lang="cs-CZ" sz="1800" b="1" dirty="0" smtClean="0">
                <a:latin typeface="Times New Roman" panose="02020603050405020304" pitchFamily="18" charset="0"/>
                <a:cs typeface="Times New Roman" panose="02020603050405020304" pitchFamily="18" charset="0"/>
              </a:rPr>
              <a:t>– umožňují dálkový přístup, pro veřejnost bezplatný.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Ochrana věřitelů (§ 35 39a)</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Přechod zástavního práva k podílu nebo </a:t>
            </a:r>
            <a:r>
              <a:rPr lang="cs-CZ" sz="1800" b="1" u="sng" dirty="0" err="1" smtClean="0">
                <a:latin typeface="Times New Roman" panose="02020603050405020304" pitchFamily="18" charset="0"/>
                <a:cs typeface="Times New Roman" panose="02020603050405020304" pitchFamily="18" charset="0"/>
              </a:rPr>
              <a:t>nebo</a:t>
            </a:r>
            <a:r>
              <a:rPr lang="cs-CZ" sz="1800" b="1" u="sng" dirty="0" smtClean="0">
                <a:latin typeface="Times New Roman" panose="02020603050405020304" pitchFamily="18" charset="0"/>
                <a:cs typeface="Times New Roman" panose="02020603050405020304" pitchFamily="18" charset="0"/>
              </a:rPr>
              <a:t> k </a:t>
            </a:r>
            <a:r>
              <a:rPr lang="cs-CZ" sz="1800" b="1" u="sng" dirty="0" err="1" smtClean="0">
                <a:latin typeface="Times New Roman" panose="02020603050405020304" pitchFamily="18" charset="0"/>
                <a:cs typeface="Times New Roman" panose="02020603050405020304" pitchFamily="18" charset="0"/>
              </a:rPr>
              <a:t>účastni.ckému</a:t>
            </a:r>
            <a:r>
              <a:rPr lang="cs-CZ" sz="1800" b="1" u="sng" dirty="0" smtClean="0">
                <a:latin typeface="Times New Roman" panose="02020603050405020304" pitchFamily="18" charset="0"/>
                <a:cs typeface="Times New Roman" panose="02020603050405020304" pitchFamily="18" charset="0"/>
              </a:rPr>
              <a:t> cennému papíru při přeměně (§ 40 – 44)</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Právo na dorovnání při fúzi, rozdělení a pře vodu jmění na společníka (§ 45 až 49)</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Právo na odkoupení podílu při změně jmění společnosti s ručením omezeným nebo </a:t>
            </a:r>
            <a:r>
              <a:rPr lang="cs-CZ" sz="1800" b="1" u="sng" dirty="0" err="1" smtClean="0">
                <a:latin typeface="Times New Roman" panose="02020603050405020304" pitchFamily="18" charset="0"/>
                <a:cs typeface="Times New Roman" panose="02020603050405020304" pitchFamily="18" charset="0"/>
              </a:rPr>
              <a:t>akkciové</a:t>
            </a:r>
            <a:r>
              <a:rPr lang="cs-CZ" sz="1800" b="1" u="sng" dirty="0" smtClean="0">
                <a:latin typeface="Times New Roman" panose="02020603050405020304" pitchFamily="18" charset="0"/>
                <a:cs typeface="Times New Roman" panose="02020603050405020304" pitchFamily="18" charset="0"/>
              </a:rPr>
              <a:t> společnosti (§ 49a až 49d)</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Odpovědnost za škodu ( 50 až 51) </a:t>
            </a:r>
            <a:endParaRPr lang="cs-CZ" sz="1800"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Uvedená ustanovení upravují odpovědnost osoby, které jsou členy statutárních orgánů, dozorčích rad nebo kontrolních komisí osob zúčastněných na přeměně. Dále znalců zapojených do přeměny.  Všechny tyto osoby odpovídají za škodu způsobenou  společníkům (členům) nebo věřitelům porušením jejich povinností při přeměně společně a nerozdílně </a:t>
            </a:r>
            <a:endParaRPr lang="cs-CZ" sz="1800" b="1" dirty="0">
              <a:latin typeface="Times New Roman" panose="02020603050405020304" pitchFamily="18" charset="0"/>
              <a:cs typeface="Times New Roman" panose="02020603050405020304" pitchFamily="18" charset="0"/>
            </a:endParaRPr>
          </a:p>
          <a:p>
            <a:endParaRPr lang="cs-CZ" sz="1800" b="1" u="sng" dirty="0" smtClean="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1322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856984"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4900" y="836712"/>
            <a:ext cx="9001000" cy="5976664"/>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 přezkoumání výše přiměřeného vypořádání při převodu jmění zanikající společnosti</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 ručením omezeným nebo akciové společnosti,</a:t>
            </a:r>
          </a:p>
          <a:p>
            <a:r>
              <a:rPr lang="cs-CZ" sz="1800" b="1" dirty="0" smtClean="0">
                <a:latin typeface="Times New Roman" panose="02020603050405020304" pitchFamily="18" charset="0"/>
                <a:cs typeface="Times New Roman" panose="02020603050405020304" pitchFamily="18" charset="0"/>
              </a:rPr>
              <a:t>- přezkoumání přiměřenosti výše kupní ceny akcií nebo výše vypořádacího podílu,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jestliže má při fúzi, rozdělení nebo změně právní formy osoba právo na vystoupit, 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to na návrh osoby zúčastněné  na přeměně.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Návrh na jmenování  společného znalce pro více osob zúčastněných na přeměně podávají  všechny tyto osoby.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Soud na návrh jakékoli osoby, která návrh na jmenování znalce podala,  znalce odvolá, pokud znalec závažným způsobem porušuje své povinnosti.  </a:t>
            </a:r>
          </a:p>
          <a:p>
            <a:r>
              <a:rPr lang="cs-CZ" sz="1800" b="1" dirty="0" smtClean="0">
                <a:latin typeface="Times New Roman" panose="02020603050405020304" pitchFamily="18" charset="0"/>
                <a:cs typeface="Times New Roman" panose="02020603050405020304" pitchFamily="18" charset="0"/>
              </a:rPr>
              <a:t>Odvolá ho i na návrh  osoby, která osvědčí naléhavý právní zájem, pokud znalec porušuje  závažným způsobem  své povinnosti.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 návrhu soud musí rozhodnout do 15 dnů od doručení návrhu.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Osoba, která podala návrh na jmenování znalce, hradí jeho náklady. Více navrhovatelů společně, hradí společně.  Výše odměny se stanoví dohodou, nedohodnou-li se rozhodne soud, který znalce jmenoval..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114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579296" cy="432048"/>
          </a:xfrm>
        </p:spPr>
        <p:txBody>
          <a:bodyPr>
            <a:normAutofit fontScale="90000"/>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692696"/>
            <a:ext cx="8856984" cy="6048672"/>
          </a:xfrm>
        </p:spPr>
        <p:txBody>
          <a:bodyPr>
            <a:normAutofit fontScale="92500" lnSpcReduction="20000"/>
          </a:bodyPr>
          <a:lstStyle/>
          <a:p>
            <a:r>
              <a:rPr lang="cs-CZ" sz="1700" b="1" dirty="0" smtClean="0">
                <a:latin typeface="Times New Roman" panose="02020603050405020304" pitchFamily="18" charset="0"/>
                <a:cs typeface="Times New Roman" panose="02020603050405020304" pitchFamily="18" charset="0"/>
              </a:rPr>
              <a:t>Uvedené osoby se zprostí odpovědnosti prokáží-li, že jednaly s právem předepsanou péčí (?)</a:t>
            </a:r>
          </a:p>
          <a:p>
            <a:endParaRPr lang="cs-CZ" sz="1700" b="1" dirty="0">
              <a:latin typeface="Times New Roman" panose="02020603050405020304" pitchFamily="18" charset="0"/>
              <a:cs typeface="Times New Roman" panose="02020603050405020304" pitchFamily="18" charset="0"/>
            </a:endParaRPr>
          </a:p>
          <a:p>
            <a:r>
              <a:rPr lang="cs-CZ" sz="1700" b="1" dirty="0" smtClean="0">
                <a:latin typeface="Times New Roman" panose="02020603050405020304" pitchFamily="18" charset="0"/>
                <a:cs typeface="Times New Roman" panose="02020603050405020304" pitchFamily="18" charset="0"/>
              </a:rPr>
              <a:t>Soudní rozhodnutí, jimž se přiznává právo na náhradu škody je pro odpovědné osoby co do základu přiznaného práva závazné i vůči ostatním  osobám shora uvedeným (!)</a:t>
            </a:r>
          </a:p>
          <a:p>
            <a:endParaRPr lang="cs-CZ" sz="1700" b="1" dirty="0">
              <a:latin typeface="Times New Roman" panose="02020603050405020304" pitchFamily="18" charset="0"/>
              <a:cs typeface="Times New Roman" panose="02020603050405020304" pitchFamily="18" charset="0"/>
            </a:endParaRPr>
          </a:p>
          <a:p>
            <a:r>
              <a:rPr lang="cs-CZ" sz="1700" b="1" dirty="0" smtClean="0">
                <a:latin typeface="Times New Roman" panose="02020603050405020304" pitchFamily="18" charset="0"/>
                <a:cs typeface="Times New Roman" panose="02020603050405020304" pitchFamily="18" charset="0"/>
              </a:rPr>
              <a:t>Právo na náhradu škody se promlčuje ve lhůtě 5 let ode dne, kdy se zápis přeměny do obchodního rejstříku  stal účinným vůči  třetím osobám.</a:t>
            </a:r>
          </a:p>
          <a:p>
            <a:endParaRPr lang="cs-CZ" sz="1700" b="1" dirty="0">
              <a:latin typeface="Times New Roman" panose="02020603050405020304" pitchFamily="18" charset="0"/>
              <a:cs typeface="Times New Roman" panose="02020603050405020304" pitchFamily="18" charset="0"/>
            </a:endParaRPr>
          </a:p>
          <a:p>
            <a:r>
              <a:rPr lang="cs-CZ" sz="1700" b="1" dirty="0" smtClean="0">
                <a:latin typeface="Times New Roman" panose="02020603050405020304" pitchFamily="18" charset="0"/>
                <a:cs typeface="Times New Roman" panose="02020603050405020304" pitchFamily="18" charset="0"/>
              </a:rPr>
              <a:t>Osoby, jimž byla uložena povinnost k náhradě škody,  bez</a:t>
            </a:r>
            <a:r>
              <a:rPr lang="cs-CZ" sz="1700" b="1" dirty="0">
                <a:latin typeface="Times New Roman" panose="02020603050405020304" pitchFamily="18" charset="0"/>
                <a:cs typeface="Times New Roman" panose="02020603050405020304" pitchFamily="18" charset="0"/>
              </a:rPr>
              <a:t> </a:t>
            </a:r>
            <a:r>
              <a:rPr lang="cs-CZ" sz="1700" b="1" dirty="0" smtClean="0">
                <a:latin typeface="Times New Roman" panose="02020603050405020304" pitchFamily="18" charset="0"/>
                <a:cs typeface="Times New Roman" panose="02020603050405020304" pitchFamily="18" charset="0"/>
              </a:rPr>
              <a:t>zbytečného odkladu  zveřejní výrok pravomocného rozhodnutí soudu, jímž se  přiznává nárok na náhradu škody.</a:t>
            </a:r>
          </a:p>
          <a:p>
            <a:endParaRPr lang="cs-CZ" sz="1700" b="1" dirty="0" smtClean="0">
              <a:latin typeface="Times New Roman" panose="02020603050405020304" pitchFamily="18" charset="0"/>
              <a:cs typeface="Times New Roman" panose="02020603050405020304" pitchFamily="18" charset="0"/>
            </a:endParaRPr>
          </a:p>
          <a:p>
            <a:r>
              <a:rPr lang="cs-CZ" sz="1700" b="1" dirty="0" smtClean="0">
                <a:latin typeface="Times New Roman" panose="02020603050405020304" pitchFamily="18" charset="0"/>
                <a:cs typeface="Times New Roman" panose="02020603050405020304" pitchFamily="18" charset="0"/>
              </a:rPr>
              <a:t>Od právní moci rozhodnutí soudu, jímž se přiznává právo na náhradu škody, běží nová dvouletá promlčecí lhůta vůči všem oprávněným osobám, které nebyly účastníky řízení, v němž  bylo o náhradě škody rozhodnuto.</a:t>
            </a:r>
          </a:p>
          <a:p>
            <a:endParaRPr lang="cs-CZ" sz="1700" b="1" dirty="0">
              <a:latin typeface="Times New Roman" panose="02020603050405020304" pitchFamily="18" charset="0"/>
              <a:cs typeface="Times New Roman" panose="02020603050405020304" pitchFamily="18" charset="0"/>
            </a:endParaRPr>
          </a:p>
          <a:p>
            <a:r>
              <a:rPr lang="cs-CZ" sz="1700" b="1" dirty="0" smtClean="0">
                <a:latin typeface="Times New Roman" panose="02020603050405020304" pitchFamily="18" charset="0"/>
                <a:cs typeface="Times New Roman" panose="02020603050405020304" pitchFamily="18" charset="0"/>
              </a:rPr>
              <a:t>Škoda na podílu společníků či členů osoby zúčastněné na přeměně, která jen  odráží škody způsobené v majetku této osoby zúčastněné na přeměně, se hradí do majetku  osoby zúčastněné na přeměně. </a:t>
            </a:r>
          </a:p>
          <a:p>
            <a:endParaRPr lang="cs-CZ" sz="1700" b="1" dirty="0">
              <a:latin typeface="Times New Roman" panose="02020603050405020304" pitchFamily="18" charset="0"/>
              <a:cs typeface="Times New Roman" panose="02020603050405020304" pitchFamily="18" charset="0"/>
            </a:endParaRPr>
          </a:p>
          <a:p>
            <a:r>
              <a:rPr lang="cs-CZ" sz="1700" b="1" u="sng" dirty="0" smtClean="0">
                <a:latin typeface="Times New Roman" panose="02020603050405020304" pitchFamily="18" charset="0"/>
                <a:cs typeface="Times New Roman" panose="02020603050405020304" pitchFamily="18" charset="0"/>
              </a:rPr>
              <a:t>Neplatnost přeměny (§ 52 až 58</a:t>
            </a:r>
          </a:p>
          <a:p>
            <a:endParaRPr lang="cs-CZ" sz="1700" b="1" u="sng" dirty="0" smtClean="0">
              <a:latin typeface="Times New Roman" panose="02020603050405020304" pitchFamily="18" charset="0"/>
              <a:cs typeface="Times New Roman" panose="02020603050405020304" pitchFamily="18" charset="0"/>
            </a:endParaRPr>
          </a:p>
          <a:p>
            <a:endParaRPr lang="cs-CZ" sz="1600" b="1" dirty="0">
              <a:latin typeface="Times New Roman" panose="02020603050405020304" pitchFamily="18" charset="0"/>
              <a:cs typeface="Times New Roman" panose="02020603050405020304" pitchFamily="18" charset="0"/>
            </a:endParaRPr>
          </a:p>
          <a:p>
            <a:endParaRPr lang="cs-CZ" sz="1600" b="1" dirty="0">
              <a:latin typeface="Times New Roman" panose="02020603050405020304" pitchFamily="18" charset="0"/>
              <a:cs typeface="Times New Roman" panose="02020603050405020304" pitchFamily="18" charset="0"/>
            </a:endParaRPr>
          </a:p>
          <a:p>
            <a:endParaRPr lang="cs-CZ" sz="1600" b="1" dirty="0">
              <a:latin typeface="Times New Roman" panose="02020603050405020304" pitchFamily="18" charset="0"/>
              <a:cs typeface="Times New Roman" panose="02020603050405020304" pitchFamily="18" charset="0"/>
            </a:endParaRPr>
          </a:p>
          <a:p>
            <a:endParaRPr lang="cs-CZ" sz="1600" b="1" dirty="0">
              <a:latin typeface="Times New Roman" panose="02020603050405020304" pitchFamily="18" charset="0"/>
              <a:cs typeface="Times New Roman" panose="02020603050405020304" pitchFamily="18" charset="0"/>
            </a:endParaRPr>
          </a:p>
          <a:p>
            <a:r>
              <a:rPr lang="cs-CZ" sz="1600" b="1" dirty="0" smtClean="0">
                <a:latin typeface="Times New Roman" panose="02020603050405020304" pitchFamily="18" charset="0"/>
                <a:cs typeface="Times New Roman" panose="02020603050405020304" pitchFamily="18" charset="0"/>
              </a:rPr>
              <a:t>  </a:t>
            </a:r>
            <a:endParaRPr lang="cs-CZ"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974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4624"/>
            <a:ext cx="8363272"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Neplatnosti projektu přeměny se lze domáhat jen pokud se současně domáháte neplatnosti alespoň jednoho rozhodnutí o schválení přeměny.  Vyhlášení neplatnosti rozhodnutí o schválení přeměny se lze domáhat samostatně, ledaže  důvody této neplatnosti mají základ v projektu přeměny.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Nepodléhá-li projekt přeměny schválení, lze se dovolávat pouze neplatnosti projektu přeměny.  Řízení před soudem se řídí ustanovení zvláštního zákona o řízení  ve věcech neplatnosti  usnesení valné hromady nebo členské schůze, pokud tento zákon nestanoví jinak.</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Návrh může podat jen</a:t>
            </a:r>
          </a:p>
          <a:p>
            <a:r>
              <a:rPr lang="cs-CZ" sz="1800" b="1" dirty="0" smtClean="0">
                <a:latin typeface="Times New Roman" panose="02020603050405020304" pitchFamily="18" charset="0"/>
                <a:cs typeface="Times New Roman" panose="02020603050405020304" pitchFamily="18" charset="0"/>
              </a:rPr>
              <a:t>- společník nebo člen osoby zúčastněné na přeměně,</a:t>
            </a:r>
          </a:p>
          <a:p>
            <a:r>
              <a:rPr lang="cs-CZ" sz="1800" b="1" dirty="0" smtClean="0">
                <a:latin typeface="Times New Roman" panose="02020603050405020304" pitchFamily="18" charset="0"/>
                <a:cs typeface="Times New Roman" panose="02020603050405020304" pitchFamily="18" charset="0"/>
              </a:rPr>
              <a:t>- člen statutárního orgánu osoby zúčastněné na přeměně, nebo</a:t>
            </a:r>
          </a:p>
          <a:p>
            <a:r>
              <a:rPr lang="cs-CZ" sz="1800" b="1" dirty="0" smtClean="0">
                <a:latin typeface="Times New Roman" panose="02020603050405020304" pitchFamily="18" charset="0"/>
                <a:cs typeface="Times New Roman" panose="02020603050405020304" pitchFamily="18" charset="0"/>
              </a:rPr>
              <a:t>- člen dozorčí rady, správní rady nebo kontrolní komise osoby zúčastněné na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přeměně.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Právo podat  žalobu na neplatnost zaniká,  jestliže nebyla podána do 3 měsíců ode dne, kdy</a:t>
            </a: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bylo přijato usnesení valné hromady nebo členské schůze (shromáždění delegátů) 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schválení přeměny,</a:t>
            </a:r>
          </a:p>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se osoba oprávněná žalobu podat  dozvěděla, že bylo přijato rozhodnutí jediného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společníka společnosti s ručením omezeným nebo  akciové společnosti  o schválení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přeměny, nebo že byl dán souhlas s přeměnou posledním ze společníků VOS nebo KS,</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114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67328" cy="5937523"/>
          </a:xfrm>
        </p:spPr>
        <p:txBody>
          <a:bodyPr>
            <a:normAutofit/>
          </a:bodyPr>
          <a:lstStyle/>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bylo společníkovi SRO  nebo akciové společnosti  oznámeno přijetí  rozhodnutí 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schválení  přeměny, byla-li přeměna schválena mimo valnou hromadu, </a:t>
            </a:r>
          </a:p>
          <a:p>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 bylo zveřejněno oznámení o uložení projektu přeměny do sbírky listin nebo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uveřejněn projekt přeměny, pokud tento zákon nevyžaduje jeho schválení.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Důvodem pro podání návrhu na vyslovení neplatnosti rozhodnutí o chválení přeměny nebo určení neplatnosti projektu přeměny není skutečnost, že</a:t>
            </a:r>
          </a:p>
          <a:p>
            <a:r>
              <a:rPr lang="cs-CZ" sz="1800" b="1" dirty="0" smtClean="0">
                <a:latin typeface="Times New Roman" panose="02020603050405020304" pitchFamily="18" charset="0"/>
                <a:cs typeface="Times New Roman" panose="02020603050405020304" pitchFamily="18" charset="0"/>
              </a:rPr>
              <a:t>- výměnný poměr podílů a výše doplatků nebo vypořádání poskytovaného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přejímajícím společnostem  při převodu jmění není přiměřený, nebo</a:t>
            </a:r>
          </a:p>
          <a:p>
            <a:r>
              <a:rPr lang="cs-CZ" sz="1800" b="1" dirty="0" smtClean="0">
                <a:latin typeface="Times New Roman" panose="02020603050405020304" pitchFamily="18" charset="0"/>
                <a:cs typeface="Times New Roman" panose="02020603050405020304" pitchFamily="18" charset="0"/>
              </a:rPr>
              <a:t>- že údaje týkající se výměnného poměru podílů nebo vypořádání poskytovaného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přejímajícím společníkem při převodu jmění ve zprávě o přeměně nebo ve znalecké</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zprávě o přeměně nejsou v souladu s tímto zákonem nebo jiným i právními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předpisy.</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Nesprávné určení výměnného poměru podílů a výše doplatků nebo vypořádání poskytovaného přejímajícím společníkem při převodu jmění </a:t>
            </a:r>
            <a:r>
              <a:rPr lang="cs-CZ" sz="1800" b="1" i="1" dirty="0" smtClean="0">
                <a:latin typeface="Times New Roman" panose="02020603050405020304" pitchFamily="18" charset="0"/>
                <a:cs typeface="Times New Roman" panose="02020603050405020304" pitchFamily="18" charset="0"/>
              </a:rPr>
              <a:t>lze napadnout jen návrhem na dorovnání nebo žalobou na náhradu škody, </a:t>
            </a:r>
            <a:r>
              <a:rPr lang="cs-CZ" sz="1800" b="1" dirty="0" smtClean="0">
                <a:latin typeface="Times New Roman" panose="02020603050405020304" pitchFamily="18" charset="0"/>
                <a:cs typeface="Times New Roman" panose="02020603050405020304" pitchFamily="18" charset="0"/>
              </a:rPr>
              <a:t>pokud právo na dorovnání zákon nevylučuje.</a:t>
            </a:r>
            <a:endParaRPr lang="cs-CZ" sz="1800" b="1" i="1" dirty="0" smtClean="0">
              <a:latin typeface="Times New Roman" panose="02020603050405020304" pitchFamily="18" charset="0"/>
              <a:cs typeface="Times New Roman" panose="02020603050405020304" pitchFamily="18" charset="0"/>
            </a:endParaRPr>
          </a:p>
          <a:p>
            <a:endParaRPr lang="cs-CZ" sz="1800" b="1" i="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4291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6093296"/>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Pouze soud může rozhodnout o vyslovení neplatnosti rozhodnutí o schválení přeměny, nebo o určení neplatnosti projektu přeměny, a </a:t>
            </a:r>
            <a:r>
              <a:rPr lang="cs-CZ" sz="1800" b="1" i="1" dirty="0" smtClean="0">
                <a:latin typeface="Times New Roman" panose="02020603050405020304" pitchFamily="18" charset="0"/>
                <a:cs typeface="Times New Roman" panose="02020603050405020304" pitchFamily="18" charset="0"/>
              </a:rPr>
              <a:t>to pouze do zápisu přeměny do obchodního rejstříku. </a:t>
            </a:r>
          </a:p>
          <a:p>
            <a:endParaRPr lang="cs-CZ" sz="1800" b="1" i="1" dirty="0" smtClean="0">
              <a:latin typeface="Times New Roman" panose="02020603050405020304" pitchFamily="18" charset="0"/>
              <a:cs typeface="Times New Roman" panose="02020603050405020304" pitchFamily="18" charset="0"/>
            </a:endParaRPr>
          </a:p>
          <a:p>
            <a:r>
              <a:rPr lang="cs-CZ" sz="1800" b="1" i="1" dirty="0" smtClean="0">
                <a:latin typeface="Times New Roman" panose="02020603050405020304" pitchFamily="18" charset="0"/>
                <a:cs typeface="Times New Roman" panose="02020603050405020304" pitchFamily="18" charset="0"/>
              </a:rPr>
              <a:t>Pořádá-li o to osoba zúčastněná na přeměně před rozhodnutím soudu o vyslovení neplatnosti rozhodnutí o schválení přeměny nebo o určení neplatnosti projektu, poskytne jí soud přiměřenou lhůtu ke zjednání nápravy, která nesmí být kratší než 60 dnů. </a:t>
            </a:r>
            <a:endParaRPr lang="cs-CZ" sz="1800" b="1" i="1" dirty="0">
              <a:latin typeface="Times New Roman" panose="02020603050405020304" pitchFamily="18" charset="0"/>
              <a:cs typeface="Times New Roman" panose="02020603050405020304" pitchFamily="18" charset="0"/>
            </a:endParaRPr>
          </a:p>
          <a:p>
            <a:endParaRPr lang="cs-CZ" sz="1800" b="1" i="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 zápisu do obchodního rejstříku nelze ani</a:t>
            </a:r>
          </a:p>
          <a:p>
            <a:r>
              <a:rPr lang="cs-CZ" sz="1800" b="1" dirty="0" smtClean="0">
                <a:latin typeface="Times New Roman" panose="02020603050405020304" pitchFamily="18" charset="0"/>
                <a:cs typeface="Times New Roman" panose="02020603050405020304" pitchFamily="18" charset="0"/>
              </a:rPr>
              <a:t>- vyslovit neplatnost rozhodnutí o schválení přeměny; tím není dotčeno právo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společníků nebo členů na dorovnání a na náhradu škody, popřípadě na přiměřené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zadostiučinění, nebo</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změnit ani zrušit projekt přeměny.  </a:t>
            </a: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V případě, že v době zápisu přeměny do obchodního rejstříku probíhá řízení  o návrhu na </a:t>
            </a:r>
            <a:r>
              <a:rPr lang="cs-CZ" sz="1800" b="1" dirty="0" err="1" smtClean="0">
                <a:latin typeface="Times New Roman" panose="02020603050405020304" pitchFamily="18" charset="0"/>
                <a:cs typeface="Times New Roman" panose="02020603050405020304" pitchFamily="18" charset="0"/>
              </a:rPr>
              <a:t>určerní</a:t>
            </a:r>
            <a:r>
              <a:rPr lang="cs-CZ" sz="1800" b="1" dirty="0" smtClean="0">
                <a:latin typeface="Times New Roman" panose="02020603050405020304" pitchFamily="18" charset="0"/>
                <a:cs typeface="Times New Roman" panose="02020603050405020304" pitchFamily="18" charset="0"/>
              </a:rPr>
              <a:t> neplatnosti projektu přeměny  nebo o návrhu na vyslovení neplatnosti rozhodnutí o schválení přeměny, může navrhovatel ve lhůtě určené soudem , která nesmí být kratší než 30 dnů,  i bez souhlasu soudu změnit návrh na zahájení řízení tak, že se bude domáhat určení, zda projekt přeměny nebo rozhodnutí o schválení projektu přeměny jsou v rozporu s právními předpisy, společenskou nebo zakladatelskou smlouvou nebo se stanovami.   Jinak řízení o nezměněných návrzích zastaví.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u="sng" dirty="0" smtClean="0">
                <a:latin typeface="Times New Roman" panose="02020603050405020304" pitchFamily="18" charset="0"/>
                <a:cs typeface="Times New Roman" panose="02020603050405020304" pitchFamily="18" charset="0"/>
              </a:rPr>
              <a:t>Právní účinky přeměny </a:t>
            </a:r>
            <a:r>
              <a:rPr lang="cs-CZ" sz="1800" b="1" dirty="0" smtClean="0">
                <a:latin typeface="Times New Roman" panose="02020603050405020304" pitchFamily="18" charset="0"/>
                <a:cs typeface="Times New Roman" panose="02020603050405020304" pitchFamily="18" charset="0"/>
              </a:rPr>
              <a:t>(§ 59) – nastávají  dnem zápisu přeměny do </a:t>
            </a:r>
            <a:r>
              <a:rPr lang="cs-CZ" sz="1800" b="1" dirty="0" err="1" smtClean="0">
                <a:latin typeface="Times New Roman" panose="02020603050405020304" pitchFamily="18" charset="0"/>
                <a:cs typeface="Times New Roman" panose="02020603050405020304" pitchFamily="18" charset="0"/>
              </a:rPr>
              <a:t>obchdního</a:t>
            </a:r>
            <a:r>
              <a:rPr lang="cs-CZ" sz="1800" b="1" dirty="0" smtClean="0">
                <a:latin typeface="Times New Roman" panose="02020603050405020304" pitchFamily="18" charset="0"/>
                <a:cs typeface="Times New Roman" panose="02020603050405020304" pitchFamily="18" charset="0"/>
              </a:rPr>
              <a:t> rejstříku, </a:t>
            </a:r>
          </a:p>
          <a:p>
            <a:pPr marL="0" indent="0">
              <a:buNone/>
            </a:pPr>
            <a:r>
              <a:rPr lang="cs-CZ" sz="1800" b="1" dirty="0" smtClean="0">
                <a:latin typeface="Times New Roman" panose="02020603050405020304" pitchFamily="18" charset="0"/>
                <a:cs typeface="Times New Roman" panose="02020603050405020304" pitchFamily="18" charset="0"/>
              </a:rPr>
              <a:t>pokud tento zákon nestanoví jinak. </a:t>
            </a:r>
          </a:p>
          <a:p>
            <a:pPr marL="0" indent="0">
              <a:buNone/>
            </a:pPr>
            <a:r>
              <a:rPr lang="cs-CZ" sz="1800" b="1" dirty="0" smtClean="0">
                <a:latin typeface="Times New Roman" panose="02020603050405020304" pitchFamily="18" charset="0"/>
                <a:cs typeface="Times New Roman" panose="02020603050405020304" pitchFamily="18" charset="0"/>
              </a:rPr>
              <a:t>      </a:t>
            </a: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9015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04656"/>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Osoba zúčastněná na přeměně, která způsobila, že nebyl včas podán návrh na zápis přeměny do OR, odpovídá každé jiné osobě zúčastněné na přeměně, která byla připravena návrh podat, za škodu, která jí proto vznikla.   </a:t>
            </a:r>
          </a:p>
          <a:p>
            <a:r>
              <a:rPr lang="cs-CZ" sz="1800" b="1" dirty="0" smtClean="0">
                <a:latin typeface="Times New Roman" panose="02020603050405020304" pitchFamily="18" charset="0"/>
                <a:cs typeface="Times New Roman" panose="02020603050405020304" pitchFamily="18" charset="0"/>
              </a:rPr>
              <a:t>Spolu s ní společně a nerozdílně za škody odpovídají i osoby, které v rozhodné době byly jejím statutárním orgánem nebo jeho členy.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Jednotlivé formy přeměny</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A) FÚZE</a:t>
            </a:r>
          </a:p>
          <a:p>
            <a:r>
              <a:rPr lang="cs-CZ" sz="1800" b="1" u="sng" dirty="0" smtClean="0">
                <a:latin typeface="Times New Roman" panose="02020603050405020304" pitchFamily="18" charset="0"/>
                <a:cs typeface="Times New Roman" panose="02020603050405020304" pitchFamily="18" charset="0"/>
              </a:rPr>
              <a:t>1.  Obecný režim (§ 61 až 75)</a:t>
            </a:r>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Zákon rozlišuje   - fúzi sloučením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   splynutím</a:t>
            </a:r>
          </a:p>
          <a:p>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Fúze sloučením </a:t>
            </a:r>
            <a:r>
              <a:rPr lang="cs-CZ" sz="1800" b="1" dirty="0" smtClean="0">
                <a:latin typeface="Times New Roman" panose="02020603050405020304" pitchFamily="18" charset="0"/>
                <a:cs typeface="Times New Roman" panose="02020603050405020304" pitchFamily="18" charset="0"/>
              </a:rPr>
              <a:t>– zaniká jeden nebo více subjektů (družstev nebo i jiných obchodních korporací) přechodem jeho jmění  na nástupnický subjekt (družstvo nebo jinou obch. korporaci), který existuje nepřetržitě a stává se subjektem nástupnickým.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Fúze splynutím</a:t>
            </a:r>
            <a:r>
              <a:rPr lang="cs-CZ" sz="1800" b="1" dirty="0" smtClean="0">
                <a:latin typeface="Times New Roman" panose="02020603050405020304" pitchFamily="18" charset="0"/>
                <a:cs typeface="Times New Roman" panose="02020603050405020304" pitchFamily="18" charset="0"/>
              </a:rPr>
              <a:t> – zanikají dva nebo více subjektů a vzniká subjekt nový nástupnický.</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 tomto případě se na vznikající nástupnický subjekt nevztahují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ustanovení zvl. Zákonů o minimálním poštu osob- zakladatelů.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06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764704"/>
            <a:ext cx="9001000" cy="5976664"/>
          </a:xfrm>
        </p:spPr>
        <p:txBody>
          <a:bodyPr>
            <a:normAutofit fontScale="92500"/>
          </a:bodyPr>
          <a:lstStyle/>
          <a:p>
            <a:r>
              <a:rPr lang="cs-CZ" sz="1800" b="1" u="sng" dirty="0" smtClean="0">
                <a:latin typeface="Times New Roman" panose="02020603050405020304" pitchFamily="18" charset="0"/>
                <a:cs typeface="Times New Roman" panose="02020603050405020304" pitchFamily="18" charset="0"/>
              </a:rPr>
              <a:t>Projekt fúze musí obsahovat </a:t>
            </a:r>
            <a:r>
              <a:rPr lang="cs-CZ" sz="1800" b="1" dirty="0" smtClean="0">
                <a:latin typeface="Times New Roman" panose="02020603050405020304" pitchFamily="18" charset="0"/>
                <a:cs typeface="Times New Roman" panose="02020603050405020304" pitchFamily="18" charset="0"/>
              </a:rPr>
              <a:t>(minimální obsah):</a:t>
            </a:r>
          </a:p>
          <a:p>
            <a:r>
              <a:rPr lang="cs-CZ" sz="1800" b="1" dirty="0" smtClean="0">
                <a:latin typeface="Times New Roman" panose="02020603050405020304" pitchFamily="18" charset="0"/>
                <a:cs typeface="Times New Roman" panose="02020603050405020304" pitchFamily="18" charset="0"/>
              </a:rPr>
              <a:t>- firmu a sídlo všech zúčastněných a nových společností nebo družstev, jejich právní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formu a IČ,</a:t>
            </a:r>
          </a:p>
          <a:p>
            <a:r>
              <a:rPr lang="cs-CZ" sz="1800" b="1" dirty="0" smtClean="0">
                <a:latin typeface="Times New Roman" panose="02020603050405020304" pitchFamily="18" charset="0"/>
                <a:cs typeface="Times New Roman" panose="02020603050405020304" pitchFamily="18" charset="0"/>
              </a:rPr>
              <a:t>- výměnný poměr podílů společníků zanikajících společností nebo členů zanikajících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 na nástupnické společnosti nebo  nástupnickém družstvu, ledaže nedochází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 výměně podílů, a případný doplatek s určením jeho výše a splatnosti,</a:t>
            </a:r>
          </a:p>
          <a:p>
            <a:r>
              <a:rPr lang="cs-CZ" sz="1800" b="1" dirty="0" smtClean="0">
                <a:latin typeface="Times New Roman" panose="02020603050405020304" pitchFamily="18" charset="0"/>
                <a:cs typeface="Times New Roman" panose="02020603050405020304" pitchFamily="18" charset="0"/>
              </a:rPr>
              <a:t>- rozhodný den fúze,</a:t>
            </a:r>
          </a:p>
          <a:p>
            <a:r>
              <a:rPr lang="cs-CZ" sz="1800" b="1" dirty="0" smtClean="0">
                <a:latin typeface="Times New Roman" panose="02020603050405020304" pitchFamily="18" charset="0"/>
                <a:cs typeface="Times New Roman" panose="02020603050405020304" pitchFamily="18" charset="0"/>
              </a:rPr>
              <a:t>- práva, jež nástupnická společnost nebo družstvo poskytne vlastníkům dluhopisů,</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popřípadě opatření, jež jsou pro ně navrhována,</a:t>
            </a:r>
          </a:p>
          <a:p>
            <a:r>
              <a:rPr lang="cs-CZ" sz="1800" b="1" dirty="0" smtClean="0">
                <a:latin typeface="Times New Roman" panose="02020603050405020304" pitchFamily="18" charset="0"/>
                <a:cs typeface="Times New Roman" panose="02020603050405020304" pitchFamily="18" charset="0"/>
              </a:rPr>
              <a:t>- den, od kterého vzniká právo na podíl na zisku </a:t>
            </a:r>
            <a:r>
              <a:rPr lang="cs-CZ" sz="1800" b="1" dirty="0" err="1" smtClean="0">
                <a:latin typeface="Times New Roman" panose="02020603050405020304" pitchFamily="18" charset="0"/>
                <a:cs typeface="Times New Roman" panose="02020603050405020304" pitchFamily="18" charset="0"/>
              </a:rPr>
              <a:t>komandistům</a:t>
            </a:r>
            <a:r>
              <a:rPr lang="cs-CZ" sz="1800" b="1" dirty="0" smtClean="0">
                <a:latin typeface="Times New Roman" panose="02020603050405020304" pitchFamily="18" charset="0"/>
                <a:cs typeface="Times New Roman" panose="02020603050405020304" pitchFamily="18" charset="0"/>
              </a:rPr>
              <a:t> nebo společníkům</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společnosti s ručením omezeným nebo akcionářům z vyměněných podílů , jakož 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zvláštní podmínky týkající se tohoto práva, pokud existují,</a:t>
            </a:r>
          </a:p>
          <a:p>
            <a:r>
              <a:rPr lang="cs-CZ" sz="1800" b="1" dirty="0" smtClean="0">
                <a:latin typeface="Times New Roman" panose="02020603050405020304" pitchFamily="18" charset="0"/>
                <a:cs typeface="Times New Roman" panose="02020603050405020304" pitchFamily="18" charset="0"/>
              </a:rPr>
              <a:t>- všechny zvláštní výhody, které jedna nebo více zúčastněných společností nebo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 poskytuje členům statutárního orgánu, členům dozorčí rady nebo kontrolní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komise, pokud se zřizuje, a znalci přezkoumávajícímu projekt fúze; přitom se uvede,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komu je tato výhoda poskytována a kdo a za jakých podmínek ji poskytuje,</a:t>
            </a:r>
          </a:p>
          <a:p>
            <a:r>
              <a:rPr lang="cs-CZ" sz="1800" b="1" dirty="0" smtClean="0">
                <a:latin typeface="Times New Roman" panose="02020603050405020304" pitchFamily="18" charset="0"/>
                <a:cs typeface="Times New Roman" panose="02020603050405020304" pitchFamily="18" charset="0"/>
              </a:rPr>
              <a:t>- při fúzi sloučením změny zakladatelského právního jednání nástupnické společnosti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družstva; jestliže nejsou v projektu fúze sloučením žádné změny uvedeny, má se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zato, že se zakladatelské právní jednání  nástupnické společnosti nebo družstva nemění.  </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595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4624"/>
            <a:ext cx="8363272"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76664"/>
          </a:xfrm>
        </p:spPr>
        <p:txBody>
          <a:bodyPr>
            <a:normAutofit fontScale="92500" lnSpcReduction="10000"/>
          </a:bodyPr>
          <a:lstStyle/>
          <a:p>
            <a:pPr>
              <a:buFontTx/>
              <a:buChar char="-"/>
            </a:pPr>
            <a:r>
              <a:rPr lang="cs-CZ" sz="1800" b="1" dirty="0" smtClean="0">
                <a:latin typeface="Times New Roman" panose="02020603050405020304" pitchFamily="18" charset="0"/>
                <a:cs typeface="Times New Roman" panose="02020603050405020304" pitchFamily="18" charset="0"/>
              </a:rPr>
              <a:t>Při fúzi splynutím</a:t>
            </a:r>
          </a:p>
          <a:p>
            <a:pPr marL="0" indent="0">
              <a:buNone/>
            </a:pPr>
            <a:r>
              <a:rPr lang="cs-CZ" sz="1800" b="1" dirty="0" smtClean="0">
                <a:latin typeface="Times New Roman" panose="02020603050405020304" pitchFamily="18" charset="0"/>
                <a:cs typeface="Times New Roman" panose="02020603050405020304" pitchFamily="18" charset="0"/>
              </a:rPr>
              <a:t>       -  zakladatelské právní jednání nástupnické společnosti nebo družstva,</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jména a bydliště nebo firmy nebo názvy, sídla a IČ členů statutárního orgánu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nástupnické společnosti nebo družstva a dozorčí rady nebo správní rady akciové</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společnosti, a pokud se zřizují, i dozorčí rady společnosti s ručením omezeným nebo</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kontrolní komise družstva.</a:t>
            </a: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Výměnný poměr musí být vhodný a odůvodnění.  Není-li přiměřený tržní hodnotě nebo ocenění učiněnému kvalifikovaným odhadem nebo osudkem znalce (dále „reálná hodnota“) podílu společníka nebo člena zanikající společnost nebo družstva, musí mu být poskytnut doplatek, ledaže by se tohoto práva vzdal. </a:t>
            </a:r>
          </a:p>
          <a:p>
            <a:pPr marL="0" indent="0">
              <a:buNone/>
            </a:pPr>
            <a:r>
              <a:rPr lang="cs-CZ" sz="1800" b="1" dirty="0" smtClean="0">
                <a:latin typeface="Times New Roman" panose="02020603050405020304" pitchFamily="18" charset="0"/>
                <a:cs typeface="Times New Roman" panose="02020603050405020304" pitchFamily="18" charset="0"/>
              </a:rPr>
              <a:t>To platí i v případech uvedeného rozdílu společníků nebo člena nástupnické společnosti nebo družstva.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Doplatek nesmí být vyplacen před zápisem fúze do obchodního rejstříku a dříve, než budou zajištěny pohledávky  věřitelů všech zúčastněných společností nebo družstev. </a:t>
            </a:r>
          </a:p>
          <a:p>
            <a:pPr marL="0" indent="0">
              <a:buNone/>
            </a:pPr>
            <a:endParaRPr lang="cs-CZ" sz="1800" b="1" dirty="0" smtClean="0">
              <a:latin typeface="Times New Roman" panose="02020603050405020304" pitchFamily="18" charset="0"/>
              <a:cs typeface="Times New Roman" panose="02020603050405020304" pitchFamily="18" charset="0"/>
            </a:endParaRPr>
          </a:p>
          <a:p>
            <a:pPr>
              <a:buAutoNum type="arabicPeriod" startAt="2"/>
            </a:pPr>
            <a:r>
              <a:rPr lang="cs-CZ" sz="1800" b="1" u="sng" dirty="0" smtClean="0">
                <a:latin typeface="Times New Roman" panose="02020603050405020304" pitchFamily="18" charset="0"/>
                <a:cs typeface="Times New Roman" panose="02020603050405020304" pitchFamily="18" charset="0"/>
              </a:rPr>
              <a:t>Zvláštní režim fúze družstva</a:t>
            </a:r>
            <a:r>
              <a:rPr lang="cs-CZ" sz="1800" b="1" dirty="0" smtClean="0">
                <a:latin typeface="Times New Roman" panose="02020603050405020304" pitchFamily="18" charset="0"/>
                <a:cs typeface="Times New Roman" panose="02020603050405020304" pitchFamily="18" charset="0"/>
              </a:rPr>
              <a:t> (§ 166 až 178)</a:t>
            </a:r>
          </a:p>
          <a:p>
            <a:pPr marL="0" indent="0">
              <a:buNone/>
            </a:pPr>
            <a:r>
              <a:rPr lang="cs-CZ" sz="1800" b="1" u="sng" dirty="0" smtClean="0">
                <a:latin typeface="Times New Roman" panose="02020603050405020304" pitchFamily="18" charset="0"/>
                <a:cs typeface="Times New Roman" panose="02020603050405020304" pitchFamily="18" charset="0"/>
              </a:rPr>
              <a:t>Výměnný poměr v projektu družstva</a:t>
            </a:r>
            <a:r>
              <a:rPr lang="cs-CZ" sz="1800" b="1" dirty="0" smtClean="0">
                <a:latin typeface="Times New Roman" panose="02020603050405020304" pitchFamily="18" charset="0"/>
                <a:cs typeface="Times New Roman" panose="02020603050405020304" pitchFamily="18" charset="0"/>
              </a:rPr>
              <a:t> musí obsahovat určení, jak se při fúzi změní výše </a:t>
            </a:r>
          </a:p>
          <a:p>
            <a:pPr marL="0" indent="0">
              <a:buNone/>
            </a:pPr>
            <a:r>
              <a:rPr lang="cs-CZ" sz="1800" b="1" dirty="0" smtClean="0">
                <a:latin typeface="Times New Roman" panose="02020603050405020304" pitchFamily="18" charset="0"/>
                <a:cs typeface="Times New Roman" panose="02020603050405020304" pitchFamily="18" charset="0"/>
              </a:rPr>
              <a:t>členských vkladů a další majetkové účasti u každého z členů zúčastněných družstev, </a:t>
            </a:r>
          </a:p>
          <a:p>
            <a:pPr marL="0" indent="0">
              <a:buNone/>
            </a:pPr>
            <a:r>
              <a:rPr lang="cs-CZ" sz="1800" b="1" dirty="0">
                <a:latin typeface="Times New Roman" panose="02020603050405020304" pitchFamily="18" charset="0"/>
                <a:cs typeface="Times New Roman" panose="02020603050405020304" pitchFamily="18" charset="0"/>
              </a:rPr>
              <a:t>n</a:t>
            </a:r>
            <a:r>
              <a:rPr lang="cs-CZ" sz="1800" b="1" dirty="0" smtClean="0">
                <a:latin typeface="Times New Roman" panose="02020603050405020304" pitchFamily="18" charset="0"/>
                <a:cs typeface="Times New Roman" panose="02020603050405020304" pitchFamily="18" charset="0"/>
              </a:rPr>
              <a:t>ebo údaj , že se  výše uvedených hodnot  u žádného člena zúčastněného družstva nemění. </a:t>
            </a: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472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56984" cy="5976664"/>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Problematiky zániku družstva se týká i ještě obecnější právní režim než  zmíněná obecná ustanovení ZOK.  Jde o třetí díl  obecné části (Část první)  NOZ, jmenovitě </a:t>
            </a:r>
            <a:r>
              <a:rPr lang="cs-CZ" sz="1800" b="1" dirty="0" err="1" smtClean="0">
                <a:latin typeface="Times New Roman" panose="02020603050405020304" pitchFamily="18" charset="0"/>
                <a:cs typeface="Times New Roman" panose="02020603050405020304" pitchFamily="18" charset="0"/>
              </a:rPr>
              <a:t>ust</a:t>
            </a:r>
            <a:r>
              <a:rPr lang="cs-CZ" sz="1800" b="1" dirty="0" smtClean="0">
                <a:latin typeface="Times New Roman" panose="02020603050405020304" pitchFamily="18" charset="0"/>
                <a:cs typeface="Times New Roman" panose="02020603050405020304" pitchFamily="18" charset="0"/>
              </a:rPr>
              <a:t>. §§ 168 – 209.</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Již § 168 uvádí </a:t>
            </a:r>
            <a:r>
              <a:rPr lang="cs-CZ" sz="1800" b="1" dirty="0" err="1" smtClean="0">
                <a:latin typeface="Times New Roman" panose="02020603050405020304" pitchFamily="18" charset="0"/>
                <a:cs typeface="Times New Roman" panose="02020603050405020304" pitchFamily="18" charset="0"/>
              </a:rPr>
              <a:t>příkladmý</a:t>
            </a:r>
            <a:r>
              <a:rPr lang="cs-CZ" sz="1800" b="1" dirty="0" smtClean="0">
                <a:latin typeface="Times New Roman" panose="02020603050405020304" pitchFamily="18" charset="0"/>
                <a:cs typeface="Times New Roman" panose="02020603050405020304" pitchFamily="18" charset="0"/>
              </a:rPr>
              <a:t> výčet  právních skutečností, které mají za následek zrušení právnické osoby.  Jsou jimi</a:t>
            </a:r>
          </a:p>
          <a:p>
            <a:r>
              <a:rPr lang="cs-CZ" sz="1800" b="1" dirty="0" smtClean="0">
                <a:latin typeface="Times New Roman" panose="02020603050405020304" pitchFamily="18" charset="0"/>
                <a:cs typeface="Times New Roman" panose="02020603050405020304" pitchFamily="18" charset="0"/>
              </a:rPr>
              <a:t>- zrušení právním jednáním,</a:t>
            </a:r>
          </a:p>
          <a:p>
            <a:r>
              <a:rPr lang="cs-CZ" sz="1800" b="1" dirty="0" smtClean="0">
                <a:latin typeface="Times New Roman" panose="02020603050405020304" pitchFamily="18" charset="0"/>
                <a:cs typeface="Times New Roman" panose="02020603050405020304" pitchFamily="18" charset="0"/>
              </a:rPr>
              <a:t>- uplynutím doby, na kterou byla právnická osoba  založena,</a:t>
            </a:r>
          </a:p>
          <a:p>
            <a:r>
              <a:rPr lang="cs-CZ" sz="1800" b="1" dirty="0" smtClean="0">
                <a:latin typeface="Times New Roman" panose="02020603050405020304" pitchFamily="18" charset="0"/>
                <a:cs typeface="Times New Roman" panose="02020603050405020304" pitchFamily="18" charset="0"/>
              </a:rPr>
              <a:t>- dosažením účelu, pro jehož ,dosažení byla založena,</a:t>
            </a:r>
          </a:p>
          <a:p>
            <a:r>
              <a:rPr lang="cs-CZ" sz="1800" b="1" dirty="0" smtClean="0">
                <a:latin typeface="Times New Roman" panose="02020603050405020304" pitchFamily="18" charset="0"/>
                <a:cs typeface="Times New Roman" panose="02020603050405020304" pitchFamily="18" charset="0"/>
              </a:rPr>
              <a:t>- rozhodnutím orgánu veřejné moci,</a:t>
            </a:r>
          </a:p>
          <a:p>
            <a:r>
              <a:rPr lang="cs-CZ" sz="1800" b="1" dirty="0" smtClean="0">
                <a:latin typeface="Times New Roman" panose="02020603050405020304" pitchFamily="18" charset="0"/>
                <a:cs typeface="Times New Roman" panose="02020603050405020304" pitchFamily="18" charset="0"/>
              </a:rPr>
              <a:t>- z dalších důvodů stanovených zákonem.</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I  NOZ stanoví, že po zrušení právnické osoby musí proběhnout její likvidace. Jde o proces v obecné rovině upravený v §§ 187 až 209 NOZ.  Jeho účelem je vypořádání majetku zrušené práv. osoby, vyrovnání dluhů věřitelům a naložení s čistým majetkovým zůstatkem.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Právnická osoba vstupuje do likvidace dnem, kdy byla zrušena. Jde-li o právnickou osoba zapsanou ve veřejném  rejstříku,  zapisuje se tato skutečnost bez zbytečného   odkladu do tohoto rejstříku.  Návrh podává likvidátor.</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1271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4624"/>
            <a:ext cx="8363272"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856984" cy="6120680"/>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Součet výše členských vkladů členů zúčastněného družstva </a:t>
            </a:r>
            <a:r>
              <a:rPr lang="cs-CZ" sz="1800" b="1" dirty="0" smtClean="0">
                <a:latin typeface="Times New Roman" panose="02020603050405020304" pitchFamily="18" charset="0"/>
                <a:cs typeface="Times New Roman" panose="02020603050405020304" pitchFamily="18" charset="0"/>
              </a:rPr>
              <a:t>do základního kapitálu nástupnického družstva </a:t>
            </a:r>
            <a:r>
              <a:rPr lang="cs-CZ" sz="1800" b="1" u="sng" dirty="0" smtClean="0">
                <a:latin typeface="Times New Roman" panose="02020603050405020304" pitchFamily="18" charset="0"/>
                <a:cs typeface="Times New Roman" panose="02020603050405020304" pitchFamily="18" charset="0"/>
              </a:rPr>
              <a:t>nesmí převyšovat výši vlastního kapitálu zúčastněného družstva </a:t>
            </a:r>
            <a:r>
              <a:rPr lang="cs-CZ" sz="1800" b="1" dirty="0" smtClean="0">
                <a:latin typeface="Times New Roman" panose="02020603050405020304" pitchFamily="18" charset="0"/>
                <a:cs typeface="Times New Roman" panose="02020603050405020304" pitchFamily="18" charset="0"/>
              </a:rPr>
              <a:t>zjištěné z jeho poslední řádné nebo mimořádné účetní závěrky sestavené před vyhotovením projektu </a:t>
            </a:r>
            <a:r>
              <a:rPr lang="cs-CZ" sz="1800" b="1" dirty="0" err="1" smtClean="0">
                <a:latin typeface="Times New Roman" panose="02020603050405020304" pitchFamily="18" charset="0"/>
                <a:cs typeface="Times New Roman" panose="02020603050405020304" pitchFamily="18" charset="0"/>
              </a:rPr>
              <a:t>fźe</a:t>
            </a:r>
            <a:r>
              <a:rPr lang="cs-CZ" sz="1800" b="1" dirty="0" smtClean="0">
                <a:latin typeface="Times New Roman" panose="02020603050405020304" pitchFamily="18" charset="0"/>
                <a:cs typeface="Times New Roman" panose="02020603050405020304" pitchFamily="18" charset="0"/>
              </a:rPr>
              <a:t> družstva anebo z jeho konečné účetní závěrky, pokud rozhodný den fúze předcházel dni vyhotovení projektu fúze družstva.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Vkladová povinnost nezaniká zápisem fúze </a:t>
            </a:r>
            <a:r>
              <a:rPr lang="cs-CZ" sz="1800" b="1" dirty="0" smtClean="0">
                <a:latin typeface="Times New Roman" panose="02020603050405020304" pitchFamily="18" charset="0"/>
                <a:cs typeface="Times New Roman" panose="02020603050405020304" pitchFamily="18" charset="0"/>
              </a:rPr>
              <a:t>do obchodního rejstříku. </a:t>
            </a:r>
            <a:r>
              <a:rPr lang="cs-CZ" sz="1800" b="1" u="sng" dirty="0" smtClean="0">
                <a:latin typeface="Times New Roman" panose="02020603050405020304" pitchFamily="18" charset="0"/>
                <a:cs typeface="Times New Roman" panose="02020603050405020304" pitchFamily="18" charset="0"/>
              </a:rPr>
              <a:t>Ledaže by z projektu fúze plynulo, že členský vklad se v důsledku fúze snižuje.  </a:t>
            </a:r>
            <a:r>
              <a:rPr lang="cs-CZ" sz="1800" b="1" dirty="0" smtClean="0">
                <a:latin typeface="Times New Roman" panose="02020603050405020304" pitchFamily="18" charset="0"/>
                <a:cs typeface="Times New Roman" panose="02020603050405020304" pitchFamily="18" charset="0"/>
              </a:rPr>
              <a:t>V takovém případě musí projekt fúze určit, jak bude naloženo s částkou odpovídající snížení členského vkladu.</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Snižuje-li se členský vklad v situaci, kdy vkladová povinnost byla splněna, </a:t>
            </a:r>
            <a:r>
              <a:rPr lang="cs-CZ" sz="1800" b="1" dirty="0" smtClean="0">
                <a:latin typeface="Times New Roman" panose="02020603050405020304" pitchFamily="18" charset="0"/>
                <a:cs typeface="Times New Roman" panose="02020603050405020304" pitchFamily="18" charset="0"/>
              </a:rPr>
              <a:t>a částka snížení má být vyplacena členovi, </a:t>
            </a:r>
            <a:r>
              <a:rPr lang="cs-CZ" sz="1800" b="1" u="sng" dirty="0" smtClean="0">
                <a:latin typeface="Times New Roman" panose="02020603050405020304" pitchFamily="18" charset="0"/>
                <a:cs typeface="Times New Roman" panose="02020603050405020304" pitchFamily="18" charset="0"/>
              </a:rPr>
              <a:t>musí  projekt obsahovat  i dobu k zaplacení částky snížení</a:t>
            </a:r>
            <a:r>
              <a:rPr lang="cs-CZ" sz="1800" b="1" dirty="0" smtClean="0">
                <a:latin typeface="Times New Roman" panose="02020603050405020304" pitchFamily="18" charset="0"/>
                <a:cs typeface="Times New Roman" panose="02020603050405020304" pitchFamily="18" charset="0"/>
              </a:rPr>
              <a:t> členského vkladu. Částka nesmí být vyplacena členovi před zápisem  fúze do OR a před zajištěním pohledávek věřitelů.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Projekt fúze podléhá přezkoumání znalcem pro fúzi</a:t>
            </a:r>
            <a:r>
              <a:rPr lang="cs-CZ" sz="1800" b="1" dirty="0" smtClean="0">
                <a:latin typeface="Times New Roman" panose="02020603050405020304" pitchFamily="18" charset="0"/>
                <a:cs typeface="Times New Roman" panose="02020603050405020304" pitchFamily="18" charset="0"/>
              </a:rPr>
              <a:t>, a to před předložením projektu fúze členské schůze ke schválení. Jeden znalec za každé družstvo, ale i jeden znalec   pro fúzi některých nebo všech zúčastněných družstev.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Znalecká zpráva o fúzi se nevyžaduje, jestliže s tím souhlasili  všichni členové zúčastněného družstva, pro které se  má zpráva zpracovat. </a:t>
            </a:r>
          </a:p>
          <a:p>
            <a:endParaRPr lang="cs-CZ" sz="1800" b="1" u="sng"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19621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576064"/>
          </a:xfrm>
        </p:spPr>
        <p:txBody>
          <a:bodyPr>
            <a:normAutofit/>
          </a:bodyPr>
          <a:lstStyle/>
          <a:p>
            <a:r>
              <a:rPr lang="cs-CZ" sz="2800" b="1" dirty="0" smtClean="0"/>
              <a:t>Přeměna – </a:t>
            </a:r>
            <a:r>
              <a:rPr lang="cs-CZ" sz="2800" b="1" dirty="0" err="1" smtClean="0"/>
              <a:t>pokrač</a:t>
            </a:r>
            <a:r>
              <a:rPr lang="cs-CZ" sz="2800" b="1" dirty="0" smtClean="0"/>
              <a:t>.</a:t>
            </a:r>
            <a:endParaRPr lang="cs-CZ" sz="2800" b="1" dirty="0"/>
          </a:p>
        </p:txBody>
      </p:sp>
      <p:sp>
        <p:nvSpPr>
          <p:cNvPr id="3" name="Zástupný symbol pro obsah 2"/>
          <p:cNvSpPr>
            <a:spLocks noGrp="1"/>
          </p:cNvSpPr>
          <p:nvPr>
            <p:ph idx="1"/>
          </p:nvPr>
        </p:nvSpPr>
        <p:spPr>
          <a:xfrm>
            <a:off x="107504" y="692696"/>
            <a:ext cx="8928992" cy="6048672"/>
          </a:xfrm>
        </p:spPr>
        <p:txBody>
          <a:bodyPr>
            <a:normAutofit/>
          </a:bodyPr>
          <a:lstStyle/>
          <a:p>
            <a:r>
              <a:rPr lang="cs-CZ" sz="1800" b="1" dirty="0" smtClean="0">
                <a:latin typeface="Times New Roman" panose="02020603050405020304" pitchFamily="18" charset="0"/>
                <a:cs typeface="Times New Roman" panose="02020603050405020304" pitchFamily="18" charset="0"/>
              </a:rPr>
              <a:t>O svých právech musí být členové zúčastněného družstva informování již v oznámení fúze.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sídle každého ze zúčastněných družstev musí mít členově družstva možnost nahlédnout alespoň 1 měsíc před konáním členské schůze, jež má o schválení fuze rozhodnout do těchto dokumentů </a:t>
            </a:r>
          </a:p>
          <a:p>
            <a:r>
              <a:rPr lang="cs-CZ" sz="1800" b="1" dirty="0" smtClean="0">
                <a:latin typeface="Times New Roman" panose="02020603050405020304" pitchFamily="18" charset="0"/>
                <a:cs typeface="Times New Roman" panose="02020603050405020304" pitchFamily="18" charset="0"/>
              </a:rPr>
              <a:t>- projektu fúze,</a:t>
            </a:r>
          </a:p>
          <a:p>
            <a:r>
              <a:rPr lang="cs-CZ" sz="1800" b="1" dirty="0" smtClean="0">
                <a:latin typeface="Times New Roman" panose="02020603050405020304" pitchFamily="18" charset="0"/>
                <a:cs typeface="Times New Roman" panose="02020603050405020304" pitchFamily="18" charset="0"/>
              </a:rPr>
              <a:t>- účetní závěrky všech zúčastněných družstev za podlesní 3 účetní období, pokud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takovou dobu dotyčné družstvo trvá, případě i jeho právního předchůdce, a zprávy</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auditora o jejím ověření,</a:t>
            </a:r>
          </a:p>
          <a:p>
            <a:r>
              <a:rPr lang="cs-CZ" sz="1800" b="1" dirty="0" smtClean="0">
                <a:latin typeface="Times New Roman" panose="02020603050405020304" pitchFamily="18" charset="0"/>
                <a:cs typeface="Times New Roman" panose="02020603050405020304" pitchFamily="18" charset="0"/>
              </a:rPr>
              <a:t>- konečné účetní závěrky všech zúčastněných družstev, zahajovací rozvahy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nástupnického družstva, pokud rozhodnutý den předchází vyhotovení projektu fúze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 zprávy auditora o jejich ověření, </a:t>
            </a:r>
          </a:p>
          <a:p>
            <a:r>
              <a:rPr lang="cs-CZ" sz="1800" b="1" dirty="0" smtClean="0">
                <a:latin typeface="Times New Roman" panose="02020603050405020304" pitchFamily="18" charset="0"/>
                <a:cs typeface="Times New Roman" panose="02020603050405020304" pitchFamily="18" charset="0"/>
              </a:rPr>
              <a:t>- mezitímní účetní závěrky a zprávy o jejím ověření, anebo pololetní zprávy podle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zákona o podnikání na kapitálovém trhu, pokud se vyžadují,</a:t>
            </a:r>
          </a:p>
          <a:p>
            <a:r>
              <a:rPr lang="cs-CZ" sz="1800" b="1" dirty="0" smtClean="0">
                <a:latin typeface="Times New Roman" panose="02020603050405020304" pitchFamily="18" charset="0"/>
                <a:cs typeface="Times New Roman" panose="02020603050405020304" pitchFamily="18" charset="0"/>
              </a:rPr>
              <a:t>- společné zprávy o fúzi nebo všech zpráv o fúzi všech zúčastněných družstev, pokud</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se vyžadují,</a:t>
            </a:r>
          </a:p>
          <a:p>
            <a:r>
              <a:rPr lang="cs-CZ" sz="1800" b="1" dirty="0" smtClean="0">
                <a:latin typeface="Times New Roman" panose="02020603050405020304" pitchFamily="18" charset="0"/>
                <a:cs typeface="Times New Roman" panose="02020603050405020304" pitchFamily="18" charset="0"/>
              </a:rPr>
              <a:t>- znalecké zprávy o fúzi   „         „        „          „      „            „                   „                „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698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504056"/>
          </a:xfrm>
        </p:spPr>
        <p:txBody>
          <a:bodyPr>
            <a:normAutofit fontScale="90000"/>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856984" cy="6120680"/>
          </a:xfrm>
        </p:spPr>
        <p:txBody>
          <a:bodyPr>
            <a:normAutofit fontScale="85000" lnSpcReduction="20000"/>
          </a:bodyPr>
          <a:lstStyle/>
          <a:p>
            <a:r>
              <a:rPr lang="cs-CZ" sz="1800" b="1" dirty="0" smtClean="0">
                <a:latin typeface="Times New Roman" panose="02020603050405020304" pitchFamily="18" charset="0"/>
                <a:cs typeface="Times New Roman" panose="02020603050405020304" pitchFamily="18" charset="0"/>
              </a:rPr>
              <a:t>Na požádání je družstvo povinno členovi vydat bez zbytečného odkladu bezplatně opis nebo výpis ze shora uvedených listin. </a:t>
            </a:r>
          </a:p>
          <a:p>
            <a:r>
              <a:rPr lang="cs-CZ" sz="1800" b="1" dirty="0" smtClean="0">
                <a:latin typeface="Times New Roman" panose="02020603050405020304" pitchFamily="18" charset="0"/>
                <a:cs typeface="Times New Roman" panose="02020603050405020304" pitchFamily="18" charset="0"/>
              </a:rPr>
              <a:t>Naopak družstvo shora uvedené dokumenty nemusí zpřístupnit, jestliže  je uveřejní po dobu alespoň 1 měsíce  před dnem konání členské schůze, která má o fúzi rozhodnout, až do doby 1 měsíce po jejím konání, na své internetové stránce.  To za předpokladu, že internetová stránka umožňuje stažení a vytištění  těchto dokumentů.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Na svá práva musí být členové družstva znovu upozorněni v pozvánce na členskou schůzi.  Uvedené dokumenty musí být členům přístupné i na ní.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úvodu členské schůze představenstvo  členům objasní  projekt fúze.</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Před hlasováním  o schválení fúze je seznámí</a:t>
            </a:r>
          </a:p>
          <a:p>
            <a:r>
              <a:rPr lang="cs-CZ" sz="1800" b="1" dirty="0" smtClean="0">
                <a:latin typeface="Times New Roman" panose="02020603050405020304" pitchFamily="18" charset="0"/>
                <a:cs typeface="Times New Roman" panose="02020603050405020304" pitchFamily="18" charset="0"/>
              </a:rPr>
              <a:t>-  se znaleckou zprávou o fúzi (pokud se vyžaduje) a</a:t>
            </a:r>
          </a:p>
          <a:p>
            <a:r>
              <a:rPr lang="cs-CZ" sz="1800" b="1" dirty="0" smtClean="0">
                <a:latin typeface="Times New Roman" panose="02020603050405020304" pitchFamily="18" charset="0"/>
                <a:cs typeface="Times New Roman" panose="02020603050405020304" pitchFamily="18" charset="0"/>
              </a:rPr>
              <a:t>-  se všemi  podstatnými změnami týkajícími se jmění, k nimž došlo v období od vyhotovení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projektu fúze do dne konání členské schůze schvalující fúzi, a </a:t>
            </a:r>
            <a:r>
              <a:rPr lang="cs-CZ" sz="1800" b="1" dirty="0">
                <a:latin typeface="Times New Roman" panose="02020603050405020304" pitchFamily="18" charset="0"/>
                <a:cs typeface="Times New Roman" panose="02020603050405020304" pitchFamily="18" charset="0"/>
              </a:rPr>
              <a:t>t</a:t>
            </a:r>
            <a:r>
              <a:rPr lang="cs-CZ" sz="1800" b="1" dirty="0" smtClean="0">
                <a:latin typeface="Times New Roman" panose="02020603050405020304" pitchFamily="18" charset="0"/>
                <a:cs typeface="Times New Roman" panose="02020603050405020304" pitchFamily="18" charset="0"/>
              </a:rPr>
              <a:t>o ve všech zúčastněných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družstvech.</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Správnost </a:t>
            </a:r>
            <a:r>
              <a:rPr lang="cs-CZ" sz="2100" b="1" dirty="0" smtClean="0">
                <a:latin typeface="Times New Roman" panose="02020603050405020304" pitchFamily="18" charset="0"/>
                <a:cs typeface="Times New Roman" panose="02020603050405020304" pitchFamily="18" charset="0"/>
              </a:rPr>
              <a:t>oznámení</a:t>
            </a:r>
            <a:r>
              <a:rPr lang="cs-CZ" sz="1800" b="1" dirty="0" smtClean="0">
                <a:latin typeface="Times New Roman" panose="02020603050405020304" pitchFamily="18" charset="0"/>
                <a:cs typeface="Times New Roman" panose="02020603050405020304" pitchFamily="18" charset="0"/>
              </a:rPr>
              <a:t> o změnách musí potvrdit auditor, pokud družstvo podléhá povinnému auditu.</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Tento postup se nepoužije, pokud s tím souhlasí všichni členové všech zúčastněných družstev.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0152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91264"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764704"/>
            <a:ext cx="8856984"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Usnesení členské schůze zúčastněného družstva  o schválení fúze sloučením  musí obsahovat </a:t>
            </a:r>
          </a:p>
          <a:p>
            <a:r>
              <a:rPr lang="cs-CZ" sz="1800" b="1" dirty="0" smtClean="0">
                <a:latin typeface="Times New Roman" panose="02020603050405020304" pitchFamily="18" charset="0"/>
                <a:cs typeface="Times New Roman" panose="02020603050405020304" pitchFamily="18" charset="0"/>
              </a:rPr>
              <a:t>- schválení fúze sloučením,</a:t>
            </a:r>
          </a:p>
          <a:p>
            <a:r>
              <a:rPr lang="cs-CZ" sz="1800" b="1" dirty="0" smtClean="0">
                <a:latin typeface="Times New Roman" panose="02020603050405020304" pitchFamily="18" charset="0"/>
                <a:cs typeface="Times New Roman" panose="02020603050405020304" pitchFamily="18" charset="0"/>
              </a:rPr>
              <a:t>- schválení konečné  účetní závěrky a zahajovací rozvahy nástupnického družstva,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pokud rozhodný den předchází vyhotovení projektu fúze, </a:t>
            </a:r>
          </a:p>
          <a:p>
            <a:r>
              <a:rPr lang="cs-CZ" sz="1800" b="1" dirty="0" smtClean="0">
                <a:latin typeface="Times New Roman" panose="02020603050405020304" pitchFamily="18" charset="0"/>
                <a:cs typeface="Times New Roman" panose="02020603050405020304" pitchFamily="18" charset="0"/>
              </a:rPr>
              <a:t>- případně mezitímní účetní závěrky  příslušného zúčastněného družstva.</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Dokud nebyla schválena posledně řádná nebo mimořádná účetní závěrka kteréhokoli</a:t>
            </a:r>
          </a:p>
          <a:p>
            <a:r>
              <a:rPr lang="cs-CZ" sz="1800" b="1" dirty="0" smtClean="0">
                <a:latin typeface="Times New Roman" panose="02020603050405020304" pitchFamily="18" charset="0"/>
                <a:cs typeface="Times New Roman" panose="02020603050405020304" pitchFamily="18" charset="0"/>
              </a:rPr>
              <a:t>Zúčastněného družstva, pokud se  to vyžaduje, anebo konečná účetní závěrka členskou schůzí tohoto zúčastněného družstva před zápisem fúze do OR, schvaluje tyto účetní závěrky členská schůze nástupnického družstva po zápisu fúze do OR. </a:t>
            </a:r>
          </a:p>
          <a:p>
            <a:r>
              <a:rPr lang="cs-CZ" sz="1800" b="1" dirty="0" smtClean="0">
                <a:latin typeface="Times New Roman" panose="02020603050405020304" pitchFamily="18" charset="0"/>
                <a:cs typeface="Times New Roman" panose="02020603050405020304" pitchFamily="18" charset="0"/>
              </a:rPr>
              <a:t>Schválení zahajovací rozvahy se v tomto případě nevyžaduje.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Usnesení členských schůzí všech zúčastněných  družstev o schválení fúze splynutím musí obsahovat</a:t>
            </a:r>
          </a:p>
          <a:p>
            <a:r>
              <a:rPr lang="cs-CZ" sz="1800" b="1" dirty="0" smtClean="0">
                <a:latin typeface="Times New Roman" panose="02020603050405020304" pitchFamily="18" charset="0"/>
                <a:cs typeface="Times New Roman" panose="02020603050405020304" pitchFamily="18" charset="0"/>
              </a:rPr>
              <a:t>- schválení projektu fúze sloučením,</a:t>
            </a:r>
          </a:p>
          <a:p>
            <a:r>
              <a:rPr lang="cs-CZ" sz="1800" b="1" dirty="0" smtClean="0">
                <a:latin typeface="Times New Roman" panose="02020603050405020304" pitchFamily="18" charset="0"/>
                <a:cs typeface="Times New Roman" panose="02020603050405020304" pitchFamily="18" charset="0"/>
              </a:rPr>
              <a:t>- schválení konečné účetní závěrky zanikajícího družstva a zahajovací rozvahy nástupnického družstva, pokud rozhodnutý den fúze předchází vyhotovení projektu fúze, popřípadě mezitímní závěrky zanikajícího družstva.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360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a:t>
            </a:r>
          </a:p>
        </p:txBody>
      </p:sp>
      <p:sp>
        <p:nvSpPr>
          <p:cNvPr id="3" name="Zástupný symbol pro obsah 2"/>
          <p:cNvSpPr>
            <a:spLocks noGrp="1"/>
          </p:cNvSpPr>
          <p:nvPr>
            <p:ph idx="1"/>
          </p:nvPr>
        </p:nvSpPr>
        <p:spPr>
          <a:xfrm>
            <a:off x="107504" y="692696"/>
            <a:ext cx="8928992" cy="6048672"/>
          </a:xfrm>
          <a:ln>
            <a:solidFill>
              <a:schemeClr val="accent1"/>
            </a:solidFill>
          </a:ln>
        </p:spPr>
        <p:txBody>
          <a:bodyPr>
            <a:noAutofit/>
          </a:bodyPr>
          <a:lstStyle/>
          <a:p>
            <a:r>
              <a:rPr lang="cs-CZ" sz="1800" b="1" u="sng" dirty="0" smtClean="0">
                <a:latin typeface="Times New Roman" panose="02020603050405020304" pitchFamily="18" charset="0"/>
                <a:cs typeface="Times New Roman" panose="02020603050405020304" pitchFamily="18" charset="0"/>
              </a:rPr>
              <a:t>Zvláštní ustanovení o fúzi bytového nebo sociálního družstva </a:t>
            </a:r>
            <a:r>
              <a:rPr lang="cs-CZ" sz="1800" b="1" dirty="0" smtClean="0">
                <a:latin typeface="Times New Roman" panose="02020603050405020304" pitchFamily="18" charset="0"/>
                <a:cs typeface="Times New Roman" panose="02020603050405020304" pitchFamily="18" charset="0"/>
              </a:rPr>
              <a:t>(§ 178)</a:t>
            </a:r>
          </a:p>
          <a:p>
            <a:pPr marL="0" indent="0">
              <a:buNone/>
            </a:pP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Fúze bytového družstva</a:t>
            </a:r>
            <a:r>
              <a:rPr lang="cs-CZ" sz="1800" b="1" dirty="0" smtClean="0">
                <a:latin typeface="Times New Roman" panose="02020603050405020304" pitchFamily="18" charset="0"/>
                <a:cs typeface="Times New Roman" panose="02020603050405020304" pitchFamily="18" charset="0"/>
              </a:rPr>
              <a:t> s jiným než s bytovým družstvem se zakazuje.</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Fúze sociálního družstva </a:t>
            </a:r>
            <a:r>
              <a:rPr lang="cs-CZ" sz="1800" b="1" dirty="0" smtClean="0">
                <a:latin typeface="Times New Roman" panose="02020603050405020304" pitchFamily="18" charset="0"/>
                <a:cs typeface="Times New Roman" panose="02020603050405020304" pitchFamily="18" charset="0"/>
              </a:rPr>
              <a:t>s jiným než sociálním družstvem se zakazuje.</a:t>
            </a:r>
          </a:p>
          <a:p>
            <a:pPr marL="0" indent="0">
              <a:buNone/>
            </a:pP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Nástupnickým družstvem při  fúzi bytových družstev </a:t>
            </a:r>
            <a:r>
              <a:rPr lang="cs-CZ" sz="1800" b="1" dirty="0" smtClean="0">
                <a:latin typeface="Times New Roman" panose="02020603050405020304" pitchFamily="18" charset="0"/>
                <a:cs typeface="Times New Roman" panose="02020603050405020304" pitchFamily="18" charset="0"/>
              </a:rPr>
              <a:t>může být jen bytové družstvo. </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Nástupnickým </a:t>
            </a:r>
            <a:r>
              <a:rPr lang="cs-CZ" sz="1800" b="1" u="sng" dirty="0">
                <a:latin typeface="Times New Roman" panose="02020603050405020304" pitchFamily="18" charset="0"/>
                <a:cs typeface="Times New Roman" panose="02020603050405020304" pitchFamily="18" charset="0"/>
              </a:rPr>
              <a:t>družstvem při  </a:t>
            </a:r>
            <a:r>
              <a:rPr lang="cs-CZ" sz="1800" b="1" u="sng" dirty="0" smtClean="0">
                <a:latin typeface="Times New Roman" panose="02020603050405020304" pitchFamily="18" charset="0"/>
                <a:cs typeface="Times New Roman" panose="02020603050405020304" pitchFamily="18" charset="0"/>
              </a:rPr>
              <a:t>fúzi sociálních družstev  </a:t>
            </a:r>
            <a:r>
              <a:rPr lang="cs-CZ" sz="1800" b="1" dirty="0" smtClean="0">
                <a:latin typeface="Times New Roman" panose="02020603050405020304" pitchFamily="18" charset="0"/>
                <a:cs typeface="Times New Roman" panose="02020603050405020304" pitchFamily="18" charset="0"/>
              </a:rPr>
              <a:t>může být jen sociální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družstvo.</a:t>
            </a:r>
          </a:p>
          <a:p>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B) Rozdělení</a:t>
            </a:r>
          </a:p>
          <a:p>
            <a:r>
              <a:rPr lang="cs-CZ" sz="1800" b="1" u="sng" dirty="0" smtClean="0">
                <a:latin typeface="Times New Roman" panose="02020603050405020304" pitchFamily="18" charset="0"/>
                <a:cs typeface="Times New Roman" panose="02020603050405020304" pitchFamily="18" charset="0"/>
              </a:rPr>
              <a:t>1) Obecná část </a:t>
            </a:r>
            <a:r>
              <a:rPr lang="cs-CZ" sz="1800" b="1" dirty="0" smtClean="0">
                <a:latin typeface="Times New Roman" panose="02020603050405020304" pitchFamily="18" charset="0"/>
                <a:cs typeface="Times New Roman" panose="02020603050405020304" pitchFamily="18" charset="0"/>
              </a:rPr>
              <a:t>(§ 243 až 266a)</a:t>
            </a:r>
          </a:p>
          <a:p>
            <a:r>
              <a:rPr lang="cs-CZ" sz="1800" b="1" u="sng" dirty="0" smtClean="0">
                <a:latin typeface="Times New Roman" panose="02020603050405020304" pitchFamily="18" charset="0"/>
                <a:cs typeface="Times New Roman" panose="02020603050405020304" pitchFamily="18" charset="0"/>
              </a:rPr>
              <a:t>Formy rozdělení</a:t>
            </a:r>
            <a:r>
              <a:rPr lang="cs-CZ" sz="1800" b="1" dirty="0" smtClean="0">
                <a:latin typeface="Times New Roman" panose="02020603050405020304" pitchFamily="18" charset="0"/>
                <a:cs typeface="Times New Roman" panose="02020603050405020304" pitchFamily="18" charset="0"/>
              </a:rPr>
              <a:t> – a) rozštěpení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b) </a:t>
            </a:r>
            <a:r>
              <a:rPr lang="cs-CZ" sz="1800" b="1" dirty="0" smtClean="0">
                <a:latin typeface="Times New Roman" panose="02020603050405020304" pitchFamily="18" charset="0"/>
                <a:cs typeface="Times New Roman" panose="02020603050405020304" pitchFamily="18" charset="0"/>
              </a:rPr>
              <a:t>odštěpení</a:t>
            </a:r>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Ada) </a:t>
            </a:r>
            <a:r>
              <a:rPr lang="cs-CZ" sz="1800" b="1" u="sng" dirty="0" smtClean="0">
                <a:latin typeface="Times New Roman" panose="02020603050405020304" pitchFamily="18" charset="0"/>
                <a:cs typeface="Times New Roman" panose="02020603050405020304" pitchFamily="18" charset="0"/>
              </a:rPr>
              <a:t>Rozdělení rozštěpením </a:t>
            </a:r>
            <a:r>
              <a:rPr lang="cs-CZ" sz="1800" b="1" dirty="0" smtClean="0">
                <a:latin typeface="Times New Roman" panose="02020603050405020304" pitchFamily="18" charset="0"/>
                <a:cs typeface="Times New Roman" panose="02020603050405020304" pitchFamily="18" charset="0"/>
              </a:rPr>
              <a:t>– rozdělovaná společnost nebo družstvo zaniká  a její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jmění přechází</a:t>
            </a:r>
            <a:endParaRPr lang="cs-CZ" sz="1800" b="1" u="sng"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 na více nově vznikajících společností nebo družstev,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na více již existujících společností nebo družstev (rozštěpení sloučením), nebo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kombinací forem předchozích.</a:t>
            </a:r>
          </a:p>
          <a:p>
            <a:pPr marL="0" indent="0">
              <a:buNone/>
            </a:pPr>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34456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lnSpcReduction="10000"/>
          </a:bodyPr>
          <a:lstStyle/>
          <a:p>
            <a:r>
              <a:rPr lang="cs-CZ" sz="1800" b="1" dirty="0" err="1">
                <a:latin typeface="Times New Roman" panose="02020603050405020304" pitchFamily="18" charset="0"/>
                <a:cs typeface="Times New Roman" panose="02020603050405020304" pitchFamily="18" charset="0"/>
              </a:rPr>
              <a:t>Adb</a:t>
            </a:r>
            <a:r>
              <a:rPr lang="cs-CZ" sz="1800" b="1" dirty="0">
                <a:latin typeface="Times New Roman" panose="02020603050405020304" pitchFamily="18" charset="0"/>
                <a:cs typeface="Times New Roman" panose="02020603050405020304" pitchFamily="18" charset="0"/>
              </a:rPr>
              <a:t>) </a:t>
            </a:r>
            <a:r>
              <a:rPr lang="cs-CZ" sz="1800" b="1" u="sng" dirty="0">
                <a:latin typeface="Times New Roman" panose="02020603050405020304" pitchFamily="18" charset="0"/>
                <a:cs typeface="Times New Roman" panose="02020603050405020304" pitchFamily="18" charset="0"/>
              </a:rPr>
              <a:t>Rozdělení odštěpením </a:t>
            </a:r>
            <a:r>
              <a:rPr lang="cs-CZ" sz="1800" b="1" dirty="0">
                <a:latin typeface="Times New Roman" panose="02020603050405020304" pitchFamily="18" charset="0"/>
                <a:cs typeface="Times New Roman" panose="02020603050405020304" pitchFamily="18" charset="0"/>
              </a:rPr>
              <a:t>– rozdělovaná společnost nebo družstvo  nezaniká a část </a:t>
            </a:r>
            <a:endParaRPr lang="cs-CZ" sz="1800" b="1" dirty="0" smtClean="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jejího jmění </a:t>
            </a:r>
            <a:r>
              <a:rPr lang="cs-CZ" sz="1800" b="1" dirty="0">
                <a:latin typeface="Times New Roman" panose="02020603050405020304" pitchFamily="18" charset="0"/>
                <a:cs typeface="Times New Roman" panose="02020603050405020304" pitchFamily="18" charset="0"/>
              </a:rPr>
              <a:t>přechází </a:t>
            </a:r>
            <a:r>
              <a:rPr lang="cs-CZ" sz="1800" b="1" dirty="0" smtClean="0">
                <a:latin typeface="Times New Roman" panose="02020603050405020304" pitchFamily="18" charset="0"/>
                <a:cs typeface="Times New Roman" panose="02020603050405020304" pitchFamily="18" charset="0"/>
              </a:rPr>
              <a:t> </a:t>
            </a:r>
          </a:p>
          <a:p>
            <a:r>
              <a:rPr lang="cs-CZ" sz="1800" b="1" dirty="0" smtClean="0">
                <a:latin typeface="Times New Roman" panose="02020603050405020304" pitchFamily="18" charset="0"/>
                <a:cs typeface="Times New Roman" panose="02020603050405020304" pitchFamily="18" charset="0"/>
              </a:rPr>
              <a:t>          - na </a:t>
            </a:r>
            <a:r>
              <a:rPr lang="cs-CZ" sz="1800" b="1" dirty="0">
                <a:latin typeface="Times New Roman" panose="02020603050405020304" pitchFamily="18" charset="0"/>
                <a:cs typeface="Times New Roman" panose="02020603050405020304" pitchFamily="18" charset="0"/>
              </a:rPr>
              <a:t>jednu nebo více </a:t>
            </a:r>
            <a:r>
              <a:rPr lang="cs-CZ" sz="1800" b="1" dirty="0" smtClean="0">
                <a:latin typeface="Times New Roman" panose="02020603050405020304" pitchFamily="18" charset="0"/>
                <a:cs typeface="Times New Roman" panose="02020603050405020304" pitchFamily="18" charset="0"/>
              </a:rPr>
              <a:t>nově vznikajících </a:t>
            </a:r>
            <a:r>
              <a:rPr lang="cs-CZ" sz="1800" b="1" dirty="0">
                <a:latin typeface="Times New Roman" panose="02020603050405020304" pitchFamily="18" charset="0"/>
                <a:cs typeface="Times New Roman" panose="02020603050405020304" pitchFamily="18" charset="0"/>
              </a:rPr>
              <a:t>společností nebo družstev (odštěpení se </a:t>
            </a:r>
            <a:endParaRPr lang="cs-CZ" sz="1800" b="1" dirty="0" smtClean="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vznikem nové </a:t>
            </a:r>
            <a:r>
              <a:rPr lang="cs-CZ" sz="1800" b="1" dirty="0">
                <a:latin typeface="Times New Roman" panose="02020603050405020304" pitchFamily="18" charset="0"/>
                <a:cs typeface="Times New Roman" panose="02020603050405020304" pitchFamily="18" charset="0"/>
              </a:rPr>
              <a:t>nebo nových společností nebo družstev</a:t>
            </a:r>
            <a:r>
              <a:rPr lang="cs-CZ" sz="1800" b="1" dirty="0" smtClean="0">
                <a:latin typeface="Times New Roman" panose="02020603050405020304" pitchFamily="18" charset="0"/>
                <a:cs typeface="Times New Roman" panose="02020603050405020304" pitchFamily="18" charset="0"/>
              </a:rPr>
              <a:t>),</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na jednu nebo více již existujících  společností nebo družstev (odštěpení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sloučením) nebo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kombinací obou předchozích forem.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Právní účinky rozdělení (§ 244) </a:t>
            </a:r>
          </a:p>
          <a:p>
            <a:r>
              <a:rPr lang="cs-CZ" sz="1800" b="1" u="sng" dirty="0" smtClean="0">
                <a:latin typeface="Times New Roman" panose="02020603050405020304" pitchFamily="18" charset="0"/>
                <a:cs typeface="Times New Roman" panose="02020603050405020304" pitchFamily="18" charset="0"/>
              </a:rPr>
              <a:t>Rozštěpením  </a:t>
            </a:r>
            <a:r>
              <a:rPr lang="cs-CZ" sz="1800" b="1" dirty="0" smtClean="0">
                <a:latin typeface="Times New Roman" panose="02020603050405020304" pitchFamily="18" charset="0"/>
                <a:cs typeface="Times New Roman" panose="02020603050405020304" pitchFamily="18" charset="0"/>
              </a:rPr>
              <a:t>rozdělovaná společnost nebo družstvo zaniká. Jmění zanikající společnosti nebo družstva  včetně práv a povinností z pracovněprávních vztahů  přechází na jednu nebo více nástupnických společností nebo družstev podle projektu rozštěpení a její společníci nebo členové se stávají společníky nebo členy  jedné nebo více nástupnických společností nebo družstev, pokud  zákon nestanoví jinak. </a:t>
            </a:r>
            <a:endParaRPr lang="cs-CZ" sz="1800" b="1" dirty="0">
              <a:latin typeface="Times New Roman" panose="02020603050405020304" pitchFamily="18" charset="0"/>
              <a:cs typeface="Times New Roman" panose="02020603050405020304" pitchFamily="18" charset="0"/>
            </a:endParaRPr>
          </a:p>
          <a:p>
            <a:endParaRPr lang="cs-CZ" sz="1800" b="1" u="sng"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Odštěpením </a:t>
            </a:r>
            <a:r>
              <a:rPr lang="cs-CZ" sz="1800" b="1" dirty="0" smtClean="0">
                <a:latin typeface="Times New Roman" panose="02020603050405020304" pitchFamily="18" charset="0"/>
                <a:cs typeface="Times New Roman" panose="02020603050405020304" pitchFamily="18" charset="0"/>
              </a:rPr>
              <a:t> rozdělovaná společnost nebo družstvo nezaniká, ale vyčleněná část jejího jmění  včetně případných práv a povinností z pracovněprávních vztahů přechází na existující nebo vznikající  jednu nebo více nástupnických společností nebo družstev podle projektu odštěpení a společníci nebo členové  rozdělované společnosti nebo družstva se stávají i společníky nebo členy jedné nebo více nástupnických společností nebo družstev, pokud zákon nestanoví jinak. </a:t>
            </a:r>
            <a:endParaRPr lang="cs-CZ" sz="1800" b="1" dirty="0">
              <a:latin typeface="Times New Roman" panose="02020603050405020304" pitchFamily="18" charset="0"/>
              <a:cs typeface="Times New Roman" panose="02020603050405020304" pitchFamily="18" charset="0"/>
            </a:endParaRPr>
          </a:p>
          <a:p>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0005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576064"/>
          </a:xfrm>
        </p:spPr>
        <p:txBody>
          <a:bodyPr>
            <a:normAutofit/>
          </a:bodyPr>
          <a:lstStyle/>
          <a:p>
            <a:r>
              <a:rPr lang="cs-CZ" sz="2800" dirty="0" smtClean="0">
                <a:latin typeface="Times New Roman" panose="02020603050405020304" pitchFamily="18" charset="0"/>
                <a:cs typeface="Times New Roman" panose="02020603050405020304" pitchFamily="18" charset="0"/>
              </a:rPr>
              <a:t>Přeměna – </a:t>
            </a:r>
            <a:r>
              <a:rPr lang="cs-CZ" sz="2800" dirty="0" err="1" smtClean="0">
                <a:latin typeface="Times New Roman" panose="02020603050405020304" pitchFamily="18" charset="0"/>
                <a:cs typeface="Times New Roman" panose="02020603050405020304" pitchFamily="18" charset="0"/>
              </a:rPr>
              <a:t>pokrač</a:t>
            </a:r>
            <a:r>
              <a:rPr lang="cs-CZ" sz="2800" dirty="0" smtClean="0">
                <a:latin typeface="Times New Roman" panose="02020603050405020304" pitchFamily="18" charset="0"/>
                <a:cs typeface="Times New Roman" panose="02020603050405020304" pitchFamily="18" charset="0"/>
              </a:rPr>
              <a:t>. </a:t>
            </a:r>
            <a:endParaRPr lang="cs-CZ" sz="28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9036496" cy="6048672"/>
          </a:xfrm>
        </p:spPr>
        <p:txBody>
          <a:bodyPr>
            <a:normAutofit fontScale="92500" lnSpcReduction="10000"/>
          </a:bodyPr>
          <a:lstStyle/>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Zúčastněné společnosti a družstva</a:t>
            </a:r>
            <a:r>
              <a:rPr lang="cs-CZ" sz="1800" b="1" dirty="0" smtClean="0">
                <a:latin typeface="Times New Roman" panose="02020603050405020304" pitchFamily="18" charset="0"/>
                <a:cs typeface="Times New Roman" panose="02020603050405020304" pitchFamily="18" charset="0"/>
              </a:rPr>
              <a:t> (na </a:t>
            </a:r>
            <a:r>
              <a:rPr lang="cs-CZ" sz="1800" b="1" smtClean="0">
                <a:latin typeface="Times New Roman" panose="02020603050405020304" pitchFamily="18" charset="0"/>
                <a:cs typeface="Times New Roman" panose="02020603050405020304" pitchFamily="18" charset="0"/>
              </a:rPr>
              <a:t>rozdělení):</a:t>
            </a:r>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Při rozdělení se vznikem nových společností nebo družstev </a:t>
            </a:r>
            <a:r>
              <a:rPr lang="cs-CZ" sz="1800" b="1" dirty="0" smtClean="0">
                <a:latin typeface="Times New Roman" panose="02020603050405020304" pitchFamily="18" charset="0"/>
                <a:cs typeface="Times New Roman" panose="02020603050405020304" pitchFamily="18" charset="0"/>
              </a:rPr>
              <a:t>je zúčastněnou společností nebo družstvem pouze zanikající  nebo rozdělovaná společnost nebo družstvo.</a:t>
            </a:r>
          </a:p>
          <a:p>
            <a:r>
              <a:rPr lang="cs-CZ" sz="1800" b="1" u="sng" dirty="0" smtClean="0">
                <a:latin typeface="Times New Roman" panose="02020603050405020304" pitchFamily="18" charset="0"/>
                <a:cs typeface="Times New Roman" panose="02020603050405020304" pitchFamily="18" charset="0"/>
              </a:rPr>
              <a:t>Při rozštěpení sloučením </a:t>
            </a:r>
            <a:r>
              <a:rPr lang="cs-CZ" sz="1800" b="1" dirty="0" smtClean="0">
                <a:latin typeface="Times New Roman" panose="02020603050405020304" pitchFamily="18" charset="0"/>
                <a:cs typeface="Times New Roman" panose="02020603050405020304" pitchFamily="18" charset="0"/>
              </a:rPr>
              <a:t>jsou  zúčastněnými společnostmi nebo družstvy zanikající společnost nebo družstvo a nástupnické společnosti nebo družstva.</a:t>
            </a:r>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Při odštěpení sloučením </a:t>
            </a:r>
            <a:r>
              <a:rPr lang="cs-CZ" sz="1800" b="1" dirty="0" smtClean="0">
                <a:latin typeface="Times New Roman" panose="02020603050405020304" pitchFamily="18" charset="0"/>
                <a:cs typeface="Times New Roman" panose="02020603050405020304" pitchFamily="18" charset="0"/>
              </a:rPr>
              <a:t>jsou zúčastněnými společnostmi nebo družstvy rozdělovaná společnost nebo družstvo i nástupnická společnost(i) nebo družstvo(a). </a:t>
            </a:r>
          </a:p>
          <a:p>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Zanikající, rozdělované i nástupnické společnosti a družstva musí mít při rozdělení stejnou právní formu, pokud tento zákon nestanoví jinak.</a:t>
            </a:r>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 </a:t>
            </a:r>
            <a:endParaRPr lang="cs-CZ" sz="1800" b="1" u="sng"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Postavení zakladatele nástupnické společnosti nebo družstva </a:t>
            </a:r>
            <a:r>
              <a:rPr lang="cs-CZ" sz="1800" b="1" dirty="0" smtClean="0">
                <a:latin typeface="Times New Roman" panose="02020603050405020304" pitchFamily="18" charset="0"/>
                <a:cs typeface="Times New Roman" panose="02020603050405020304" pitchFamily="18" charset="0"/>
              </a:rPr>
              <a:t>při rozdělení se vznikem nové (nových) společnosti(í) nebo družstva(</a:t>
            </a:r>
            <a:r>
              <a:rPr lang="cs-CZ" sz="1800" b="1" dirty="0" err="1" smtClean="0">
                <a:latin typeface="Times New Roman" panose="02020603050405020304" pitchFamily="18" charset="0"/>
                <a:cs typeface="Times New Roman" panose="02020603050405020304" pitchFamily="18" charset="0"/>
              </a:rPr>
              <a:t>stev</a:t>
            </a:r>
            <a:r>
              <a:rPr lang="cs-CZ" sz="1800" b="1" dirty="0" smtClean="0">
                <a:latin typeface="Times New Roman" panose="02020603050405020304" pitchFamily="18" charset="0"/>
                <a:cs typeface="Times New Roman" panose="02020603050405020304" pitchFamily="18" charset="0"/>
              </a:rPr>
              <a:t>) má zanikající nebo  rozdělovaná společnost nebo družstvo.</a:t>
            </a:r>
            <a:br>
              <a:rPr lang="cs-CZ" sz="1800" b="1" dirty="0" smtClean="0">
                <a:latin typeface="Times New Roman" panose="02020603050405020304" pitchFamily="18" charset="0"/>
                <a:cs typeface="Times New Roman" panose="02020603050405020304" pitchFamily="18" charset="0"/>
              </a:rPr>
            </a:br>
            <a:r>
              <a:rPr lang="cs-CZ" sz="1800" b="1" dirty="0" smtClean="0">
                <a:latin typeface="Times New Roman" panose="02020603050405020304" pitchFamily="18" charset="0"/>
                <a:cs typeface="Times New Roman" panose="02020603050405020304" pitchFamily="18" charset="0"/>
              </a:rPr>
              <a:t>  </a:t>
            </a:r>
          </a:p>
          <a:p>
            <a:r>
              <a:rPr lang="cs-CZ" sz="1800" b="1" u="sng" dirty="0" smtClean="0">
                <a:latin typeface="Times New Roman" panose="02020603050405020304" pitchFamily="18" charset="0"/>
                <a:cs typeface="Times New Roman" panose="02020603050405020304" pitchFamily="18" charset="0"/>
              </a:rPr>
              <a:t>Projekt rozdělení </a:t>
            </a:r>
            <a:r>
              <a:rPr lang="cs-CZ" sz="1800" b="1" dirty="0" smtClean="0">
                <a:latin typeface="Times New Roman" panose="02020603050405020304" pitchFamily="18" charset="0"/>
                <a:cs typeface="Times New Roman" panose="02020603050405020304" pitchFamily="18" charset="0"/>
              </a:rPr>
              <a:t>může stanovit, že společníci zanikající nebo rozdělované společnosti nebo členové zanikajícího nebo rozdělovaného družstva nebo někteří z nich </a:t>
            </a:r>
            <a:r>
              <a:rPr lang="cs-CZ" sz="1800" b="1" u="sng" dirty="0" smtClean="0">
                <a:latin typeface="Times New Roman" panose="02020603050405020304" pitchFamily="18" charset="0"/>
                <a:cs typeface="Times New Roman" panose="02020603050405020304" pitchFamily="18" charset="0"/>
              </a:rPr>
              <a:t>se stanou společníky  jen jedné nebo některých nástupnických společností nebo členy jen jednoho nebo některých nástupnických družstev a v jiných nikoli.</a:t>
            </a:r>
            <a:r>
              <a:rPr lang="cs-CZ" sz="1800" b="1" dirty="0" smtClean="0">
                <a:latin typeface="Times New Roman" panose="02020603050405020304" pitchFamily="18" charset="0"/>
                <a:cs typeface="Times New Roman" panose="02020603050405020304" pitchFamily="18" charset="0"/>
              </a:rPr>
              <a:t> </a:t>
            </a:r>
          </a:p>
          <a:p>
            <a:r>
              <a:rPr lang="cs-CZ" sz="1800" b="1" dirty="0" smtClean="0">
                <a:latin typeface="Times New Roman" panose="02020603050405020304" pitchFamily="18" charset="0"/>
                <a:cs typeface="Times New Roman" panose="02020603050405020304" pitchFamily="18" charset="0"/>
              </a:rPr>
              <a:t>Ustanovení § 248 a 249 neplatí pro byt. </a:t>
            </a:r>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ružstva – viz – 339. </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825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Projekt rozdělení </a:t>
            </a:r>
            <a:r>
              <a:rPr lang="cs-CZ" sz="1800" b="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250) </a:t>
            </a:r>
          </a:p>
          <a:p>
            <a:r>
              <a:rPr lang="cs-CZ" sz="1800" b="1" i="1" dirty="0" smtClean="0">
                <a:latin typeface="Times New Roman" panose="02020603050405020304" pitchFamily="18" charset="0"/>
                <a:cs typeface="Times New Roman" panose="02020603050405020304" pitchFamily="18" charset="0"/>
              </a:rPr>
              <a:t>Minimální obsah: </a:t>
            </a:r>
          </a:p>
          <a:p>
            <a:r>
              <a:rPr lang="cs-CZ" sz="1800" b="1" i="1" dirty="0" smtClean="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firma a sídlo všech zúčastněných a nových společností nebo družstev a jejich právní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forma a IČ,</a:t>
            </a:r>
            <a:endParaRPr lang="cs-CZ" sz="1800" b="1" i="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rozštěpení</a:t>
            </a:r>
            <a:r>
              <a:rPr lang="cs-CZ" sz="1800" b="1" dirty="0" smtClean="0">
                <a:latin typeface="Times New Roman" panose="02020603050405020304" pitchFamily="18" charset="0"/>
                <a:cs typeface="Times New Roman" panose="02020603050405020304" pitchFamily="18" charset="0"/>
              </a:rPr>
              <a:t> výměnný poměr podílů společníků  nebo členů zanikající společnosti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družstva na jedné straně  nebo více nástupnických společnostech nebo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družstvech na straně druhé s  uvedením, jak se rozdělují podíly na nástupnických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společnostech  nebo družstvech  mezi společníky nebo členy zanikající společnosti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družstva a kritérium tohoto rozdělení a případný doplatek s určením jeho výše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 splatnosti, </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odštěpení </a:t>
            </a:r>
            <a:r>
              <a:rPr lang="cs-CZ" sz="1800" b="1" dirty="0" smtClean="0">
                <a:latin typeface="Times New Roman" panose="02020603050405020304" pitchFamily="18" charset="0"/>
                <a:cs typeface="Times New Roman" panose="02020603050405020304" pitchFamily="18" charset="0"/>
              </a:rPr>
              <a:t>výměnný poměr podílů obsahující údaj o to, kolik a jakých podílů</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nabude  společník nebo člen rozdělované společnosti nebo družstva na nástupnické</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nástupnických společnostech nebo družstvech, popřípadě údaj o tom, kterých</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společníků účast na rozdělované společnosti v důsledku odštěpení zanikne, s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uvedením, jak se rozdělují podíly na nástupnických společnostech nebo družstvech</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mezi společníky nebo členy rozdělované společnosti nebo družstva a kritérium, na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němž je toto rozdělení založeno a případný doplatek  s určením jeho výše 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splatnosti.  </a:t>
            </a:r>
          </a:p>
          <a:p>
            <a:r>
              <a:rPr lang="cs-CZ" sz="1800" b="1" dirty="0" smtClean="0">
                <a:latin typeface="Times New Roman" panose="02020603050405020304" pitchFamily="18" charset="0"/>
                <a:cs typeface="Times New Roman" panose="02020603050405020304" pitchFamily="18" charset="0"/>
              </a:rPr>
              <a:t>- rozhodný den rozdělení,</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7011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0" y="692696"/>
            <a:ext cx="9036496" cy="6048672"/>
          </a:xfrm>
        </p:spPr>
        <p:txBody>
          <a:bodyPr>
            <a:normAutofit fontScale="92500" lnSpcReduction="10000"/>
          </a:bodyPr>
          <a:lstStyle/>
          <a:p>
            <a:r>
              <a:rPr lang="cs-CZ" sz="1800" b="1" dirty="0" smtClean="0">
                <a:latin typeface="Times New Roman" panose="02020603050405020304" pitchFamily="18" charset="0"/>
                <a:cs typeface="Times New Roman" panose="02020603050405020304" pitchFamily="18" charset="0"/>
              </a:rPr>
              <a:t>- práva, která nástupnická společnost nebo družstvo poskytne vlastníkům emitovaných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dluhopisů, popřípadě opatření, jež jdou pro ně  navrhovaná,</a:t>
            </a: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den, od něhož vzniká právo na podíl na zisku,</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všechny zvláštní výhody</a:t>
            </a:r>
            <a:r>
              <a:rPr lang="cs-CZ" sz="1800" b="1" dirty="0" smtClean="0">
                <a:latin typeface="Times New Roman" panose="02020603050405020304" pitchFamily="18" charset="0"/>
                <a:cs typeface="Times New Roman" panose="02020603050405020304" pitchFamily="18" charset="0"/>
              </a:rPr>
              <a:t>, které jedna nebo více zúčastněných nebo nových společností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družstev poskytuje svým členům statutárního orgánu, dozorčí rady, správní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rady nebo kontrolní komise, pokud se zřizuje, a znalci přezkoumávajícímu projekt</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rozdělení; přitom se uvede, komu je tato výhoda poskytována a kdo ji poskytuje.,</a:t>
            </a:r>
          </a:p>
          <a:p>
            <a:r>
              <a:rPr lang="cs-CZ" sz="1800" b="1" dirty="0" smtClean="0">
                <a:latin typeface="Times New Roman" panose="02020603050405020304" pitchFamily="18" charset="0"/>
                <a:cs typeface="Times New Roman" panose="02020603050405020304" pitchFamily="18" charset="0"/>
              </a:rPr>
              <a:t> - </a:t>
            </a:r>
            <a:r>
              <a:rPr lang="cs-CZ" sz="1800" b="1" u="sng" dirty="0" smtClean="0">
                <a:latin typeface="Times New Roman" panose="02020603050405020304" pitchFamily="18" charset="0"/>
                <a:cs typeface="Times New Roman" panose="02020603050405020304" pitchFamily="18" charset="0"/>
              </a:rPr>
              <a:t>určení</a:t>
            </a:r>
            <a:r>
              <a:rPr lang="cs-CZ" sz="1800" b="1" dirty="0" smtClean="0">
                <a:latin typeface="Times New Roman" panose="02020603050405020304" pitchFamily="18" charset="0"/>
                <a:cs typeface="Times New Roman" panose="02020603050405020304" pitchFamily="18" charset="0"/>
              </a:rPr>
              <a:t>, kteří zanikající nebo rozdělované  společnosti nebo družstva se stávají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zaměstnanci nástupnické(</a:t>
            </a:r>
            <a:r>
              <a:rPr lang="cs-CZ" sz="1800" b="1" dirty="0" err="1" smtClean="0">
                <a:latin typeface="Times New Roman" panose="02020603050405020304" pitchFamily="18" charset="0"/>
                <a:cs typeface="Times New Roman" panose="02020603050405020304" pitchFamily="18" charset="0"/>
              </a:rPr>
              <a:t>ckých</a:t>
            </a:r>
            <a:r>
              <a:rPr lang="cs-CZ" sz="1800" b="1" dirty="0" smtClean="0">
                <a:latin typeface="Times New Roman" panose="02020603050405020304" pitchFamily="18" charset="0"/>
                <a:cs typeface="Times New Roman" panose="02020603050405020304" pitchFamily="18" charset="0"/>
              </a:rPr>
              <a:t>) společnosti(í) nebo družstva(</a:t>
            </a:r>
            <a:r>
              <a:rPr lang="cs-CZ" sz="1800" b="1" dirty="0" err="1" smtClean="0">
                <a:latin typeface="Times New Roman" panose="02020603050405020304" pitchFamily="18" charset="0"/>
                <a:cs typeface="Times New Roman" panose="02020603050405020304" pitchFamily="18" charset="0"/>
              </a:rPr>
              <a:t>stev</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odštěpení,</a:t>
            </a:r>
          </a:p>
          <a:p>
            <a:r>
              <a:rPr lang="cs-CZ" sz="1800" b="1" dirty="0" smtClean="0">
                <a:latin typeface="Times New Roman" panose="02020603050405020304" pitchFamily="18" charset="0"/>
                <a:cs typeface="Times New Roman" panose="02020603050405020304" pitchFamily="18" charset="0"/>
              </a:rPr>
              <a:t>-  určení, jaký majetek a jaké dluhy přecházejí na nástupnickou nebo jednotlivé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nástupnické společnosti nebo družstva nebo zůstávají  na rozdělované společnosti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nebo družstvu,</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rozdělení  sloučením změny zakladatelského  právního jednání nástupnické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společnosti nebo družstva</a:t>
            </a:r>
            <a:r>
              <a:rPr lang="cs-CZ" sz="1800" b="1" dirty="0" smtClean="0">
                <a:latin typeface="Times New Roman" panose="02020603050405020304" pitchFamily="18" charset="0"/>
                <a:cs typeface="Times New Roman" panose="02020603050405020304" pitchFamily="18" charset="0"/>
              </a:rPr>
              <a:t>, má-li v něm v důsledku rozdělení dojít; pokud  v projektu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rozdělení nejsou žádné  změny zakladatelského jednání  obsaženy, má se za to, že se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zakladatelské jednání nemění,</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rozdělení se vznikem nových společností nebo družstev</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zakladatelské právní jednání všech nástupnických společností a družstev,</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jména, bydliště nebo firmy nebo názvy, sídla a IČ členů statutárního orgánu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nástupnické společnosti nebo družstva a členů kontrolních orgánů,</a:t>
            </a:r>
          </a:p>
          <a:p>
            <a:r>
              <a:rPr lang="cs-CZ" sz="1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39188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56984" cy="5976664"/>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rozštěpení </a:t>
            </a:r>
            <a:r>
              <a:rPr lang="cs-CZ" sz="1800" b="1" dirty="0" smtClean="0">
                <a:latin typeface="Times New Roman" panose="02020603050405020304" pitchFamily="18" charset="0"/>
                <a:cs typeface="Times New Roman" panose="02020603050405020304" pitchFamily="18" charset="0"/>
              </a:rPr>
              <a:t>určení, na kterou nástupnickou společnost nebo družstvo přechází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daňová povinnost zanikající společnosti nebo družstva,</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 odštěpení </a:t>
            </a:r>
            <a:r>
              <a:rPr lang="cs-CZ" sz="1800" b="1" dirty="0" smtClean="0">
                <a:latin typeface="Times New Roman" panose="02020603050405020304" pitchFamily="18" charset="0"/>
                <a:cs typeface="Times New Roman" panose="02020603050405020304" pitchFamily="18" charset="0"/>
              </a:rPr>
              <a:t>případné změny zakladatelského právního jednání rozdělované</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společnosti nebo družstva.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Pravidla pro stanovení výměnného poměru  </a:t>
            </a:r>
            <a:r>
              <a:rPr lang="cs-CZ" sz="1800" b="1" dirty="0" smtClean="0">
                <a:latin typeface="Times New Roman" panose="02020603050405020304" pitchFamily="18" charset="0"/>
                <a:cs typeface="Times New Roman" panose="02020603050405020304" pitchFamily="18" charset="0"/>
              </a:rPr>
              <a:t>- podobně jako v souvislosti s fúzí</a:t>
            </a:r>
          </a:p>
          <a:p>
            <a:r>
              <a:rPr lang="cs-CZ" sz="1800" b="1" dirty="0" smtClean="0">
                <a:latin typeface="Times New Roman" panose="02020603050405020304" pitchFamily="18" charset="0"/>
                <a:cs typeface="Times New Roman" panose="02020603050405020304" pitchFamily="18" charset="0"/>
              </a:rPr>
              <a:t>(§ 250 odst. 2 až 5).</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Ochrana věřitelů a dlužníků při rozdělení </a:t>
            </a:r>
            <a:r>
              <a:rPr lang="cs-CZ" sz="1800" b="1" dirty="0" smtClean="0">
                <a:latin typeface="Times New Roman" panose="02020603050405020304" pitchFamily="18" charset="0"/>
                <a:cs typeface="Times New Roman" panose="02020603050405020304" pitchFamily="18" charset="0"/>
              </a:rPr>
              <a:t>(§ 257 až 266a)</a:t>
            </a:r>
          </a:p>
          <a:p>
            <a:r>
              <a:rPr lang="cs-CZ" sz="1800" b="1" u="sng" dirty="0" smtClean="0">
                <a:latin typeface="Times New Roman" panose="02020603050405020304" pitchFamily="18" charset="0"/>
                <a:cs typeface="Times New Roman" panose="02020603050405020304" pitchFamily="18" charset="0"/>
              </a:rPr>
              <a:t>Každá z nástupnických společností nebo družstev ruč</a:t>
            </a:r>
            <a:r>
              <a:rPr lang="cs-CZ" sz="1800" b="1" dirty="0" smtClean="0">
                <a:latin typeface="Times New Roman" panose="02020603050405020304" pitchFamily="18" charset="0"/>
                <a:cs typeface="Times New Roman" panose="02020603050405020304" pitchFamily="18" charset="0"/>
              </a:rPr>
              <a:t>í za dluhy, které přešly v důsledku rozdělení ze zaniklé nebo rozdělované společnosti nebo družstva na ostatní nástupnické společnosti nebo družstva nebo zůstaly rozdělované společnosti nebo družstvu při odštěpení, </a:t>
            </a:r>
            <a:r>
              <a:rPr lang="cs-CZ" sz="1800" b="1" u="sng" dirty="0" smtClean="0">
                <a:latin typeface="Times New Roman" panose="02020603050405020304" pitchFamily="18" charset="0"/>
                <a:cs typeface="Times New Roman" panose="02020603050405020304" pitchFamily="18" charset="0"/>
              </a:rPr>
              <a:t>společně a nerozdílně </a:t>
            </a:r>
            <a:r>
              <a:rPr lang="cs-CZ" sz="1800" b="1" dirty="0" smtClean="0">
                <a:latin typeface="Times New Roman" panose="02020603050405020304" pitchFamily="18" charset="0"/>
                <a:cs typeface="Times New Roman" panose="02020603050405020304" pitchFamily="18" charset="0"/>
              </a:rPr>
              <a:t>s ostatními  nástupnickými společnostmi až do částky ocenění jmění, jež na ni mělo přejít podle projektu rozdělení uvedené v posudku znalce pro ocenění jmění.</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Jestliže při rozdělení sloučením </a:t>
            </a:r>
            <a:r>
              <a:rPr lang="cs-CZ" sz="1800" b="1" dirty="0" smtClean="0">
                <a:latin typeface="Times New Roman" panose="02020603050405020304" pitchFamily="18" charset="0"/>
                <a:cs typeface="Times New Roman" panose="02020603050405020304" pitchFamily="18" charset="0"/>
              </a:rPr>
              <a:t>k ocenění jmění, jež má přejít na nástupnickou společnost nebo družstvo, </a:t>
            </a:r>
            <a:r>
              <a:rPr lang="cs-CZ" sz="1800" b="1" u="sng" dirty="0" smtClean="0">
                <a:latin typeface="Times New Roman" panose="02020603050405020304" pitchFamily="18" charset="0"/>
                <a:cs typeface="Times New Roman" panose="02020603050405020304" pitchFamily="18" charset="0"/>
              </a:rPr>
              <a:t>posudkem znalce nedochází</a:t>
            </a:r>
            <a:r>
              <a:rPr lang="cs-CZ" sz="1800" b="1" dirty="0" smtClean="0">
                <a:latin typeface="Times New Roman" panose="02020603050405020304" pitchFamily="18" charset="0"/>
                <a:cs typeface="Times New Roman" panose="02020603050405020304" pitchFamily="18" charset="0"/>
              </a:rPr>
              <a:t>,  je pro účely ručení rozhodná částka, o níž se změnila výše vlastního kapitálu  nástupnické společnosti nebo družstva vykázaná v zahajovací rozvaze oproti částce vlastního kapitálu vykázané v konečné účetní závěrce.</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6260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fontScale="92500" lnSpcReduction="10000"/>
          </a:bodyPr>
          <a:lstStyle/>
          <a:p>
            <a:r>
              <a:rPr lang="cs-CZ" sz="1800" b="1" dirty="0" smtClean="0">
                <a:latin typeface="Times New Roman" panose="02020603050405020304" pitchFamily="18" charset="0"/>
                <a:cs typeface="Times New Roman" panose="02020603050405020304" pitchFamily="18" charset="0"/>
              </a:rPr>
              <a:t>Likvidátora  ustanovuje orgán, který o zrušení právnické osoby rozhodl.  Veškerá </a:t>
            </a:r>
            <a:r>
              <a:rPr lang="cs-CZ" sz="1800" b="1" dirty="0" smtClean="0">
                <a:latin typeface="Times New Roman" panose="02020603050405020304" pitchFamily="18" charset="0"/>
                <a:cs typeface="Times New Roman" panose="02020603050405020304" pitchFamily="18" charset="0"/>
              </a:rPr>
              <a:t>jeho </a:t>
            </a:r>
            <a:r>
              <a:rPr lang="cs-CZ" sz="1800" b="1" dirty="0" smtClean="0">
                <a:latin typeface="Times New Roman" panose="02020603050405020304" pitchFamily="18" charset="0"/>
                <a:cs typeface="Times New Roman" panose="02020603050405020304" pitchFamily="18" charset="0"/>
              </a:rPr>
              <a:t>činnost musí  sledovat jen účel a cíl – likvidace právnické osoby.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K jednotlivým způsobům zrušení právnické osoby (a tedy i družstva</a:t>
            </a:r>
            <a:r>
              <a:rPr lang="cs-CZ" sz="1800" b="1" dirty="0" smtClean="0">
                <a:latin typeface="Times New Roman" panose="02020603050405020304" pitchFamily="18" charset="0"/>
                <a:cs typeface="Times New Roman" panose="02020603050405020304" pitchFamily="18" charset="0"/>
              </a:rPr>
              <a:t>):</a:t>
            </a: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Právním jednáním </a:t>
            </a:r>
            <a:r>
              <a:rPr lang="cs-CZ" sz="1800" b="1" dirty="0" smtClean="0">
                <a:latin typeface="Times New Roman" panose="02020603050405020304" pitchFamily="18" charset="0"/>
                <a:cs typeface="Times New Roman" panose="02020603050405020304" pitchFamily="18" charset="0"/>
              </a:rPr>
              <a:t>– rozumí se právním jednáním samotné  právnické osoby, resp.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jejího k </a:t>
            </a:r>
            <a:r>
              <a:rPr lang="cs-CZ" sz="1800" b="1" dirty="0" smtClean="0">
                <a:latin typeface="Times New Roman" panose="02020603050405020304" pitchFamily="18" charset="0"/>
                <a:cs typeface="Times New Roman" panose="02020603050405020304" pitchFamily="18" charset="0"/>
              </a:rPr>
              <a:t>„tomu </a:t>
            </a:r>
            <a:r>
              <a:rPr lang="cs-CZ" sz="1800" b="1" dirty="0" smtClean="0">
                <a:latin typeface="Times New Roman" panose="02020603050405020304" pitchFamily="18" charset="0"/>
                <a:cs typeface="Times New Roman" panose="02020603050405020304" pitchFamily="18" charset="0"/>
              </a:rPr>
              <a:t>příslušného </a:t>
            </a:r>
            <a:r>
              <a:rPr lang="cs-CZ" sz="1800" b="1" dirty="0" smtClean="0">
                <a:latin typeface="Times New Roman" panose="02020603050405020304" pitchFamily="18" charset="0"/>
                <a:cs typeface="Times New Roman" panose="02020603050405020304" pitchFamily="18" charset="0"/>
              </a:rPr>
              <a:t>orgánu“.  </a:t>
            </a:r>
            <a:r>
              <a:rPr lang="cs-CZ" sz="1800" b="1" dirty="0" smtClean="0">
                <a:latin typeface="Times New Roman" panose="02020603050405020304" pitchFamily="18" charset="0"/>
                <a:cs typeface="Times New Roman" panose="02020603050405020304" pitchFamily="18" charset="0"/>
              </a:rPr>
              <a:t>Vzhledem k závažnosti tohoto kroku to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zpravidla bude nejvyšší orgán právnické osoby (družstva). </a:t>
            </a:r>
          </a:p>
          <a:p>
            <a:r>
              <a:rPr lang="cs-CZ" sz="1800" b="1" dirty="0">
                <a:latin typeface="Times New Roman" panose="02020603050405020304" pitchFamily="18" charset="0"/>
                <a:cs typeface="Times New Roman" panose="02020603050405020304" pitchFamily="18" charset="0"/>
              </a:rPr>
              <a:t> </a:t>
            </a:r>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Právní účinky takového jednání nastávají  v den, který  stanoví zákon  nebo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samotné právní jednání (rozhodnutí příslušného orgánu). V případě družstva,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pokud  příslušný orgán ve svým rozhodnutí tento den nestanoví, je jím podle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zákona (§ 171 písm. b) den účinnosti jeho rozhodnutí.</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Do likvidace právnická osoba vstupuje v případě, že nemá právního nástupce.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Orgán, který rozhodl o zrušení družstva může své rozhodnutí  změnit, pokud nedošlo  k naplnění účelu likvidace.  To znamená v jejím průběhu.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b) </a:t>
            </a:r>
            <a:r>
              <a:rPr lang="cs-CZ" sz="1800" b="1" u="sng" dirty="0" smtClean="0">
                <a:latin typeface="Times New Roman" panose="02020603050405020304" pitchFamily="18" charset="0"/>
                <a:cs typeface="Times New Roman" panose="02020603050405020304" pitchFamily="18" charset="0"/>
              </a:rPr>
              <a:t>Uplynutím doby</a:t>
            </a:r>
            <a:r>
              <a:rPr lang="cs-CZ" sz="1800" b="1" dirty="0" smtClean="0">
                <a:latin typeface="Times New Roman" panose="02020603050405020304" pitchFamily="18" charset="0"/>
                <a:cs typeface="Times New Roman" panose="02020603050405020304" pitchFamily="18" charset="0"/>
              </a:rPr>
              <a:t>, na kterou byla právnická osoba (družstvo) založena.  Její zrušení je logickým důsledkem jejího založení je na předem stanovenou dobu.  </a:t>
            </a:r>
          </a:p>
          <a:p>
            <a:r>
              <a:rPr lang="cs-CZ" sz="1800" b="1" dirty="0" smtClean="0">
                <a:latin typeface="Times New Roman" panose="02020603050405020304" pitchFamily="18" charset="0"/>
                <a:cs typeface="Times New Roman" panose="02020603050405020304" pitchFamily="18" charset="0"/>
              </a:rPr>
              <a:t>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535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Rozdělovaná společnost nebo družstvo ručí</a:t>
            </a:r>
            <a:r>
              <a:rPr lang="cs-CZ" sz="1800" b="1" dirty="0" smtClean="0">
                <a:latin typeface="Times New Roman" panose="02020603050405020304" pitchFamily="18" charset="0"/>
                <a:cs typeface="Times New Roman" panose="02020603050405020304" pitchFamily="18" charset="0"/>
              </a:rPr>
              <a:t> za dluhy, které přešly v důsledku odštěpení na nástupnickou společnost nebo družstvo nebo na více nástupnických subjektů, a to do výše svého vlastního kapitálu vykázaného v zahajovací rozvaze.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Jestliže z projektu rozdělení není zřejmé, jaký majetek a jaké dluhy zaniklé společnosti (družstva) přešly na kterou nástupnickou společnost (družstvo</a:t>
            </a:r>
            <a:r>
              <a:rPr lang="cs-CZ" sz="1800" b="1" dirty="0" smtClean="0">
                <a:latin typeface="Times New Roman" panose="02020603050405020304" pitchFamily="18" charset="0"/>
                <a:cs typeface="Times New Roman" panose="02020603050405020304" pitchFamily="18" charset="0"/>
              </a:rPr>
              <a:t>), stávají se nástupnické subjekty spoluvlastníky tohoto majetku; z těchto pohledávek a případně dluhů se  stávají oprávněny, případně zavázány, společně a nerozdílně.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Mezi sebou se pak nástupnické subjekty vypořádají</a:t>
            </a:r>
          </a:p>
          <a:p>
            <a:r>
              <a:rPr lang="cs-CZ" sz="1800" b="1" dirty="0" smtClean="0">
                <a:latin typeface="Times New Roman" panose="02020603050405020304" pitchFamily="18" charset="0"/>
                <a:cs typeface="Times New Roman" panose="02020603050405020304" pitchFamily="18" charset="0"/>
              </a:rPr>
              <a:t>- v poměru částek ocenění jmění podle posudku znalce (pokud znalec oceňoval), jinak</a:t>
            </a:r>
          </a:p>
          <a:p>
            <a:r>
              <a:rPr lang="cs-CZ" sz="1800" b="1" dirty="0" smtClean="0">
                <a:latin typeface="Times New Roman" panose="02020603050405020304" pitchFamily="18" charset="0"/>
                <a:cs typeface="Times New Roman" panose="02020603050405020304" pitchFamily="18" charset="0"/>
              </a:rPr>
              <a:t>-  v poměru částek, o něž výše vlastního kapitálu nástupnického subjektu vykázaná v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zahajovací rozvaze přesáhla částku vlastního kapitálu vykázanou v konečné účetní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závěrce, nebo</a:t>
            </a:r>
          </a:p>
          <a:p>
            <a:r>
              <a:rPr lang="cs-CZ" sz="1800" b="1" dirty="0" smtClean="0">
                <a:latin typeface="Times New Roman" panose="02020603050405020304" pitchFamily="18" charset="0"/>
                <a:cs typeface="Times New Roman" panose="02020603050405020304" pitchFamily="18" charset="0"/>
              </a:rPr>
              <a:t>- v případě neocenění jmění při  </a:t>
            </a:r>
            <a:r>
              <a:rPr lang="cs-CZ" sz="1800" b="1" dirty="0">
                <a:latin typeface="Times New Roman" panose="02020603050405020304" pitchFamily="18" charset="0"/>
                <a:cs typeface="Times New Roman" panose="02020603050405020304" pitchFamily="18" charset="0"/>
              </a:rPr>
              <a:t>r</a:t>
            </a:r>
            <a:r>
              <a:rPr lang="cs-CZ" sz="1800" b="1" dirty="0" smtClean="0">
                <a:latin typeface="Times New Roman" panose="02020603050405020304" pitchFamily="18" charset="0"/>
                <a:cs typeface="Times New Roman" panose="02020603050405020304" pitchFamily="18" charset="0"/>
              </a:rPr>
              <a:t>ozdělení sloučením  pak v poměru jejich vlastních</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kapitálů vykazovaných v jejich zahajovacích rozvahách. </a:t>
            </a:r>
          </a:p>
          <a:p>
            <a:r>
              <a:rPr lang="cs-CZ" sz="1800" b="1" dirty="0" smtClean="0">
                <a:latin typeface="Times New Roman" panose="02020603050405020304" pitchFamily="18" charset="0"/>
                <a:cs typeface="Times New Roman" panose="02020603050405020304" pitchFamily="18" charset="0"/>
              </a:rPr>
              <a:t> </a:t>
            </a:r>
          </a:p>
          <a:p>
            <a:r>
              <a:rPr lang="cs-CZ" sz="1800" b="1" dirty="0" smtClean="0">
                <a:latin typeface="Times New Roman" panose="02020603050405020304" pitchFamily="18" charset="0"/>
                <a:cs typeface="Times New Roman" panose="02020603050405020304" pitchFamily="18" charset="0"/>
              </a:rPr>
              <a:t>Není-li z projektu odštěpení zřejmé, zda určitý majetek nebo dluh přešel na některý z nástupnických subjektů, platí, že tento majetek nebo dluh je majetkem (dluhem) rozdělované společnosti (družstva).</a:t>
            </a:r>
          </a:p>
        </p:txBody>
      </p:sp>
    </p:spTree>
    <p:extLst>
      <p:ext uri="{BB962C8B-B14F-4D97-AF65-F5344CB8AC3E}">
        <p14:creationId xmlns:p14="http://schemas.microsoft.com/office/powerpoint/2010/main" val="13436192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91264"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14300" y="733426"/>
            <a:ext cx="8994204" cy="6007942"/>
          </a:xfrm>
        </p:spPr>
        <p:txBody>
          <a:bodyPr>
            <a:normAutofit fontScale="92500" lnSpcReduction="10000"/>
          </a:bodyPr>
          <a:lstStyle/>
          <a:p>
            <a:r>
              <a:rPr lang="cs-CZ" sz="1800" b="1" dirty="0" smtClean="0">
                <a:latin typeface="Times New Roman" panose="02020603050405020304" pitchFamily="18" charset="0"/>
                <a:cs typeface="Times New Roman" panose="02020603050405020304" pitchFamily="18" charset="0"/>
              </a:rPr>
              <a:t>Každý, jehož právní zájmy jsou rozdělením dotčeny, má právo obdržet od každé zúčastněné společnosti nebo družstva informace o tom, jaký majetek a jaké dluhy přecházejí  na jednotlivé nástupnické  společnosti  nebo družstva.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Těchto informací se může tato osoba domáhat i u soudu.</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dlužníkovi některé ze zaniklých společností nebo družstva přešla pohledávka zaniklé společnosti nebo družstva za ním,  může plnit kterékoli z nástupnických společností nebo družstev podle své úvahy.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Naopak je-li ve stejné situaci věřitel zaniklé nebo rozdělené společnosti nebo družstva,  </a:t>
            </a:r>
          </a:p>
          <a:p>
            <a:r>
              <a:rPr lang="cs-CZ" sz="1800" b="1" dirty="0">
                <a:latin typeface="Times New Roman" panose="02020603050405020304" pitchFamily="18" charset="0"/>
                <a:cs typeface="Times New Roman" panose="02020603050405020304" pitchFamily="18" charset="0"/>
              </a:rPr>
              <a:t>m</a:t>
            </a:r>
            <a:r>
              <a:rPr lang="cs-CZ" sz="1800" b="1" dirty="0" smtClean="0">
                <a:latin typeface="Times New Roman" panose="02020603050405020304" pitchFamily="18" charset="0"/>
                <a:cs typeface="Times New Roman" panose="02020603050405020304" pitchFamily="18" charset="0"/>
              </a:rPr>
              <a:t>ůže  vyžadovat splnění dluhu na kterékoli z nástupnických společností nebo družstvu.</a:t>
            </a:r>
          </a:p>
          <a:p>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2. Zvláštní ustanovení o rozdělení družstva</a:t>
            </a:r>
          </a:p>
          <a:p>
            <a:r>
              <a:rPr lang="cs-CZ" sz="1800" b="1" dirty="0" smtClean="0">
                <a:latin typeface="Times New Roman" panose="02020603050405020304" pitchFamily="18" charset="0"/>
                <a:cs typeface="Times New Roman" panose="02020603050405020304" pitchFamily="18" charset="0"/>
              </a:rPr>
              <a:t>Výměnný poměr v projektu družstva  obsahuje mj.  určení, jakým způsobem  se při </a:t>
            </a:r>
            <a:r>
              <a:rPr lang="cs-CZ" sz="1800" b="1" dirty="0">
                <a:latin typeface="Times New Roman" panose="02020603050405020304" pitchFamily="18" charset="0"/>
                <a:cs typeface="Times New Roman" panose="02020603050405020304" pitchFamily="18" charset="0"/>
              </a:rPr>
              <a:t>r</a:t>
            </a:r>
            <a:r>
              <a:rPr lang="cs-CZ" sz="1800" b="1" dirty="0" smtClean="0">
                <a:latin typeface="Times New Roman" panose="02020603050405020304" pitchFamily="18" charset="0"/>
                <a:cs typeface="Times New Roman" panose="02020603050405020304" pitchFamily="18" charset="0"/>
              </a:rPr>
              <a:t>ozdělení mění výše členských vkladů a další majetkové účasti v rozdělovaném družstvu a ve všech nástupnických družstvech, nebo údaj, že se nemění.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před vyhotovením projektu rozštěpení není splněna vkladová povinnost, musí projekt určovat, v jakém nástupnickém družstvu je člen plnit a v jaké výši.  Při odštěpení  plní člen vkladovou povinnost rozdělovanému družstvu, ledaže projekt  určí, že má plnit některému z nástupnických družstev. </a:t>
            </a:r>
          </a:p>
          <a:p>
            <a:endParaRPr lang="cs-CZ" sz="1800" b="1"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198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a:t>
            </a:r>
          </a:p>
        </p:txBody>
      </p:sp>
      <p:sp>
        <p:nvSpPr>
          <p:cNvPr id="3" name="Zástupný symbol pro obsah 2"/>
          <p:cNvSpPr>
            <a:spLocks noGrp="1"/>
          </p:cNvSpPr>
          <p:nvPr>
            <p:ph idx="1"/>
          </p:nvPr>
        </p:nvSpPr>
        <p:spPr>
          <a:xfrm>
            <a:off x="107504" y="692696"/>
            <a:ext cx="8928992" cy="6048672"/>
          </a:xfrm>
        </p:spPr>
        <p:txBody>
          <a:bodyPr>
            <a:normAutofit/>
          </a:bodyPr>
          <a:lstStyle/>
          <a:p>
            <a:r>
              <a:rPr lang="cs-CZ" sz="1800" b="1" dirty="0" smtClean="0">
                <a:latin typeface="Times New Roman" panose="02020603050405020304" pitchFamily="18" charset="0"/>
                <a:cs typeface="Times New Roman" panose="02020603050405020304" pitchFamily="18" charset="0"/>
              </a:rPr>
              <a:t>K prominutí vkladové povinnosti může dojít jen  dojde-li  ke snížení  vkladové povinnosti v projektu rozdělení.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Vkladová povinnost nezaniká zápisem o rozdělení družstva do OR, ledaže z projektu  rozdělení plyne, že členský ´vklad se v důsledku rozdělení snižuje.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Snižuje-li se členský vklad, přestože byl splacen,  a částka snížení má být  podle projektu vrácena členovi,  obsahuje projekt i  dobu vrácení  a určení družstva, které ji</a:t>
            </a:r>
          </a:p>
          <a:p>
            <a:r>
              <a:rPr lang="cs-CZ" sz="1800" b="1" dirty="0" smtClean="0">
                <a:latin typeface="Times New Roman" panose="02020603050405020304" pitchFamily="18" charset="0"/>
                <a:cs typeface="Times New Roman" panose="02020603050405020304" pitchFamily="18" charset="0"/>
              </a:rPr>
              <a:t> vrátí.</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Částka nesmí být vrácena před zápisem rozdělení do OR a dřív, než budou  zajištěny pohledávky věřitelů.</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Projekt rozdělení  přezkoumá za každé ze zúčastněných družstev  znalec pro rozdělení, a to před předložením projektu rozdělení členské schůzi ke schválení; může být ustaven i jeden znalec pro více družstev nebo všechna družstva.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Znalecká zpráva se nevyžaduje. Jestliže s tím </a:t>
            </a:r>
            <a:r>
              <a:rPr lang="cs-CZ" sz="1800" b="1" dirty="0" err="1" smtClean="0">
                <a:latin typeface="Times New Roman" panose="02020603050405020304" pitchFamily="18" charset="0"/>
                <a:cs typeface="Times New Roman" panose="02020603050405020304" pitchFamily="18" charset="0"/>
              </a:rPr>
              <a:t>souhlasdili</a:t>
            </a:r>
            <a:r>
              <a:rPr lang="cs-CZ" sz="1800" b="1" dirty="0" smtClean="0">
                <a:latin typeface="Times New Roman" panose="02020603050405020304" pitchFamily="18" charset="0"/>
                <a:cs typeface="Times New Roman" panose="02020603050405020304" pitchFamily="18" charset="0"/>
              </a:rPr>
              <a:t>  všichni členové zúčastněného družstva.</a:t>
            </a: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1851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435280"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04656"/>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V sídle každého zúčastněného družstva musí být k nahlédnutí alespoň 1 měsíc před stanoveným dnem konání  členské schůze </a:t>
            </a:r>
          </a:p>
          <a:p>
            <a:r>
              <a:rPr lang="cs-CZ" sz="1800" b="1" dirty="0" smtClean="0">
                <a:latin typeface="Times New Roman" panose="02020603050405020304" pitchFamily="18" charset="0"/>
                <a:cs typeface="Times New Roman" panose="02020603050405020304" pitchFamily="18" charset="0"/>
              </a:rPr>
              <a:t>- projekt rozdělení,</a:t>
            </a:r>
          </a:p>
          <a:p>
            <a:r>
              <a:rPr lang="cs-CZ" sz="1800" b="1" dirty="0" smtClean="0">
                <a:latin typeface="Times New Roman" panose="02020603050405020304" pitchFamily="18" charset="0"/>
                <a:cs typeface="Times New Roman" panose="02020603050405020304" pitchFamily="18" charset="0"/>
              </a:rPr>
              <a:t>- účetní závěrky všech zúčastněných  družstev za poslední  3 účetní období …..</a:t>
            </a:r>
          </a:p>
          <a:p>
            <a:r>
              <a:rPr lang="cs-CZ" sz="1800" b="1" dirty="0" smtClean="0">
                <a:latin typeface="Times New Roman" panose="02020603050405020304" pitchFamily="18" charset="0"/>
                <a:cs typeface="Times New Roman" panose="02020603050405020304" pitchFamily="18" charset="0"/>
              </a:rPr>
              <a:t>- konečné účetní závěrky všech zúčastněných družstev, zahajovací rozvaha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rozdělovaného nebo nástupnického družstva nebo družstev,  pokud rozhodný den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rozdělení předchází vyhotovení projektu rozdělení, případně zprávy auditora 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jejich ověření,</a:t>
            </a:r>
          </a:p>
          <a:p>
            <a:r>
              <a:rPr lang="cs-CZ" sz="1800" b="1" dirty="0" smtClean="0">
                <a:latin typeface="Times New Roman" panose="02020603050405020304" pitchFamily="18" charset="0"/>
                <a:cs typeface="Times New Roman" panose="02020603050405020304" pitchFamily="18" charset="0"/>
              </a:rPr>
              <a:t>- konečné účetní  závěrky všech zúčastněných družstev, zahajovací rozvaha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rozdělovaného nebo nástupnického družstva nebo družstev (pokud rozhodný den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rozdělení předchází  vyhotovení projektu rozdělení), případně zprávy auditora 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jejich ověření,</a:t>
            </a:r>
          </a:p>
          <a:p>
            <a:r>
              <a:rPr lang="cs-CZ" sz="1800" b="1" dirty="0" smtClean="0">
                <a:latin typeface="Times New Roman" panose="02020603050405020304" pitchFamily="18" charset="0"/>
                <a:cs typeface="Times New Roman" panose="02020603050405020304" pitchFamily="18" charset="0"/>
              </a:rPr>
              <a:t>- mezitímní účetní závěrka a zpráva auditora o jejím ověření  podle zákona 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podnikání na kapitálovém trhu, pokud se vyžadují,</a:t>
            </a:r>
          </a:p>
          <a:p>
            <a:r>
              <a:rPr lang="cs-CZ" sz="1800" b="1" dirty="0" smtClean="0">
                <a:latin typeface="Times New Roman" panose="02020603050405020304" pitchFamily="18" charset="0"/>
                <a:cs typeface="Times New Roman" panose="02020603050405020304" pitchFamily="18" charset="0"/>
              </a:rPr>
              <a:t>- společná zpráva o rozdělení nebo všechny zpráva o rozdělení všech zúčastněných</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 pokud se vyžadují,</a:t>
            </a:r>
          </a:p>
          <a:p>
            <a:r>
              <a:rPr lang="cs-CZ" sz="1800" b="1" dirty="0" smtClean="0">
                <a:latin typeface="Times New Roman" panose="02020603050405020304" pitchFamily="18" charset="0"/>
                <a:cs typeface="Times New Roman" panose="02020603050405020304" pitchFamily="18" charset="0"/>
              </a:rPr>
              <a:t>- znalecká zpráva o rozdělení nebo všechny znalecké zprávy o rozdělení všech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zúčastněných družstev, pokud se vyžadují.</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Každému členovi, který o to požádá,  je družstvo povinno  vydat bez zbytečného odkladu bezplatně opis nebo výpis z listin výše uvedených, pokud se vyžadují. </a:t>
            </a:r>
          </a:p>
          <a:p>
            <a:pPr marL="0" indent="0">
              <a:buNone/>
            </a:pP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298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792088"/>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Zúčastněné družstvo naopak není povinno zpřístupnit  shora uvedené dokumenty ve svém </a:t>
            </a:r>
          </a:p>
          <a:p>
            <a:r>
              <a:rPr lang="cs-CZ" sz="1800" b="1" dirty="0" smtClean="0">
                <a:latin typeface="Times New Roman" panose="02020603050405020304" pitchFamily="18" charset="0"/>
                <a:cs typeface="Times New Roman" panose="02020603050405020304" pitchFamily="18" charset="0"/>
              </a:rPr>
              <a:t>sídle, pokud je uveřejní po dobu  alespoň 1 měsíce před stanoveným dnem konání  členské </a:t>
            </a:r>
          </a:p>
          <a:p>
            <a:r>
              <a:rPr lang="cs-CZ" sz="1800" b="1" dirty="0" smtClean="0">
                <a:latin typeface="Times New Roman" panose="02020603050405020304" pitchFamily="18" charset="0"/>
                <a:cs typeface="Times New Roman" panose="02020603050405020304" pitchFamily="18" charset="0"/>
              </a:rPr>
              <a:t>schůze, která má rozdělení schválit,  až do 1 měsíce po ní,  na internetu (s možností je </a:t>
            </a:r>
          </a:p>
          <a:p>
            <a:r>
              <a:rPr lang="cs-CZ" sz="1800" b="1" dirty="0" smtClean="0">
                <a:latin typeface="Times New Roman" panose="02020603050405020304" pitchFamily="18" charset="0"/>
                <a:cs typeface="Times New Roman" panose="02020603050405020304" pitchFamily="18" charset="0"/>
              </a:rPr>
              <a:t>stahovat a tisknout).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Uvedené dokumenty musí být členům přístupní i na členské schůzi.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Na počátku rozdělovací členské schůze představenstvo </a:t>
            </a:r>
          </a:p>
          <a:p>
            <a:r>
              <a:rPr lang="cs-CZ" sz="1800" b="1" dirty="0" smtClean="0">
                <a:latin typeface="Times New Roman" panose="02020603050405020304" pitchFamily="18" charset="0"/>
                <a:cs typeface="Times New Roman" panose="02020603050405020304" pitchFamily="18" charset="0"/>
              </a:rPr>
              <a:t>- objasní členům projekt rozdělení,</a:t>
            </a:r>
          </a:p>
          <a:p>
            <a:r>
              <a:rPr lang="cs-CZ" sz="1800" b="1" dirty="0" smtClean="0">
                <a:latin typeface="Times New Roman" panose="02020603050405020304" pitchFamily="18" charset="0"/>
                <a:cs typeface="Times New Roman" panose="02020603050405020304" pitchFamily="18" charset="0"/>
              </a:rPr>
              <a:t>- před hlasováním o schvalování rozdělení seznámí  členy  se znaleckou zprávou 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rozdělení, pokud se vyžaduje, a se všemi podstatnými změnami týkajícími se jmění, k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nimž došlo  v období od vyhotovení projektu rozdělení do dne konání členské schůze,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 to ve všech zúčastněných družstvech,</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Seznámení se změnami jmění se nevyžaduje, pokud s tím předem souhlasili všichni členové všech zúčastněných družstev.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Usnesení členské schůze zanikajícího nebo rozdělovaného družstva o schválení rozdělení musí obsahovat</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5306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291264"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856984" cy="5832648"/>
          </a:xfrm>
        </p:spPr>
        <p:txBody>
          <a:bodyPr>
            <a:normAutofit/>
          </a:bodyPr>
          <a:lstStyle/>
          <a:p>
            <a:r>
              <a:rPr lang="cs-CZ" sz="1800" b="1" dirty="0" smtClean="0">
                <a:latin typeface="Times New Roman" panose="02020603050405020304" pitchFamily="18" charset="0"/>
                <a:cs typeface="Times New Roman" panose="02020603050405020304" pitchFamily="18" charset="0"/>
              </a:rPr>
              <a:t>- schválení rozdělení a</a:t>
            </a:r>
          </a:p>
          <a:p>
            <a:r>
              <a:rPr lang="cs-CZ" sz="1800" b="1" dirty="0" smtClean="0">
                <a:latin typeface="Times New Roman" panose="02020603050405020304" pitchFamily="18" charset="0"/>
                <a:cs typeface="Times New Roman" panose="02020603050405020304" pitchFamily="18" charset="0"/>
              </a:rPr>
              <a:t>-       „         konečné účetní závěrky zanikajícího nebo rozdělovaného družstva 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zahajovací rozvahy rozdělovaného nebo nástupnického družstva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 pokud rozhodný den předchází vyhotovení projektu, </a:t>
            </a:r>
          </a:p>
          <a:p>
            <a:r>
              <a:rPr lang="cs-CZ" sz="1800" b="1" dirty="0" smtClean="0">
                <a:latin typeface="Times New Roman" panose="02020603050405020304" pitchFamily="18" charset="0"/>
                <a:cs typeface="Times New Roman" panose="02020603050405020304" pitchFamily="18" charset="0"/>
              </a:rPr>
              <a:t>- popřípadě mezitímní účetní závěrky zanikajícího nebo rozdělovaného družstva.</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Usnesení členské schůze  nástupnického družstva o schválení  rozdělení sloučením  musí obsahovat</a:t>
            </a:r>
          </a:p>
          <a:p>
            <a:r>
              <a:rPr lang="cs-CZ" sz="1800" b="1" dirty="0" smtClean="0">
                <a:latin typeface="Times New Roman" panose="02020603050405020304" pitchFamily="18" charset="0"/>
                <a:cs typeface="Times New Roman" panose="02020603050405020304" pitchFamily="18" charset="0"/>
              </a:rPr>
              <a:t>- schválení rozdělení sloučením,</a:t>
            </a:r>
          </a:p>
          <a:p>
            <a:r>
              <a:rPr lang="cs-CZ" sz="1800" b="1" dirty="0" smtClean="0">
                <a:latin typeface="Times New Roman" panose="02020603050405020304" pitchFamily="18" charset="0"/>
                <a:cs typeface="Times New Roman" panose="02020603050405020304" pitchFamily="18" charset="0"/>
              </a:rPr>
              <a:t>-        „        konečné účetní závěrky nástupnického družstva a jeho zahajovací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rozvahy, pokud rozhodný den rozdělení  </a:t>
            </a:r>
            <a:r>
              <a:rPr lang="cs-CZ" sz="1800" b="1" dirty="0">
                <a:latin typeface="Times New Roman" panose="02020603050405020304" pitchFamily="18" charset="0"/>
                <a:cs typeface="Times New Roman" panose="02020603050405020304" pitchFamily="18" charset="0"/>
              </a:rPr>
              <a:t>p</a:t>
            </a:r>
            <a:r>
              <a:rPr lang="cs-CZ" sz="1800" b="1" dirty="0" smtClean="0">
                <a:latin typeface="Times New Roman" panose="02020603050405020304" pitchFamily="18" charset="0"/>
                <a:cs typeface="Times New Roman" panose="02020603050405020304" pitchFamily="18" charset="0"/>
              </a:rPr>
              <a:t>ředchází vyhotovení projektu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rozdělení, </a:t>
            </a:r>
          </a:p>
          <a:p>
            <a:r>
              <a:rPr lang="cs-CZ" sz="1800" b="1" dirty="0" smtClean="0">
                <a:latin typeface="Times New Roman" panose="02020603050405020304" pitchFamily="18" charset="0"/>
                <a:cs typeface="Times New Roman" panose="02020603050405020304" pitchFamily="18" charset="0"/>
              </a:rPr>
              <a:t>- popřípadě mezitímní účetní závěrky nástupnického družstva.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Zvláštní ustanovení o rozdělení bytového družstva a  sociálního družstva (§ 330 až 336)</a:t>
            </a:r>
          </a:p>
          <a:p>
            <a:r>
              <a:rPr lang="cs-CZ" sz="1800" b="1" dirty="0" smtClean="0">
                <a:latin typeface="Times New Roman" panose="02020603050405020304" pitchFamily="18" charset="0"/>
                <a:cs typeface="Times New Roman" panose="02020603050405020304" pitchFamily="18" charset="0"/>
              </a:rPr>
              <a:t>Při rozdělování bytového družstva musí být zanikající, rozdělovaná i vznikající družstva  vždy pouze bytovými družstvy. Totéž platí u družstev sociálních (§ 330).</a:t>
            </a:r>
            <a:endParaRPr lang="cs-CZ" sz="1800" b="1"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9255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507288" cy="864096"/>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1268760"/>
            <a:ext cx="8856984" cy="5472608"/>
          </a:xfrm>
        </p:spPr>
        <p:txBody>
          <a:bodyPr>
            <a:normAutofit/>
          </a:bodyPr>
          <a:lstStyle/>
          <a:p>
            <a:r>
              <a:rPr lang="cs-CZ" sz="1800" b="1" u="sng" dirty="0" smtClean="0">
                <a:latin typeface="Times New Roman" panose="02020603050405020304" pitchFamily="18" charset="0"/>
                <a:cs typeface="Times New Roman" panose="02020603050405020304" pitchFamily="18" charset="0"/>
              </a:rPr>
              <a:t>Bytové družstvo </a:t>
            </a:r>
            <a:r>
              <a:rPr lang="cs-CZ" sz="1800" b="1" dirty="0" smtClean="0">
                <a:latin typeface="Times New Roman" panose="02020603050405020304" pitchFamily="18" charset="0"/>
                <a:cs typeface="Times New Roman" panose="02020603050405020304" pitchFamily="18" charset="0"/>
              </a:rPr>
              <a:t>– při rozdělování (§ 332)</a:t>
            </a:r>
          </a:p>
          <a:p>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majetková účast každého člena </a:t>
            </a:r>
            <a:r>
              <a:rPr lang="cs-CZ" sz="1800" b="1" dirty="0" smtClean="0">
                <a:latin typeface="Times New Roman" panose="02020603050405020304" pitchFamily="18" charset="0"/>
                <a:cs typeface="Times New Roman" panose="02020603050405020304" pitchFamily="18" charset="0"/>
              </a:rPr>
              <a:t>v rozdělovaném i v každém z nástupnických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 se stanoví tak, aby člen měl v rozdělovaném a v každém z nástupnických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bytových družstev, jehož je členem nebo  se stane po zápisu rozdělení do OR,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majetkovou účast ve výši, v jaké byla zdrojem financování  výstavby nebo jiného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pořízení staveb s družstevními byty a družstevními nebytovými prostory a pozemků</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jimi zastavěných a s nimi funkčně souvisejících n</a:t>
            </a:r>
            <a:r>
              <a:rPr lang="cs-CZ" sz="1800" b="1" dirty="0">
                <a:latin typeface="Times New Roman" panose="02020603050405020304" pitchFamily="18" charset="0"/>
                <a:cs typeface="Times New Roman" panose="02020603050405020304" pitchFamily="18" charset="0"/>
              </a:rPr>
              <a:t>e</a:t>
            </a:r>
            <a:r>
              <a:rPr lang="cs-CZ" sz="1800" b="1" dirty="0" smtClean="0">
                <a:latin typeface="Times New Roman" panose="02020603050405020304" pitchFamily="18" charset="0"/>
                <a:cs typeface="Times New Roman" panose="02020603050405020304" pitchFamily="18" charset="0"/>
              </a:rPr>
              <a:t>bo družstevních bytů 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družstevních nebytových prostorů, které jsou samostatnými předměty vlastnictví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podle zvláštního zákona, jejichž  nájemcem člen je (odst. 1 cit. </a:t>
            </a:r>
            <a:r>
              <a:rPr lang="cs-CZ" sz="1800" b="1" dirty="0" err="1" smtClean="0">
                <a:latin typeface="Times New Roman" panose="02020603050405020304" pitchFamily="18" charset="0"/>
                <a:cs typeface="Times New Roman" panose="02020603050405020304" pitchFamily="18" charset="0"/>
              </a:rPr>
              <a:t>ust</a:t>
            </a:r>
            <a:r>
              <a:rPr lang="cs-CZ" sz="1800" b="1" dirty="0" smtClean="0">
                <a:latin typeface="Times New Roman" panose="02020603050405020304" pitchFamily="18" charset="0"/>
                <a:cs typeface="Times New Roman" panose="02020603050405020304" pitchFamily="18" charset="0"/>
              </a:rPr>
              <a:t>.).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Pozemky,</a:t>
            </a:r>
            <a:r>
              <a:rPr lang="cs-CZ" sz="1800" b="1" dirty="0" smtClean="0">
                <a:latin typeface="Times New Roman" panose="02020603050405020304" pitchFamily="18" charset="0"/>
                <a:cs typeface="Times New Roman" panose="02020603050405020304" pitchFamily="18" charset="0"/>
              </a:rPr>
              <a:t> jež jsou zastavěny stavbami s družstevními byty nebo družstevními nebytovými prostory, a pozemky s nimi funkčně související, které jsou ve vlastnictví zanikajícího nebo rozdělovaného bytového družstva, přecházejí vždy do vlastnictví toho nástupnického bytového družstva nebo zůstávají  ve vlastnictví rozdělovaného bytového družstva, které  je nebo se stane vlastníkem příslušné stavby s družstevními byty nebo družstevními nebytovými prostory (odst. 2 cit. </a:t>
            </a:r>
            <a:r>
              <a:rPr lang="cs-CZ" sz="1800" b="1" dirty="0" err="1" smtClean="0">
                <a:latin typeface="Times New Roman" panose="02020603050405020304" pitchFamily="18" charset="0"/>
                <a:cs typeface="Times New Roman" panose="02020603050405020304" pitchFamily="18" charset="0"/>
              </a:rPr>
              <a:t>ust</a:t>
            </a:r>
            <a:r>
              <a:rPr lang="cs-CZ" sz="1800" b="1" dirty="0" smtClean="0">
                <a:latin typeface="Times New Roman" panose="02020603050405020304" pitchFamily="18" charset="0"/>
                <a:cs typeface="Times New Roman" panose="02020603050405020304" pitchFamily="18" charset="0"/>
              </a:rPr>
              <a:t>.).</a:t>
            </a: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7082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5" y="116632"/>
            <a:ext cx="8856984"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Rozdělení byt.  a soc. družstva</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Členství</a:t>
            </a:r>
          </a:p>
          <a:p>
            <a:r>
              <a:rPr lang="cs-CZ" sz="1800" b="1" u="sng" dirty="0" smtClean="0">
                <a:latin typeface="Times New Roman" panose="02020603050405020304" pitchFamily="18" charset="0"/>
                <a:cs typeface="Times New Roman" panose="02020603050405020304" pitchFamily="18" charset="0"/>
              </a:rPr>
              <a:t>Člen zanikajícího nebo rozdělovaného bytového družstva </a:t>
            </a:r>
            <a:r>
              <a:rPr lang="cs-CZ" sz="1800" b="1" dirty="0" smtClean="0">
                <a:latin typeface="Times New Roman" panose="02020603050405020304" pitchFamily="18" charset="0"/>
                <a:cs typeface="Times New Roman" panose="02020603050405020304" pitchFamily="18" charset="0"/>
              </a:rPr>
              <a:t>se stává členem každého nástupnického bytového družstva, které se stalo vlastníkem stavby, ve které se nachází družstevní byt nebo družstevní nebytový prostor, jehož je člen nájemníkem.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při rozdělení odštěpením  zůstává rozdělované bytové družstvo vlastníkem některé nemovitosti, ve které se nachází družstevní byt nebo družstevní nebytový prostor, jehož je člen nájemcem, pak člen zůstává i členem rozdělovaného bytového družstva.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Obdobně se postupuje i v případech, kdy je družstevní byt nebo družstevní nebytový prostor samostatným předmětem vlastnictví podle zvláštního zákona.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Pokud by projekt rozdělení obsahoval ustanovení, která by byla v rozporu se shora uvedeným textem zákona,  byla by tato ustanovení projektu  bez právních účinků, a to i po  zápisu rozdělení do OR (§ 334).</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by z projektu rozdělení nebylo zřejmé, které stavby s družstevními byty a s družstevními nebytovými prostory  a pozemky jimi zastavěné a s nimi funkčně související nebo družstevní byty a družstevní nebytové prostory, které jsou samostatnými předměty vlastnictví podle zvláštního zákona, přešly z vlastnictví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8214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421562" cy="668634"/>
          </a:xfrm>
        </p:spPr>
        <p:txBody>
          <a:bodyPr>
            <a:normAutofit fontScale="90000"/>
          </a:bodyPr>
          <a:lstStyle/>
          <a:p>
            <a:r>
              <a:rPr lang="cs-CZ" sz="3100" b="1" dirty="0">
                <a:latin typeface="Times New Roman" panose="02020603050405020304" pitchFamily="18" charset="0"/>
                <a:cs typeface="Times New Roman" panose="02020603050405020304" pitchFamily="18" charset="0"/>
              </a:rPr>
              <a:t>R</a:t>
            </a:r>
            <a:r>
              <a:rPr lang="cs-CZ" sz="3100" b="1" dirty="0" smtClean="0">
                <a:latin typeface="Times New Roman" panose="02020603050405020304" pitchFamily="18" charset="0"/>
                <a:cs typeface="Times New Roman" panose="02020603050405020304" pitchFamily="18" charset="0"/>
              </a:rPr>
              <a:t>ozdělení byt. a soc. družstva – </a:t>
            </a:r>
            <a:r>
              <a:rPr lang="cs-CZ" sz="3100" b="1" dirty="0" err="1" smtClean="0">
                <a:latin typeface="Times New Roman" panose="02020603050405020304" pitchFamily="18" charset="0"/>
                <a:cs typeface="Times New Roman" panose="02020603050405020304" pitchFamily="18" charset="0"/>
              </a:rPr>
              <a:t>pokrač</a:t>
            </a:r>
            <a:r>
              <a:rPr lang="cs-CZ" sz="3100" b="1" dirty="0" smtClean="0">
                <a:latin typeface="Times New Roman" panose="02020603050405020304" pitchFamily="18" charset="0"/>
                <a:cs typeface="Times New Roman" panose="02020603050405020304" pitchFamily="18" charset="0"/>
              </a:rPr>
              <a:t>.</a:t>
            </a:r>
            <a:r>
              <a:rPr lang="cs-CZ" dirty="0" smtClean="0"/>
              <a:t> </a:t>
            </a:r>
            <a:endParaRPr lang="cs-CZ" dirty="0"/>
          </a:p>
        </p:txBody>
      </p:sp>
      <p:sp>
        <p:nvSpPr>
          <p:cNvPr id="3" name="Zástupný symbol pro obsah 2"/>
          <p:cNvSpPr>
            <a:spLocks noGrp="1"/>
          </p:cNvSpPr>
          <p:nvPr>
            <p:ph idx="1"/>
          </p:nvPr>
        </p:nvSpPr>
        <p:spPr>
          <a:xfrm>
            <a:off x="179512" y="908719"/>
            <a:ext cx="8937476" cy="5832649"/>
          </a:xfrm>
        </p:spPr>
        <p:txBody>
          <a:bodyPr>
            <a:normAutofit/>
          </a:bodyPr>
          <a:lstStyle/>
          <a:p>
            <a:r>
              <a:rPr lang="cs-CZ" sz="2000" b="1" dirty="0" smtClean="0">
                <a:latin typeface="Times New Roman" panose="02020603050405020304" pitchFamily="18" charset="0"/>
                <a:cs typeface="Times New Roman" panose="02020603050405020304" pitchFamily="18" charset="0"/>
              </a:rPr>
              <a:t> zaniklého nebo rozdělovaného bytového družstva do vlastnictví jednotlivých</a:t>
            </a:r>
          </a:p>
          <a:p>
            <a:r>
              <a:rPr lang="cs-CZ" sz="2000" b="1" dirty="0" smtClean="0">
                <a:latin typeface="Times New Roman" panose="02020603050405020304" pitchFamily="18" charset="0"/>
                <a:cs typeface="Times New Roman" panose="02020603050405020304" pitchFamily="18" charset="0"/>
              </a:rPr>
              <a:t> nástupnických byt. družstev a které zůstaly ve vlastnictví rozdělovaného byt.</a:t>
            </a:r>
          </a:p>
          <a:p>
            <a:r>
              <a:rPr lang="cs-CZ" sz="2000" b="1" dirty="0" smtClean="0">
                <a:latin typeface="Times New Roman" panose="02020603050405020304" pitchFamily="18" charset="0"/>
                <a:cs typeface="Times New Roman" panose="02020603050405020304" pitchFamily="18" charset="0"/>
              </a:rPr>
              <a:t> družstva,  nebo jsou.li některá ustanovení projektu rozdělení  bez právních </a:t>
            </a:r>
          </a:p>
          <a:p>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účinků, platí že</a:t>
            </a:r>
          </a:p>
          <a:p>
            <a:endParaRPr lang="cs-CZ" sz="2000" b="1" dirty="0" smtClean="0">
              <a:latin typeface="Times New Roman" panose="02020603050405020304" pitchFamily="18" charset="0"/>
              <a:cs typeface="Times New Roman" panose="02020603050405020304" pitchFamily="18" charset="0"/>
            </a:endParaRPr>
          </a:p>
          <a:p>
            <a:r>
              <a:rPr lang="cs-CZ" sz="2000" b="1" dirty="0" smtClean="0">
                <a:latin typeface="Times New Roman" panose="02020603050405020304" pitchFamily="18" charset="0"/>
                <a:cs typeface="Times New Roman" panose="02020603050405020304" pitchFamily="18" charset="0"/>
              </a:rPr>
              <a:t>- stavby s družstevními byty a s družstevními nebytovými prostory a pozemku jimi zastavěné a s nimi funkčně související nebo družstevní byty  a družstevní nebytové prostory, které jsou samostatnými předměty vlastnictví podle zvláštního zákona, </a:t>
            </a:r>
            <a:r>
              <a:rPr lang="cs-CZ" sz="2000" b="1" u="sng" dirty="0" smtClean="0">
                <a:latin typeface="Times New Roman" panose="02020603050405020304" pitchFamily="18" charset="0"/>
                <a:cs typeface="Times New Roman" panose="02020603050405020304" pitchFamily="18" charset="0"/>
              </a:rPr>
              <a:t>jsou ode dne zápisu rozdělení do OR v podílovém spoluvlastnictví všech rozdělovaných a nástupnických bytových družstev; spoluvlastnické podíly jednotlivých byt. </a:t>
            </a:r>
            <a:r>
              <a:rPr lang="cs-CZ" sz="2000" b="1" dirty="0" smtClean="0">
                <a:latin typeface="Times New Roman" panose="02020603050405020304" pitchFamily="18" charset="0"/>
                <a:cs typeface="Times New Roman" panose="02020603050405020304" pitchFamily="18" charset="0"/>
              </a:rPr>
              <a:t>Družstev  na těchto nemovitostech jsou stejné,</a:t>
            </a:r>
          </a:p>
          <a:p>
            <a:endParaRPr lang="cs-CZ" sz="2000" b="1" dirty="0">
              <a:latin typeface="Times New Roman" panose="02020603050405020304" pitchFamily="18" charset="0"/>
              <a:cs typeface="Times New Roman" panose="02020603050405020304" pitchFamily="18" charset="0"/>
            </a:endParaRPr>
          </a:p>
          <a:p>
            <a:r>
              <a:rPr lang="cs-CZ" sz="2000" b="1" dirty="0" smtClean="0">
                <a:latin typeface="Times New Roman" panose="02020603050405020304" pitchFamily="18" charset="0"/>
                <a:cs typeface="Times New Roman" panose="02020603050405020304" pitchFamily="18" charset="0"/>
              </a:rPr>
              <a:t>- všichni členové rozdělovaného nebo zaniklého bytového družstva, kteří jsou  nájemci družstevních bytů nebo družstevních nebytových prostorů, </a:t>
            </a:r>
            <a:r>
              <a:rPr lang="cs-CZ" sz="2000" b="1" u="sng" dirty="0" smtClean="0">
                <a:latin typeface="Times New Roman" panose="02020603050405020304" pitchFamily="18" charset="0"/>
                <a:cs typeface="Times New Roman" panose="02020603050405020304" pitchFamily="18" charset="0"/>
              </a:rPr>
              <a:t>se stali členy všech nástupnických byt. družstev a současně zůstali členy rozdělovaného byt. družstva, a</a:t>
            </a:r>
          </a:p>
          <a:p>
            <a:endParaRPr lang="cs-CZ" sz="2000" b="1" u="sng" dirty="0" smtClean="0">
              <a:latin typeface="Times New Roman" panose="02020603050405020304" pitchFamily="18" charset="0"/>
              <a:cs typeface="Times New Roman" panose="02020603050405020304" pitchFamily="18" charset="0"/>
            </a:endParaRPr>
          </a:p>
          <a:p>
            <a:endParaRPr lang="cs-CZ" sz="2000" b="1" dirty="0">
              <a:latin typeface="Times New Roman" panose="02020603050405020304" pitchFamily="18" charset="0"/>
              <a:cs typeface="Times New Roman" panose="02020603050405020304" pitchFamily="18" charset="0"/>
            </a:endParaRPr>
          </a:p>
          <a:p>
            <a:endParaRPr lang="cs-CZ" sz="2000" b="1" dirty="0" smtClean="0">
              <a:latin typeface="Times New Roman" panose="02020603050405020304" pitchFamily="18" charset="0"/>
              <a:cs typeface="Times New Roman" panose="02020603050405020304" pitchFamily="18" charset="0"/>
            </a:endParaRPr>
          </a:p>
          <a:p>
            <a:endParaRPr lang="cs-CZ" sz="2000" b="1" dirty="0" smtClean="0">
              <a:latin typeface="Times New Roman" panose="02020603050405020304" pitchFamily="18" charset="0"/>
              <a:cs typeface="Times New Roman" panose="02020603050405020304" pitchFamily="18" charset="0"/>
            </a:endParaRPr>
          </a:p>
          <a:p>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1266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30160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Rozdělení byt a soc.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08720"/>
            <a:ext cx="8928992" cy="5832648"/>
          </a:xfrm>
        </p:spPr>
        <p:txBody>
          <a:bodyPr>
            <a:normAutofit fontScale="85000" lnSpcReduction="10000"/>
          </a:bodyPr>
          <a:lstStyle/>
          <a:p>
            <a:r>
              <a:rPr lang="cs-CZ" sz="2000" b="1" dirty="0" smtClean="0">
                <a:latin typeface="Times New Roman" panose="02020603050405020304" pitchFamily="18" charset="0"/>
                <a:cs typeface="Times New Roman" panose="02020603050405020304" pitchFamily="18" charset="0"/>
              </a:rPr>
              <a:t>- majetková účast členů rozdělovaného nebo zaniklého byt. družstva v rozdělovaném nebo nástupnickém družstvu se určí způsobem  uvedeným v </a:t>
            </a:r>
            <a:r>
              <a:rPr lang="cs-CZ" sz="2000" b="1" dirty="0" err="1" smtClean="0">
                <a:latin typeface="Times New Roman" panose="02020603050405020304" pitchFamily="18" charset="0"/>
                <a:cs typeface="Times New Roman" panose="02020603050405020304" pitchFamily="18" charset="0"/>
              </a:rPr>
              <a:t>ust</a:t>
            </a:r>
            <a:r>
              <a:rPr lang="cs-CZ" sz="2000" b="1" dirty="0" smtClean="0">
                <a:latin typeface="Times New Roman" panose="02020603050405020304" pitchFamily="18" charset="0"/>
                <a:cs typeface="Times New Roman" panose="02020603050405020304" pitchFamily="18" charset="0"/>
              </a:rPr>
              <a:t>. §  332 odst. 1 – viz výše – 36).</a:t>
            </a:r>
          </a:p>
          <a:p>
            <a:endParaRPr lang="cs-CZ" sz="2000" b="1" dirty="0">
              <a:latin typeface="Times New Roman" panose="02020603050405020304" pitchFamily="18" charset="0"/>
              <a:cs typeface="Times New Roman" panose="02020603050405020304" pitchFamily="18" charset="0"/>
            </a:endParaRPr>
          </a:p>
          <a:p>
            <a:r>
              <a:rPr lang="cs-CZ" sz="2000" b="1" dirty="0" smtClean="0">
                <a:latin typeface="Times New Roman" panose="02020603050405020304" pitchFamily="18" charset="0"/>
                <a:cs typeface="Times New Roman" panose="02020603050405020304" pitchFamily="18" charset="0"/>
              </a:rPr>
              <a:t>C) </a:t>
            </a:r>
            <a:r>
              <a:rPr lang="cs-CZ" sz="2000" b="1" u="sng" dirty="0" smtClean="0">
                <a:latin typeface="Times New Roman" panose="02020603050405020304" pitchFamily="18" charset="0"/>
                <a:cs typeface="Times New Roman" panose="02020603050405020304" pitchFamily="18" charset="0"/>
              </a:rPr>
              <a:t>Změna právní formy</a:t>
            </a:r>
          </a:p>
          <a:p>
            <a:r>
              <a:rPr lang="cs-CZ" sz="2000" b="1" u="sng" dirty="0" smtClean="0">
                <a:latin typeface="Times New Roman" panose="02020603050405020304" pitchFamily="18" charset="0"/>
                <a:cs typeface="Times New Roman" panose="02020603050405020304" pitchFamily="18" charset="0"/>
              </a:rPr>
              <a:t>1.  Obecná ustanovení</a:t>
            </a:r>
          </a:p>
          <a:p>
            <a:r>
              <a:rPr lang="cs-CZ" sz="2000" b="1" u="sng" dirty="0" smtClean="0">
                <a:latin typeface="Times New Roman" panose="02020603050405020304" pitchFamily="18" charset="0"/>
                <a:cs typeface="Times New Roman" panose="02020603050405020304" pitchFamily="18" charset="0"/>
              </a:rPr>
              <a:t>Změna právní formy </a:t>
            </a:r>
            <a:r>
              <a:rPr lang="cs-CZ" sz="2000" b="1" dirty="0" smtClean="0">
                <a:latin typeface="Times New Roman" panose="02020603050405020304" pitchFamily="18" charset="0"/>
                <a:cs typeface="Times New Roman" panose="02020603050405020304" pitchFamily="18" charset="0"/>
              </a:rPr>
              <a:t>= zákon jí rozumí změnu, při níž  právnická osoba </a:t>
            </a:r>
          </a:p>
          <a:p>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nezaniká  ani nepřechází její jmění na právního nástupce, ale pouze </a:t>
            </a:r>
          </a:p>
          <a:p>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se mění její vnitřní právní poměry a právní postavení jejích </a:t>
            </a:r>
          </a:p>
          <a:p>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společníků. </a:t>
            </a:r>
          </a:p>
          <a:p>
            <a:pPr marL="0" indent="0">
              <a:buNone/>
            </a:pPr>
            <a:r>
              <a:rPr lang="cs-CZ" sz="2000" b="1" dirty="0" smtClean="0">
                <a:latin typeface="Times New Roman" panose="02020603050405020304" pitchFamily="18" charset="0"/>
                <a:cs typeface="Times New Roman" panose="02020603050405020304" pitchFamily="18" charset="0"/>
              </a:rPr>
              <a:t>      Zákon takovou změnu obecně připouští – pokud zvláštní zákon nestanoví </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něco jiného.</a:t>
            </a:r>
            <a:endParaRPr lang="cs-CZ" sz="2000" b="1" u="sng" dirty="0" smtClean="0">
              <a:latin typeface="Times New Roman" panose="02020603050405020304" pitchFamily="18" charset="0"/>
              <a:cs typeface="Times New Roman" panose="02020603050405020304" pitchFamily="18" charset="0"/>
            </a:endParaRP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a:t>
            </a:r>
            <a:r>
              <a:rPr lang="cs-CZ" sz="2000" b="1" u="sng" dirty="0" smtClean="0">
                <a:latin typeface="Times New Roman" panose="02020603050405020304" pitchFamily="18" charset="0"/>
                <a:cs typeface="Times New Roman" panose="02020603050405020304" pitchFamily="18" charset="0"/>
              </a:rPr>
              <a:t>Za stejné podmínky </a:t>
            </a:r>
            <a:r>
              <a:rPr lang="cs-CZ" sz="2000" b="1" dirty="0" smtClean="0">
                <a:latin typeface="Times New Roman" panose="02020603050405020304" pitchFamily="18" charset="0"/>
                <a:cs typeface="Times New Roman" panose="02020603050405020304" pitchFamily="18" charset="0"/>
              </a:rPr>
              <a:t>může svou právní formu změnit na společnost  </a:t>
            </a:r>
            <a:r>
              <a:rPr lang="cs-CZ" sz="2000" b="1" u="sng" dirty="0" smtClean="0">
                <a:latin typeface="Times New Roman" panose="02020603050405020304" pitchFamily="18" charset="0"/>
                <a:cs typeface="Times New Roman" panose="02020603050405020304" pitchFamily="18" charset="0"/>
              </a:rPr>
              <a:t>i </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a:t>
            </a:r>
            <a:r>
              <a:rPr lang="cs-CZ" sz="2000" b="1" u="sng" dirty="0" smtClean="0">
                <a:latin typeface="Times New Roman" panose="02020603050405020304" pitchFamily="18" charset="0"/>
                <a:cs typeface="Times New Roman" panose="02020603050405020304" pitchFamily="18" charset="0"/>
              </a:rPr>
              <a:t>družstvo. </a:t>
            </a:r>
          </a:p>
          <a:p>
            <a:pPr marL="0" indent="0">
              <a:buNone/>
            </a:pPr>
            <a:endParaRPr lang="cs-CZ" sz="2000" b="1" u="sng" dirty="0" smtClean="0">
              <a:latin typeface="Times New Roman" panose="02020603050405020304" pitchFamily="18" charset="0"/>
              <a:cs typeface="Times New Roman" panose="02020603050405020304" pitchFamily="18" charset="0"/>
            </a:endParaRP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a:t>
            </a:r>
            <a:r>
              <a:rPr lang="cs-CZ" sz="2000" b="1" u="sng" dirty="0" smtClean="0">
                <a:latin typeface="Times New Roman" panose="02020603050405020304" pitchFamily="18" charset="0"/>
                <a:cs typeface="Times New Roman" panose="02020603050405020304" pitchFamily="18" charset="0"/>
              </a:rPr>
              <a:t>Projekt změny právní formy</a:t>
            </a:r>
            <a:r>
              <a:rPr lang="cs-CZ" sz="2000" b="1" dirty="0" smtClean="0">
                <a:latin typeface="Times New Roman" panose="02020603050405020304" pitchFamily="18" charset="0"/>
                <a:cs typeface="Times New Roman" panose="02020603050405020304" pitchFamily="18" charset="0"/>
              </a:rPr>
              <a:t> musí obsahovat (obecně): </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 firmu, sídlo a IČ společnosti nebo družstva před změnou právní formy,</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 právní formu, již má společnost nebo družstvo nabýt,</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 firmu společnosti nebo družstva po změně právní formy,</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 den, k němuž byl </a:t>
            </a:r>
            <a:r>
              <a:rPr lang="cs-CZ" sz="2000" b="1" dirty="0">
                <a:latin typeface="Times New Roman" panose="02020603050405020304" pitchFamily="18" charset="0"/>
                <a:cs typeface="Times New Roman" panose="02020603050405020304" pitchFamily="18" charset="0"/>
              </a:rPr>
              <a:t>v</a:t>
            </a:r>
            <a:r>
              <a:rPr lang="cs-CZ" sz="2000" b="1" dirty="0" smtClean="0">
                <a:latin typeface="Times New Roman" panose="02020603050405020304" pitchFamily="18" charset="0"/>
                <a:cs typeface="Times New Roman" panose="02020603050405020304" pitchFamily="18" charset="0"/>
              </a:rPr>
              <a:t>yhotoven projekt změny právní formy,</a:t>
            </a:r>
          </a:p>
          <a:p>
            <a:pPr marL="0" indent="0">
              <a:buNone/>
            </a:pPr>
            <a:r>
              <a:rPr lang="cs-CZ" sz="2000" b="1" dirty="0" smtClean="0">
                <a:latin typeface="Times New Roman" panose="02020603050405020304" pitchFamily="18" charset="0"/>
                <a:cs typeface="Times New Roman" panose="02020603050405020304" pitchFamily="18" charset="0"/>
              </a:rPr>
              <a:t> </a:t>
            </a:r>
          </a:p>
          <a:p>
            <a:pPr marL="0" indent="0">
              <a:buNone/>
            </a:pPr>
            <a:endParaRPr lang="cs-CZ" sz="2000" b="1" dirty="0" smtClean="0">
              <a:latin typeface="Times New Roman" panose="02020603050405020304" pitchFamily="18" charset="0"/>
              <a:cs typeface="Times New Roman" panose="02020603050405020304" pitchFamily="18" charset="0"/>
            </a:endParaRPr>
          </a:p>
          <a:p>
            <a:pPr marL="0" indent="0">
              <a:buNone/>
            </a:pPr>
            <a:endParaRPr lang="cs-CZ" sz="2000" b="1" dirty="0" smtClean="0">
              <a:latin typeface="Times New Roman" panose="02020603050405020304" pitchFamily="18" charset="0"/>
              <a:cs typeface="Times New Roman" panose="02020603050405020304" pitchFamily="18" charset="0"/>
            </a:endParaRPr>
          </a:p>
          <a:p>
            <a:pPr marL="0" indent="0">
              <a:buNone/>
            </a:pPr>
            <a:endParaRPr lang="cs-CZ" sz="2000" b="1" dirty="0" smtClean="0">
              <a:latin typeface="Times New Roman" panose="02020603050405020304" pitchFamily="18" charset="0"/>
              <a:cs typeface="Times New Roman" panose="02020603050405020304" pitchFamily="18" charset="0"/>
            </a:endParaRPr>
          </a:p>
          <a:p>
            <a:pPr marL="0" indent="0">
              <a:buNone/>
            </a:pPr>
            <a:endParaRPr lang="cs-CZ" sz="2000" b="1" dirty="0">
              <a:latin typeface="Times New Roman" panose="02020603050405020304" pitchFamily="18" charset="0"/>
              <a:cs typeface="Times New Roman" panose="02020603050405020304" pitchFamily="18" charset="0"/>
            </a:endParaRPr>
          </a:p>
          <a:p>
            <a:pPr marL="0" indent="0">
              <a:buNone/>
            </a:pPr>
            <a:endParaRPr lang="cs-CZ" sz="2000" b="1" dirty="0" smtClean="0">
              <a:latin typeface="Times New Roman" panose="02020603050405020304" pitchFamily="18" charset="0"/>
              <a:cs typeface="Times New Roman" panose="02020603050405020304" pitchFamily="18" charset="0"/>
            </a:endParaRPr>
          </a:p>
          <a:p>
            <a:pPr marL="0" indent="0">
              <a:buNone/>
            </a:pPr>
            <a:endParaRPr lang="cs-CZ" sz="2000" b="1" dirty="0" smtClean="0">
              <a:latin typeface="Times New Roman" panose="02020603050405020304" pitchFamily="18" charset="0"/>
              <a:cs typeface="Times New Roman" panose="02020603050405020304" pitchFamily="18" charset="0"/>
            </a:endParaRPr>
          </a:p>
          <a:p>
            <a:pPr marL="0" indent="0">
              <a:buNone/>
            </a:pPr>
            <a:endParaRPr lang="cs-CZ" sz="2000" b="1" dirty="0">
              <a:latin typeface="Times New Roman" panose="02020603050405020304" pitchFamily="18" charset="0"/>
              <a:cs typeface="Times New Roman" panose="02020603050405020304" pitchFamily="18" charset="0"/>
            </a:endParaRPr>
          </a:p>
          <a:p>
            <a:pPr marL="0" indent="0">
              <a:buNone/>
            </a:pPr>
            <a:endParaRPr lang="cs-CZ" sz="20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8301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856984" cy="5904656"/>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I v tomto případě  družstvo vstupuje do likvidace.  I když to zákon výslovně </a:t>
            </a:r>
            <a:r>
              <a:rPr lang="cs-CZ" sz="1800" b="1" dirty="0" smtClean="0">
                <a:latin typeface="Times New Roman" panose="02020603050405020304" pitchFamily="18" charset="0"/>
                <a:cs typeface="Times New Roman" panose="02020603050405020304" pitchFamily="18" charset="0"/>
              </a:rPr>
              <a:t>neříká</a:t>
            </a:r>
            <a:r>
              <a:rPr lang="cs-CZ" sz="1800" b="1" dirty="0" smtClean="0">
                <a:latin typeface="Times New Roman" panose="02020603050405020304" pitchFamily="18" charset="0"/>
                <a:cs typeface="Times New Roman" panose="02020603050405020304" pitchFamily="18" charset="0"/>
              </a:rPr>
              <a:t>, lze i zde analogicky uplatnit </a:t>
            </a:r>
            <a:r>
              <a:rPr lang="cs-CZ" sz="1800" b="1" dirty="0" err="1" smtClean="0">
                <a:latin typeface="Times New Roman" panose="02020603050405020304" pitchFamily="18" charset="0"/>
                <a:cs typeface="Times New Roman" panose="02020603050405020304" pitchFamily="18" charset="0"/>
              </a:rPr>
              <a:t>ust</a:t>
            </a:r>
            <a:r>
              <a:rPr lang="cs-CZ" sz="1800" b="1" dirty="0" smtClean="0">
                <a:latin typeface="Times New Roman" panose="02020603050405020304" pitchFamily="18" charset="0"/>
                <a:cs typeface="Times New Roman" panose="02020603050405020304" pitchFamily="18" charset="0"/>
              </a:rPr>
              <a:t>. §  170 NOZ v tom směru, že </a:t>
            </a:r>
            <a:r>
              <a:rPr lang="cs-CZ" sz="1800" b="1" dirty="0">
                <a:latin typeface="Times New Roman" panose="02020603050405020304" pitchFamily="18" charset="0"/>
                <a:cs typeface="Times New Roman" panose="02020603050405020304" pitchFamily="18" charset="0"/>
              </a:rPr>
              <a:t>n</a:t>
            </a:r>
            <a:r>
              <a:rPr lang="cs-CZ" sz="1800" b="1" dirty="0" smtClean="0">
                <a:latin typeface="Times New Roman" panose="02020603050405020304" pitchFamily="18" charset="0"/>
                <a:cs typeface="Times New Roman" panose="02020603050405020304" pitchFamily="18" charset="0"/>
              </a:rPr>
              <a:t>ebrání-li  tomu naplnění cílů likvidace, může  družstvo (jeho členové) svůj názor na ukončení existence družstva změnit a </a:t>
            </a:r>
            <a:r>
              <a:rPr lang="cs-CZ" sz="1800" b="1" dirty="0" smtClean="0">
                <a:latin typeface="Times New Roman" panose="02020603050405020304" pitchFamily="18" charset="0"/>
                <a:cs typeface="Times New Roman" panose="02020603050405020304" pitchFamily="18" charset="0"/>
              </a:rPr>
              <a:t>rozhodnout </a:t>
            </a:r>
            <a:r>
              <a:rPr lang="cs-CZ" sz="1800" b="1" dirty="0" smtClean="0">
                <a:latin typeface="Times New Roman" panose="02020603050405020304" pitchFamily="18" charset="0"/>
                <a:cs typeface="Times New Roman" panose="02020603050405020304" pitchFamily="18" charset="0"/>
              </a:rPr>
              <a:t>o jeho pokračování.  A to </a:t>
            </a:r>
            <a:r>
              <a:rPr lang="cs-CZ" sz="1800" b="1" dirty="0" smtClean="0">
                <a:latin typeface="Times New Roman" panose="02020603050405020304" pitchFamily="18" charset="0"/>
                <a:cs typeface="Times New Roman" panose="02020603050405020304" pitchFamily="18" charset="0"/>
              </a:rPr>
              <a:t>ještě </a:t>
            </a:r>
            <a:r>
              <a:rPr lang="cs-CZ" sz="1800" b="1" dirty="0" smtClean="0">
                <a:latin typeface="Times New Roman" panose="02020603050405020304" pitchFamily="18" charset="0"/>
                <a:cs typeface="Times New Roman" panose="02020603050405020304" pitchFamily="18" charset="0"/>
              </a:rPr>
              <a:t>dřív, než </a:t>
            </a:r>
            <a:r>
              <a:rPr lang="cs-CZ" sz="1800" b="1" dirty="0" smtClean="0">
                <a:latin typeface="Times New Roman" panose="02020603050405020304" pitchFamily="18" charset="0"/>
                <a:cs typeface="Times New Roman" panose="02020603050405020304" pitchFamily="18" charset="0"/>
              </a:rPr>
              <a:t>předem </a:t>
            </a:r>
            <a:r>
              <a:rPr lang="cs-CZ" sz="1800" b="1" dirty="0" smtClean="0">
                <a:latin typeface="Times New Roman" panose="02020603050405020304" pitchFamily="18" charset="0"/>
                <a:cs typeface="Times New Roman" panose="02020603050405020304" pitchFamily="18" charset="0"/>
              </a:rPr>
              <a:t>stanovená doba existence družstva uplyne. </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Zrušení družstva  dosažením účelu </a:t>
            </a:r>
            <a:r>
              <a:rPr lang="cs-CZ" sz="1800" b="1" dirty="0" smtClean="0">
                <a:latin typeface="Times New Roman" panose="02020603050405020304" pitchFamily="18" charset="0"/>
                <a:cs typeface="Times New Roman" panose="02020603050405020304" pitchFamily="18" charset="0"/>
              </a:rPr>
              <a:t>jeho založení.  Jde v podstatě jen o obdobu předchozího způsobu. Dočasnost je zde vyjádřena  dobou do dosažení účelu.   Vzhledem k závažnosti právních –důsledku dosažení účelu by v usnesení o založení družstva měly být uvedena kritéria pokud možno jednoznačného určení, že účelu již bylo dosaženo.  I zde v úvahu přichází usnesení nejvyššího orgánu družstva, které dobu trvání družstva následně vymezí jinak.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a:t>
            </a:r>
            <a:r>
              <a:rPr lang="cs-CZ" sz="1800" b="1" u="sng" dirty="0" smtClean="0">
                <a:latin typeface="Times New Roman" panose="02020603050405020304" pitchFamily="18" charset="0"/>
                <a:cs typeface="Times New Roman" panose="02020603050405020304" pitchFamily="18" charset="0"/>
              </a:rPr>
              <a:t>) Zrušení právnické osoby (družstva) rozhodnutím orgánu veřejné moci </a:t>
            </a:r>
            <a:r>
              <a:rPr lang="cs-CZ" sz="1800" b="1" dirty="0" smtClean="0">
                <a:latin typeface="Times New Roman" panose="02020603050405020304" pitchFamily="18" charset="0"/>
                <a:cs typeface="Times New Roman" panose="02020603050405020304" pitchFamily="18" charset="0"/>
              </a:rPr>
              <a:t> (§ 172 NOZ)</a:t>
            </a:r>
          </a:p>
          <a:p>
            <a:r>
              <a:rPr lang="cs-CZ" sz="1800" b="1" dirty="0" smtClean="0">
                <a:latin typeface="Times New Roman" panose="02020603050405020304" pitchFamily="18" charset="0"/>
                <a:cs typeface="Times New Roman" panose="02020603050405020304" pitchFamily="18" charset="0"/>
              </a:rPr>
              <a:t>Jde o rozhodnutí soudu. Ten takto může rozhodnout na návrh </a:t>
            </a:r>
          </a:p>
          <a:p>
            <a:r>
              <a:rPr lang="cs-CZ" sz="1800" b="1" dirty="0" smtClean="0">
                <a:latin typeface="Times New Roman" panose="02020603050405020304" pitchFamily="18" charset="0"/>
                <a:cs typeface="Times New Roman" panose="02020603050405020304" pitchFamily="18" charset="0"/>
              </a:rPr>
              <a:t>- toho, kdo osvědčil právní zájem , nebo </a:t>
            </a:r>
          </a:p>
          <a:p>
            <a:r>
              <a:rPr lang="cs-CZ" sz="1800" b="1" dirty="0" smtClean="0">
                <a:latin typeface="Times New Roman" panose="02020603050405020304" pitchFamily="18" charset="0"/>
                <a:cs typeface="Times New Roman" panose="02020603050405020304" pitchFamily="18" charset="0"/>
              </a:rPr>
              <a:t>- i bez návrhu, </a:t>
            </a:r>
          </a:p>
          <a:p>
            <a:r>
              <a:rPr lang="cs-CZ" sz="1800" b="1" dirty="0" smtClean="0">
                <a:latin typeface="Times New Roman" panose="02020603050405020304" pitchFamily="18" charset="0"/>
                <a:cs typeface="Times New Roman" panose="02020603050405020304" pitchFamily="18" charset="0"/>
              </a:rPr>
              <a:t>jestliže – právnická osoba (družstvo) vyvíjí činnost v míře, že to závažným způsobem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narušuje veřejný pořádek,</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přestane splňovat  předpoklady vyžadované pro vznik právnické osoby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 požadované zákonem</a:t>
            </a:r>
          </a:p>
          <a:p>
            <a:endParaRPr lang="cs-CZ" sz="1800" b="1" dirty="0" smtClean="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p>
          <a:p>
            <a:r>
              <a:rPr lang="cs-CZ" sz="1800" b="1" u="sng" dirty="0" smtClean="0">
                <a:latin typeface="Times New Roman" panose="02020603050405020304" pitchFamily="18" charset="0"/>
                <a:cs typeface="Times New Roman" panose="02020603050405020304" pitchFamily="18" charset="0"/>
              </a:rPr>
              <a:t> </a:t>
            </a:r>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01079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Změna právní formy</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1052735"/>
            <a:ext cx="8856984" cy="5804917"/>
          </a:xfrm>
        </p:spPr>
        <p:txBody>
          <a:bodyPr>
            <a:normAutofit/>
          </a:bodyPr>
          <a:lstStyle/>
          <a:p>
            <a:pPr>
              <a:buFontTx/>
              <a:buChar char="-"/>
            </a:pPr>
            <a:r>
              <a:rPr lang="cs-CZ" sz="1800" b="1" dirty="0">
                <a:latin typeface="Times New Roman" panose="02020603050405020304" pitchFamily="18" charset="0"/>
                <a:cs typeface="Times New Roman" panose="02020603050405020304" pitchFamily="18" charset="0"/>
              </a:rPr>
              <a:t>s</a:t>
            </a:r>
            <a:r>
              <a:rPr lang="cs-CZ" sz="1800" b="1" dirty="0" smtClean="0">
                <a:latin typeface="Times New Roman" panose="02020603050405020304" pitchFamily="18" charset="0"/>
                <a:cs typeface="Times New Roman" panose="02020603050405020304" pitchFamily="18" charset="0"/>
              </a:rPr>
              <a:t>polečenskou smlouvu nebo zakladatelskou listinu nebo stanovy společnosti nebo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 po zápisu změny právní formy do OR,</a:t>
            </a:r>
          </a:p>
          <a:p>
            <a:pPr>
              <a:buFontTx/>
              <a:buChar char="-"/>
            </a:pPr>
            <a:r>
              <a:rPr lang="cs-CZ" sz="1800" b="1" dirty="0" smtClean="0">
                <a:latin typeface="Times New Roman" panose="02020603050405020304" pitchFamily="18" charset="0"/>
                <a:cs typeface="Times New Roman" panose="02020603050405020304" pitchFamily="18" charset="0"/>
              </a:rPr>
              <a:t>všechny zvláštní výhody, které společnost nebo družstvo měnící svou právní formu</a:t>
            </a:r>
          </a:p>
          <a:p>
            <a:pPr marL="0" indent="0">
              <a:buNone/>
            </a:pPr>
            <a:r>
              <a:rPr lang="cs-CZ" sz="1800" b="1" dirty="0" smtClean="0">
                <a:latin typeface="Times New Roman" panose="02020603050405020304" pitchFamily="18" charset="0"/>
                <a:cs typeface="Times New Roman" panose="02020603050405020304" pitchFamily="18" charset="0"/>
              </a:rPr>
              <a:t>      poskytuje  členům statutárního orgánu, členům dozorčí rady, správní rady nebo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kontrolní komise, pokud se zřizují a znalci pro ocenění jmění; přitom se zvlášť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uvede,  komu je tato výhoda poskytována a kdo a za jakých podmínek ji poskytuje,</a:t>
            </a:r>
          </a:p>
          <a:p>
            <a:pPr>
              <a:buFontTx/>
              <a:buChar char="-"/>
            </a:pPr>
            <a:r>
              <a:rPr lang="cs-CZ" sz="1800" b="1" dirty="0" smtClean="0">
                <a:latin typeface="Times New Roman" panose="02020603050405020304" pitchFamily="18" charset="0"/>
                <a:cs typeface="Times New Roman" panose="02020603050405020304" pitchFamily="18" charset="0"/>
              </a:rPr>
              <a:t>pravidla postupu při vypořádání se společníkem, který se změnou právní formy</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nesouhlasit, a výši částky, jež mu bude vyplacena, nebo způsob jejího určení, není-li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ke schválení změny právní formy nutný souhlas všech společníků,</a:t>
            </a:r>
          </a:p>
          <a:p>
            <a:pPr>
              <a:buFontTx/>
              <a:buChar char="-"/>
            </a:pPr>
            <a:r>
              <a:rPr lang="cs-CZ" sz="1800" b="1" dirty="0" smtClean="0">
                <a:latin typeface="Times New Roman" panose="02020603050405020304" pitchFamily="18" charset="0"/>
                <a:cs typeface="Times New Roman" panose="02020603050405020304" pitchFamily="18" charset="0"/>
              </a:rPr>
              <a:t>Při změně  akciové společnosti výši náhrady pro vlastníky účastnických cenných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papírů nebo zknihovaných účastnických cenných papírů, které nejsou akciemi nebo</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zatímními listy,</a:t>
            </a:r>
          </a:p>
          <a:p>
            <a:pPr>
              <a:buFontTx/>
              <a:buChar char="-"/>
            </a:pPr>
            <a:r>
              <a:rPr lang="cs-CZ" sz="1800" b="1" dirty="0" smtClean="0">
                <a:latin typeface="Times New Roman" panose="02020603050405020304" pitchFamily="18" charset="0"/>
                <a:cs typeface="Times New Roman" panose="02020603050405020304" pitchFamily="18" charset="0"/>
              </a:rPr>
              <a:t>jména, příjmení a bydliště nebo firmy nebo názvy, sídle a </a:t>
            </a:r>
            <a:r>
              <a:rPr lang="cs-CZ" sz="1800" b="1" dirty="0" err="1" smtClean="0">
                <a:latin typeface="Times New Roman" panose="02020603050405020304" pitchFamily="18" charset="0"/>
                <a:cs typeface="Times New Roman" panose="02020603050405020304" pitchFamily="18" charset="0"/>
              </a:rPr>
              <a:t>IČa</a:t>
            </a:r>
            <a:r>
              <a:rPr lang="cs-CZ" sz="1800" b="1" dirty="0" smtClean="0">
                <a:latin typeface="Times New Roman" panose="02020603050405020304" pitchFamily="18" charset="0"/>
                <a:cs typeface="Times New Roman" panose="02020603050405020304" pitchFamily="18" charset="0"/>
              </a:rPr>
              <a:t> osob, které budou po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zápisu změny právní formy do OR</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členy statutárního orgánu společnosti nebo družstva,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členy dozorčí rady nebo správní rady akciové společnosti, a pokud se zřizuje, i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dozorčí rady společnosti s ručením omezeným nebo kontrolní komise družstva,</a:t>
            </a:r>
          </a:p>
          <a:p>
            <a:pPr marL="0" inden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7537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435280" cy="792088"/>
          </a:xfrm>
        </p:spPr>
        <p:txBody>
          <a:bodyPr>
            <a:normAutofit/>
          </a:bodyPr>
          <a:lstStyle/>
          <a:p>
            <a:r>
              <a:rPr lang="cs-CZ" sz="2800" b="1" dirty="0" smtClean="0">
                <a:latin typeface="Times New Roman" panose="02020603050405020304" pitchFamily="18" charset="0"/>
                <a:cs typeface="Times New Roman" panose="02020603050405020304" pitchFamily="18" charset="0"/>
              </a:rPr>
              <a:t>Změna právní formy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80728"/>
            <a:ext cx="8928992" cy="5760640"/>
          </a:xfrm>
        </p:spPr>
        <p:txBody>
          <a:bodyPr>
            <a:normAutofit fontScale="85000" lnSpcReduction="10000"/>
          </a:bodyPr>
          <a:lstStyle/>
          <a:p>
            <a:pPr>
              <a:buFontTx/>
              <a:buChar char="-"/>
            </a:pPr>
            <a:r>
              <a:rPr lang="cs-CZ" sz="2000" b="1" dirty="0" smtClean="0">
                <a:latin typeface="Times New Roman" panose="02020603050405020304" pitchFamily="18" charset="0"/>
                <a:cs typeface="Times New Roman" panose="02020603050405020304" pitchFamily="18" charset="0"/>
              </a:rPr>
              <a:t>mění-li se právní forma na akciovou společnost </a:t>
            </a:r>
          </a:p>
          <a:p>
            <a:pPr marL="0" indent="0">
              <a:buNone/>
            </a:pPr>
            <a:r>
              <a:rPr lang="cs-CZ" sz="2000" b="1" dirty="0" smtClean="0">
                <a:latin typeface="Times New Roman" panose="02020603050405020304" pitchFamily="18" charset="0"/>
                <a:cs typeface="Times New Roman" panose="02020603050405020304" pitchFamily="18" charset="0"/>
              </a:rPr>
              <a:t>      -  počet, druh, formu a jmenovitou hodnotu akcií určených pro každého </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akcionáře po zápisu  změny právní formy do OR, údaj, zda akcie budou </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vydány jako cenný papír nebo jako zaknihovaný cenný papír anebo budou</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imobilizovány, a pravidla postupu a dobu pro jejich vydání,</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  údaje o tom, zda nebo kolik míst v dozorčí radě nebo správní radě má být </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obsazeno osobami volenými zaměstnanci a.s. s uvedením, že tato místa</a:t>
            </a:r>
          </a:p>
          <a:p>
            <a:pPr marL="0" indent="0">
              <a:buNone/>
            </a:pPr>
            <a:r>
              <a:rPr lang="cs-CZ" sz="2000" b="1" dirty="0">
                <a:latin typeface="Times New Roman" panose="02020603050405020304" pitchFamily="18" charset="0"/>
                <a:cs typeface="Times New Roman" panose="02020603050405020304" pitchFamily="18" charset="0"/>
              </a:rPr>
              <a:t> </a:t>
            </a:r>
            <a:r>
              <a:rPr lang="cs-CZ" sz="2000" b="1" dirty="0" smtClean="0">
                <a:latin typeface="Times New Roman" panose="02020603050405020304" pitchFamily="18" charset="0"/>
                <a:cs typeface="Times New Roman" panose="02020603050405020304" pitchFamily="18" charset="0"/>
              </a:rPr>
              <a:t>         budou obsazena až po zápisu do OR.</a:t>
            </a:r>
          </a:p>
          <a:p>
            <a:pPr marL="0" indent="0">
              <a:buNone/>
            </a:pPr>
            <a:endParaRPr lang="cs-CZ" sz="2000" b="1" dirty="0">
              <a:latin typeface="Times New Roman" panose="02020603050405020304" pitchFamily="18" charset="0"/>
              <a:cs typeface="Times New Roman" panose="02020603050405020304" pitchFamily="18" charset="0"/>
            </a:endParaRPr>
          </a:p>
          <a:p>
            <a:pPr marL="0" indent="0">
              <a:buNone/>
            </a:pPr>
            <a:r>
              <a:rPr lang="cs-CZ" sz="2000" b="1" dirty="0" smtClean="0">
                <a:latin typeface="Times New Roman" panose="02020603050405020304" pitchFamily="18" charset="0"/>
                <a:cs typeface="Times New Roman" panose="02020603050405020304" pitchFamily="18" charset="0"/>
              </a:rPr>
              <a:t>Pokud bude projekt změny právní formy na SRO nebo na AS nebo na družstvo zveřejněn bez výše uvedených údajů (což je přípustné),  doplní se chybějící údaje do projektu  před jeho schválením, pokud nejde o členy dozorčí nebo správní rady volení  zaměstnanci. </a:t>
            </a:r>
          </a:p>
          <a:p>
            <a:pPr marL="0" indent="0">
              <a:buNone/>
            </a:pPr>
            <a:endParaRPr lang="cs-CZ" sz="2000" b="1" dirty="0">
              <a:latin typeface="Times New Roman" panose="02020603050405020304" pitchFamily="18" charset="0"/>
              <a:cs typeface="Times New Roman" panose="02020603050405020304" pitchFamily="18" charset="0"/>
            </a:endParaRPr>
          </a:p>
          <a:p>
            <a:pPr marL="0" indent="0">
              <a:buNone/>
            </a:pPr>
            <a:r>
              <a:rPr lang="cs-CZ" sz="2000" b="1" dirty="0" smtClean="0">
                <a:latin typeface="Times New Roman" panose="02020603050405020304" pitchFamily="18" charset="0"/>
                <a:cs typeface="Times New Roman" panose="02020603050405020304" pitchFamily="18" charset="0"/>
              </a:rPr>
              <a:t>V sídle AS nebo družstva měnící svou právní formu musí být k nahlédnutí pro akcionáře nebo členy alespoň po dobu 1 měsíce před konáním valné hromady (členské schůze), která má změnu schválit</a:t>
            </a:r>
          </a:p>
          <a:p>
            <a:pPr>
              <a:buFontTx/>
              <a:buChar char="-"/>
            </a:pPr>
            <a:r>
              <a:rPr lang="cs-CZ" sz="2000" b="1" dirty="0" smtClean="0">
                <a:latin typeface="Times New Roman" panose="02020603050405020304" pitchFamily="18" charset="0"/>
                <a:cs typeface="Times New Roman" panose="02020603050405020304" pitchFamily="18" charset="0"/>
              </a:rPr>
              <a:t>Projekt změny právní formy,</a:t>
            </a:r>
          </a:p>
          <a:p>
            <a:pPr>
              <a:buFontTx/>
              <a:buChar char="-"/>
            </a:pPr>
            <a:r>
              <a:rPr lang="cs-CZ" sz="2000" b="1" dirty="0" smtClean="0">
                <a:latin typeface="Times New Roman" panose="02020603050405020304" pitchFamily="18" charset="0"/>
                <a:cs typeface="Times New Roman" panose="02020603050405020304" pitchFamily="18" charset="0"/>
              </a:rPr>
              <a:t>Zpráva o změně právní formy, pokud se vyžaduje,</a:t>
            </a:r>
          </a:p>
          <a:p>
            <a:pPr>
              <a:buFontTx/>
              <a:buChar char="-"/>
            </a:pPr>
            <a:r>
              <a:rPr lang="cs-CZ" sz="2000" b="1" dirty="0" smtClean="0">
                <a:latin typeface="Times New Roman" panose="02020603050405020304" pitchFamily="18" charset="0"/>
                <a:cs typeface="Times New Roman" panose="02020603050405020304" pitchFamily="18" charset="0"/>
              </a:rPr>
              <a:t>Posudek znalce pro ocenění jmění, pokud se vyžaduje, a </a:t>
            </a:r>
          </a:p>
          <a:p>
            <a:pPr>
              <a:buFontTx/>
              <a:buChar char="-"/>
            </a:pPr>
            <a:r>
              <a:rPr lang="cs-CZ" sz="2000" b="1" dirty="0" smtClean="0">
                <a:latin typeface="Times New Roman" panose="02020603050405020304" pitchFamily="18" charset="0"/>
                <a:cs typeface="Times New Roman" panose="02020603050405020304" pitchFamily="18" charset="0"/>
              </a:rPr>
              <a:t>Řádná, mimořádná nebo mezitímní účet. závěrka, případně i zpráva auditora o ní. </a:t>
            </a:r>
            <a:endParaRPr lang="cs-CZ" sz="2000" b="1" dirty="0">
              <a:latin typeface="Times New Roman" panose="02020603050405020304" pitchFamily="18" charset="0"/>
              <a:cs typeface="Times New Roman" panose="02020603050405020304" pitchFamily="18" charset="0"/>
            </a:endParaRPr>
          </a:p>
          <a:p>
            <a:pPr marL="0" indent="0">
              <a:buNone/>
            </a:pPr>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6204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Změna právní formy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AS nebo družstvo měnící svou právní formu vydá každému akcionáři nebo členovi, na jeho žádost, bez zbytečného odkladu bezplatně </a:t>
            </a:r>
            <a:r>
              <a:rPr lang="cs-CZ" sz="1800" b="1" u="sng" dirty="0" smtClean="0">
                <a:latin typeface="Times New Roman" panose="02020603050405020304" pitchFamily="18" charset="0"/>
                <a:cs typeface="Times New Roman" panose="02020603050405020304" pitchFamily="18" charset="0"/>
              </a:rPr>
              <a:t>opis nebo výpis z výše uvedených listin.</a:t>
            </a:r>
            <a:endParaRPr lang="cs-CZ" sz="1800" b="1" u="sng" dirty="0">
              <a:latin typeface="Times New Roman" panose="02020603050405020304" pitchFamily="18" charset="0"/>
              <a:cs typeface="Times New Roman" panose="02020603050405020304" pitchFamily="18" charset="0"/>
            </a:endParaRPr>
          </a:p>
          <a:p>
            <a:endParaRPr lang="cs-CZ" sz="1800" b="1" u="sng"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Uvedené dokumenty mohou být poskytovány  i elektronicky. Akcionář nebo člen družstva s tím musí souhlasit. </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Povinnost zveřejnit shora uvedené dokumenty v sídle AS nebo družstva není, jestliže </a:t>
            </a:r>
          </a:p>
          <a:p>
            <a:r>
              <a:rPr lang="cs-CZ" sz="1800" b="1" dirty="0" smtClean="0">
                <a:latin typeface="Times New Roman" panose="02020603050405020304" pitchFamily="18" charset="0"/>
                <a:cs typeface="Times New Roman" panose="02020603050405020304" pitchFamily="18" charset="0"/>
              </a:rPr>
              <a:t>Je zveřejní po dobu min. 1 měsíce před přijetím rozhodnutí o změně, až do doby 1 </a:t>
            </a:r>
            <a:r>
              <a:rPr lang="cs-CZ" sz="1800" b="1" dirty="0" err="1" smtClean="0">
                <a:latin typeface="Times New Roman" panose="02020603050405020304" pitchFamily="18" charset="0"/>
                <a:cs typeface="Times New Roman" panose="02020603050405020304" pitchFamily="18" charset="0"/>
              </a:rPr>
              <a:t>měs</a:t>
            </a:r>
            <a:r>
              <a:rPr lang="cs-CZ" sz="1800" b="1" dirty="0" smtClean="0">
                <a:latin typeface="Times New Roman" panose="02020603050405020304" pitchFamily="18" charset="0"/>
                <a:cs typeface="Times New Roman" panose="02020603050405020304" pitchFamily="18" charset="0"/>
              </a:rPr>
              <a:t>. po tomto rozhodnutí na internetu.  </a:t>
            </a:r>
          </a:p>
          <a:p>
            <a:r>
              <a:rPr lang="cs-CZ" sz="1800" b="1" dirty="0" smtClean="0">
                <a:latin typeface="Times New Roman" panose="02020603050405020304" pitchFamily="18" charset="0"/>
                <a:cs typeface="Times New Roman" panose="02020603050405020304" pitchFamily="18" charset="0"/>
              </a:rPr>
              <a:t>Ustanovení  o opisech a výpisech se nepoužijí, jestliže  internetová stránka umožňuje  jejich stažení a vytištění.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Jestliže v době vyhotovení  projektu změny právní formy </a:t>
            </a:r>
            <a:r>
              <a:rPr lang="cs-CZ" sz="1800" b="1" u="sng" dirty="0" smtClean="0">
                <a:latin typeface="Times New Roman" panose="02020603050405020304" pitchFamily="18" charset="0"/>
                <a:cs typeface="Times New Roman" panose="02020603050405020304" pitchFamily="18" charset="0"/>
              </a:rPr>
              <a:t>nebyla splněna vkladová povinnost,</a:t>
            </a:r>
            <a:r>
              <a:rPr lang="cs-CZ" sz="1800" b="1" dirty="0" smtClean="0">
                <a:latin typeface="Times New Roman" panose="02020603050405020304" pitchFamily="18" charset="0"/>
                <a:cs typeface="Times New Roman" panose="02020603050405020304" pitchFamily="18" charset="0"/>
              </a:rPr>
              <a:t> členský vklad, uvede se tato skutečnost v projektu změny u každého člena s uvedením způsobu  a doby jejího splnění. </a:t>
            </a:r>
          </a:p>
          <a:p>
            <a:endParaRPr lang="cs-CZ" sz="1800" b="1" u="sng"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Společnost nebo družstvo jsou povinny ke dni, k němuž byl vyhotoven projekt změny, </a:t>
            </a: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sestavit mezitímní účetní závěrku, pokud  tento den není  dnem rozvahovým.  </a:t>
            </a:r>
          </a:p>
          <a:p>
            <a:r>
              <a:rPr lang="cs-CZ" sz="1800" b="1" dirty="0" smtClean="0">
                <a:latin typeface="Times New Roman" panose="02020603050405020304" pitchFamily="18" charset="0"/>
                <a:cs typeface="Times New Roman" panose="02020603050405020304" pitchFamily="18" charset="0"/>
              </a:rPr>
              <a:t>Účetní závěrky musí být ověřeny auditorem, pokud to vyžaduje zvl. </a:t>
            </a:r>
            <a:r>
              <a:rPr lang="cs-CZ" sz="1800" b="1" dirty="0">
                <a:latin typeface="Times New Roman" panose="02020603050405020304" pitchFamily="18" charset="0"/>
                <a:cs typeface="Times New Roman" panose="02020603050405020304" pitchFamily="18" charset="0"/>
              </a:rPr>
              <a:t>p</a:t>
            </a:r>
            <a:r>
              <a:rPr lang="cs-CZ" sz="1800" b="1" dirty="0" smtClean="0">
                <a:latin typeface="Times New Roman" panose="02020603050405020304" pitchFamily="18" charset="0"/>
                <a:cs typeface="Times New Roman" panose="02020603050405020304" pitchFamily="18" charset="0"/>
              </a:rPr>
              <a:t>ředpis.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4264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právní formy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79512" y="836712"/>
            <a:ext cx="8784976" cy="5832648"/>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Pokud je výše vlastního kapitálu v účetní závěrce </a:t>
            </a:r>
            <a:r>
              <a:rPr lang="cs-CZ" sz="1800" b="1" dirty="0" smtClean="0">
                <a:latin typeface="Times New Roman" panose="02020603050405020304" pitchFamily="18" charset="0"/>
                <a:cs typeface="Times New Roman" panose="02020603050405020304" pitchFamily="18" charset="0"/>
              </a:rPr>
              <a:t>sestavené ke dni, k němuž  byl vyhotoven projekt změny, nižší než základní kapitál, který má mít společnost nebo družstva podle projektu změny, </a:t>
            </a:r>
            <a:r>
              <a:rPr lang="cs-CZ" sz="1800" b="1" u="sng" dirty="0" smtClean="0">
                <a:latin typeface="Times New Roman" panose="02020603050405020304" pitchFamily="18" charset="0"/>
                <a:cs typeface="Times New Roman" panose="02020603050405020304" pitchFamily="18" charset="0"/>
              </a:rPr>
              <a:t>není změna právní formy přípustná</a:t>
            </a:r>
            <a:r>
              <a:rPr lang="cs-CZ" sz="1800" b="1" dirty="0" smtClean="0">
                <a:latin typeface="Times New Roman" panose="02020603050405020304" pitchFamily="18" charset="0"/>
                <a:cs typeface="Times New Roman" panose="02020603050405020304" pitchFamily="18" charset="0"/>
              </a:rPr>
              <a:t>. Ledaže se společníci nebo členové v projektu zaváží k příplatkům mimo základní kapitál ve výši, aby ke dni zápisu změny do OR byl vlastní kapitál stejný nebo vyšší  než základní kapitál.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Mění-li se právní forma na AS, SRO nebo družstvo, musí být konečná nebo mezitímní  účetní závěrka ověřena auditorem,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Při změně na SRO nebo AS je společnost nebo družstvo povinno nechat ocenit </a:t>
            </a:r>
            <a:r>
              <a:rPr lang="cs-CZ" sz="1800" b="1" dirty="0" err="1" smtClean="0">
                <a:latin typeface="Times New Roman" panose="02020603050405020304" pitchFamily="18" charset="0"/>
                <a:cs typeface="Times New Roman" panose="02020603050405020304" pitchFamily="18" charset="0"/>
              </a:rPr>
              <a:t>s.vé</a:t>
            </a:r>
            <a:r>
              <a:rPr lang="cs-CZ" sz="1800" b="1" dirty="0" smtClean="0">
                <a:latin typeface="Times New Roman" panose="02020603050405020304" pitchFamily="18" charset="0"/>
                <a:cs typeface="Times New Roman" panose="02020603050405020304" pitchFamily="18" charset="0"/>
              </a:rPr>
              <a:t> jmění posudkem znalce ke dni vyhotovení projektu změny.</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Společníků nebo členům nesmí být v souvislosti se změnou právní formy poskytnuto jakékoli plnění, pokud tento zákon nestanoví jinak.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Rozhodnutí společnosti nebo družstva o změně </a:t>
            </a:r>
            <a:r>
              <a:rPr lang="cs-CZ" sz="1800" b="1" dirty="0" smtClean="0">
                <a:latin typeface="Times New Roman" panose="02020603050405020304" pitchFamily="18" charset="0"/>
                <a:cs typeface="Times New Roman" panose="02020603050405020304" pitchFamily="18" charset="0"/>
              </a:rPr>
              <a:t>právní formy musí obsahovat</a:t>
            </a:r>
          </a:p>
          <a:p>
            <a:r>
              <a:rPr lang="cs-CZ" sz="1800" b="1" dirty="0" smtClean="0">
                <a:latin typeface="Times New Roman" panose="02020603050405020304" pitchFamily="18" charset="0"/>
                <a:cs typeface="Times New Roman" panose="02020603050405020304" pitchFamily="18" charset="0"/>
              </a:rPr>
              <a:t>- schválení projektu změny právní formy a</a:t>
            </a:r>
          </a:p>
          <a:p>
            <a:r>
              <a:rPr lang="cs-CZ" sz="1800" b="1" dirty="0" smtClean="0">
                <a:latin typeface="Times New Roman" panose="02020603050405020304" pitchFamily="18" charset="0"/>
                <a:cs typeface="Times New Roman" panose="02020603050405020304" pitchFamily="18" charset="0"/>
              </a:rPr>
              <a:t>- schválení řádné, mimořádné nebo mezitímní účetní závěrky, pokud již předtím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nebyla schválena.</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8225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Přeměna právní formy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3" y="764704"/>
            <a:ext cx="8931721" cy="5988521"/>
          </a:xfrm>
        </p:spPr>
        <p:txBody>
          <a:bodyPr>
            <a:normAutofit/>
          </a:bodyPr>
          <a:lstStyle/>
          <a:p>
            <a:pPr marL="0" indent="0">
              <a:buNone/>
            </a:pPr>
            <a:r>
              <a:rPr lang="cs-CZ" sz="1800" b="1" u="sng" dirty="0" smtClean="0">
                <a:latin typeface="Times New Roman" panose="02020603050405020304" pitchFamily="18" charset="0"/>
                <a:cs typeface="Times New Roman" panose="02020603050405020304" pitchFamily="18" charset="0"/>
              </a:rPr>
              <a:t>Ručení</a:t>
            </a:r>
            <a:r>
              <a:rPr lang="cs-CZ" sz="1800" b="1" dirty="0" smtClean="0">
                <a:latin typeface="Times New Roman" panose="02020603050405020304" pitchFamily="18" charset="0"/>
                <a:cs typeface="Times New Roman" panose="02020603050405020304" pitchFamily="18" charset="0"/>
              </a:rPr>
              <a:t> - osoby, které byly společníky společnosti nebo členy   družstva ke dni zápisu změny její právní formy na jinou formu, ručí za její dluhy existující k tomuto dni, a to ve stejném rozsahu jako před zápisem, ledaže je ručení po zápisu změny do OR vyšší.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Je-li </a:t>
            </a:r>
            <a:r>
              <a:rPr lang="cs-CZ" sz="1800" b="1" dirty="0" smtClean="0">
                <a:latin typeface="Times New Roman" panose="02020603050405020304" pitchFamily="18" charset="0"/>
                <a:cs typeface="Times New Roman" panose="02020603050405020304" pitchFamily="18" charset="0"/>
              </a:rPr>
              <a:t>ručení </a:t>
            </a:r>
            <a:r>
              <a:rPr lang="cs-CZ" sz="1800" b="1" dirty="0" smtClean="0">
                <a:latin typeface="Times New Roman" panose="02020603050405020304" pitchFamily="18" charset="0"/>
                <a:cs typeface="Times New Roman" panose="02020603050405020304" pitchFamily="18" charset="0"/>
              </a:rPr>
              <a:t>společníků  nebo členů po zápisu změny vyšší,  ručí takto společníci nebo členové po zápisu i za dluhy, které existovaly </a:t>
            </a:r>
            <a:r>
              <a:rPr lang="cs-CZ" sz="1800" b="1" dirty="0" smtClean="0">
                <a:latin typeface="Times New Roman" panose="02020603050405020304" pitchFamily="18" charset="0"/>
                <a:cs typeface="Times New Roman" panose="02020603050405020304" pitchFamily="18" charset="0"/>
              </a:rPr>
              <a:t>ke </a:t>
            </a:r>
            <a:r>
              <a:rPr lang="cs-CZ" sz="1800" b="1" dirty="0" smtClean="0">
                <a:latin typeface="Times New Roman" panose="02020603050405020304" pitchFamily="18" charset="0"/>
                <a:cs typeface="Times New Roman" panose="02020603050405020304" pitchFamily="18" charset="0"/>
              </a:rPr>
              <a:t>dni zápisu.   To neplatí, pokud nesouhlasící společník vystoupil </a:t>
            </a:r>
            <a:r>
              <a:rPr lang="cs-CZ" sz="1800" b="1" dirty="0" smtClean="0">
                <a:latin typeface="Times New Roman" panose="02020603050405020304" pitchFamily="18" charset="0"/>
                <a:cs typeface="Times New Roman" panose="02020603050405020304" pitchFamily="18" charset="0"/>
              </a:rPr>
              <a:t>z </a:t>
            </a:r>
            <a:r>
              <a:rPr lang="cs-CZ" sz="1800" b="1" dirty="0" smtClean="0">
                <a:latin typeface="Times New Roman" panose="02020603050405020304" pitchFamily="18" charset="0"/>
                <a:cs typeface="Times New Roman" panose="02020603050405020304" pitchFamily="18" charset="0"/>
              </a:rPr>
              <a:t>měnící se společnosti nebo člen z družstva.</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2. </a:t>
            </a:r>
            <a:r>
              <a:rPr lang="cs-CZ" sz="1800" b="1" u="sng" dirty="0" smtClean="0">
                <a:latin typeface="Times New Roman" panose="02020603050405020304" pitchFamily="18" charset="0"/>
                <a:cs typeface="Times New Roman" panose="02020603050405020304" pitchFamily="18" charset="0"/>
              </a:rPr>
              <a:t>Zvláštní ustanovení o změně právní úpravy  družstva</a:t>
            </a:r>
          </a:p>
          <a:p>
            <a:pPr marL="0" indent="0">
              <a:buNone/>
            </a:pPr>
            <a:r>
              <a:rPr lang="cs-CZ" sz="1800" b="1" dirty="0" smtClean="0">
                <a:latin typeface="Times New Roman" panose="02020603050405020304" pitchFamily="18" charset="0"/>
                <a:cs typeface="Times New Roman" panose="02020603050405020304" pitchFamily="18" charset="0"/>
              </a:rPr>
              <a:t>Bytové družstvo nebo sociální družstvo může svou právní ,formu změnit jen v případě, že s tím budou souhlasit všichni členové družstva.  Tento souhlas nelze nahradit  souhlasem všech delegátů.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u="sng" dirty="0" smtClean="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7077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4624"/>
            <a:ext cx="868680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a:t>
            </a:r>
            <a:r>
              <a:rPr lang="cs-CZ" sz="2800" b="1" dirty="0" err="1" smtClean="0">
                <a:latin typeface="Times New Roman" panose="02020603050405020304" pitchFamily="18" charset="0"/>
                <a:cs typeface="Times New Roman" panose="02020603050405020304" pitchFamily="18" charset="0"/>
              </a:rPr>
              <a:t>pokrač</a:t>
            </a:r>
            <a:r>
              <a:rPr lang="cs-CZ" sz="2800" b="1" dirty="0">
                <a:latin typeface="Times New Roman" panose="02020603050405020304" pitchFamily="18" charset="0"/>
                <a:cs typeface="Times New Roman" panose="02020603050405020304" pitchFamily="18" charset="0"/>
              </a:rPr>
              <a:t>.</a:t>
            </a:r>
          </a:p>
        </p:txBody>
      </p:sp>
      <p:sp>
        <p:nvSpPr>
          <p:cNvPr id="3" name="Zástupný symbol pro obsah 2"/>
          <p:cNvSpPr>
            <a:spLocks noGrp="1"/>
          </p:cNvSpPr>
          <p:nvPr>
            <p:ph idx="1"/>
          </p:nvPr>
        </p:nvSpPr>
        <p:spPr>
          <a:xfrm>
            <a:off x="107504" y="692696"/>
            <a:ext cx="8928992" cy="6165304"/>
          </a:xfrm>
        </p:spPr>
        <p:txBody>
          <a:bodyPr>
            <a:normAutofit fontScale="92500" lnSpcReduction="20000"/>
          </a:bodyPr>
          <a:lstStyle/>
          <a:p>
            <a:r>
              <a:rPr lang="cs-CZ" sz="1800" b="1" dirty="0" smtClean="0">
                <a:latin typeface="Times New Roman" panose="02020603050405020304" pitchFamily="18" charset="0"/>
                <a:cs typeface="Times New Roman" panose="02020603050405020304" pitchFamily="18" charset="0"/>
              </a:rPr>
              <a:t>    - nemá déle než dva roky statutární orgán schopný se usnášet,  nebo</a:t>
            </a:r>
          </a:p>
          <a:p>
            <a:r>
              <a:rPr lang="cs-CZ" sz="1800" b="1" dirty="0" smtClean="0">
                <a:latin typeface="Times New Roman" panose="02020603050405020304" pitchFamily="18" charset="0"/>
                <a:cs typeface="Times New Roman" panose="02020603050405020304" pitchFamily="18" charset="0"/>
              </a:rPr>
              <a:t>    - tak stanoví zákon.</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Zákon o obch. </a:t>
            </a:r>
            <a:r>
              <a:rPr lang="cs-CZ" sz="1800" b="1" dirty="0">
                <a:latin typeface="Times New Roman" panose="02020603050405020304" pitchFamily="18" charset="0"/>
                <a:cs typeface="Times New Roman" panose="02020603050405020304" pitchFamily="18" charset="0"/>
              </a:rPr>
              <a:t>k</a:t>
            </a:r>
            <a:r>
              <a:rPr lang="cs-CZ" sz="1800" b="1" dirty="0" smtClean="0">
                <a:latin typeface="Times New Roman" panose="02020603050405020304" pitchFamily="18" charset="0"/>
                <a:cs typeface="Times New Roman" panose="02020603050405020304" pitchFamily="18" charset="0"/>
              </a:rPr>
              <a:t>orporacích v §  93 rovněž uvádí důvody, pro které lze  zrušit korporaci, tedy i družstvo. Jde o ustanovení k ustanovení NOZ zvláštní.</a:t>
            </a:r>
          </a:p>
          <a:p>
            <a:r>
              <a:rPr lang="cs-CZ" sz="1800" b="1" dirty="0" smtClean="0">
                <a:latin typeface="Times New Roman" panose="02020603050405020304" pitchFamily="18" charset="0"/>
                <a:cs typeface="Times New Roman" panose="02020603050405020304" pitchFamily="18" charset="0"/>
              </a:rPr>
              <a:t>Zde se nehovoří o  právu podat  návrh na zrušení  jen v souvislosti  s osobou mající právní zájem na zkrušení korporace (družstva), ale toto právo zde  zákon přiznává i  státnímu zastupitelství, jestliže shledá závažný veřejný zájem na zrušení. Naproti tomu NOZ se  v § 172 o státním zastupitelství nezmiňuje.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NOZ v odst. 2 paragrafu 172 dodává, že pokud by   soud měl zrušit právnickou osobu (družstvo) z důvodu, který lze odstranit, dříve než vydá zrušující ustanovení,  musí jí (mu) poskytnout přiměřenou  lhůtu k odstranění důvodu zrušení. Teprve pokud právnická osoba (družstva) tuto příležitost nevyužije, soud ji zrušit musí.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e)</a:t>
            </a:r>
            <a:r>
              <a:rPr lang="cs-CZ" sz="1800" b="1" dirty="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Další </a:t>
            </a:r>
            <a:r>
              <a:rPr lang="cs-CZ" sz="1800" b="1" u="sng" dirty="0">
                <a:latin typeface="Times New Roman" panose="02020603050405020304" pitchFamily="18" charset="0"/>
                <a:cs typeface="Times New Roman" panose="02020603050405020304" pitchFamily="18" charset="0"/>
              </a:rPr>
              <a:t>d</a:t>
            </a:r>
            <a:r>
              <a:rPr lang="cs-CZ" sz="1800" b="1" u="sng" dirty="0" smtClean="0">
                <a:latin typeface="Times New Roman" panose="02020603050405020304" pitchFamily="18" charset="0"/>
                <a:cs typeface="Times New Roman" panose="02020603050405020304" pitchFamily="18" charset="0"/>
              </a:rPr>
              <a:t>ůvody zrušení právnické osoby (družstva) </a:t>
            </a:r>
          </a:p>
          <a:p>
            <a:r>
              <a:rPr lang="cs-CZ" sz="1800" b="1" dirty="0" smtClean="0">
                <a:latin typeface="Times New Roman" panose="02020603050405020304" pitchFamily="18" charset="0"/>
                <a:cs typeface="Times New Roman" panose="02020603050405020304" pitchFamily="18" charset="0"/>
              </a:rPr>
              <a:t>Sem lze </a:t>
            </a:r>
            <a:r>
              <a:rPr lang="cs-CZ" sz="1800" b="1" dirty="0" smtClean="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na základě §  173  NOZ zařadit</a:t>
            </a:r>
          </a:p>
          <a:p>
            <a:r>
              <a:rPr lang="cs-CZ" sz="1800" b="1" dirty="0" smtClean="0">
                <a:latin typeface="Times New Roman" panose="02020603050405020304" pitchFamily="18" charset="0"/>
                <a:cs typeface="Times New Roman" panose="02020603050405020304" pitchFamily="18" charset="0"/>
              </a:rPr>
              <a:t>- zrušení právnické osoby (družstva) při její přeměně </a:t>
            </a:r>
            <a:r>
              <a:rPr lang="cs-CZ" sz="1800" b="1" dirty="0" smtClean="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zrušuje se </a:t>
            </a:r>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ez likvidace dnem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účinnosti  přeměny,</a:t>
            </a:r>
          </a:p>
          <a:p>
            <a:r>
              <a:rPr lang="cs-CZ" sz="1800" b="1" dirty="0" smtClean="0">
                <a:latin typeface="Times New Roman" panose="02020603050405020304" pitchFamily="18" charset="0"/>
                <a:cs typeface="Times New Roman" panose="02020603050405020304" pitchFamily="18" charset="0"/>
              </a:rPr>
              <a:t>- zrušením konkursu  po splnění rozvrhového řízení,  a to bez likvidace,</a:t>
            </a:r>
          </a:p>
          <a:p>
            <a:r>
              <a:rPr lang="cs-CZ" sz="1800" b="1" dirty="0" smtClean="0">
                <a:latin typeface="Times New Roman" panose="02020603050405020304" pitchFamily="18" charset="0"/>
                <a:cs typeface="Times New Roman" panose="02020603050405020304" pitchFamily="18" charset="0"/>
              </a:rPr>
              <a:t>- zrušením konkursu  pro nedostatek majetku úpadce.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290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856984"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a:t>
            </a:r>
            <a:r>
              <a:rPr lang="cs-CZ" sz="2800" b="1" u="sng" dirty="0" smtClean="0">
                <a:latin typeface="Times New Roman" panose="02020603050405020304" pitchFamily="18" charset="0"/>
                <a:cs typeface="Times New Roman" panose="02020603050405020304" pitchFamily="18" charset="0"/>
              </a:rPr>
              <a:t>přeměna </a:t>
            </a:r>
            <a:endParaRPr lang="cs-CZ" sz="2800" b="1" u="sng"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856984" cy="6120680"/>
          </a:xfrm>
        </p:spPr>
        <p:txBody>
          <a:bodyPr>
            <a:normAutofit fontScale="92500" lnSpcReduction="20000"/>
          </a:bodyPr>
          <a:lstStyle/>
          <a:p>
            <a:r>
              <a:rPr lang="cs-CZ" sz="1800" b="1" u="sng" dirty="0" smtClean="0">
                <a:latin typeface="Times New Roman" panose="02020603050405020304" pitchFamily="18" charset="0"/>
                <a:cs typeface="Times New Roman" panose="02020603050405020304" pitchFamily="18" charset="0"/>
              </a:rPr>
              <a:t>Přeměna družstva</a:t>
            </a:r>
            <a:r>
              <a:rPr lang="cs-CZ" sz="1800" b="1" dirty="0" smtClean="0">
                <a:latin typeface="Times New Roman" panose="02020603050405020304" pitchFamily="18" charset="0"/>
                <a:cs typeface="Times New Roman" panose="02020603050405020304" pitchFamily="18" charset="0"/>
              </a:rPr>
              <a:t> = označení skupiny zvláštních případů zániku družstva.</a:t>
            </a:r>
          </a:p>
          <a:p>
            <a:r>
              <a:rPr lang="cs-CZ" sz="1800" b="1" dirty="0" smtClean="0">
                <a:latin typeface="Times New Roman" panose="02020603050405020304" pitchFamily="18" charset="0"/>
                <a:cs typeface="Times New Roman" panose="02020603050405020304" pitchFamily="18" charset="0"/>
              </a:rPr>
              <a:t>Právně je  zakotvena v zákoně č.  125/2008 Sb., o přeměnách obchodní společnosti a družstev. Jde o zvl. zákon k ZOK a NOZ. (389 paragrafů).</a:t>
            </a:r>
          </a:p>
          <a:p>
            <a:r>
              <a:rPr lang="cs-CZ" sz="1800" b="1" dirty="0" smtClean="0">
                <a:latin typeface="Times New Roman" panose="02020603050405020304" pitchFamily="18" charset="0"/>
                <a:cs typeface="Times New Roman" panose="02020603050405020304" pitchFamily="18" charset="0"/>
              </a:rPr>
              <a:t>Pojem „přeměna </a:t>
            </a:r>
            <a:r>
              <a:rPr lang="cs-CZ" sz="1800" b="1" dirty="0" smtClean="0">
                <a:latin typeface="Times New Roman" panose="02020603050405020304" pitchFamily="18" charset="0"/>
                <a:cs typeface="Times New Roman" panose="02020603050405020304" pitchFamily="18" charset="0"/>
              </a:rPr>
              <a:t>„cit</a:t>
            </a:r>
            <a:r>
              <a:rPr lang="cs-CZ" sz="1800" b="1" dirty="0" smtClean="0">
                <a:latin typeface="Times New Roman" panose="02020603050405020304" pitchFamily="18" charset="0"/>
                <a:cs typeface="Times New Roman" panose="02020603050405020304" pitchFamily="18" charset="0"/>
              </a:rPr>
              <a:t>. zákon vymezuje v §  1 odst. 2 – rozumí se jí</a:t>
            </a:r>
          </a:p>
          <a:p>
            <a:r>
              <a:rPr lang="cs-CZ" sz="1800" b="1" dirty="0" smtClean="0">
                <a:latin typeface="Times New Roman" panose="02020603050405020304" pitchFamily="18" charset="0"/>
                <a:cs typeface="Times New Roman" panose="02020603050405020304" pitchFamily="18" charset="0"/>
              </a:rPr>
              <a:t>- fúze společnosti nebo družstva,</a:t>
            </a:r>
          </a:p>
          <a:p>
            <a:r>
              <a:rPr lang="cs-CZ" sz="1800" b="1" dirty="0" smtClean="0">
                <a:latin typeface="Times New Roman" panose="02020603050405020304" pitchFamily="18" charset="0"/>
                <a:cs typeface="Times New Roman" panose="02020603050405020304" pitchFamily="18" charset="0"/>
              </a:rPr>
              <a:t>- rozdělení společnosti nebo družstva,</a:t>
            </a:r>
          </a:p>
          <a:p>
            <a:r>
              <a:rPr lang="cs-CZ" sz="1800" b="1" dirty="0" smtClean="0">
                <a:latin typeface="Times New Roman" panose="02020603050405020304" pitchFamily="18" charset="0"/>
                <a:cs typeface="Times New Roman" panose="02020603050405020304" pitchFamily="18" charset="0"/>
              </a:rPr>
              <a:t>- převod jmění na společníka,</a:t>
            </a:r>
          </a:p>
          <a:p>
            <a:r>
              <a:rPr lang="cs-CZ" sz="1800" b="1" dirty="0" smtClean="0">
                <a:latin typeface="Times New Roman" panose="02020603050405020304" pitchFamily="18" charset="0"/>
                <a:cs typeface="Times New Roman" panose="02020603050405020304" pitchFamily="18" charset="0"/>
              </a:rPr>
              <a:t>- změna  právní formy a</a:t>
            </a:r>
          </a:p>
          <a:p>
            <a:r>
              <a:rPr lang="cs-CZ" sz="1800" b="1" dirty="0" smtClean="0">
                <a:latin typeface="Times New Roman" panose="02020603050405020304" pitchFamily="18" charset="0"/>
                <a:cs typeface="Times New Roman" panose="02020603050405020304" pitchFamily="18" charset="0"/>
              </a:rPr>
              <a:t>- přeshraniční přemístění sídla.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Přeměna společnosti (družstva) se provádí podle </a:t>
            </a:r>
            <a:r>
              <a:rPr lang="cs-CZ" sz="1800" b="1" u="sng" dirty="0" smtClean="0">
                <a:latin typeface="Times New Roman" panose="02020603050405020304" pitchFamily="18" charset="0"/>
                <a:cs typeface="Times New Roman" panose="02020603050405020304" pitchFamily="18" charset="0"/>
              </a:rPr>
              <a:t>projektu přeměny.</a:t>
            </a:r>
          </a:p>
          <a:p>
            <a:r>
              <a:rPr lang="cs-CZ" sz="1800" b="1" u="sng" dirty="0" smtClean="0">
                <a:latin typeface="Times New Roman" panose="02020603050405020304" pitchFamily="18" charset="0"/>
                <a:cs typeface="Times New Roman" panose="02020603050405020304" pitchFamily="18" charset="0"/>
              </a:rPr>
              <a:t>Projekt vyhotovuje statutární orgán družstva. </a:t>
            </a:r>
            <a:r>
              <a:rPr lang="cs-CZ" sz="1800" b="1" dirty="0" smtClean="0">
                <a:latin typeface="Times New Roman" panose="02020603050405020304" pitchFamily="18" charset="0"/>
                <a:cs typeface="Times New Roman" panose="02020603050405020304" pitchFamily="18" charset="0"/>
              </a:rPr>
              <a:t>Projekt podepisují  všechny soby zúčastněné  na přeměně.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Projekt přeměny musí </a:t>
            </a:r>
          </a:p>
          <a:p>
            <a:r>
              <a:rPr lang="cs-CZ" sz="1800" b="1" dirty="0" smtClean="0">
                <a:latin typeface="Times New Roman" panose="02020603050405020304" pitchFamily="18" charset="0"/>
                <a:cs typeface="Times New Roman" panose="02020603050405020304" pitchFamily="18" charset="0"/>
              </a:rPr>
              <a:t>- být schválen ve stejném znění společníky nebo členy osob zúčastněných na  přeměně (členskou schůzí družstva).</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Členská schůze je schopna se usnášet, jsou-li přítomny alespoň dvě třetiny všech členů družstva.</a:t>
            </a:r>
          </a:p>
          <a:p>
            <a:r>
              <a:rPr lang="cs-CZ" sz="1800" b="1" dirty="0" smtClean="0">
                <a:latin typeface="Times New Roman" panose="02020603050405020304" pitchFamily="18" charset="0"/>
                <a:cs typeface="Times New Roman" panose="02020603050405020304" pitchFamily="18" charset="0"/>
              </a:rPr>
              <a:t>Ke schválení přeměny je třena většiny alespoň dvou třetin přítomných členů na schůzi. </a:t>
            </a:r>
          </a:p>
          <a:p>
            <a:r>
              <a:rPr lang="cs-CZ" sz="1800" b="1" dirty="0" smtClean="0">
                <a:latin typeface="Times New Roman" panose="02020603050405020304" pitchFamily="18" charset="0"/>
                <a:cs typeface="Times New Roman" panose="02020603050405020304" pitchFamily="18" charset="0"/>
              </a:rPr>
              <a:t>Stanovy mohou  vyžadovat většinu větší.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O rozhodnutí členské schůze musí být pořízen notářský zápis. </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355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přeměna,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08720"/>
            <a:ext cx="9001000" cy="5832648"/>
          </a:xfrm>
        </p:spPr>
        <p:txBody>
          <a:bodyPr>
            <a:normAutofit/>
          </a:bodyPr>
          <a:lstStyle/>
          <a:p>
            <a:r>
              <a:rPr lang="cs-CZ" sz="1800" b="1" dirty="0" smtClean="0">
                <a:latin typeface="Times New Roman" panose="02020603050405020304" pitchFamily="18" charset="0"/>
                <a:cs typeface="Times New Roman" panose="02020603050405020304" pitchFamily="18" charset="0"/>
              </a:rPr>
              <a:t>Osoba zúčastněná na přeměně –</a:t>
            </a:r>
          </a:p>
          <a:p>
            <a:r>
              <a:rPr lang="cs-CZ" sz="1800" b="1" dirty="0" smtClean="0">
                <a:latin typeface="Times New Roman" panose="02020603050405020304" pitchFamily="18" charset="0"/>
                <a:cs typeface="Times New Roman" panose="02020603050405020304" pitchFamily="18" charset="0"/>
              </a:rPr>
              <a:t>- při fúzi nebo rozdělení – zúčastněné společnosti nebo družstvo</a:t>
            </a:r>
          </a:p>
          <a:p>
            <a:r>
              <a:rPr lang="cs-CZ" sz="1800" b="1" dirty="0" smtClean="0">
                <a:latin typeface="Times New Roman" panose="02020603050405020304" pitchFamily="18" charset="0"/>
                <a:cs typeface="Times New Roman" panose="02020603050405020304" pitchFamily="18" charset="0"/>
              </a:rPr>
              <a:t>- převodu jmění na společníka – zanikající společnost a přejímající společník,</a:t>
            </a:r>
          </a:p>
          <a:p>
            <a:r>
              <a:rPr lang="cs-CZ" sz="1800" b="1" dirty="0" smtClean="0">
                <a:latin typeface="Times New Roman" panose="02020603050405020304" pitchFamily="18" charset="0"/>
                <a:cs typeface="Times New Roman" panose="02020603050405020304" pitchFamily="18" charset="0"/>
              </a:rPr>
              <a:t>- při změně právní formy – společnost nebo družstvo měnící svou právní formu,</a:t>
            </a:r>
          </a:p>
          <a:p>
            <a:r>
              <a:rPr lang="cs-CZ" sz="1800" b="1" dirty="0" smtClean="0">
                <a:latin typeface="Times New Roman" panose="02020603050405020304" pitchFamily="18" charset="0"/>
                <a:cs typeface="Times New Roman" panose="02020603050405020304" pitchFamily="18" charset="0"/>
              </a:rPr>
              <a:t>- při přeshraničním přemístění sídla – zahraniční právnická osoba přemisťující  se do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České republiky, nebo česká společnost (družstvo) přemisťující se  do jiného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členského státu EU,</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565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přeměna-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fontScale="92500" lnSpcReduction="20000"/>
          </a:bodyPr>
          <a:lstStyle/>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Projekt musí  </a:t>
            </a:r>
            <a:r>
              <a:rPr lang="cs-CZ" sz="1800" b="1" dirty="0">
                <a:latin typeface="Times New Roman" panose="02020603050405020304" pitchFamily="18" charset="0"/>
                <a:cs typeface="Times New Roman" panose="02020603050405020304" pitchFamily="18" charset="0"/>
              </a:rPr>
              <a:t>-  obsahovat zákonem požadované údaje</a:t>
            </a:r>
            <a:r>
              <a:rPr lang="cs-CZ" sz="1800" b="1" dirty="0" smtClean="0">
                <a:latin typeface="Times New Roman" panose="02020603050405020304" pitchFamily="18" charset="0"/>
                <a:cs typeface="Times New Roman" panose="02020603050405020304" pitchFamily="18" charset="0"/>
              </a:rPr>
              <a:t>,</a:t>
            </a: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 být schválen ve znění, v jakém byl zveřejněn nebo uveřejněn  podle zákona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33a).</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Projekt musí mít formu  notářského zápisu, jestliže</a:t>
            </a:r>
          </a:p>
          <a:p>
            <a:r>
              <a:rPr lang="cs-CZ" sz="1800" b="1" dirty="0" smtClean="0">
                <a:latin typeface="Times New Roman" panose="02020603050405020304" pitchFamily="18" charset="0"/>
                <a:cs typeface="Times New Roman" panose="02020603050405020304" pitchFamily="18" charset="0"/>
              </a:rPr>
              <a:t>- není schválen společníky nebo členy žádné z osob zúčastněných na přeměně, jejich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valnými hromadami nebo členskými schůzemi (nebo projekt VOS nebo KS). </a:t>
            </a:r>
          </a:p>
          <a:p>
            <a:pPr marL="0" indent="0">
              <a:buNone/>
            </a:pPr>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Pokud by projekt nebyl  některým  z příslušných orgánů schválen,  ruší se.</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Projekt přeměny se zrušuje i</a:t>
            </a:r>
          </a:p>
          <a:p>
            <a:r>
              <a:rPr lang="cs-CZ" sz="1800" b="1" dirty="0" smtClean="0">
                <a:latin typeface="Times New Roman" panose="02020603050405020304" pitchFamily="18" charset="0"/>
                <a:cs typeface="Times New Roman" panose="02020603050405020304" pitchFamily="18" charset="0"/>
              </a:rPr>
              <a:t>- právní mocí  rozhodnutí soudu , jímž se zamítá návrh na zápis přeměny do obch.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rejstříku,</a:t>
            </a:r>
          </a:p>
          <a:p>
            <a:r>
              <a:rPr lang="cs-CZ" sz="1800" b="1" dirty="0" smtClean="0">
                <a:latin typeface="Times New Roman" panose="02020603050405020304" pitchFamily="18" charset="0"/>
                <a:cs typeface="Times New Roman" panose="02020603050405020304" pitchFamily="18" charset="0"/>
              </a:rPr>
              <a:t>- dnem, v němž  uplyne doba 12 měsíců od rozhodného dne fúze, rozdělení nebo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převodu jmění na společníka, nebyl-li v této době podán návrh na zápis těchto změn</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do obch. rejstříku,</a:t>
            </a:r>
          </a:p>
          <a:p>
            <a:r>
              <a:rPr lang="cs-CZ" sz="1800" b="1" dirty="0" smtClean="0">
                <a:latin typeface="Times New Roman" panose="02020603050405020304" pitchFamily="18" charset="0"/>
                <a:cs typeface="Times New Roman" panose="02020603050405020304" pitchFamily="18" charset="0"/>
              </a:rPr>
              <a:t>- dnem, v němž uplyne doba 3 měsíců ode dne nabytí právní moci rozhodnutí soudu,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kterým odmítne návrh na zápis přeměny do obch. rejstříku, ledaže je v té době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podán návrh znovu.</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Ten, kdo způsobil zrušení projektu přeměny některým ze shora uvedených důvodů odpovídá za škodu, která tím vznikla.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5365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družstva - přeměna</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764704"/>
            <a:ext cx="9001000" cy="5976664"/>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Změny v osobách společníků nebo členů  uvedených v projektu přeměny (§ 15c)</a:t>
            </a: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dojde-li ke změně v době po zveřejnění projektu (§ 33)  nebo jeho uveřejnění (§ 33a)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do zápisu přeměny do obchodního rejstříku, nepovažuje se taková změna za změnu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projektu,  ledaže jde o společníka nebo člena, který je současně  osobou zúčastněnou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na přeměně,</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osoby zúčastněné na přeměně jsou povinny změnu v osobě společníka nebo jejího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člena bez zbytečného odkladu po té, co se o ní dozví, oznámit stejným způsobem jako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samotný  projekt přeměny, musí být včas  udělen,</a:t>
            </a:r>
          </a:p>
          <a:p>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c) jestliže se ke změně v osobě společníka nebo člena osoby zúčastněné  na přeměně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vyžaduje souhlas  již ve společnosti nebo družstvu zanikajícím  nebo v nástupnickém</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souhlas  jejich společníků nebo členů,   nepovažuje se taková změna za změnu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projektu, ledaže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společníci, členové nebo orgány  příslušné ke schválení přeměny ve všech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účastnících přeměny budou  o změně vědět nejpozději při  schvalování projektu a</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souhlas se změnou v osobě společníka nebo člena udělí k tomu vyžadovanou</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většinou spolu se schválením projektu přeměny.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8564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2051</TotalTime>
  <Words>8055</Words>
  <Application>Microsoft Office PowerPoint</Application>
  <PresentationFormat>Předvádění na obrazovce (4:3)</PresentationFormat>
  <Paragraphs>724</Paragraphs>
  <Slides>44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44</vt:i4>
      </vt:variant>
    </vt:vector>
  </HeadingPairs>
  <TitlesOfParts>
    <vt:vector size="48" baseType="lpstr">
      <vt:lpstr>Arial</vt:lpstr>
      <vt:lpstr>Calibri</vt:lpstr>
      <vt:lpstr>Times New Roman</vt:lpstr>
      <vt:lpstr>Motiv systému Office</vt:lpstr>
      <vt:lpstr>Zánik družstva</vt:lpstr>
      <vt:lpstr>Zánik družstva – pokrač.</vt:lpstr>
      <vt:lpstr>Zánik družstva – pokrač.</vt:lpstr>
      <vt:lpstr>Zánik družstva – pokrač. </vt:lpstr>
      <vt:lpstr>Zánik družstva – pokrač.</vt:lpstr>
      <vt:lpstr>Zánik družstva – přeměna </vt:lpstr>
      <vt:lpstr>Zánik družstva – přeměna, pokrač.</vt:lpstr>
      <vt:lpstr>Zánik družstva – přeměna- pokrač.</vt:lpstr>
      <vt:lpstr>Zánik družstva - přeměna</vt:lpstr>
      <vt:lpstr>Přeměna družstva</vt:lpstr>
      <vt:lpstr>Přeměna – pokrač. </vt:lpstr>
      <vt:lpstr>Přeměna družstva – pokrač.</vt:lpstr>
      <vt:lpstr>Přeměna – pokrač. </vt:lpstr>
      <vt:lpstr>Přeměna – pokrač. .</vt:lpstr>
      <vt:lpstr>Přeměna – pokrač. </vt:lpstr>
      <vt:lpstr>Přeměna – pokrač.</vt:lpstr>
      <vt:lpstr>Přeměna – pokrač. </vt:lpstr>
      <vt:lpstr>Přeměna – pokrač. </vt:lpstr>
      <vt:lpstr>Přeměna – pokrač.</vt:lpstr>
      <vt:lpstr>Přeměna – pokrač. </vt:lpstr>
      <vt:lpstr>Přeměna – pokrač.</vt:lpstr>
      <vt:lpstr>Přeměna – pokrač. </vt:lpstr>
      <vt:lpstr>Přeměna – pokrač.</vt:lpstr>
      <vt:lpstr>Přeměna – pokrač.</vt:lpstr>
      <vt:lpstr>Přeměna – pokrač. </vt:lpstr>
      <vt:lpstr>Přeměna – pokrač. </vt:lpstr>
      <vt:lpstr>Přeměna – pokrač.</vt:lpstr>
      <vt:lpstr>Přeměna – pokrač.</vt:lpstr>
      <vt:lpstr>Přeměna – pokrač.</vt:lpstr>
      <vt:lpstr>Přeměna – pokrač.</vt:lpstr>
      <vt:lpstr>Přeměna – pokrač. </vt:lpstr>
      <vt:lpstr>Přeměna družstva – pokrač.</vt:lpstr>
      <vt:lpstr>Přeměna družstva – pokrač.</vt:lpstr>
      <vt:lpstr>Přeměna družstva – pokrač.</vt:lpstr>
      <vt:lpstr>Přeměna družstva – pokrač.</vt:lpstr>
      <vt:lpstr>Přeměna družstva – pokrač. </vt:lpstr>
      <vt:lpstr>Rozdělení byt.  a soc. družstva</vt:lpstr>
      <vt:lpstr>Rozdělení byt. a soc. družstva – pokrač. </vt:lpstr>
      <vt:lpstr>Rozdělení byt a soc. družstva – pokrač.</vt:lpstr>
      <vt:lpstr>Změna právní formy</vt:lpstr>
      <vt:lpstr>Změna právní formy – pokrač.</vt:lpstr>
      <vt:lpstr>Změna právní formy – pokrač.</vt:lpstr>
      <vt:lpstr>Přeměna právní formy – pokrač. </vt:lpstr>
      <vt:lpstr>Přeměna právní formy – pokrač.</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Zánik družstva</dc:title>
  <dc:creator>Milan Pekárek</dc:creator>
  <cp:lastModifiedBy>Milan Pekárek</cp:lastModifiedBy>
  <cp:revision>172</cp:revision>
  <cp:lastPrinted>2015-12-01T13:31:50Z</cp:lastPrinted>
  <dcterms:created xsi:type="dcterms:W3CDTF">2015-11-09T09:34:11Z</dcterms:created>
  <dcterms:modified xsi:type="dcterms:W3CDTF">2018-12-18T14:31:42Z</dcterms:modified>
</cp:coreProperties>
</file>