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63" r:id="rId4"/>
    <p:sldId id="262" r:id="rId5"/>
    <p:sldId id="279" r:id="rId6"/>
    <p:sldId id="264" r:id="rId7"/>
    <p:sldId id="265" r:id="rId8"/>
    <p:sldId id="266" r:id="rId9"/>
    <p:sldId id="268" r:id="rId10"/>
    <p:sldId id="269" r:id="rId11"/>
    <p:sldId id="270" r:id="rId12"/>
    <p:sldId id="271" r:id="rId13"/>
    <p:sldId id="267" r:id="rId14"/>
    <p:sldId id="272" r:id="rId15"/>
    <p:sldId id="276" r:id="rId16"/>
    <p:sldId id="277" r:id="rId17"/>
    <p:sldId id="278" r:id="rId18"/>
    <p:sldId id="261" r:id="rId1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 varScale="1">
        <p:scale>
          <a:sx n="83" d="100"/>
          <a:sy n="83" d="100"/>
        </p:scale>
        <p:origin x="-55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24.10.2018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qw_FogVuJ4" TargetMode="External"/><Relationship Id="rId2" Type="http://schemas.openxmlformats.org/officeDocument/2006/relationships/hyperlink" Target="https://www.youtube.com/watch?v=XE1nkMmOHD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m81MVcozXK0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58752" y="314891"/>
            <a:ext cx="7276304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Měnová politika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Měnové a devizové právo</a:t>
            </a:r>
            <a:endParaRPr lang="cs-CZ" sz="2400" dirty="0" smtClean="0"/>
          </a:p>
          <a:p>
            <a:r>
              <a:rPr lang="cs-CZ" sz="2400" dirty="0" smtClean="0"/>
              <a:t>přednáška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Automatické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Dodávání likvidity (rezerv)</a:t>
            </a:r>
          </a:p>
          <a:p>
            <a:r>
              <a:rPr lang="cs-CZ" dirty="0" smtClean="0"/>
              <a:t>ČNB půjčuje nové rezervy, většinou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Lombardní sazba</a:t>
            </a:r>
          </a:p>
          <a:p>
            <a:r>
              <a:rPr lang="cs-CZ" dirty="0" smtClean="0"/>
              <a:t>V praxi ČR v současné době spíše výjimečné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Automatické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Dodávání likvidity (rezerv)</a:t>
            </a:r>
          </a:p>
          <a:p>
            <a:r>
              <a:rPr lang="cs-CZ" dirty="0" smtClean="0"/>
              <a:t>ČNB půjčuje nové rezervy, většinou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Lombardní sazba</a:t>
            </a:r>
          </a:p>
          <a:p>
            <a:r>
              <a:rPr lang="cs-CZ" dirty="0" smtClean="0"/>
              <a:t>V praxi ČR v současné době spíše výjimečné</a:t>
            </a:r>
          </a:p>
          <a:p>
            <a:endParaRPr lang="cs-CZ" dirty="0" smtClean="0"/>
          </a:p>
          <a:p>
            <a:r>
              <a:rPr lang="cs-CZ" b="1" dirty="0" smtClean="0"/>
              <a:t>Stahování likvidity (rezerv)</a:t>
            </a:r>
          </a:p>
          <a:p>
            <a:r>
              <a:rPr lang="cs-CZ" dirty="0" smtClean="0"/>
              <a:t>ČNB umožňuje bankám „odložit“ přebytečné rezervy,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Diskontní sazba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Aktuální výše sazeb a PMR v ČR (</a:t>
            </a:r>
            <a:r>
              <a:rPr lang="cs-CZ" b="1" dirty="0" smtClean="0"/>
              <a:t>10/2018)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0648" y="1999051"/>
            <a:ext cx="10018713" cy="4571998"/>
          </a:xfrm>
        </p:spPr>
        <p:txBody>
          <a:bodyPr anchor="t">
            <a:normAutofit/>
          </a:bodyPr>
          <a:lstStyle/>
          <a:p>
            <a:pPr algn="ctr"/>
            <a:r>
              <a:rPr lang="cs-CZ" sz="3200" b="1" dirty="0" smtClean="0"/>
              <a:t>Základní sazby ČNB</a:t>
            </a:r>
          </a:p>
          <a:p>
            <a:pPr algn="ctr"/>
            <a:r>
              <a:rPr lang="cs-CZ" sz="3200" dirty="0" smtClean="0"/>
              <a:t>2T </a:t>
            </a:r>
            <a:r>
              <a:rPr lang="cs-CZ" sz="3200" dirty="0" err="1" smtClean="0"/>
              <a:t>Repo</a:t>
            </a:r>
            <a:r>
              <a:rPr lang="cs-CZ" sz="3200" dirty="0" smtClean="0"/>
              <a:t> </a:t>
            </a:r>
            <a:r>
              <a:rPr lang="cs-CZ" sz="3200" dirty="0" smtClean="0"/>
              <a:t>sazba:1,50 %		     od 27.9.2018</a:t>
            </a:r>
            <a:endParaRPr lang="cs-CZ" sz="3200" dirty="0" smtClean="0"/>
          </a:p>
          <a:p>
            <a:pPr algn="ctr"/>
            <a:r>
              <a:rPr lang="cs-CZ" sz="3200" dirty="0" smtClean="0"/>
              <a:t>Diskontní </a:t>
            </a:r>
            <a:r>
              <a:rPr lang="cs-CZ" sz="3200" dirty="0" smtClean="0"/>
              <a:t>sazba:0,50 %		od 27.9.2018</a:t>
            </a:r>
            <a:endParaRPr lang="cs-CZ" sz="3200" dirty="0" smtClean="0"/>
          </a:p>
          <a:p>
            <a:pPr algn="ctr"/>
            <a:r>
              <a:rPr lang="cs-CZ" sz="3200" dirty="0" smtClean="0"/>
              <a:t>Lombardní sazba</a:t>
            </a:r>
            <a:r>
              <a:rPr lang="cs-CZ" sz="3200" dirty="0" smtClean="0"/>
              <a:t>: 2,50 % 	      od 27.9.2018</a:t>
            </a:r>
          </a:p>
          <a:p>
            <a:pPr algn="ctr"/>
            <a:endParaRPr lang="cs-CZ" sz="3200" dirty="0" smtClean="0"/>
          </a:p>
          <a:p>
            <a:pPr algn="ctr"/>
            <a:r>
              <a:rPr lang="cs-CZ" sz="3200" dirty="0" smtClean="0"/>
              <a:t>PMR</a:t>
            </a:r>
            <a:r>
              <a:rPr lang="cs-CZ" sz="3200" dirty="0" smtClean="0"/>
              <a:t>: 2,00 % 		od 7.10.1999</a:t>
            </a:r>
            <a:endParaRPr lang="cs-CZ" sz="3200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Transmisní mechanismus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lnSpcReduction="10000"/>
          </a:bodyPr>
          <a:lstStyle/>
          <a:p>
            <a:r>
              <a:rPr lang="cs-CZ" dirty="0" smtClean="0"/>
              <a:t>Řetězec ekonomických vazeb</a:t>
            </a:r>
          </a:p>
          <a:p>
            <a:pPr>
              <a:buNone/>
            </a:pPr>
            <a:r>
              <a:rPr lang="cs-CZ" dirty="0" smtClean="0"/>
              <a:t>Příklad: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Zvýšení </a:t>
            </a:r>
            <a:r>
              <a:rPr lang="cs-CZ" dirty="0" err="1" smtClean="0"/>
              <a:t>repo</a:t>
            </a:r>
            <a:r>
              <a:rPr lang="cs-CZ" dirty="0" smtClean="0"/>
              <a:t> sazby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Zvýšení sazeb u komerčních bank 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Snížení poptávky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Pokles růstu cen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80110" y="1614234"/>
            <a:ext cx="3889375" cy="449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otched Right Arrow 1"/>
          <p:cNvSpPr/>
          <p:nvPr/>
        </p:nvSpPr>
        <p:spPr bwMode="auto">
          <a:xfrm rot="5400000">
            <a:off x="2916363" y="3382995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6" name="Notched Right Arrow 1"/>
          <p:cNvSpPr/>
          <p:nvPr/>
        </p:nvSpPr>
        <p:spPr bwMode="auto">
          <a:xfrm rot="5400000">
            <a:off x="2916363" y="4390994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7" name="Notched Right Arrow 1"/>
          <p:cNvSpPr/>
          <p:nvPr/>
        </p:nvSpPr>
        <p:spPr bwMode="auto">
          <a:xfrm rot="5400000">
            <a:off x="2947319" y="5302346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Nestandardní </a:t>
            </a:r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Autofit/>
          </a:bodyPr>
          <a:lstStyle/>
          <a:p>
            <a:r>
              <a:rPr lang="cs-CZ" sz="2800" b="1" dirty="0" smtClean="0"/>
              <a:t>Devizové intervence</a:t>
            </a:r>
          </a:p>
          <a:p>
            <a:r>
              <a:rPr lang="cs-CZ" sz="2800" dirty="0" smtClean="0"/>
              <a:t>V ČR prováděny od 2013 do 2017</a:t>
            </a:r>
          </a:p>
          <a:p>
            <a:r>
              <a:rPr lang="cs-CZ" sz="2800" dirty="0" err="1" smtClean="0"/>
              <a:t>Repo</a:t>
            </a:r>
            <a:r>
              <a:rPr lang="cs-CZ" sz="2800" dirty="0" smtClean="0"/>
              <a:t> sazba a diskontní sazba na „technické nule“</a:t>
            </a:r>
          </a:p>
          <a:p>
            <a:r>
              <a:rPr lang="cs-CZ" sz="2800" dirty="0" smtClean="0"/>
              <a:t>Inflace stále příliš nízká</a:t>
            </a:r>
          </a:p>
          <a:p>
            <a:r>
              <a:rPr lang="cs-CZ" sz="2800" dirty="0" smtClean="0"/>
              <a:t>Snaha o navýšení inflace blíže k inflačnímu cíli</a:t>
            </a:r>
          </a:p>
          <a:p>
            <a:endParaRPr lang="cs-CZ" sz="2800" dirty="0" smtClean="0"/>
          </a:p>
          <a:p>
            <a:r>
              <a:rPr lang="cs-CZ" sz="2800" dirty="0" smtClean="0"/>
              <a:t>Přistoupeno k „oslabování“ koruny</a:t>
            </a:r>
          </a:p>
          <a:p>
            <a:r>
              <a:rPr lang="cs-CZ" sz="2800" dirty="0" smtClean="0"/>
              <a:t>Nákup EUR za CZK</a:t>
            </a:r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Devizové intervence – několik názorů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72768"/>
            <a:ext cx="10018713" cy="4992624"/>
          </a:xfrm>
        </p:spPr>
        <p:txBody>
          <a:bodyPr anchor="t">
            <a:normAutofit/>
          </a:bodyPr>
          <a:lstStyle/>
          <a:p>
            <a:endParaRPr lang="cs-CZ" altLang="cs-CZ" dirty="0" smtClean="0"/>
          </a:p>
          <a:p>
            <a:r>
              <a:rPr lang="cs-CZ" dirty="0" smtClean="0"/>
              <a:t>Viceguvernér ČNB 2014</a:t>
            </a:r>
          </a:p>
          <a:p>
            <a:r>
              <a:rPr lang="cs-CZ" dirty="0" smtClean="0">
                <a:hlinkClick r:id="rId2"/>
              </a:rPr>
              <a:t>https://www.youtube.com/watch?v=XE1nkMmOHDg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Ekonom Pavel Kohout 2013/2014</a:t>
            </a:r>
          </a:p>
          <a:p>
            <a:r>
              <a:rPr lang="cs-CZ" dirty="0" smtClean="0">
                <a:hlinkClick r:id="rId3"/>
              </a:rPr>
              <a:t>https://www.youtube.com/watch?v=_qw_FogVuJ4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Jaroslav Brychta 2017</a:t>
            </a:r>
          </a:p>
          <a:p>
            <a:r>
              <a:rPr lang="cs-CZ" dirty="0" smtClean="0">
                <a:hlinkClick r:id="rId4"/>
              </a:rPr>
              <a:t>https://www.youtube.com/watch?v=m81MVcozXK0</a:t>
            </a:r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Některé další </a:t>
            </a:r>
            <a:r>
              <a:rPr lang="cs-CZ" b="1" dirty="0" err="1" smtClean="0"/>
              <a:t>měnověpolitické</a:t>
            </a:r>
            <a:r>
              <a:rPr lang="cs-CZ" b="1" dirty="0" smtClean="0"/>
              <a:t> nástroje - v ČR nevyužívané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72768"/>
            <a:ext cx="10018713" cy="4992624"/>
          </a:xfrm>
        </p:spPr>
        <p:txBody>
          <a:bodyPr anchor="t">
            <a:normAutofit/>
          </a:bodyPr>
          <a:lstStyle/>
          <a:p>
            <a:endParaRPr lang="cs-CZ" altLang="cs-CZ" sz="2800" dirty="0" smtClean="0"/>
          </a:p>
          <a:p>
            <a:r>
              <a:rPr lang="cs-CZ" sz="2800" dirty="0" smtClean="0"/>
              <a:t>Kvantitativní uvolňování</a:t>
            </a:r>
          </a:p>
          <a:p>
            <a:r>
              <a:rPr lang="cs-CZ" sz="2800" dirty="0" smtClean="0"/>
              <a:t>Negativní sazby</a:t>
            </a:r>
          </a:p>
          <a:p>
            <a:endParaRPr lang="cs-CZ" sz="2800" dirty="0" smtClean="0"/>
          </a:p>
          <a:p>
            <a:r>
              <a:rPr lang="cs-CZ" sz="2800" dirty="0" smtClean="0"/>
              <a:t>V teoretické rovině uvažováno o:</a:t>
            </a:r>
          </a:p>
          <a:p>
            <a:r>
              <a:rPr lang="cs-CZ" sz="2800" dirty="0" smtClean="0"/>
              <a:t>tzv. </a:t>
            </a:r>
            <a:r>
              <a:rPr lang="cs-CZ" sz="2800" dirty="0" err="1" smtClean="0"/>
              <a:t>helicopter</a:t>
            </a:r>
            <a:r>
              <a:rPr lang="cs-CZ" sz="2800" dirty="0" smtClean="0"/>
              <a:t> drops</a:t>
            </a:r>
          </a:p>
          <a:p>
            <a:r>
              <a:rPr lang="cs-CZ" sz="2800" dirty="0" smtClean="0"/>
              <a:t>novém druhu bezhotovostních (účetních) peněz (s úročením stanoveným centrální bankou)</a:t>
            </a:r>
          </a:p>
          <a:p>
            <a:endParaRPr lang="cs-CZ" sz="2800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Současný stav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72768"/>
            <a:ext cx="10018713" cy="4992624"/>
          </a:xfrm>
        </p:spPr>
        <p:txBody>
          <a:bodyPr anchor="t">
            <a:normAutofit/>
          </a:bodyPr>
          <a:lstStyle/>
          <a:p>
            <a:endParaRPr lang="cs-CZ" altLang="cs-CZ" dirty="0" smtClean="0"/>
          </a:p>
          <a:p>
            <a:r>
              <a:rPr lang="cs-CZ" dirty="0" smtClean="0"/>
              <a:t>Inflace – září 2018 </a:t>
            </a:r>
            <a:r>
              <a:rPr lang="cs-CZ" dirty="0" smtClean="0"/>
              <a:t>cca </a:t>
            </a:r>
            <a:r>
              <a:rPr lang="cs-CZ" dirty="0" smtClean="0"/>
              <a:t>2,3%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 průběhu roku </a:t>
            </a:r>
            <a:r>
              <a:rPr lang="cs-CZ" dirty="0" smtClean="0"/>
              <a:t>2017 ukončeny </a:t>
            </a:r>
            <a:r>
              <a:rPr lang="cs-CZ" dirty="0" smtClean="0"/>
              <a:t>devizové intervence</a:t>
            </a:r>
          </a:p>
          <a:p>
            <a:r>
              <a:rPr lang="cs-CZ" dirty="0" smtClean="0"/>
              <a:t>v průběhu roku 2018 p</a:t>
            </a:r>
            <a:r>
              <a:rPr lang="cs-CZ" dirty="0" smtClean="0"/>
              <a:t>ostupné </a:t>
            </a:r>
            <a:r>
              <a:rPr lang="cs-CZ" dirty="0" smtClean="0"/>
              <a:t>navyšování klíčových sazeb</a:t>
            </a:r>
          </a:p>
          <a:p>
            <a:endParaRPr lang="cs-CZ" dirty="0" smtClean="0"/>
          </a:p>
          <a:p>
            <a:r>
              <a:rPr lang="cs-CZ" dirty="0" smtClean="0"/>
              <a:t>Výše inflace a stav ekonomiky ovlivní budoucí </a:t>
            </a:r>
            <a:r>
              <a:rPr lang="cs-CZ" dirty="0" err="1" smtClean="0"/>
              <a:t>měnověpolitické</a:t>
            </a:r>
            <a:r>
              <a:rPr lang="cs-CZ" dirty="0" smtClean="0"/>
              <a:t> kroky ČNB</a:t>
            </a:r>
          </a:p>
          <a:p>
            <a:r>
              <a:rPr lang="cs-CZ" dirty="0" smtClean="0"/>
              <a:t>Příští </a:t>
            </a:r>
            <a:r>
              <a:rPr lang="cs-CZ" dirty="0" err="1" smtClean="0"/>
              <a:t>měnověpolitické</a:t>
            </a:r>
            <a:r>
              <a:rPr lang="cs-CZ" dirty="0" smtClean="0"/>
              <a:t> zasedání bankovní rady ČNB </a:t>
            </a:r>
            <a:r>
              <a:rPr lang="cs-CZ" dirty="0" smtClean="0"/>
              <a:t>1.11.2018</a:t>
            </a:r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=""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Stát a trh, stát a hospodářská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6"/>
            <a:ext cx="10018713" cy="3408219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Trh, tržní mechanismus</a:t>
            </a:r>
          </a:p>
          <a:p>
            <a:r>
              <a:rPr lang="cs-CZ" dirty="0" smtClean="0"/>
              <a:t>Zásahy do fungování tržního mechanismu</a:t>
            </a:r>
          </a:p>
          <a:p>
            <a:endParaRPr lang="cs-CZ" dirty="0" smtClean="0"/>
          </a:p>
          <a:p>
            <a:r>
              <a:rPr lang="cs-CZ" dirty="0" smtClean="0"/>
              <a:t>Hospodářská politika státu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Fiskální politika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Měnová politika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Měnově politické režimy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dirty="0" err="1" smtClean="0"/>
              <a:t>Cílování</a:t>
            </a:r>
            <a:r>
              <a:rPr lang="cs-CZ" sz="2800" dirty="0" smtClean="0"/>
              <a:t> měnové zásoby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/>
              <a:t>Cílování</a:t>
            </a:r>
            <a:r>
              <a:rPr lang="cs-CZ" sz="2800" dirty="0" smtClean="0"/>
              <a:t> měnového kurzu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/>
              <a:t>Cílování</a:t>
            </a:r>
            <a:r>
              <a:rPr lang="cs-CZ" sz="2800" dirty="0" smtClean="0"/>
              <a:t> inflace</a:t>
            </a:r>
          </a:p>
          <a:p>
            <a:endParaRPr lang="cs-CZ" sz="2800" dirty="0" smtClean="0"/>
          </a:p>
          <a:p>
            <a:r>
              <a:rPr lang="cs-CZ" sz="2800" dirty="0" err="1" smtClean="0"/>
              <a:t>Cílování</a:t>
            </a:r>
            <a:r>
              <a:rPr lang="cs-CZ" sz="2800" dirty="0" smtClean="0"/>
              <a:t> inflace se objevuje až v době plovoucích kurzů</a:t>
            </a:r>
          </a:p>
          <a:p>
            <a:r>
              <a:rPr lang="cs-CZ" sz="2800" dirty="0" smtClean="0"/>
              <a:t>První použití začátek 90. let 20. stol. Nový Zéland</a:t>
            </a:r>
          </a:p>
          <a:p>
            <a:r>
              <a:rPr lang="cs-CZ" sz="2800" dirty="0" smtClean="0"/>
              <a:t>V ČR od roku 1998</a:t>
            </a:r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fontScale="92500" lnSpcReduction="10000"/>
          </a:bodyPr>
          <a:lstStyle/>
          <a:p>
            <a:r>
              <a:rPr lang="cs-CZ" dirty="0" smtClean="0"/>
              <a:t>Cíl: </a:t>
            </a:r>
            <a:r>
              <a:rPr lang="cs-CZ" b="1" dirty="0" smtClean="0"/>
              <a:t>Cenová stabilita</a:t>
            </a:r>
          </a:p>
          <a:p>
            <a:pPr>
              <a:defRPr/>
            </a:pPr>
            <a:r>
              <a:rPr lang="cs-CZ" altLang="cs-CZ" dirty="0" smtClean="0"/>
              <a:t>ústava čl. 98 – </a:t>
            </a:r>
            <a:r>
              <a:rPr lang="cs-CZ" altLang="cs-CZ" i="1" dirty="0" smtClean="0"/>
              <a:t>„péče o cenovou stabilitu“</a:t>
            </a:r>
          </a:p>
          <a:p>
            <a:pPr>
              <a:defRPr/>
            </a:pPr>
            <a:r>
              <a:rPr lang="cs-CZ" altLang="cs-CZ" dirty="0" smtClean="0"/>
              <a:t>zák. č. 6/1993 Sb., o ČNB, § 2</a:t>
            </a:r>
          </a:p>
          <a:p>
            <a:pPr marL="0" indent="0" algn="just">
              <a:buNone/>
              <a:defRPr/>
            </a:pPr>
            <a:r>
              <a:rPr lang="cs-CZ" altLang="cs-CZ" i="1" dirty="0" smtClean="0"/>
              <a:t>„</a:t>
            </a:r>
            <a:r>
              <a:rPr lang="en-US" i="1" dirty="0" err="1" smtClean="0"/>
              <a:t>Hlavním</a:t>
            </a:r>
            <a:r>
              <a:rPr lang="en-US" i="1" dirty="0" smtClean="0"/>
              <a:t> </a:t>
            </a:r>
            <a:r>
              <a:rPr lang="en-US" i="1" dirty="0" err="1" smtClean="0"/>
              <a:t>cílem</a:t>
            </a:r>
            <a:r>
              <a:rPr lang="en-US" i="1" dirty="0" smtClean="0"/>
              <a:t> </a:t>
            </a:r>
            <a:r>
              <a:rPr lang="en-US" i="1" dirty="0" err="1" smtClean="0"/>
              <a:t>České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banky</a:t>
            </a:r>
            <a:r>
              <a:rPr lang="en-US" i="1" dirty="0" smtClean="0"/>
              <a:t> je </a:t>
            </a:r>
            <a:r>
              <a:rPr lang="en-US" i="1" dirty="0" err="1" smtClean="0"/>
              <a:t>péče</a:t>
            </a:r>
            <a:r>
              <a:rPr lang="en-US" i="1" dirty="0" smtClean="0"/>
              <a:t> o </a:t>
            </a:r>
            <a:r>
              <a:rPr lang="en-US" i="1" u="sng" dirty="0" err="1" smtClean="0"/>
              <a:t>cenovou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stabilitu</a:t>
            </a:r>
            <a:r>
              <a:rPr lang="en-US" i="1" dirty="0" smtClean="0"/>
              <a:t>.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dále</a:t>
            </a:r>
            <a:r>
              <a:rPr lang="en-US" i="1" dirty="0" smtClean="0"/>
              <a:t> </a:t>
            </a:r>
            <a:r>
              <a:rPr lang="en-US" i="1" dirty="0" err="1" smtClean="0"/>
              <a:t>pečuje</a:t>
            </a:r>
            <a:r>
              <a:rPr lang="en-US" i="1" dirty="0" smtClean="0"/>
              <a:t> o </a:t>
            </a:r>
            <a:r>
              <a:rPr lang="en-US" i="1" dirty="0" err="1" smtClean="0"/>
              <a:t>finanční</a:t>
            </a:r>
            <a:r>
              <a:rPr lang="en-US" i="1" dirty="0" smtClean="0"/>
              <a:t> </a:t>
            </a:r>
            <a:r>
              <a:rPr lang="en-US" i="1" dirty="0" err="1" smtClean="0"/>
              <a:t>stabilitu</a:t>
            </a:r>
            <a:r>
              <a:rPr lang="en-US" i="1" dirty="0" smtClean="0"/>
              <a:t> a o </a:t>
            </a:r>
            <a:r>
              <a:rPr lang="en-US" i="1" dirty="0" err="1" smtClean="0"/>
              <a:t>bezpečné</a:t>
            </a:r>
            <a:r>
              <a:rPr lang="en-US" i="1" dirty="0" smtClean="0"/>
              <a:t> </a:t>
            </a:r>
            <a:r>
              <a:rPr lang="en-US" i="1" dirty="0" err="1" smtClean="0"/>
              <a:t>fungování</a:t>
            </a:r>
            <a:r>
              <a:rPr lang="en-US" i="1" dirty="0" smtClean="0"/>
              <a:t> </a:t>
            </a:r>
            <a:r>
              <a:rPr lang="en-US" i="1" dirty="0" err="1" smtClean="0"/>
              <a:t>finančního</a:t>
            </a:r>
            <a:r>
              <a:rPr lang="en-US" i="1" dirty="0" smtClean="0"/>
              <a:t> </a:t>
            </a:r>
            <a:r>
              <a:rPr lang="en-US" i="1" dirty="0" err="1" smtClean="0"/>
              <a:t>systému</a:t>
            </a:r>
            <a:r>
              <a:rPr lang="en-US" i="1" dirty="0" smtClean="0"/>
              <a:t> v </a:t>
            </a:r>
            <a:r>
              <a:rPr lang="en-US" i="1" dirty="0" err="1" smtClean="0"/>
              <a:t>České</a:t>
            </a:r>
            <a:r>
              <a:rPr lang="en-US" i="1" dirty="0" smtClean="0"/>
              <a:t> </a:t>
            </a:r>
            <a:r>
              <a:rPr lang="en-US" i="1" dirty="0" err="1" smtClean="0"/>
              <a:t>republice</a:t>
            </a:r>
            <a:r>
              <a:rPr lang="en-US" i="1" dirty="0" smtClean="0"/>
              <a:t>. </a:t>
            </a:r>
            <a:r>
              <a:rPr lang="en-US" i="1" dirty="0" err="1" smtClean="0"/>
              <a:t>Pokud</a:t>
            </a:r>
            <a:r>
              <a:rPr lang="en-US" i="1" dirty="0" smtClean="0"/>
              <a:t> </a:t>
            </a:r>
            <a:r>
              <a:rPr lang="en-US" i="1" dirty="0" err="1" smtClean="0"/>
              <a:t>tím</a:t>
            </a:r>
            <a:r>
              <a:rPr lang="en-US" i="1" dirty="0" smtClean="0"/>
              <a:t> </a:t>
            </a:r>
            <a:r>
              <a:rPr lang="en-US" i="1" dirty="0" err="1" smtClean="0"/>
              <a:t>není</a:t>
            </a:r>
            <a:r>
              <a:rPr lang="en-US" i="1" dirty="0" smtClean="0"/>
              <a:t> </a:t>
            </a:r>
            <a:r>
              <a:rPr lang="en-US" i="1" dirty="0" err="1" smtClean="0"/>
              <a:t>dotčen</a:t>
            </a:r>
            <a:r>
              <a:rPr lang="en-US" i="1" dirty="0" smtClean="0"/>
              <a:t> </a:t>
            </a:r>
            <a:r>
              <a:rPr lang="en-US" i="1" dirty="0" err="1" smtClean="0"/>
              <a:t>její</a:t>
            </a:r>
            <a:r>
              <a:rPr lang="en-US" i="1" dirty="0" smtClean="0"/>
              <a:t> </a:t>
            </a:r>
            <a:r>
              <a:rPr lang="en-US" i="1" dirty="0" err="1" smtClean="0"/>
              <a:t>hlavní</a:t>
            </a:r>
            <a:r>
              <a:rPr lang="en-US" i="1" dirty="0" smtClean="0"/>
              <a:t> </a:t>
            </a:r>
            <a:r>
              <a:rPr lang="en-US" i="1" dirty="0" err="1" smtClean="0"/>
              <a:t>cíl</a:t>
            </a:r>
            <a:r>
              <a:rPr lang="en-US" i="1" dirty="0" smtClean="0"/>
              <a:t>,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podporuje</a:t>
            </a:r>
            <a:r>
              <a:rPr lang="en-US" i="1" dirty="0" smtClean="0"/>
              <a:t> </a:t>
            </a:r>
            <a:r>
              <a:rPr lang="en-US" i="1" u="sng" dirty="0" err="1" smtClean="0"/>
              <a:t>obecnou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hospodářskou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politiku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vlády</a:t>
            </a:r>
            <a:r>
              <a:rPr lang="en-US" i="1" u="sng" dirty="0" smtClean="0"/>
              <a:t> </a:t>
            </a:r>
            <a:r>
              <a:rPr lang="en-US" i="1" dirty="0" err="1" smtClean="0"/>
              <a:t>vedoucí</a:t>
            </a:r>
            <a:r>
              <a:rPr lang="en-US" i="1" dirty="0" smtClean="0"/>
              <a:t> k </a:t>
            </a:r>
            <a:r>
              <a:rPr lang="en-US" i="1" dirty="0" err="1" smtClean="0"/>
              <a:t>udržitelnému</a:t>
            </a:r>
            <a:r>
              <a:rPr lang="en-US" i="1" dirty="0" smtClean="0"/>
              <a:t> </a:t>
            </a:r>
            <a:r>
              <a:rPr lang="en-US" i="1" dirty="0" err="1" smtClean="0"/>
              <a:t>hospodářskému</a:t>
            </a:r>
            <a:r>
              <a:rPr lang="en-US" i="1" dirty="0" smtClean="0"/>
              <a:t> </a:t>
            </a:r>
            <a:r>
              <a:rPr lang="en-US" i="1" dirty="0" err="1" smtClean="0"/>
              <a:t>růstu</a:t>
            </a:r>
            <a:r>
              <a:rPr lang="en-US" i="1" dirty="0" smtClean="0"/>
              <a:t> a </a:t>
            </a:r>
            <a:r>
              <a:rPr lang="en-US" i="1" dirty="0" err="1" smtClean="0"/>
              <a:t>obecné</a:t>
            </a:r>
            <a:r>
              <a:rPr lang="en-US" i="1" dirty="0" smtClean="0"/>
              <a:t> </a:t>
            </a:r>
            <a:r>
              <a:rPr lang="en-US" i="1" dirty="0" err="1" smtClean="0"/>
              <a:t>hospodářské</a:t>
            </a:r>
            <a:r>
              <a:rPr lang="en-US" i="1" dirty="0" smtClean="0"/>
              <a:t> </a:t>
            </a:r>
            <a:r>
              <a:rPr lang="en-US" i="1" dirty="0" err="1" smtClean="0"/>
              <a:t>politiky</a:t>
            </a:r>
            <a:r>
              <a:rPr lang="en-US" i="1" dirty="0" smtClean="0"/>
              <a:t> v </a:t>
            </a:r>
            <a:r>
              <a:rPr lang="en-US" i="1" dirty="0" err="1" smtClean="0"/>
              <a:t>Evropské</a:t>
            </a:r>
            <a:r>
              <a:rPr lang="en-US" i="1" dirty="0" smtClean="0"/>
              <a:t> </a:t>
            </a:r>
            <a:r>
              <a:rPr lang="en-US" i="1" dirty="0" err="1" smtClean="0"/>
              <a:t>unii</a:t>
            </a:r>
            <a:r>
              <a:rPr lang="en-US" i="1" dirty="0" smtClean="0"/>
              <a:t> se </a:t>
            </a:r>
            <a:r>
              <a:rPr lang="en-US" i="1" dirty="0" err="1" smtClean="0"/>
              <a:t>záměrem</a:t>
            </a:r>
            <a:r>
              <a:rPr lang="en-US" i="1" dirty="0" smtClean="0"/>
              <a:t> </a:t>
            </a:r>
            <a:r>
              <a:rPr lang="en-US" i="1" dirty="0" err="1" smtClean="0"/>
              <a:t>přispět</a:t>
            </a:r>
            <a:r>
              <a:rPr lang="en-US" i="1" dirty="0" smtClean="0"/>
              <a:t> k </a:t>
            </a:r>
            <a:r>
              <a:rPr lang="en-US" i="1" dirty="0" err="1" smtClean="0"/>
              <a:t>dosažení</a:t>
            </a:r>
            <a:r>
              <a:rPr lang="en-US" i="1" dirty="0" smtClean="0"/>
              <a:t> </a:t>
            </a:r>
            <a:r>
              <a:rPr lang="en-US" i="1" dirty="0" err="1" smtClean="0"/>
              <a:t>cílů</a:t>
            </a:r>
            <a:r>
              <a:rPr lang="en-US" i="1" dirty="0" smtClean="0"/>
              <a:t> </a:t>
            </a:r>
            <a:r>
              <a:rPr lang="en-US" i="1" dirty="0" err="1" smtClean="0"/>
              <a:t>Evropské</a:t>
            </a:r>
            <a:r>
              <a:rPr lang="en-US" i="1" dirty="0" smtClean="0"/>
              <a:t> </a:t>
            </a:r>
            <a:r>
              <a:rPr lang="en-US" i="1" dirty="0" err="1" smtClean="0"/>
              <a:t>unie</a:t>
            </a:r>
            <a:r>
              <a:rPr lang="en-US" i="1" dirty="0" smtClean="0"/>
              <a:t>.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jedná</a:t>
            </a:r>
            <a:r>
              <a:rPr lang="en-US" i="1" dirty="0" smtClean="0"/>
              <a:t> v </a:t>
            </a:r>
            <a:r>
              <a:rPr lang="en-US" i="1" dirty="0" err="1" smtClean="0"/>
              <a:t>souladu</a:t>
            </a:r>
            <a:r>
              <a:rPr lang="en-US" i="1" dirty="0" smtClean="0"/>
              <a:t> se </a:t>
            </a:r>
            <a:r>
              <a:rPr lang="en-US" i="1" dirty="0" err="1" smtClean="0"/>
              <a:t>zásadou</a:t>
            </a:r>
            <a:r>
              <a:rPr lang="en-US" i="1" dirty="0" smtClean="0"/>
              <a:t> </a:t>
            </a:r>
            <a:r>
              <a:rPr lang="en-US" i="1" dirty="0" err="1" smtClean="0"/>
              <a:t>otevřeného</a:t>
            </a:r>
            <a:r>
              <a:rPr lang="en-US" i="1" dirty="0" smtClean="0"/>
              <a:t> </a:t>
            </a:r>
            <a:r>
              <a:rPr lang="en-US" i="1" dirty="0" err="1" smtClean="0"/>
              <a:t>tržního</a:t>
            </a:r>
            <a:r>
              <a:rPr lang="en-US" i="1" dirty="0" smtClean="0"/>
              <a:t> </a:t>
            </a:r>
            <a:r>
              <a:rPr lang="en-US" i="1" dirty="0" err="1" smtClean="0"/>
              <a:t>hospodářství</a:t>
            </a:r>
            <a:r>
              <a:rPr lang="en-US" i="1" dirty="0" smtClean="0"/>
              <a:t>.</a:t>
            </a:r>
            <a:r>
              <a:rPr lang="cs-CZ" i="1" dirty="0" smtClean="0"/>
              <a:t>“</a:t>
            </a:r>
            <a:endParaRPr lang="cs-CZ" altLang="cs-CZ" i="1" dirty="0" smtClean="0"/>
          </a:p>
          <a:p>
            <a:pPr marL="0" indent="0">
              <a:buNone/>
              <a:defRPr/>
            </a:pPr>
            <a:endParaRPr lang="cs-CZ" altLang="cs-CZ" dirty="0" smtClean="0"/>
          </a:p>
          <a:p>
            <a:pPr marL="0" indent="0">
              <a:buNone/>
              <a:defRPr/>
            </a:pPr>
            <a:r>
              <a:rPr lang="cs-CZ" altLang="cs-CZ" i="1" dirty="0" smtClean="0"/>
              <a:t>„ČNB určuje měnovou politiku“</a:t>
            </a:r>
            <a:endParaRPr lang="cs-CZ" b="1" i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Měnově politický režim – </a:t>
            </a:r>
            <a:r>
              <a:rPr lang="cs-CZ" b="1" dirty="0" err="1" smtClean="0"/>
              <a:t>cílování</a:t>
            </a:r>
            <a:r>
              <a:rPr lang="cs-CZ" b="1" dirty="0" smtClean="0"/>
              <a:t> inflace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ČNB si určila tzv. inflační cíl ve výši 2</a:t>
            </a:r>
            <a:r>
              <a:rPr lang="cs-CZ" sz="2800" dirty="0" smtClean="0"/>
              <a:t>% (od roku 2010)</a:t>
            </a:r>
            <a:endParaRPr lang="cs-CZ" sz="2800" dirty="0" smtClean="0"/>
          </a:p>
          <a:p>
            <a:r>
              <a:rPr lang="cs-CZ" sz="2800" dirty="0" smtClean="0"/>
              <a:t>ČNB se snaží nepřímo ovlivnit výši inflace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r>
              <a:rPr lang="cs-CZ" sz="2800" b="1" dirty="0" smtClean="0"/>
              <a:t>				Jakým způsobem může ČNB ovlivňovat výši inflace?</a:t>
            </a:r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Klíčové pojmy - opakování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7398"/>
            <a:ext cx="10018713" cy="4695114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Hotovost</a:t>
            </a:r>
          </a:p>
          <a:p>
            <a:r>
              <a:rPr lang="cs-CZ" dirty="0" smtClean="0"/>
              <a:t>Bezhotovostní (účetní) depozitní peníze</a:t>
            </a:r>
          </a:p>
          <a:p>
            <a:r>
              <a:rPr lang="cs-CZ" dirty="0" smtClean="0"/>
              <a:t>Rezervy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Povinné minimální rezervy</a:t>
            </a:r>
          </a:p>
          <a:p>
            <a:r>
              <a:rPr lang="cs-CZ" dirty="0" smtClean="0"/>
              <a:t>Mezibankovní trh</a:t>
            </a:r>
          </a:p>
          <a:p>
            <a:r>
              <a:rPr lang="cs-CZ" dirty="0" smtClean="0"/>
              <a:t>Klíčové sazby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pPr>
              <a:buNone/>
            </a:pPr>
            <a:r>
              <a:rPr lang="cs-CZ" sz="2800" dirty="0" smtClean="0"/>
              <a:t>V moderních ekonomikách zásadně nepřímé nástroje!</a:t>
            </a:r>
          </a:p>
          <a:p>
            <a:pPr>
              <a:buNone/>
            </a:pPr>
            <a:endParaRPr lang="cs-CZ" sz="2800" b="1" dirty="0" smtClean="0"/>
          </a:p>
          <a:p>
            <a:pPr>
              <a:buNone/>
            </a:pPr>
            <a:r>
              <a:rPr lang="cs-CZ" sz="2800" b="1" dirty="0" smtClean="0"/>
              <a:t>Standardní</a:t>
            </a:r>
            <a:endParaRPr lang="cs-CZ" sz="2800" b="1" dirty="0" smtClean="0"/>
          </a:p>
          <a:p>
            <a:r>
              <a:rPr lang="cs-CZ" sz="2800" dirty="0" smtClean="0"/>
              <a:t>Povinné minimální rezervy (ustupují do pozadí)</a:t>
            </a:r>
          </a:p>
          <a:p>
            <a:r>
              <a:rPr lang="cs-CZ" sz="2800" dirty="0" smtClean="0"/>
              <a:t>Operace na volném trhu</a:t>
            </a:r>
          </a:p>
          <a:p>
            <a:r>
              <a:rPr lang="cs-CZ" sz="2800" dirty="0" smtClean="0"/>
              <a:t>Automatické nástroje (depozitní a úvěrové </a:t>
            </a:r>
            <a:r>
              <a:rPr lang="cs-CZ" sz="2800" dirty="0" err="1" smtClean="0"/>
              <a:t>facility</a:t>
            </a:r>
            <a:r>
              <a:rPr lang="cs-CZ" sz="2800" dirty="0" smtClean="0"/>
              <a:t>)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Většinou tři </a:t>
            </a:r>
            <a:r>
              <a:rPr lang="cs-CZ" sz="2800" dirty="0" smtClean="0"/>
              <a:t>klíčové </a:t>
            </a:r>
            <a:r>
              <a:rPr lang="cs-CZ" sz="2800" dirty="0" smtClean="0"/>
              <a:t>sazby – v různých státech různé názvy</a:t>
            </a:r>
          </a:p>
          <a:p>
            <a:r>
              <a:rPr lang="cs-CZ" sz="2800" dirty="0" smtClean="0"/>
              <a:t>V ČR</a:t>
            </a:r>
            <a:r>
              <a:rPr lang="cs-CZ" sz="2800" dirty="0" smtClean="0"/>
              <a:t>:</a:t>
            </a:r>
            <a:endParaRPr lang="cs-CZ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800" dirty="0" err="1" smtClean="0"/>
              <a:t>Repo</a:t>
            </a:r>
            <a:r>
              <a:rPr lang="cs-CZ" sz="2800" dirty="0" smtClean="0"/>
              <a:t> sazba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Diskontní sazba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Lombardní sazba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Operace na volném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Dodávání vs. stahování likvidity (rezerv)</a:t>
            </a:r>
          </a:p>
          <a:p>
            <a:endParaRPr lang="cs-CZ" dirty="0" smtClean="0"/>
          </a:p>
          <a:p>
            <a:r>
              <a:rPr lang="cs-CZ" dirty="0" smtClean="0"/>
              <a:t>Dodávání – ČNB </a:t>
            </a:r>
            <a:r>
              <a:rPr lang="cs-CZ" dirty="0" smtClean="0"/>
              <a:t>půjčuje bankovnímu sektoru nové </a:t>
            </a:r>
            <a:r>
              <a:rPr lang="cs-CZ" dirty="0" smtClean="0"/>
              <a:t>rezervy</a:t>
            </a:r>
          </a:p>
          <a:p>
            <a:r>
              <a:rPr lang="cs-CZ" dirty="0" smtClean="0"/>
              <a:t>Stahování – ČNB </a:t>
            </a:r>
            <a:r>
              <a:rPr lang="cs-CZ" dirty="0" smtClean="0"/>
              <a:t>stahuje („půjčuje si od bankovního sektoru“) </a:t>
            </a:r>
            <a:r>
              <a:rPr lang="cs-CZ" dirty="0" smtClean="0"/>
              <a:t>přebytečné rezervy</a:t>
            </a:r>
          </a:p>
          <a:p>
            <a:endParaRPr lang="cs-CZ" dirty="0" smtClean="0"/>
          </a:p>
          <a:p>
            <a:r>
              <a:rPr lang="cs-CZ" dirty="0" smtClean="0"/>
              <a:t>Půjčování či stahování se děje vždy na předem stanovenou dobu (většinou 2 týdny), tj. tzv. </a:t>
            </a:r>
            <a:r>
              <a:rPr lang="cs-CZ" dirty="0" err="1" smtClean="0"/>
              <a:t>repo</a:t>
            </a:r>
            <a:r>
              <a:rPr lang="cs-CZ" dirty="0" smtClean="0"/>
              <a:t> tendry</a:t>
            </a:r>
          </a:p>
          <a:p>
            <a:r>
              <a:rPr lang="cs-CZ" dirty="0" smtClean="0"/>
              <a:t>Zajištění </a:t>
            </a:r>
            <a:r>
              <a:rPr lang="cs-CZ" dirty="0" err="1" smtClean="0"/>
              <a:t>kolaterálem</a:t>
            </a:r>
            <a:r>
              <a:rPr lang="cs-CZ" dirty="0" smtClean="0"/>
              <a:t> (cenný papír vysoké kvality, zejm. státní dluhopisy)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1771</TotalTime>
  <Words>611</Words>
  <Application>Microsoft Office PowerPoint</Application>
  <PresentationFormat>Vlastní</PresentationFormat>
  <Paragraphs>163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Paralaxa</vt:lpstr>
      <vt:lpstr>Měnová politika</vt:lpstr>
      <vt:lpstr>Stát a trh, stát a hospodářská politika</vt:lpstr>
      <vt:lpstr>Měnově politické režimy</vt:lpstr>
      <vt:lpstr>Měnová politika</vt:lpstr>
      <vt:lpstr>Měnově politický režim – cílování inflace</vt:lpstr>
      <vt:lpstr>Klíčové pojmy - opakování</vt:lpstr>
      <vt:lpstr>Měnověpolitické nástroje</vt:lpstr>
      <vt:lpstr>Měnověpolitické nástroje</vt:lpstr>
      <vt:lpstr>Operace na volném trhu</vt:lpstr>
      <vt:lpstr>Automatické nástroje</vt:lpstr>
      <vt:lpstr>Automatické nástroje</vt:lpstr>
      <vt:lpstr>Aktuální výše sazeb a PMR v ČR (10/2018)</vt:lpstr>
      <vt:lpstr>Transmisní mechanismus</vt:lpstr>
      <vt:lpstr>Nestandardní měnověpolitické nástroje</vt:lpstr>
      <vt:lpstr>Devizové intervence – několik názorů</vt:lpstr>
      <vt:lpstr>Některé další měnověpolitické nástroje - v ČR nevyužívané</vt:lpstr>
      <vt:lpstr>Současný stav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Windows User</cp:lastModifiedBy>
  <cp:revision>122</cp:revision>
  <cp:lastPrinted>2016-12-01T06:58:45Z</cp:lastPrinted>
  <dcterms:created xsi:type="dcterms:W3CDTF">2016-10-17T17:38:14Z</dcterms:created>
  <dcterms:modified xsi:type="dcterms:W3CDTF">2018-10-24T20:47:16Z</dcterms:modified>
</cp:coreProperties>
</file>