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8" r:id="rId3"/>
    <p:sldId id="260" r:id="rId4"/>
    <p:sldId id="268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84" r:id="rId14"/>
    <p:sldId id="285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24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8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Corbel"/>
              <a:ea typeface="+mn-ea"/>
              <a:cs typeface="+mn-cs"/>
            </a:rPr>
            <a:t>Vodní zákon</a:t>
          </a:r>
          <a:endParaRPr lang="cs-CZ" sz="1800" b="0" i="0" noProof="0" dirty="0">
            <a:latin typeface="Corbel"/>
            <a:ea typeface="+mn-ea"/>
            <a:cs typeface="+mn-cs"/>
          </a:endParaRPr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cs-CZ" noProof="0" dirty="0"/>
        </a:p>
      </dgm:t>
    </dgm:pt>
    <dgm:pt modelId="{38FB0022-09EC-4D6F-86C0-C813C6F2F39A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Corbel"/>
              <a:ea typeface="+mn-ea"/>
              <a:cs typeface="+mn-cs"/>
            </a:rPr>
            <a:t>Správní řád </a:t>
          </a:r>
          <a:endParaRPr lang="cs-CZ" sz="1800" b="0" i="0" noProof="0" dirty="0">
            <a:latin typeface="Corbel"/>
            <a:ea typeface="+mn-ea"/>
            <a:cs typeface="+mn-cs"/>
          </a:endParaRPr>
        </a:p>
      </dgm:t>
    </dgm:pt>
    <dgm:pt modelId="{A0BBE5C2-C8CF-4F12-974F-53039E6D00EC}" type="parTrans" cxnId="{9A1C775D-7DDB-48F9-97D9-490A63DE2A86}">
      <dgm:prSet/>
      <dgm:spPr/>
      <dgm:t>
        <a:bodyPr/>
        <a:lstStyle/>
        <a:p>
          <a:endParaRPr lang="en-US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cs-CZ" noProof="0" dirty="0"/>
        </a:p>
      </dgm:t>
    </dgm:pt>
    <dgm:pt modelId="{23116FF9-AEB9-43F5-882D-9ECB1FD5DE18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Corbel"/>
              <a:ea typeface="+mn-ea"/>
              <a:cs typeface="+mn-cs"/>
            </a:rPr>
            <a:t>Zákon o vodovodech a kanalizacích</a:t>
          </a:r>
          <a:endParaRPr lang="cs-CZ" sz="1800" b="0" i="0" noProof="0" dirty="0">
            <a:latin typeface="Corbel"/>
            <a:ea typeface="+mn-ea"/>
            <a:cs typeface="+mn-cs"/>
          </a:endParaRPr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cs-CZ" noProof="0" dirty="0"/>
        </a:p>
      </dgm:t>
    </dgm:pt>
    <dgm:pt modelId="{DA2EE66E-1894-4E15-A659-CCDCFE4DAD65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Corbel"/>
              <a:ea typeface="+mn-ea"/>
              <a:cs typeface="+mn-cs"/>
            </a:rPr>
            <a:t>Stavební zákon</a:t>
          </a:r>
          <a:endParaRPr lang="cs-CZ" sz="1800" b="0" i="0" noProof="0" dirty="0">
            <a:latin typeface="Corbel"/>
            <a:ea typeface="+mn-ea"/>
            <a:cs typeface="+mn-cs"/>
          </a:endParaRPr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cs-CZ" noProof="0" dirty="0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1CB6799-0928-4E01-9EDA-41B17BB04FAF}" type="pres">
      <dgm:prSet presAssocID="{38FB0022-09EC-4D6F-86C0-C813C6F2F3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1657F-6946-4A4C-877D-2A88A526B7E1}" type="pres">
      <dgm:prSet presAssocID="{EA86A114-EBD1-49CF-AB76-042FF3D636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60042D3-910C-4160-96CD-1A63C2C4C0FB}" type="pres">
      <dgm:prSet presAssocID="{EA86A114-EBD1-49CF-AB76-042FF3D636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3" presStyleCnt="4" custRadScaleRad="74233" custRadScaleInc="-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3" destOrd="0" parTransId="{86229775-B50F-4220-B88B-07C4BA05CEAC}" sibTransId="{BEE765C7-6165-4808-9B3B-A6627557B77F}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9F3F7806-C569-417D-8EC1-52CA3866F5CB}" type="presParOf" srcId="{EA3ADED0-C9AD-4C17-98CE-D872DACD90E8}" destId="{4DD53E4A-81C3-4CAD-B31F-4C20BA5CFCD7}" srcOrd="6" destOrd="0" presId="urn:microsoft.com/office/officeart/2005/8/layout/cycle2"/>
    <dgm:cxn modelId="{30A9895D-4071-42A8-815E-0C83C1883982}" type="presParOf" srcId="{EA3ADED0-C9AD-4C17-98CE-D872DACD90E8}" destId="{670EC530-2BF9-418C-9EBE-CFD33FE15D7D}" srcOrd="7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566713" y="5685"/>
          <a:ext cx="1476672" cy="14766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noProof="0" dirty="0" smtClean="0">
              <a:latin typeface="Corbel"/>
              <a:ea typeface="+mn-ea"/>
              <a:cs typeface="+mn-cs"/>
            </a:rPr>
            <a:t>Vodní zákon</a:t>
          </a:r>
          <a:endParaRPr lang="cs-CZ" sz="1500" b="0" i="0" kern="1200" noProof="0" dirty="0">
            <a:latin typeface="Corbel"/>
            <a:ea typeface="+mn-ea"/>
            <a:cs typeface="+mn-cs"/>
          </a:endParaRPr>
        </a:p>
      </dsp:txBody>
      <dsp:txXfrm>
        <a:off x="1782967" y="221939"/>
        <a:ext cx="1044164" cy="1044164"/>
      </dsp:txXfrm>
    </dsp:sp>
    <dsp:sp modelId="{973C755A-5077-47FB-BDC0-FF7A84FD3F26}">
      <dsp:nvSpPr>
        <dsp:cNvPr id="0" name=""/>
        <dsp:cNvSpPr/>
      </dsp:nvSpPr>
      <dsp:spPr>
        <a:xfrm rot="2700000">
          <a:off x="2884720" y="1270289"/>
          <a:ext cx="391570" cy="498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noProof="0" dirty="0"/>
        </a:p>
      </dsp:txBody>
      <dsp:txXfrm>
        <a:off x="2901923" y="1328432"/>
        <a:ext cx="274099" cy="299027"/>
      </dsp:txXfrm>
    </dsp:sp>
    <dsp:sp modelId="{7C5A343C-E262-450D-959C-A644EA0CABBE}">
      <dsp:nvSpPr>
        <dsp:cNvPr id="0" name=""/>
        <dsp:cNvSpPr/>
      </dsp:nvSpPr>
      <dsp:spPr>
        <a:xfrm>
          <a:off x="3133298" y="1572270"/>
          <a:ext cx="1476672" cy="14766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noProof="0" dirty="0" smtClean="0">
              <a:latin typeface="Corbel"/>
              <a:ea typeface="+mn-ea"/>
              <a:cs typeface="+mn-cs"/>
            </a:rPr>
            <a:t>Stavební zákon</a:t>
          </a:r>
          <a:endParaRPr lang="cs-CZ" sz="1500" b="0" i="0" kern="1200" noProof="0" dirty="0">
            <a:latin typeface="Corbel"/>
            <a:ea typeface="+mn-ea"/>
            <a:cs typeface="+mn-cs"/>
          </a:endParaRPr>
        </a:p>
      </dsp:txBody>
      <dsp:txXfrm>
        <a:off x="3349552" y="1788524"/>
        <a:ext cx="1044164" cy="1044164"/>
      </dsp:txXfrm>
    </dsp:sp>
    <dsp:sp modelId="{719BC63E-F731-4648-BC28-EDC25FC57AA9}">
      <dsp:nvSpPr>
        <dsp:cNvPr id="0" name=""/>
        <dsp:cNvSpPr/>
      </dsp:nvSpPr>
      <dsp:spPr>
        <a:xfrm rot="8100000">
          <a:off x="2900393" y="2836874"/>
          <a:ext cx="391570" cy="498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noProof="0" dirty="0"/>
        </a:p>
      </dsp:txBody>
      <dsp:txXfrm rot="10800000">
        <a:off x="3000661" y="2895017"/>
        <a:ext cx="274099" cy="299027"/>
      </dsp:txXfrm>
    </dsp:sp>
    <dsp:sp modelId="{91CB6799-0928-4E01-9EDA-41B17BB04FAF}">
      <dsp:nvSpPr>
        <dsp:cNvPr id="0" name=""/>
        <dsp:cNvSpPr/>
      </dsp:nvSpPr>
      <dsp:spPr>
        <a:xfrm>
          <a:off x="1566713" y="3138855"/>
          <a:ext cx="1476672" cy="14766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noProof="0" dirty="0" smtClean="0">
              <a:latin typeface="Corbel"/>
              <a:ea typeface="+mn-ea"/>
              <a:cs typeface="+mn-cs"/>
            </a:rPr>
            <a:t>Správní řád </a:t>
          </a:r>
          <a:endParaRPr lang="cs-CZ" sz="1500" b="0" i="0" kern="1200" noProof="0" dirty="0">
            <a:latin typeface="Corbel"/>
            <a:ea typeface="+mn-ea"/>
            <a:cs typeface="+mn-cs"/>
          </a:endParaRPr>
        </a:p>
      </dsp:txBody>
      <dsp:txXfrm>
        <a:off x="1782967" y="3355109"/>
        <a:ext cx="1044164" cy="1044164"/>
      </dsp:txXfrm>
    </dsp:sp>
    <dsp:sp modelId="{3701657F-6946-4A4C-877D-2A88A526B7E1}">
      <dsp:nvSpPr>
        <dsp:cNvPr id="0" name=""/>
        <dsp:cNvSpPr/>
      </dsp:nvSpPr>
      <dsp:spPr>
        <a:xfrm rot="14004465">
          <a:off x="1602175" y="2850553"/>
          <a:ext cx="251304" cy="498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noProof="0" dirty="0"/>
        </a:p>
      </dsp:txBody>
      <dsp:txXfrm rot="10800000">
        <a:off x="1662341" y="2980494"/>
        <a:ext cx="175913" cy="299027"/>
      </dsp:txXfrm>
    </dsp:sp>
    <dsp:sp modelId="{4DD53E4A-81C3-4CAD-B31F-4C20BA5CFCD7}">
      <dsp:nvSpPr>
        <dsp:cNvPr id="0" name=""/>
        <dsp:cNvSpPr/>
      </dsp:nvSpPr>
      <dsp:spPr>
        <a:xfrm>
          <a:off x="403790" y="1572535"/>
          <a:ext cx="1476672" cy="14766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noProof="0" dirty="0" smtClean="0">
              <a:latin typeface="Corbel"/>
              <a:ea typeface="+mn-ea"/>
              <a:cs typeface="+mn-cs"/>
            </a:rPr>
            <a:t>Zákon o vodovodech a kanalizacích</a:t>
          </a:r>
          <a:endParaRPr lang="cs-CZ" sz="1500" b="0" i="0" kern="1200" noProof="0" dirty="0">
            <a:latin typeface="Corbel"/>
            <a:ea typeface="+mn-ea"/>
            <a:cs typeface="+mn-cs"/>
          </a:endParaRPr>
        </a:p>
      </dsp:txBody>
      <dsp:txXfrm>
        <a:off x="620044" y="1788789"/>
        <a:ext cx="1044164" cy="1044164"/>
      </dsp:txXfrm>
    </dsp:sp>
    <dsp:sp modelId="{670EC530-2BF9-418C-9EBE-CFD33FE15D7D}">
      <dsp:nvSpPr>
        <dsp:cNvPr id="0" name=""/>
        <dsp:cNvSpPr/>
      </dsp:nvSpPr>
      <dsp:spPr>
        <a:xfrm rot="18394978">
          <a:off x="1593580" y="1283974"/>
          <a:ext cx="251530" cy="498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noProof="0" dirty="0"/>
        </a:p>
      </dsp:txBody>
      <dsp:txXfrm>
        <a:off x="1608823" y="1413946"/>
        <a:ext cx="176071" cy="299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cs-CZ" smtClean="0"/>
              <a:t>16.10.2018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cs-CZ" smtClean="0"/>
              <a:t>16.10.2018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2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 7" descr="Nadýchané bílé mráčky na modré obloze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Obrázek  9" descr="Detail snímku rostliny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Obrázek  10" descr="Vlnky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9" name="Obrázek  8" descr="Vln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Obrázek  10" descr="Detail zelených rostlin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>
              <a:buNone/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>
                <a:solidFill>
                  <a:srgbClr val="8BAA00">
                    <a:lumMod val="75000"/>
                  </a:srgbClr>
                </a:solidFill>
              </a:rPr>
              <a:t>22. července 2012</a:t>
            </a:r>
            <a:endParaRPr lang="cs-CZ" dirty="0">
              <a:solidFill>
                <a:srgbClr val="8BAA00">
                  <a:lumMod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Sem patří text zápatí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800" b="0" i="0" dirty="0" smtClean="0">
                <a:solidFill>
                  <a:schemeClr val="bg1"/>
                </a:solidFill>
                <a:latin typeface="Corbel"/>
                <a:ea typeface="+mj-ea"/>
                <a:cs typeface="+mj-cs"/>
              </a:rPr>
              <a:t>Vodoprávní řízení</a:t>
            </a:r>
            <a:endParaRPr lang="cs-CZ" sz="4800" b="0" i="0" dirty="0">
              <a:solidFill>
                <a:schemeClr val="bg1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1800" b="0" i="0" dirty="0" smtClean="0">
                <a:solidFill>
                  <a:schemeClr val="bg1"/>
                </a:solidFill>
              </a:rPr>
              <a:t>Vodní zákon č. 274/2001 Sb.</a:t>
            </a:r>
            <a:endParaRPr lang="cs-CZ" sz="1800" b="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Platnost stavebního povolení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roky od právní moci </a:t>
            </a:r>
          </a:p>
          <a:p>
            <a:r>
              <a:rPr lang="cs-CZ" dirty="0" smtClean="0"/>
              <a:t>Prodloužení platnosti stavebního povolení dle § 115 odst. 4 stavebního zákona </a:t>
            </a:r>
          </a:p>
          <a:p>
            <a:r>
              <a:rPr lang="cs-CZ" dirty="0" smtClean="0"/>
              <a:t>Prodloužení termínu dokončení stavby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93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stavby před dokončením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118 stavebního zákona </a:t>
            </a:r>
          </a:p>
          <a:p>
            <a:r>
              <a:rPr lang="cs-CZ" dirty="0" smtClean="0"/>
              <a:t>Povolení </a:t>
            </a:r>
          </a:p>
          <a:p>
            <a:r>
              <a:rPr lang="cs-CZ" dirty="0" smtClean="0"/>
              <a:t>Rozhodnutí na místě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84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Kolaudační </a:t>
            </a:r>
            <a:r>
              <a:rPr lang="cs-CZ" dirty="0" smtClean="0"/>
              <a:t>souhlas § 122 stavebního zákona </a:t>
            </a:r>
          </a:p>
          <a:p>
            <a:r>
              <a:rPr lang="cs-CZ" dirty="0" smtClean="0"/>
              <a:t>Kolaudační rozhodnutí</a:t>
            </a:r>
          </a:p>
          <a:p>
            <a:r>
              <a:rPr lang="cs-CZ" dirty="0" smtClean="0"/>
              <a:t>Zkušební </a:t>
            </a:r>
            <a:r>
              <a:rPr lang="cs-CZ" dirty="0" smtClean="0"/>
              <a:t>provoz </a:t>
            </a:r>
          </a:p>
          <a:p>
            <a:r>
              <a:rPr lang="cs-CZ" dirty="0" smtClean="0"/>
              <a:t>Předčasné užívání </a:t>
            </a:r>
            <a:r>
              <a:rPr lang="cs-CZ" dirty="0" err="1" smtClean="0"/>
              <a:t>staveby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48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Odstranění stavby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Ohlášení x povolení odstranění stavby </a:t>
            </a:r>
          </a:p>
          <a:p>
            <a:r>
              <a:rPr lang="cs-CZ" dirty="0" smtClean="0"/>
              <a:t>Nařízení odstranění stavby </a:t>
            </a:r>
          </a:p>
          <a:p>
            <a:r>
              <a:rPr lang="cs-CZ" dirty="0" smtClean="0"/>
              <a:t>Dodatečné povolení </a:t>
            </a:r>
          </a:p>
          <a:p>
            <a:r>
              <a:rPr lang="cs-CZ" dirty="0" smtClean="0"/>
              <a:t>Opakované povolení </a:t>
            </a:r>
          </a:p>
          <a:p>
            <a:r>
              <a:rPr lang="cs-CZ" dirty="0" smtClean="0"/>
              <a:t>Zrušení stavby vodního díla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79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cs-CZ" dirty="0" smtClean="0">
                <a:solidFill>
                  <a:srgbClr val="8BAA00"/>
                </a:solidFill>
                <a:latin typeface="Corbel"/>
              </a:rPr>
              <a:t>Právní předpisy </a:t>
            </a:r>
            <a:endParaRPr lang="cs-CZ" sz="3400" b="0" i="0" dirty="0">
              <a:solidFill>
                <a:srgbClr val="8BAA00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dirty="0" smtClean="0">
                <a:solidFill>
                  <a:srgbClr val="4D3E2F"/>
                </a:solidFill>
                <a:latin typeface="Corbel"/>
              </a:rPr>
              <a:t>Zákon č. 254/2001 Sb., ve znění pozdějších předpisů, vodní zákon</a:t>
            </a:r>
            <a:endParaRPr lang="cs-CZ" sz="2200" b="0" i="0" dirty="0" smtClean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dirty="0">
                <a:solidFill>
                  <a:srgbClr val="4D3E2F"/>
                </a:solidFill>
              </a:rPr>
              <a:t>Zákon č. </a:t>
            </a:r>
            <a:r>
              <a:rPr lang="cs-CZ" dirty="0" smtClean="0">
                <a:solidFill>
                  <a:srgbClr val="4D3E2F"/>
                </a:solidFill>
              </a:rPr>
              <a:t>274/2001 </a:t>
            </a:r>
            <a:r>
              <a:rPr lang="cs-CZ" dirty="0">
                <a:solidFill>
                  <a:srgbClr val="4D3E2F"/>
                </a:solidFill>
              </a:rPr>
              <a:t>Sb., ve znění pozdějších předpisů, </a:t>
            </a:r>
            <a:r>
              <a:rPr lang="cs-CZ" dirty="0" smtClean="0">
                <a:solidFill>
                  <a:srgbClr val="4D3E2F"/>
                </a:solidFill>
              </a:rPr>
              <a:t>zákon o vodovodech a kanalizacích</a:t>
            </a: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dirty="0">
                <a:solidFill>
                  <a:srgbClr val="4D3E2F"/>
                </a:solidFill>
              </a:rPr>
              <a:t>Zákon č. </a:t>
            </a:r>
            <a:r>
              <a:rPr lang="cs-CZ" dirty="0" smtClean="0">
                <a:solidFill>
                  <a:srgbClr val="4D3E2F"/>
                </a:solidFill>
              </a:rPr>
              <a:t>500/2004 </a:t>
            </a:r>
            <a:r>
              <a:rPr lang="cs-CZ" dirty="0">
                <a:solidFill>
                  <a:srgbClr val="4D3E2F"/>
                </a:solidFill>
              </a:rPr>
              <a:t>Sb., ve znění pozdějších předpisů</a:t>
            </a:r>
            <a:r>
              <a:rPr lang="cs-CZ" dirty="0" smtClean="0">
                <a:solidFill>
                  <a:srgbClr val="4D3E2F"/>
                </a:solidFill>
              </a:rPr>
              <a:t>, správní řád</a:t>
            </a: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dirty="0">
                <a:solidFill>
                  <a:srgbClr val="4D3E2F"/>
                </a:solidFill>
              </a:rPr>
              <a:t>Zákon č. </a:t>
            </a:r>
            <a:r>
              <a:rPr lang="cs-CZ" dirty="0" smtClean="0">
                <a:solidFill>
                  <a:srgbClr val="4D3E2F"/>
                </a:solidFill>
              </a:rPr>
              <a:t>183/2006 </a:t>
            </a:r>
            <a:r>
              <a:rPr lang="cs-CZ" dirty="0">
                <a:solidFill>
                  <a:srgbClr val="4D3E2F"/>
                </a:solidFill>
              </a:rPr>
              <a:t>Sb., ve znění pozdějších předpisů</a:t>
            </a:r>
            <a:r>
              <a:rPr lang="cs-CZ" dirty="0" smtClean="0">
                <a:solidFill>
                  <a:srgbClr val="4D3E2F"/>
                </a:solidFill>
              </a:rPr>
              <a:t>, stavební zákon</a:t>
            </a: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dirty="0" smtClean="0">
                <a:solidFill>
                  <a:srgbClr val="4D3E2F"/>
                </a:solidFill>
              </a:rPr>
              <a:t>Zákon č. 89/2012 Sb., ve znění pozdějších předpisů, občanský zákoník</a:t>
            </a: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sz="2200" b="0" i="0" dirty="0" smtClean="0">
                <a:solidFill>
                  <a:srgbClr val="4D3E2F"/>
                </a:solidFill>
                <a:latin typeface="Corbel"/>
                <a:ea typeface="+mn-ea"/>
                <a:cs typeface="+mn-cs"/>
              </a:rPr>
              <a:t>Prováděcí vyhlášky </a:t>
            </a:r>
            <a:endParaRPr lang="cs-CZ" sz="2200" b="0" i="0" dirty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22. července 2012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cs-CZ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Sem patří text zápatí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rgbClr val="8BAA00"/>
                </a:solidFill>
                <a:latin typeface="Corbel"/>
                <a:ea typeface="+mj-ea"/>
                <a:cs typeface="+mj-cs"/>
              </a:rPr>
              <a:t>Subsidiarita </a:t>
            </a:r>
            <a:endParaRPr lang="cs-CZ" sz="3400" b="0" i="0" dirty="0">
              <a:solidFill>
                <a:srgbClr val="8BAA00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dirty="0" smtClean="0">
                <a:solidFill>
                  <a:srgbClr val="4D3E2F"/>
                </a:solidFill>
                <a:latin typeface="Corbel"/>
              </a:rPr>
              <a:t>Správní řád</a:t>
            </a:r>
            <a:endParaRPr lang="cs-CZ" sz="2200" b="0" i="0" dirty="0" smtClean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2200" b="0" i="0" dirty="0" smtClean="0">
                <a:solidFill>
                  <a:srgbClr val="4D3E2F"/>
                </a:solidFill>
                <a:latin typeface="Corbel"/>
                <a:ea typeface="+mn-ea"/>
                <a:cs typeface="+mn-cs"/>
              </a:rPr>
              <a:t>Stavební zákon</a:t>
            </a:r>
          </a:p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sz="2200" b="0" i="0" dirty="0" smtClean="0">
                <a:solidFill>
                  <a:srgbClr val="4D3E2F"/>
                </a:solidFill>
                <a:latin typeface="Corbel"/>
                <a:ea typeface="+mn-ea"/>
                <a:cs typeface="+mn-cs"/>
              </a:rPr>
              <a:t>Vodní zákon</a:t>
            </a:r>
          </a:p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dirty="0" smtClean="0">
                <a:solidFill>
                  <a:srgbClr val="4D3E2F"/>
                </a:solidFill>
                <a:latin typeface="Corbel"/>
              </a:rPr>
              <a:t>Zákon o vodovodech a kanalizacích</a:t>
            </a:r>
            <a:endParaRPr lang="cs-CZ" sz="2200" b="0" i="0" dirty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</p:txBody>
      </p:sp>
      <p:graphicFrame>
        <p:nvGraphicFramePr>
          <p:cNvPr id="10" name="Zástupný symbol pro obsah 9" descr="Základní cyklu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8856524"/>
              </p:ext>
            </p:extLst>
          </p:nvPr>
        </p:nvGraphicFramePr>
        <p:xfrm>
          <a:off x="6172200" y="1555750"/>
          <a:ext cx="4610100" cy="462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r>
              <a:rPr lang="cs-CZ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22. července 2012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cs-CZ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Sem patří text zápatí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3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8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orgány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Vodoprávní úřady (speciální stavební úřad, § 15 odst. 3 stavebního zákona)</a:t>
            </a:r>
          </a:p>
          <a:p>
            <a:r>
              <a:rPr lang="cs-CZ" dirty="0" smtClean="0"/>
              <a:t>Stavební úřady (souhlas dle § 15 odst. 2 </a:t>
            </a:r>
            <a:r>
              <a:rPr lang="cs-CZ" dirty="0"/>
              <a:t>stavebního zákona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Dotčené orgány (závazná stanoviska, stanoviska, rozhodnutí) </a:t>
            </a:r>
          </a:p>
          <a:p>
            <a:endParaRPr lang="cs-CZ" dirty="0"/>
          </a:p>
          <a:p>
            <a:r>
              <a:rPr lang="cs-CZ" dirty="0" smtClean="0"/>
              <a:t>Specifické postavení Povodí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56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vodoprávního řízení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typu vodoprávního řízení</a:t>
            </a:r>
          </a:p>
          <a:p>
            <a:r>
              <a:rPr lang="cs-CZ" dirty="0" smtClean="0"/>
              <a:t>§ 115 vodního zákona </a:t>
            </a:r>
          </a:p>
          <a:p>
            <a:r>
              <a:rPr lang="cs-CZ" dirty="0" smtClean="0"/>
              <a:t>§ 109 stavebního zákona</a:t>
            </a:r>
          </a:p>
          <a:p>
            <a:r>
              <a:rPr lang="cs-CZ" dirty="0" smtClean="0"/>
              <a:t>Správní řád  </a:t>
            </a:r>
          </a:p>
          <a:p>
            <a:endParaRPr lang="cs-CZ" dirty="0"/>
          </a:p>
          <a:p>
            <a:r>
              <a:rPr lang="cs-CZ" dirty="0" smtClean="0"/>
              <a:t>Povodí </a:t>
            </a:r>
          </a:p>
          <a:p>
            <a:r>
              <a:rPr lang="cs-CZ" dirty="0" smtClean="0"/>
              <a:t>Obec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68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Vyjadřovat se k podkladům</a:t>
            </a:r>
          </a:p>
          <a:p>
            <a:r>
              <a:rPr lang="cs-CZ" dirty="0" smtClean="0"/>
              <a:t>Navrhovat důkazy na podporu svých tvrzení </a:t>
            </a:r>
          </a:p>
          <a:p>
            <a:r>
              <a:rPr lang="cs-CZ" dirty="0" smtClean="0"/>
              <a:t>Podávat námitky </a:t>
            </a:r>
          </a:p>
          <a:p>
            <a:r>
              <a:rPr lang="cs-CZ" dirty="0" smtClean="0"/>
              <a:t>Apod.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33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a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NOZ </a:t>
            </a:r>
          </a:p>
          <a:p>
            <a:r>
              <a:rPr lang="cs-CZ" dirty="0" smtClean="0"/>
              <a:t>Dle vodního zákona </a:t>
            </a:r>
          </a:p>
          <a:p>
            <a:r>
              <a:rPr lang="cs-CZ" dirty="0" smtClean="0"/>
              <a:t>Dle stavebního zákona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07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k nakládání s vodami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Vypouštění x odběr </a:t>
            </a:r>
          </a:p>
          <a:p>
            <a:r>
              <a:rPr lang="cs-CZ" dirty="0" smtClean="0"/>
              <a:t>Vody povrchové x podzemní</a:t>
            </a:r>
          </a:p>
          <a:p>
            <a:r>
              <a:rPr lang="cs-CZ" dirty="0" smtClean="0"/>
              <a:t>Doba povolení (prodloužení, změna)</a:t>
            </a:r>
          </a:p>
          <a:p>
            <a:r>
              <a:rPr lang="cs-CZ" dirty="0" smtClean="0"/>
              <a:t>Zánik povolení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4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stavby vodního díla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Vodní díla § 55 vodního zákona </a:t>
            </a:r>
          </a:p>
          <a:p>
            <a:r>
              <a:rPr lang="cs-CZ" dirty="0" smtClean="0"/>
              <a:t>Rozhodování v pochybnostech </a:t>
            </a:r>
          </a:p>
          <a:p>
            <a:r>
              <a:rPr lang="cs-CZ" dirty="0" smtClean="0"/>
              <a:t>Společné řízení (nakládání)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40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Panely s fotografiemi přírody</Template>
  <TotalTime>0</TotalTime>
  <Words>415</Words>
  <Application>Microsoft Office PowerPoint</Application>
  <PresentationFormat>Širokoúhlá obrazovka</PresentationFormat>
  <Paragraphs>108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Corbel</vt:lpstr>
      <vt:lpstr>Ecology 16x9</vt:lpstr>
      <vt:lpstr>Vodoprávní řízení</vt:lpstr>
      <vt:lpstr>Právní předpisy </vt:lpstr>
      <vt:lpstr>Subsidiarita </vt:lpstr>
      <vt:lpstr>Správní orgány </vt:lpstr>
      <vt:lpstr>Účastníci vodoprávního řízení </vt:lpstr>
      <vt:lpstr>Práva a povinnosti účastníků</vt:lpstr>
      <vt:lpstr>Pojmy a definice </vt:lpstr>
      <vt:lpstr>Povolení k nakládání s vodami</vt:lpstr>
      <vt:lpstr>Povolení stavby vodního díla </vt:lpstr>
      <vt:lpstr>Platnost stavebního povolení </vt:lpstr>
      <vt:lpstr>Změna stavby před dokončením </vt:lpstr>
      <vt:lpstr>Kolaudace </vt:lpstr>
      <vt:lpstr>Odstranění stavby 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2015-10-21T06:19:17Z</dcterms:created>
  <dcterms:modified xsi:type="dcterms:W3CDTF">2018-10-16T06:50:22Z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