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9" r:id="rId1"/>
  </p:sldMasterIdLst>
  <p:sldIdLst>
    <p:sldId id="256" r:id="rId2"/>
    <p:sldId id="258" r:id="rId3"/>
    <p:sldId id="282" r:id="rId4"/>
    <p:sldId id="259" r:id="rId5"/>
    <p:sldId id="260" r:id="rId6"/>
    <p:sldId id="261" r:id="rId7"/>
    <p:sldId id="283" r:id="rId8"/>
    <p:sldId id="263" r:id="rId9"/>
    <p:sldId id="265" r:id="rId10"/>
    <p:sldId id="267" r:id="rId11"/>
    <p:sldId id="268" r:id="rId12"/>
    <p:sldId id="269" r:id="rId13"/>
    <p:sldId id="270" r:id="rId14"/>
    <p:sldId id="271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21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rgbClr val="C3C3C3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CB818-7379-467D-8E76-EF9D9074A26C}" type="datetime2">
              <a:rPr lang="en-US" smtClean="0"/>
              <a:t>Tuesday, February 6, 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54427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CB818-7379-467D-8E76-EF9D9074A26C}" type="datetime2">
              <a:rPr lang="en-US" smtClean="0"/>
              <a:t>Tuesday, February 6, 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13471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CB818-7379-467D-8E76-EF9D9074A26C}" type="datetime2">
              <a:rPr lang="en-US" smtClean="0"/>
              <a:t>Tuesday, February 6, 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502912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CB818-7379-467D-8E76-EF9D9074A26C}" type="datetime2">
              <a:rPr lang="en-US" smtClean="0"/>
              <a:t>Tuesday, February 6, 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46936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0934" y="1298448"/>
            <a:ext cx="5486400" cy="3255264"/>
          </a:xfrm>
        </p:spPr>
        <p:txBody>
          <a:bodyPr anchor="b">
            <a:normAutofit/>
          </a:bodyPr>
          <a:lstStyle>
            <a:lvl1pPr>
              <a:defRPr sz="54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14650" y="4672584"/>
            <a:ext cx="54864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0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CB818-7379-467D-8E76-EF9D9074A26C}" type="datetime2">
              <a:rPr lang="en-US" smtClean="0"/>
              <a:t>Tuesday, February 6, 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96792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CB818-7379-467D-8E76-EF9D9074A26C}" type="datetime2">
              <a:rPr lang="en-US" smtClean="0"/>
              <a:t>Tuesday, February 6, 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92635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1023586"/>
            <a:ext cx="260604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1023587"/>
            <a:ext cx="260604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CB818-7379-467D-8E76-EF9D9074A26C}" type="datetime2">
              <a:rPr lang="en-US" smtClean="0"/>
              <a:t>Tuesday, February 6, 2018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86831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CB818-7379-467D-8E76-EF9D9074A26C}" type="datetime2">
              <a:rPr lang="en-US" smtClean="0"/>
              <a:t>Tuesday, February 6, 2018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43653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CB818-7379-467D-8E76-EF9D9074A26C}" type="datetime2">
              <a:rPr lang="en-US" smtClean="0"/>
              <a:t>Tuesday, February 6, 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42861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868680"/>
            <a:ext cx="54864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37560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CB818-7379-467D-8E76-EF9D9074A26C}" type="datetime2">
              <a:rPr lang="en-US" smtClean="0"/>
              <a:t>Tuesday, February 6, 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48602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767419"/>
            <a:ext cx="60864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CB818-7379-467D-8E76-EF9D9074A26C}" type="datetime2">
              <a:rPr lang="en-US" smtClean="0"/>
              <a:t>Tuesday, February 6, 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6356351"/>
            <a:ext cx="4433638" cy="365125"/>
          </a:xfr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1321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80CB818-7379-467D-8E76-EF9D9074A26C}" type="datetime2">
              <a:rPr lang="en-US" smtClean="0"/>
              <a:t>Tuesday, February 6, 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accent1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533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0" r:id="rId1"/>
    <p:sldLayoutId id="2147484051" r:id="rId2"/>
    <p:sldLayoutId id="2147484052" r:id="rId3"/>
    <p:sldLayoutId id="2147484053" r:id="rId4"/>
    <p:sldLayoutId id="2147484054" r:id="rId5"/>
    <p:sldLayoutId id="2147484055" r:id="rId6"/>
    <p:sldLayoutId id="2147484056" r:id="rId7"/>
    <p:sldLayoutId id="2147484057" r:id="rId8"/>
    <p:sldLayoutId id="2147484058" r:id="rId9"/>
    <p:sldLayoutId id="2147484059" r:id="rId10"/>
    <p:sldLayoutId id="214748406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19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7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000" dirty="0"/>
              <a:t>Novela stavebního zákona </a:t>
            </a:r>
            <a:r>
              <a:rPr lang="cs-CZ" sz="4000" dirty="0" smtClean="0"/>
              <a:t>– návaznost na stavby vodních děl </a:t>
            </a:r>
            <a:br>
              <a:rPr lang="cs-CZ" sz="4000" dirty="0" smtClean="0"/>
            </a:br>
            <a:r>
              <a:rPr lang="cs-CZ" sz="4000" dirty="0" smtClean="0"/>
              <a:t>JUDr</a:t>
            </a:r>
            <a:r>
              <a:rPr lang="cs-CZ" sz="4000" dirty="0"/>
              <a:t>. Alena Kliková, Ph.D.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397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Územní řízení - účastníci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Nejsou uvedeny„ </a:t>
            </a:r>
            <a:r>
              <a:rPr lang="cs-CZ" dirty="0"/>
              <a:t>osoby, o kterých tak stanoví zvláštní právní </a:t>
            </a:r>
            <a:r>
              <a:rPr lang="cs-CZ" dirty="0" smtClean="0"/>
              <a:t>předpis“</a:t>
            </a:r>
          </a:p>
          <a:p>
            <a:r>
              <a:rPr lang="cs-CZ" dirty="0" smtClean="0"/>
              <a:t>Ostatní</a:t>
            </a:r>
          </a:p>
          <a:p>
            <a:r>
              <a:rPr lang="cs-CZ" dirty="0" smtClean="0"/>
              <a:t>Žadatel a vlastník pozemku - § 27 odst. 1 správního řádu (pozn. doručování)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308533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Územní řízení – žádost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Souhlas </a:t>
            </a:r>
            <a:r>
              <a:rPr lang="cs-CZ" dirty="0"/>
              <a:t>k umístění stavebního záměru podle § </a:t>
            </a:r>
            <a:r>
              <a:rPr lang="cs-CZ" dirty="0" smtClean="0"/>
              <a:t>184a</a:t>
            </a:r>
          </a:p>
          <a:p>
            <a:r>
              <a:rPr lang="cs-CZ" dirty="0" smtClean="0"/>
              <a:t>Dokumentace </a:t>
            </a:r>
          </a:p>
          <a:p>
            <a:r>
              <a:rPr lang="cs-CZ" dirty="0" smtClean="0"/>
              <a:t>Zrušen požadavek plánovací smlouvy</a:t>
            </a:r>
          </a:p>
          <a:p>
            <a:r>
              <a:rPr lang="cs-CZ" dirty="0" smtClean="0"/>
              <a:t>Přerušení řízení a výzva k odstranění vad žádosti </a:t>
            </a:r>
          </a:p>
          <a:p>
            <a:r>
              <a:rPr lang="cs-CZ" dirty="0" smtClean="0"/>
              <a:t>Zastavení řízení </a:t>
            </a:r>
          </a:p>
          <a:p>
            <a:r>
              <a:rPr lang="cs-CZ" dirty="0" smtClean="0"/>
              <a:t>Posuzování žádosti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579635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Území rozhodnutí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schvaluje </a:t>
            </a:r>
            <a:r>
              <a:rPr lang="cs-CZ" dirty="0"/>
              <a:t>navržený záměr, </a:t>
            </a:r>
            <a:endParaRPr lang="cs-CZ" dirty="0" smtClean="0"/>
          </a:p>
          <a:p>
            <a:r>
              <a:rPr lang="cs-CZ" dirty="0" smtClean="0"/>
              <a:t>vymezí </a:t>
            </a:r>
            <a:r>
              <a:rPr lang="cs-CZ" dirty="0"/>
              <a:t>pozemky pro jeho realizaci, </a:t>
            </a:r>
            <a:endParaRPr lang="cs-CZ" dirty="0" smtClean="0"/>
          </a:p>
          <a:p>
            <a:r>
              <a:rPr lang="cs-CZ" dirty="0" smtClean="0"/>
              <a:t>případně </a:t>
            </a:r>
            <a:r>
              <a:rPr lang="cs-CZ" dirty="0"/>
              <a:t>stanoví podmínky pro dělení nebo </a:t>
            </a:r>
            <a:r>
              <a:rPr lang="cs-CZ" dirty="0" smtClean="0"/>
              <a:t>scelování,</a:t>
            </a:r>
          </a:p>
          <a:p>
            <a:r>
              <a:rPr lang="cs-CZ" dirty="0" smtClean="0"/>
              <a:t>stanoví </a:t>
            </a:r>
            <a:r>
              <a:rPr lang="cs-CZ" dirty="0"/>
              <a:t>podmínky pro využití a ochranu území, </a:t>
            </a:r>
            <a:endParaRPr lang="cs-CZ" dirty="0" smtClean="0"/>
          </a:p>
          <a:p>
            <a:r>
              <a:rPr lang="cs-CZ" dirty="0" smtClean="0"/>
              <a:t>podmínky </a:t>
            </a:r>
            <a:r>
              <a:rPr lang="cs-CZ" dirty="0"/>
              <a:t>pro další přípravu a realizaci </a:t>
            </a:r>
            <a:r>
              <a:rPr lang="cs-CZ" dirty="0" smtClean="0"/>
              <a:t>záměru,</a:t>
            </a:r>
          </a:p>
          <a:p>
            <a:r>
              <a:rPr lang="cs-CZ" dirty="0" smtClean="0"/>
              <a:t>může </a:t>
            </a:r>
            <a:r>
              <a:rPr lang="cs-CZ" dirty="0"/>
              <a:t>uložit zpracování prováděcí dokumentace </a:t>
            </a:r>
            <a:r>
              <a:rPr lang="cs-CZ" dirty="0" smtClean="0"/>
              <a:t>stavby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415606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Společné postupy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Územní řízení s posouzením vlivů na životní prostředí </a:t>
            </a:r>
            <a:endParaRPr lang="cs-CZ" dirty="0" smtClean="0"/>
          </a:p>
          <a:p>
            <a:r>
              <a:rPr lang="cs-CZ" dirty="0"/>
              <a:t>Společné územní a stavební řízení </a:t>
            </a:r>
            <a:endParaRPr lang="cs-CZ" dirty="0" smtClean="0"/>
          </a:p>
          <a:p>
            <a:r>
              <a:rPr lang="cs-CZ" dirty="0"/>
              <a:t>Společné územní a stavební řízení s posouzením vlivů na životní prostředí </a:t>
            </a:r>
          </a:p>
          <a:p>
            <a:r>
              <a:rPr lang="cs-CZ" dirty="0"/>
              <a:t>Společný územní souhlas a souhlas s provedením ohlášeného stavebního záměru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472459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Povolení realizace stavby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103</a:t>
            </a:r>
          </a:p>
          <a:p>
            <a:r>
              <a:rPr lang="cs-CZ" dirty="0" smtClean="0"/>
              <a:t>Ohlášení stavby </a:t>
            </a:r>
          </a:p>
          <a:p>
            <a:r>
              <a:rPr lang="cs-CZ" dirty="0" smtClean="0"/>
              <a:t>Stavební povolení </a:t>
            </a:r>
          </a:p>
          <a:p>
            <a:r>
              <a:rPr lang="cs-CZ" dirty="0" smtClean="0"/>
              <a:t>Veřejnoprávní smlouva</a:t>
            </a:r>
          </a:p>
          <a:p>
            <a:r>
              <a:rPr lang="cs-CZ" dirty="0" smtClean="0"/>
              <a:t>Certifikát autorizovaného inspektora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950965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Ohlášení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! Postačí </a:t>
            </a:r>
          </a:p>
          <a:p>
            <a:r>
              <a:rPr lang="cs-CZ" dirty="0" smtClean="0"/>
              <a:t>Rodinné domy bez omezení </a:t>
            </a:r>
          </a:p>
          <a:p>
            <a:r>
              <a:rPr lang="cs-CZ" dirty="0" smtClean="0"/>
              <a:t>Obsah ohlášení </a:t>
            </a:r>
          </a:p>
          <a:p>
            <a:r>
              <a:rPr lang="cs-CZ" dirty="0" smtClean="0"/>
              <a:t>Přílohy </a:t>
            </a:r>
          </a:p>
          <a:p>
            <a:r>
              <a:rPr lang="cs-CZ" dirty="0" smtClean="0"/>
              <a:t>Souhlas dotčených sousedů </a:t>
            </a:r>
          </a:p>
          <a:p>
            <a:r>
              <a:rPr lang="cs-CZ" dirty="0" smtClean="0"/>
              <a:t>Odložení, překlopení</a:t>
            </a:r>
          </a:p>
          <a:p>
            <a:r>
              <a:rPr lang="cs-CZ" dirty="0" smtClean="0"/>
              <a:t>Doručování souhlasu</a:t>
            </a:r>
          </a:p>
          <a:p>
            <a:r>
              <a:rPr lang="cs-CZ" dirty="0" smtClean="0"/>
              <a:t>Přezkum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645336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Stavební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Účastníci nejsou vymezeni taxativně</a:t>
            </a:r>
          </a:p>
          <a:p>
            <a:r>
              <a:rPr lang="cs-CZ" dirty="0" smtClean="0"/>
              <a:t>Obsah žádosti </a:t>
            </a:r>
          </a:p>
          <a:p>
            <a:r>
              <a:rPr lang="cs-CZ" dirty="0" smtClean="0"/>
              <a:t>Přílohy žádosti </a:t>
            </a:r>
          </a:p>
          <a:p>
            <a:r>
              <a:rPr lang="cs-CZ" dirty="0" smtClean="0"/>
              <a:t>Zastavení řízení </a:t>
            </a:r>
          </a:p>
          <a:p>
            <a:r>
              <a:rPr lang="cs-CZ" dirty="0" smtClean="0"/>
              <a:t>Projednání žádosti </a:t>
            </a:r>
          </a:p>
          <a:p>
            <a:r>
              <a:rPr lang="cs-CZ" dirty="0" smtClean="0"/>
              <a:t>Oznámení zahájení řízení </a:t>
            </a:r>
          </a:p>
          <a:p>
            <a:r>
              <a:rPr lang="cs-CZ" dirty="0" smtClean="0"/>
              <a:t>Námitky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156651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Stavební povolení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Podmínky </a:t>
            </a:r>
          </a:p>
          <a:p>
            <a:r>
              <a:rPr lang="cs-CZ" dirty="0" smtClean="0"/>
              <a:t>Platnost </a:t>
            </a:r>
          </a:p>
          <a:p>
            <a:r>
              <a:rPr lang="cs-CZ" dirty="0" smtClean="0"/>
              <a:t>Prodloužení platnosti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902441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Změna stavby před jejím dokončením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Nepodstatné odchylky (přesné podmínky)</a:t>
            </a:r>
          </a:p>
          <a:p>
            <a:r>
              <a:rPr lang="cs-CZ" dirty="0" smtClean="0"/>
              <a:t>Změnu může projednat </a:t>
            </a:r>
            <a:r>
              <a:rPr lang="cs-CZ" dirty="0"/>
              <a:t>při vydání kolaudačního souhlasu nebo kolaudačního rozhodnutí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467081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Kolaudace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Přesné vymezení staveb </a:t>
            </a:r>
          </a:p>
          <a:p>
            <a:r>
              <a:rPr lang="cs-CZ" dirty="0" smtClean="0"/>
              <a:t>Oznámení užívání - zrušeno</a:t>
            </a:r>
          </a:p>
          <a:p>
            <a:r>
              <a:rPr lang="cs-CZ" dirty="0" smtClean="0"/>
              <a:t>Kolaudační souhlas </a:t>
            </a:r>
          </a:p>
          <a:p>
            <a:r>
              <a:rPr lang="cs-CZ" dirty="0" smtClean="0"/>
              <a:t>Kolaudační řízení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68650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Stavební zákon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Historie – vývoj stavebního práva </a:t>
            </a:r>
          </a:p>
          <a:p>
            <a:r>
              <a:rPr lang="cs-CZ" altLang="cs-CZ" dirty="0" smtClean="0"/>
              <a:t>Zákon č. 183/2006 Sb. – účinnost  k 1. 1. 2007</a:t>
            </a:r>
          </a:p>
          <a:p>
            <a:r>
              <a:rPr lang="cs-CZ" altLang="cs-CZ" dirty="0" smtClean="0"/>
              <a:t>Zásadní novela – zákon č. 350/2012 Sb. – účinnost k 1.1.2013</a:t>
            </a:r>
          </a:p>
          <a:p>
            <a:r>
              <a:rPr lang="cs-CZ" altLang="cs-CZ" dirty="0" smtClean="0"/>
              <a:t>Zákon č. 225/2017 Sb. - </a:t>
            </a:r>
            <a:r>
              <a:rPr lang="cs-CZ" altLang="cs-CZ" dirty="0"/>
              <a:t>účinnost  k 1. 1. </a:t>
            </a:r>
            <a:r>
              <a:rPr lang="cs-CZ" altLang="cs-CZ" dirty="0" smtClean="0"/>
              <a:t>2018</a:t>
            </a:r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9357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Odstranění stavby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Dobrovolné § 128</a:t>
            </a:r>
          </a:p>
          <a:p>
            <a:r>
              <a:rPr lang="cs-CZ" dirty="0" smtClean="0"/>
              <a:t>Nařízení odstranění § 129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22252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Dodatečné a opakované povolení stavby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Dodatečné – lze zároveň kolaudovat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834356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za </a:t>
            </a:r>
            <a:r>
              <a:rPr lang="cs-CZ" dirty="0" smtClean="0"/>
              <a:t>pozornost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6299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Vodní zákon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Historie </a:t>
            </a:r>
          </a:p>
          <a:p>
            <a:r>
              <a:rPr lang="cs-CZ" dirty="0" smtClean="0"/>
              <a:t>Vztah ke stavebnímu zákonu</a:t>
            </a:r>
          </a:p>
          <a:p>
            <a:r>
              <a:rPr lang="cs-CZ" dirty="0" smtClean="0"/>
              <a:t>Subsidiarita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128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a definice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Společné povolení </a:t>
            </a:r>
          </a:p>
          <a:p>
            <a:r>
              <a:rPr lang="cs-CZ" dirty="0" smtClean="0"/>
              <a:t>Soubor staveb </a:t>
            </a:r>
          </a:p>
          <a:p>
            <a:r>
              <a:rPr lang="cs-CZ" dirty="0" smtClean="0"/>
              <a:t>Stavba hlavní a stavba </a:t>
            </a:r>
            <a:r>
              <a:rPr lang="cs-CZ" dirty="0" smtClean="0"/>
              <a:t>vedlejší</a:t>
            </a:r>
          </a:p>
          <a:p>
            <a:r>
              <a:rPr lang="cs-CZ" dirty="0" smtClean="0"/>
              <a:t>Návaznost na společné postupy</a:t>
            </a: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7198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Stavební / vodoprávní  </a:t>
            </a:r>
            <a:r>
              <a:rPr lang="cs-CZ" dirty="0" smtClean="0"/>
              <a:t>úřady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Speciální stavební úřady </a:t>
            </a:r>
          </a:p>
          <a:p>
            <a:r>
              <a:rPr lang="cs-CZ" dirty="0" smtClean="0"/>
              <a:t>§ </a:t>
            </a:r>
            <a:r>
              <a:rPr lang="cs-CZ" dirty="0" smtClean="0"/>
              <a:t>15 odst. 2 – </a:t>
            </a:r>
            <a:r>
              <a:rPr lang="cs-CZ" dirty="0" smtClean="0"/>
              <a:t>souhlas</a:t>
            </a:r>
          </a:p>
          <a:p>
            <a:r>
              <a:rPr lang="cs-CZ" dirty="0" smtClean="0"/>
              <a:t>§ 15 odst. 3 – stanovisko</a:t>
            </a:r>
          </a:p>
          <a:p>
            <a:r>
              <a:rPr lang="cs-CZ" dirty="0" smtClean="0"/>
              <a:t>Povolování souboru staveb (umístění, povolení, kolaudace) </a:t>
            </a:r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63725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Dotčené orgány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Obsah závazného stanoviska § 149 odst. 2 správního řádu</a:t>
            </a:r>
          </a:p>
          <a:p>
            <a:r>
              <a:rPr lang="cs-CZ" dirty="0" smtClean="0"/>
              <a:t>Závaznost </a:t>
            </a:r>
          </a:p>
          <a:p>
            <a:r>
              <a:rPr lang="cs-CZ" dirty="0" smtClean="0"/>
              <a:t>Kontrola podmínek závazného stanoviska </a:t>
            </a:r>
          </a:p>
          <a:p>
            <a:r>
              <a:rPr lang="cs-CZ" dirty="0" smtClean="0"/>
              <a:t>Přezkum závazných stanovisek (pozn. lhůta 1 rok)</a:t>
            </a:r>
          </a:p>
          <a:p>
            <a:r>
              <a:rPr lang="cs-CZ" dirty="0" smtClean="0"/>
              <a:t>Obnova řízení </a:t>
            </a:r>
          </a:p>
          <a:p>
            <a:r>
              <a:rPr lang="cs-CZ" dirty="0"/>
              <a:t>Závazné stanovisko orgánu územního plánování </a:t>
            </a:r>
            <a:r>
              <a:rPr lang="cs-CZ" dirty="0" smtClean="0"/>
              <a:t>§ </a:t>
            </a:r>
            <a:r>
              <a:rPr lang="cs-CZ" dirty="0" smtClean="0"/>
              <a:t>96b</a:t>
            </a:r>
          </a:p>
          <a:p>
            <a:r>
              <a:rPr lang="cs-CZ" dirty="0" smtClean="0"/>
              <a:t>Závazné stanovisko stavebních úřadů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55909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Povolení k nakládání s vodami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Podkladové rozhodnutí </a:t>
            </a:r>
          </a:p>
          <a:p>
            <a:r>
              <a:rPr lang="cs-CZ" dirty="0" smtClean="0"/>
              <a:t>Součástí společného povolení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5189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umísťování staveb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79 odst. 2</a:t>
            </a:r>
          </a:p>
          <a:p>
            <a:r>
              <a:rPr lang="cs-CZ" dirty="0" smtClean="0"/>
              <a:t>Veřejnoprávní smlouva § 78a</a:t>
            </a:r>
          </a:p>
          <a:p>
            <a:r>
              <a:rPr lang="cs-CZ" dirty="0" smtClean="0"/>
              <a:t>Územní souhlas § 96</a:t>
            </a:r>
          </a:p>
          <a:p>
            <a:r>
              <a:rPr lang="cs-CZ" dirty="0" smtClean="0"/>
              <a:t>Zjednodušené územní řízení § 95</a:t>
            </a:r>
          </a:p>
          <a:p>
            <a:r>
              <a:rPr lang="cs-CZ" dirty="0" smtClean="0"/>
              <a:t>Územní řízení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24708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Územní souhlas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Oznámení záměru </a:t>
            </a:r>
            <a:endParaRPr lang="cs-CZ" dirty="0" smtClean="0"/>
          </a:p>
          <a:p>
            <a:r>
              <a:rPr lang="cs-CZ" dirty="0" smtClean="0"/>
              <a:t>Odstranění vad oznámení</a:t>
            </a:r>
          </a:p>
          <a:p>
            <a:r>
              <a:rPr lang="cs-CZ" dirty="0" smtClean="0"/>
              <a:t>Souhlas </a:t>
            </a:r>
            <a:r>
              <a:rPr lang="cs-CZ" dirty="0"/>
              <a:t>k umístění stavebního záměru podle § </a:t>
            </a:r>
            <a:r>
              <a:rPr lang="cs-CZ" dirty="0" smtClean="0"/>
              <a:t>184a</a:t>
            </a:r>
          </a:p>
          <a:p>
            <a:r>
              <a:rPr lang="cs-CZ" dirty="0" smtClean="0"/>
              <a:t>Souhlas dotčených sousedů (pozn. nikoliv mezujících)</a:t>
            </a:r>
          </a:p>
          <a:p>
            <a:r>
              <a:rPr lang="cs-CZ" dirty="0" smtClean="0"/>
              <a:t>Přezkum </a:t>
            </a:r>
          </a:p>
          <a:p>
            <a:r>
              <a:rPr lang="cs-CZ" dirty="0" smtClean="0"/>
              <a:t>Vydání a doručení souhlasu</a:t>
            </a:r>
          </a:p>
          <a:p>
            <a:r>
              <a:rPr lang="cs-CZ" dirty="0" smtClean="0"/>
              <a:t>Odložení věci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15690879"/>
      </p:ext>
    </p:extLst>
  </p:cSld>
  <p:clrMapOvr>
    <a:masterClrMapping/>
  </p:clrMapOvr>
</p:sld>
</file>

<file path=ppt/theme/theme1.xml><?xml version="1.0" encoding="utf-8"?>
<a:theme xmlns:a="http://schemas.openxmlformats.org/drawingml/2006/main" name="Rámeček">
  <a:themeElements>
    <a:clrScheme name="Rámeček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Rámeček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ámeček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TM03457475[[fn=Rámeček]]</Template>
  <TotalTime>12</TotalTime>
  <Words>614</Words>
  <Application>Microsoft Office PowerPoint</Application>
  <PresentationFormat>Předvádění na obrazovce (4:3)</PresentationFormat>
  <Paragraphs>145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5" baseType="lpstr">
      <vt:lpstr>Corbel</vt:lpstr>
      <vt:lpstr>Wingdings 2</vt:lpstr>
      <vt:lpstr>Rámeček</vt:lpstr>
      <vt:lpstr>Novela stavebního zákona – návaznost na stavby vodních děl  JUDr. Alena Kliková, Ph.D.</vt:lpstr>
      <vt:lpstr>Stavební zákon</vt:lpstr>
      <vt:lpstr>Vodní zákon </vt:lpstr>
      <vt:lpstr>Pojmy a definice </vt:lpstr>
      <vt:lpstr>Stavební / vodoprávní  úřady</vt:lpstr>
      <vt:lpstr>Dotčené orgány</vt:lpstr>
      <vt:lpstr>Povolení k nakládání s vodami</vt:lpstr>
      <vt:lpstr>Možnosti umísťování staveb</vt:lpstr>
      <vt:lpstr>Územní souhlas </vt:lpstr>
      <vt:lpstr>Územní řízení - účastníci</vt:lpstr>
      <vt:lpstr>Územní řízení – žádost </vt:lpstr>
      <vt:lpstr>Území rozhodnutí </vt:lpstr>
      <vt:lpstr>Společné postupy </vt:lpstr>
      <vt:lpstr>Povolení realizace stavby</vt:lpstr>
      <vt:lpstr>Ohlášení </vt:lpstr>
      <vt:lpstr>Stavební řízení</vt:lpstr>
      <vt:lpstr>Stavební povolení </vt:lpstr>
      <vt:lpstr>Změna stavby před jejím dokončením </vt:lpstr>
      <vt:lpstr>Kolaudace</vt:lpstr>
      <vt:lpstr>Odstranění stavby</vt:lpstr>
      <vt:lpstr>Dodatečné a opakované povolení stavby</vt:lpstr>
      <vt:lpstr>Děkuji za pozornost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Alena Kliková</dc:creator>
  <cp:lastModifiedBy>Alena Kliková</cp:lastModifiedBy>
  <cp:revision>3</cp:revision>
  <dcterms:created xsi:type="dcterms:W3CDTF">2014-09-16T21:32:26Z</dcterms:created>
  <dcterms:modified xsi:type="dcterms:W3CDTF">2018-02-06T12:48:07Z</dcterms:modified>
</cp:coreProperties>
</file>