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884-AAED-4229-80DC-EE8000BDF968}" type="datetimeFigureOut">
              <a:rPr lang="cs-CZ" smtClean="0"/>
              <a:t>26.2.2016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884-AAED-4229-80DC-EE8000BDF968}" type="datetimeFigureOut">
              <a:rPr lang="cs-CZ" smtClean="0"/>
              <a:t>26.2.2016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884-AAED-4229-80DC-EE8000BDF968}" type="datetimeFigureOut">
              <a:rPr lang="cs-CZ" smtClean="0"/>
              <a:t>26.2.2016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884-AAED-4229-80DC-EE8000BDF968}" type="datetimeFigureOut">
              <a:rPr lang="cs-CZ" smtClean="0"/>
              <a:t>26.2.2016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884-AAED-4229-80DC-EE8000BDF968}" type="datetimeFigureOut">
              <a:rPr lang="cs-CZ" smtClean="0"/>
              <a:t>26.2.2016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884-AAED-4229-80DC-EE8000BDF968}" type="datetimeFigureOut">
              <a:rPr lang="cs-CZ" smtClean="0"/>
              <a:t>26.2.2016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884-AAED-4229-80DC-EE8000BDF968}" type="datetimeFigureOut">
              <a:rPr lang="cs-CZ" smtClean="0"/>
              <a:t>26.2.2016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884-AAED-4229-80DC-EE8000BDF968}" type="datetimeFigureOut">
              <a:rPr lang="cs-CZ" smtClean="0"/>
              <a:t>26.2.2016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884-AAED-4229-80DC-EE8000BDF968}" type="datetimeFigureOut">
              <a:rPr lang="cs-CZ" smtClean="0"/>
              <a:t>26.2.2016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884-AAED-4229-80DC-EE8000BDF968}" type="datetimeFigureOut">
              <a:rPr lang="cs-CZ" smtClean="0"/>
              <a:t>26.2.2016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884-AAED-4229-80DC-EE8000BDF968}" type="datetimeFigureOut">
              <a:rPr lang="cs-CZ" smtClean="0"/>
              <a:t>26.2.2016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29FB884-AAED-4229-80DC-EE8000BDF968}" type="datetimeFigureOut">
              <a:rPr lang="cs-CZ" smtClean="0"/>
              <a:t>26.2.2016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02BF3D3-3CC1-4DDB-BCEA-465F27C4F2A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Lubom%C3%ADr_L%C3%ADzal" TargetMode="External"/><Relationship Id="rId3" Type="http://schemas.openxmlformats.org/officeDocument/2006/relationships/hyperlink" Target="https://cs.wikipedia.org/wiki/V%C3%A1clav_Klaus" TargetMode="External"/><Relationship Id="rId7" Type="http://schemas.openxmlformats.org/officeDocument/2006/relationships/hyperlink" Target="https://cs.wikipedia.org/wiki/Kamil_Jan%C3%A1%C4%8Dek" TargetMode="External"/><Relationship Id="rId2" Type="http://schemas.openxmlformats.org/officeDocument/2006/relationships/hyperlink" Target="https://cs.wikipedia.org/wiki/Miroslav_Sing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Vladim%C3%ADr_Tom%C5%A1%C3%ADk" TargetMode="External"/><Relationship Id="rId5" Type="http://schemas.openxmlformats.org/officeDocument/2006/relationships/hyperlink" Target="https://cs.wikipedia.org/wiki/Mojm%C3%ADr_Hampl" TargetMode="External"/><Relationship Id="rId4" Type="http://schemas.openxmlformats.org/officeDocument/2006/relationships/hyperlink" Target="https://cs.wikipedia.org/wiki/Pavel_%C5%98e%C5%BE%C3%A1bek" TargetMode="External"/><Relationship Id="rId9" Type="http://schemas.openxmlformats.org/officeDocument/2006/relationships/hyperlink" Target="https://cs.wikipedia.org/wiki/Ji%C5%99%C3%AD_Rusno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Inflace" TargetMode="External"/><Relationship Id="rId2" Type="http://schemas.openxmlformats.org/officeDocument/2006/relationships/hyperlink" Target="https://cs.wikipedia.org/wiki/Index_spot%C5%99ebitelsk%C3%BDch_ce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%C3%9Arokov%C3%A1_sazb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Michal Janovec</a:t>
            </a: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570843" cy="1793167"/>
          </a:xfrm>
        </p:spPr>
        <p:txBody>
          <a:bodyPr/>
          <a:lstStyle/>
          <a:p>
            <a:r>
              <a:rPr lang="cs-CZ" smtClean="0"/>
              <a:t>Česká národní banka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396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Co ještě?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cs-CZ" smtClean="0"/>
              <a:t>ČNB poskytuje bankovní služby pro stát a veřejný sektor. </a:t>
            </a:r>
          </a:p>
          <a:p>
            <a:r>
              <a:rPr lang="cs-CZ" smtClean="0"/>
              <a:t>Vede účty organizacím napojeným na státní rozpočet (finanční a celní úřady, Česká správa sociálního zabezpečení, úřady práce, příspěvkové organizace, státní fondy)</a:t>
            </a:r>
          </a:p>
          <a:p>
            <a:r>
              <a:rPr lang="cs-CZ" smtClean="0"/>
              <a:t>Banka je politicky nezávislá (garantováno Ústavaou, zákonem o ČNB a postavením bankovní rady); </a:t>
            </a:r>
          </a:p>
          <a:p>
            <a:r>
              <a:rPr lang="cs-CZ" smtClean="0"/>
              <a:t>zodpovídá se dvakrát ročně Poslanecké sněmovně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599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</a:t>
            </a:r>
            <a:r>
              <a:rPr lang="cs-CZ" smtClean="0"/>
              <a:t>ankovní rada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Nejvyšším řídícím orgánem České národní banky je sedmičlenná Bankovní rada. </a:t>
            </a:r>
          </a:p>
          <a:p>
            <a:r>
              <a:rPr lang="cs-CZ" smtClean="0"/>
              <a:t>guvernér ČNB, dva viceguvernéři a další čtyři členové bankovní rady. </a:t>
            </a:r>
          </a:p>
          <a:p>
            <a:r>
              <a:rPr lang="cs-CZ" smtClean="0"/>
              <a:t>Členy bankovní rady na dobu 6 let jmenuje a odvolává prezident (bez nutnosti kontrasignace nebo souhlasu jiného ústavního orgánu).</a:t>
            </a:r>
          </a:p>
          <a:p>
            <a:r>
              <a:rPr lang="cs-CZ" smtClean="0"/>
              <a:t>Rada přijímá svá rozhodnutí prostou většinou hlasů, je usnášeníschopná, je-li přítomen guvernér, nebo jím pověřený předsedající viceguvernér a alespoň další tři její členové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929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Bankovní rada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smtClean="0"/>
              <a:t>Bankovní rada</a:t>
            </a:r>
          </a:p>
          <a:p>
            <a:r>
              <a:rPr lang="cs-CZ" smtClean="0">
                <a:hlinkClick r:id="rId2" tooltip="Miroslav Singer"/>
              </a:rPr>
              <a:t>Miroslav Singer</a:t>
            </a:r>
            <a:r>
              <a:rPr lang="cs-CZ" smtClean="0"/>
              <a:t> (guvernér) – od 13. 2. 2005, jmenován </a:t>
            </a:r>
            <a:r>
              <a:rPr lang="cs-CZ" smtClean="0">
                <a:hlinkClick r:id="rId3" tooltip="Václav Klaus"/>
              </a:rPr>
              <a:t>Václavem Klausem</a:t>
            </a:r>
            <a:endParaRPr lang="cs-CZ" smtClean="0"/>
          </a:p>
          <a:p>
            <a:r>
              <a:rPr lang="cs-CZ" smtClean="0">
                <a:hlinkClick r:id="rId4" tooltip="Pavel Řežábek"/>
              </a:rPr>
              <a:t>Pavel Řežábek</a:t>
            </a:r>
            <a:r>
              <a:rPr lang="cs-CZ" smtClean="0"/>
              <a:t> – od 13. 2. 2005, jmenován Václavem Klausem</a:t>
            </a:r>
          </a:p>
          <a:p>
            <a:r>
              <a:rPr lang="cs-CZ" smtClean="0">
                <a:hlinkClick r:id="rId5" tooltip="Mojmír Hampl"/>
              </a:rPr>
              <a:t>Mojmír Hampl</a:t>
            </a:r>
            <a:r>
              <a:rPr lang="cs-CZ" smtClean="0"/>
              <a:t> (viceguvernér) – od 1. 12. 2006, jmenován Václavem Klausem</a:t>
            </a:r>
          </a:p>
          <a:p>
            <a:r>
              <a:rPr lang="cs-CZ" smtClean="0">
                <a:hlinkClick r:id="rId6" tooltip="Vladimír Tomšík"/>
              </a:rPr>
              <a:t>Vladimír Tomšík</a:t>
            </a:r>
            <a:r>
              <a:rPr lang="cs-CZ" smtClean="0"/>
              <a:t> (viceguvernér) – od 1. 12. 2006, jmenován Václavem Klausem</a:t>
            </a:r>
          </a:p>
          <a:p>
            <a:r>
              <a:rPr lang="cs-CZ" smtClean="0">
                <a:hlinkClick r:id="rId7" tooltip="Kamil Janáček"/>
              </a:rPr>
              <a:t>Kamil Janáček</a:t>
            </a:r>
            <a:r>
              <a:rPr lang="cs-CZ" smtClean="0"/>
              <a:t> – od 1. 7. 2010, jmenován Václavem Klausem</a:t>
            </a:r>
          </a:p>
          <a:p>
            <a:r>
              <a:rPr lang="cs-CZ" smtClean="0">
                <a:hlinkClick r:id="rId8" tooltip="Lubomír Lízal"/>
              </a:rPr>
              <a:t>Lubomír Lízal</a:t>
            </a:r>
            <a:r>
              <a:rPr lang="cs-CZ" smtClean="0"/>
              <a:t> – od 13. 2. 2011, jmenován Václavem Klausem</a:t>
            </a:r>
          </a:p>
          <a:p>
            <a:r>
              <a:rPr lang="cs-CZ" smtClean="0">
                <a:hlinkClick r:id="rId9" tooltip="Jiří Rusnok"/>
              </a:rPr>
              <a:t>Jiří Rusnok</a:t>
            </a:r>
            <a:r>
              <a:rPr lang="cs-CZ" smtClean="0"/>
              <a:t> – od 1. 3. 2014, jmenován Milošem Zemanem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1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Zakotvení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mtClean="0"/>
              <a:t>Je právnická osoba veřejného práva</a:t>
            </a:r>
          </a:p>
          <a:p>
            <a:pPr algn="just"/>
            <a:r>
              <a:rPr lang="cs-CZ" smtClean="0"/>
              <a:t>ČNB je ústřední bankou České republiky, orgánem vykonávajícím </a:t>
            </a:r>
            <a:r>
              <a:rPr lang="cs-CZ" b="1" smtClean="0"/>
              <a:t>dohled nad finančním trhem </a:t>
            </a:r>
            <a:r>
              <a:rPr lang="cs-CZ" smtClean="0"/>
              <a:t>a orgánem </a:t>
            </a:r>
            <a:r>
              <a:rPr lang="cs-CZ" b="1" smtClean="0"/>
              <a:t>příslušným k řešení krize na finančním trhu</a:t>
            </a:r>
            <a:r>
              <a:rPr lang="cs-CZ" smtClean="0"/>
              <a:t>. </a:t>
            </a:r>
          </a:p>
          <a:p>
            <a:pPr algn="just"/>
            <a:r>
              <a:rPr lang="cs-CZ" smtClean="0"/>
              <a:t>Je zřízena Ústavou České republiky a svou činnost vyvíjí v souladu se zákonem č. 6/1993 Sb., o České národní bance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739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Cíle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mtClean="0"/>
              <a:t>Podle článku 98 Ústavy ČR a v souladu s primárním právem EU je hlavním cílem činnosti ČNB péče o cenovou stabilitu</a:t>
            </a:r>
          </a:p>
          <a:p>
            <a:pPr lvl="1"/>
            <a:r>
              <a:rPr lang="cs-CZ" smtClean="0"/>
              <a:t>Pomocí měnověpolitických nástrojů</a:t>
            </a:r>
          </a:p>
          <a:p>
            <a:pPr marL="457200" lvl="1" indent="0">
              <a:buNone/>
            </a:pPr>
            <a:endParaRPr lang="cs-CZ"/>
          </a:p>
          <a:p>
            <a:r>
              <a:rPr lang="cs-CZ" smtClean="0"/>
              <a:t>Péče o finanční stabilitu</a:t>
            </a:r>
          </a:p>
          <a:p>
            <a:r>
              <a:rPr lang="cs-CZ" smtClean="0"/>
              <a:t>Podpora hospodářské politiky státu</a:t>
            </a:r>
          </a:p>
        </p:txBody>
      </p:sp>
    </p:spTree>
    <p:extLst>
      <p:ext uri="{BB962C8B-B14F-4D97-AF65-F5344CB8AC3E}">
        <p14:creationId xmlns:p14="http://schemas.microsoft.com/office/powerpoint/2010/main" val="1226153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Činnosti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cs-CZ" smtClean="0"/>
              <a:t>V souladu se svým hlavním cílem ČNB určuje </a:t>
            </a:r>
            <a:r>
              <a:rPr lang="cs-CZ" b="1" smtClean="0"/>
              <a:t>měnovou politiku</a:t>
            </a:r>
            <a:r>
              <a:rPr lang="cs-CZ" smtClean="0"/>
              <a:t>, </a:t>
            </a:r>
            <a:r>
              <a:rPr lang="cs-CZ" b="1" smtClean="0"/>
              <a:t>vydává bankovky a mince</a:t>
            </a:r>
            <a:r>
              <a:rPr lang="cs-CZ" smtClean="0"/>
              <a:t>, řídí a dohlíží na </a:t>
            </a:r>
            <a:r>
              <a:rPr lang="cs-CZ" b="1" smtClean="0"/>
              <a:t>peněžní oběh</a:t>
            </a:r>
            <a:r>
              <a:rPr lang="cs-CZ" smtClean="0"/>
              <a:t>, </a:t>
            </a:r>
            <a:r>
              <a:rPr lang="cs-CZ" b="1" smtClean="0"/>
              <a:t>platební styk a zúčtování bank</a:t>
            </a:r>
            <a:r>
              <a:rPr lang="cs-CZ" smtClean="0"/>
              <a:t>. </a:t>
            </a:r>
          </a:p>
          <a:p>
            <a:pPr algn="just"/>
            <a:r>
              <a:rPr lang="cs-CZ" b="1" smtClean="0"/>
              <a:t>Vykonává dohled</a:t>
            </a:r>
            <a:r>
              <a:rPr lang="cs-CZ" smtClean="0"/>
              <a:t> nad finančním trhem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373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Měnová politika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mtClean="0"/>
              <a:t>Její deklarovanou úlohou je zajistit stabilitu </a:t>
            </a:r>
            <a:r>
              <a:rPr lang="cs-CZ" smtClean="0">
                <a:hlinkClick r:id="rId2" tooltip="Index spotřebitelských cen"/>
              </a:rPr>
              <a:t>cenového indexu</a:t>
            </a:r>
            <a:r>
              <a:rPr lang="cs-CZ" smtClean="0"/>
              <a:t> (což není totožné jako stabilita cen). </a:t>
            </a:r>
          </a:p>
          <a:p>
            <a:r>
              <a:rPr lang="cs-CZ" smtClean="0"/>
              <a:t>ČNB usiluje o plnění uvedené úlohy v rámci měnově politického režimu nazývaného cílování </a:t>
            </a:r>
            <a:r>
              <a:rPr lang="cs-CZ" smtClean="0">
                <a:hlinkClick r:id="rId3" tooltip="Inflace"/>
              </a:rPr>
              <a:t>inflace</a:t>
            </a:r>
            <a:r>
              <a:rPr lang="cs-CZ" smtClean="0"/>
              <a:t>. </a:t>
            </a:r>
          </a:p>
          <a:p>
            <a:r>
              <a:rPr lang="cs-CZ" smtClean="0"/>
              <a:t>Rozhodování bankovní rady ČNB o nastavení základních </a:t>
            </a:r>
            <a:r>
              <a:rPr lang="cs-CZ" smtClean="0">
                <a:hlinkClick r:id="rId4" tooltip="Úroková sazba"/>
              </a:rPr>
              <a:t>úrokových sazeb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235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Dohled nad finančním trhem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mtClean="0"/>
              <a:t>V souhrnu tzn. dohled nad bankovním sektorem, kapitálovým trhem, pojišťovnictvím a penzijním připojištěním, družstevními záložnami, devizový dohled a dohled nad institucemi elektronických peněz. ČNB stanoví pravidla, která chrání stabilitu celého finančního trhu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412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Emise oběživa a peněžní oběh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mtClean="0"/>
              <a:t>Česká národní banka má monopolní právo vydávat bankovky a mince včetně mincí pamětních. </a:t>
            </a:r>
          </a:p>
          <a:p>
            <a:r>
              <a:rPr lang="cs-CZ" smtClean="0"/>
              <a:t>Dbá o plynulý a hospodárný peněžní oběh,</a:t>
            </a:r>
          </a:p>
          <a:p>
            <a:r>
              <a:rPr lang="cs-CZ" smtClean="0"/>
              <a:t>spravuje zásoby peněz, </a:t>
            </a:r>
          </a:p>
          <a:p>
            <a:r>
              <a:rPr lang="cs-CZ" smtClean="0"/>
              <a:t>stahuje z oběhu a ničí opotřebované bankovky a mince a vyměňuje poškozené peníze za nové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907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Devizová činnost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mtClean="0"/>
              <a:t>Do devizové činnosti patří především správa devizových rezerv, operace na devizovém trhu a devizová regulace. </a:t>
            </a:r>
          </a:p>
          <a:p>
            <a:r>
              <a:rPr lang="cs-CZ" smtClean="0"/>
              <a:t>Správa devizových rezerv má za cíl udržovat a eventuálně zvyšovat hodnotu devizových rezerv, zabezpečovat devizovou likviditu země.</a:t>
            </a:r>
          </a:p>
          <a:p>
            <a:r>
              <a:rPr lang="cs-CZ" smtClean="0"/>
              <a:t>Devizové rezervy se skládají z cenných papírů denominovaných v cizích měnách, hotovosti a zlata.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86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Platební styk a zúčtování bank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ČNB stanoví pravidla provádění platebního styku bankami i nebankovními subjekty. Například lhůty zúčtování, pravidla pro vydávání a užívání elektronických platebních prostředků (např. platebních karet) a pro bezpečné fungování platebních systémů.</a:t>
            </a:r>
          </a:p>
          <a:p>
            <a:r>
              <a:rPr lang="cs-CZ" smtClean="0"/>
              <a:t>Provozuje systém mezibankovního platebního styku CERTIS a dále systém trhu krátkodobých dluhopisů SKD. </a:t>
            </a:r>
          </a:p>
          <a:p>
            <a:r>
              <a:rPr lang="cs-CZ" smtClean="0"/>
              <a:t>Vede účty a poskytuje služby platebního styku zejména státu a bankám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073851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</TotalTime>
  <Words>522</Words>
  <Application>Microsoft Office PowerPoint</Application>
  <PresentationFormat>Předvádění na obrazovce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Aerodynamika</vt:lpstr>
      <vt:lpstr>Česká národní banka</vt:lpstr>
      <vt:lpstr>Zakotvení</vt:lpstr>
      <vt:lpstr>Cíle</vt:lpstr>
      <vt:lpstr>Činnosti</vt:lpstr>
      <vt:lpstr>Měnová politika</vt:lpstr>
      <vt:lpstr>Dohled nad finančním trhem</vt:lpstr>
      <vt:lpstr>Emise oběživa a peněžní oběh</vt:lpstr>
      <vt:lpstr>Devizová činnost</vt:lpstr>
      <vt:lpstr>Platební styk a zúčtování bank</vt:lpstr>
      <vt:lpstr>Co ještě?</vt:lpstr>
      <vt:lpstr>Bankovní rada</vt:lpstr>
      <vt:lpstr>Bankovní rada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Národní Banka</dc:title>
  <dc:creator>Green</dc:creator>
  <cp:lastModifiedBy>Green</cp:lastModifiedBy>
  <cp:revision>7</cp:revision>
  <dcterms:created xsi:type="dcterms:W3CDTF">2016-02-26T09:07:58Z</dcterms:created>
  <dcterms:modified xsi:type="dcterms:W3CDTF">2016-02-26T09:31:26Z</dcterms:modified>
</cp:coreProperties>
</file>