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092" y="0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092" y="9429229"/>
            <a:ext cx="2946065" cy="495870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Mezinárodní justiční spolupráce </a:t>
            </a:r>
            <a:br>
              <a:rPr lang="cs-CZ" b="1" dirty="0" smtClean="0"/>
            </a:br>
            <a:r>
              <a:rPr lang="cs-CZ" b="1" dirty="0" smtClean="0"/>
              <a:t>ve věcech trestních </a:t>
            </a:r>
            <a:br>
              <a:rPr lang="cs-CZ" b="1" dirty="0" smtClean="0"/>
            </a:br>
            <a:r>
              <a:rPr lang="cs-CZ" b="1" dirty="0" smtClean="0"/>
              <a:t>mezi členskými státy</a:t>
            </a:r>
            <a:br>
              <a:rPr lang="cs-CZ" b="1" dirty="0" smtClean="0"/>
            </a:br>
            <a:r>
              <a:rPr lang="cs-CZ" b="1" dirty="0" smtClean="0"/>
              <a:t> Evropské unie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 smtClean="0"/>
              <a:t>JUDr. Přemysl Polák, Ph.D.</a:t>
            </a:r>
          </a:p>
          <a:p>
            <a:r>
              <a:rPr lang="cs-CZ" dirty="0" smtClean="0"/>
              <a:t>PrF MU Brno, 31. 10.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Schengenský informační systém (SIS) – </a:t>
            </a:r>
            <a:r>
              <a:rPr lang="cs-CZ" dirty="0" smtClean="0"/>
              <a:t>společný</a:t>
            </a:r>
            <a:r>
              <a:rPr lang="cs-CZ" b="1" dirty="0" smtClean="0"/>
              <a:t> informační systém </a:t>
            </a:r>
            <a:r>
              <a:rPr lang="cs-CZ" b="1" dirty="0"/>
              <a:t>států schengenského prostoru, </a:t>
            </a:r>
            <a:r>
              <a:rPr lang="cs-CZ" dirty="0"/>
              <a:t>který</a:t>
            </a:r>
            <a:r>
              <a:rPr lang="cs-CZ" b="1" dirty="0"/>
              <a:t> obsahuje sdílenou databázi údajů </a:t>
            </a:r>
            <a:r>
              <a:rPr lang="cs-CZ" dirty="0"/>
              <a:t>o:</a:t>
            </a:r>
          </a:p>
          <a:p>
            <a:pPr marL="0" lvl="0" indent="0" algn="just">
              <a:buNone/>
            </a:pPr>
            <a:r>
              <a:rPr lang="cs-CZ" dirty="0" smtClean="0"/>
              <a:t>- </a:t>
            </a:r>
            <a:r>
              <a:rPr lang="cs-CZ" b="1" dirty="0" smtClean="0"/>
              <a:t>osobách </a:t>
            </a:r>
            <a:r>
              <a:rPr lang="cs-CZ" b="1" dirty="0"/>
              <a:t>hledaných za účelem zatčení a předání nebo vydání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 smtClean="0"/>
              <a:t>- nežádoucích </a:t>
            </a:r>
            <a:r>
              <a:rPr lang="cs-CZ" dirty="0"/>
              <a:t>osobách, kterým má být odepřen vstup na území států schengenského prostoru,</a:t>
            </a:r>
          </a:p>
          <a:p>
            <a:pPr marL="0" lvl="0" indent="0" algn="just">
              <a:buNone/>
            </a:pPr>
            <a:r>
              <a:rPr lang="cs-CZ" dirty="0" smtClean="0"/>
              <a:t>- pohřešovaných </a:t>
            </a:r>
            <a:r>
              <a:rPr lang="cs-CZ" dirty="0"/>
              <a:t>osobách,</a:t>
            </a:r>
          </a:p>
          <a:p>
            <a:pPr marL="0" lvl="0" indent="0" algn="just">
              <a:buNone/>
            </a:pPr>
            <a:r>
              <a:rPr lang="cs-CZ" dirty="0" smtClean="0"/>
              <a:t>- </a:t>
            </a:r>
            <a:r>
              <a:rPr lang="cs-CZ" b="1" dirty="0" smtClean="0"/>
              <a:t>osobách </a:t>
            </a:r>
            <a:r>
              <a:rPr lang="cs-CZ" b="1" dirty="0"/>
              <a:t>hledaných za účelem doručení písemnosti v trestním řízení</a:t>
            </a:r>
            <a:r>
              <a:rPr lang="cs-CZ" dirty="0"/>
              <a:t>,</a:t>
            </a:r>
          </a:p>
          <a:p>
            <a:pPr marL="0" lvl="0" indent="0" algn="just">
              <a:buNone/>
            </a:pPr>
            <a:r>
              <a:rPr lang="cs-CZ" dirty="0" smtClean="0"/>
              <a:t>- osobách </a:t>
            </a:r>
            <a:r>
              <a:rPr lang="cs-CZ" dirty="0"/>
              <a:t>a věcech pro účely skrytých kontrol nebo zvláštních kontrol,</a:t>
            </a:r>
          </a:p>
          <a:p>
            <a:pPr marL="0" lvl="0" indent="0" algn="just">
              <a:buNone/>
            </a:pPr>
            <a:r>
              <a:rPr lang="cs-CZ" b="1" dirty="0" smtClean="0"/>
              <a:t>- věcech </a:t>
            </a:r>
            <a:r>
              <a:rPr lang="cs-CZ" b="1" dirty="0"/>
              <a:t>hledaných za účelem zajištění nebo použití jako důkazů v trestním řízení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Jedinečnost díky </a:t>
            </a:r>
            <a:r>
              <a:rPr lang="cs-CZ" b="1" dirty="0" smtClean="0"/>
              <a:t>rychlosti</a:t>
            </a:r>
            <a:r>
              <a:rPr lang="cs-CZ" dirty="0" smtClean="0"/>
              <a:t> </a:t>
            </a:r>
            <a:r>
              <a:rPr lang="cs-CZ" dirty="0"/>
              <a:t>(záznam vložený jedním státem je k dispozici ostatním státům během několika desítek vteřin</a:t>
            </a:r>
            <a:r>
              <a:rPr lang="cs-CZ" dirty="0" smtClean="0"/>
              <a:t>) a </a:t>
            </a:r>
            <a:r>
              <a:rPr lang="cs-CZ" b="1" dirty="0" smtClean="0"/>
              <a:t>dostupnosti</a:t>
            </a:r>
            <a:r>
              <a:rPr lang="cs-CZ" dirty="0" smtClean="0"/>
              <a:t> </a:t>
            </a:r>
            <a:r>
              <a:rPr lang="cs-CZ" dirty="0"/>
              <a:t>(záznamy v SIS jsou pro národní orgány dostupné stejně jako záznamy v národních systémech</a:t>
            </a:r>
            <a:r>
              <a:rPr lang="cs-CZ" dirty="0" smtClean="0"/>
              <a:t>).</a:t>
            </a:r>
          </a:p>
          <a:p>
            <a:pPr algn="just"/>
            <a:r>
              <a:rPr lang="cs-CZ" dirty="0" smtClean="0"/>
              <a:t>Pro MJS důležité zejména </a:t>
            </a:r>
            <a:r>
              <a:rPr lang="cs-CZ" b="1" dirty="0" smtClean="0"/>
              <a:t>záznam za účelem zatčení a vydání nebo předání </a:t>
            </a:r>
            <a:r>
              <a:rPr lang="cs-CZ" dirty="0" smtClean="0"/>
              <a:t>(§ 37 ZMJS) a </a:t>
            </a:r>
            <a:r>
              <a:rPr lang="cs-CZ" b="1" dirty="0" smtClean="0"/>
              <a:t>záznam za účelem pátrání po osobě </a:t>
            </a:r>
            <a:r>
              <a:rPr lang="cs-CZ" dirty="0" smtClean="0"/>
              <a:t>(§ 38 ZMJS).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</a:t>
            </a:r>
            <a:r>
              <a:rPr lang="cs-CZ" b="1" dirty="0" smtClean="0"/>
              <a:t>EU </a:t>
            </a:r>
            <a:r>
              <a:rPr lang="cs-CZ" b="1" dirty="0"/>
              <a:t>z 29. 5. 2000 </a:t>
            </a:r>
            <a:r>
              <a:rPr lang="cs-CZ" dirty="0" smtClean="0"/>
              <a:t>(</a:t>
            </a:r>
            <a:r>
              <a:rPr lang="cs-CZ" b="1" dirty="0" smtClean="0"/>
              <a:t>Úmluva 2000</a:t>
            </a:r>
            <a:r>
              <a:rPr lang="cs-CZ" dirty="0" smtClean="0"/>
              <a:t>) a </a:t>
            </a:r>
            <a:r>
              <a:rPr lang="cs-CZ" dirty="0"/>
              <a:t>její </a:t>
            </a:r>
            <a:r>
              <a:rPr lang="cs-CZ" b="1" dirty="0"/>
              <a:t>Protokol ze 16. 10. 2001 </a:t>
            </a:r>
            <a:r>
              <a:rPr lang="cs-CZ" dirty="0" smtClean="0"/>
              <a:t>(č</a:t>
            </a:r>
            <a:r>
              <a:rPr lang="cs-CZ" dirty="0"/>
              <a:t>. 55/2006 </a:t>
            </a:r>
            <a:r>
              <a:rPr lang="cs-CZ" dirty="0" smtClean="0"/>
              <a:t>a 56/2006 Sb</a:t>
            </a:r>
            <a:r>
              <a:rPr lang="cs-CZ" dirty="0"/>
              <a:t>. m. </a:t>
            </a:r>
            <a:r>
              <a:rPr lang="cs-CZ" dirty="0" smtClean="0"/>
              <a:t>s.)</a:t>
            </a:r>
          </a:p>
          <a:p>
            <a:pPr algn="just"/>
            <a:r>
              <a:rPr lang="cs-CZ" b="1" dirty="0" smtClean="0"/>
              <a:t>doplňují </a:t>
            </a:r>
            <a:r>
              <a:rPr lang="cs-CZ" b="1" dirty="0"/>
              <a:t>Evropskou úmluvu o vzájemné pomoci ve věcech </a:t>
            </a:r>
            <a:r>
              <a:rPr lang="cs-CZ" b="1" dirty="0" smtClean="0"/>
              <a:t>trestních</a:t>
            </a:r>
            <a:r>
              <a:rPr lang="cs-CZ" dirty="0" smtClean="0"/>
              <a:t>,</a:t>
            </a:r>
          </a:p>
          <a:p>
            <a:pPr algn="just"/>
            <a:r>
              <a:rPr lang="cs-CZ" b="1" dirty="0" smtClean="0"/>
              <a:t>výjimka ze zásady </a:t>
            </a:r>
            <a:r>
              <a:rPr lang="cs-CZ" b="1" i="1" dirty="0" err="1" smtClean="0"/>
              <a:t>locus</a:t>
            </a:r>
            <a:r>
              <a:rPr lang="cs-CZ" b="1" i="1" dirty="0" smtClean="0"/>
              <a:t> </a:t>
            </a:r>
            <a:r>
              <a:rPr lang="cs-CZ" b="1" i="1" dirty="0" err="1" smtClean="0"/>
              <a:t>regit</a:t>
            </a:r>
            <a:r>
              <a:rPr lang="cs-CZ" b="1" i="1" dirty="0" smtClean="0"/>
              <a:t> </a:t>
            </a:r>
            <a:r>
              <a:rPr lang="cs-CZ" b="1" i="1" dirty="0" err="1" smtClean="0"/>
              <a:t>actum</a:t>
            </a:r>
            <a:r>
              <a:rPr lang="cs-CZ" dirty="0" smtClean="0"/>
              <a:t> (čl. 4),</a:t>
            </a:r>
          </a:p>
          <a:p>
            <a:pPr algn="just"/>
            <a:r>
              <a:rPr lang="cs-CZ" b="1" dirty="0" smtClean="0"/>
              <a:t>přímý styk justičních orgánů</a:t>
            </a:r>
            <a:r>
              <a:rPr lang="cs-CZ" dirty="0" smtClean="0"/>
              <a:t> a </a:t>
            </a:r>
            <a:r>
              <a:rPr lang="cs-CZ" b="1" dirty="0" smtClean="0"/>
              <a:t>přímé zasílání </a:t>
            </a:r>
            <a:r>
              <a:rPr lang="cs-CZ" b="1" dirty="0"/>
              <a:t>procesních písemností </a:t>
            </a:r>
            <a:r>
              <a:rPr lang="cs-CZ" dirty="0" smtClean="0"/>
              <a:t>jako pravidlo (čl. 5 a 6),</a:t>
            </a:r>
          </a:p>
          <a:p>
            <a:pPr algn="just"/>
            <a:r>
              <a:rPr lang="cs-CZ" b="1" dirty="0" smtClean="0"/>
              <a:t>spontánní informace </a:t>
            </a:r>
            <a:r>
              <a:rPr lang="cs-CZ" dirty="0" smtClean="0"/>
              <a:t>(čl. 7),</a:t>
            </a:r>
          </a:p>
          <a:p>
            <a:pPr algn="just"/>
            <a:r>
              <a:rPr lang="cs-CZ" b="1" dirty="0" smtClean="0"/>
              <a:t>nové druhy právní pomoci</a:t>
            </a:r>
            <a:r>
              <a:rPr lang="cs-CZ" dirty="0" smtClean="0"/>
              <a:t> reflektující politický </a:t>
            </a:r>
            <a:r>
              <a:rPr lang="cs-CZ" dirty="0"/>
              <a:t>a společenský vývoj a technologické </a:t>
            </a:r>
            <a:r>
              <a:rPr lang="cs-CZ" dirty="0" smtClean="0"/>
              <a:t>inovace – sledované zásilky (čl. 12), společné vyšetřovací týmy (čl. 13), skryté vyšetřování (čl. 14), výslechy prostřednictvím videokonference a telefonní konference (čl. 10 a 11), odposlech telekomunikačního provozu (čl. 17 – 22).</a:t>
            </a:r>
          </a:p>
          <a:p>
            <a:pPr algn="just"/>
            <a:r>
              <a:rPr lang="cs-CZ" dirty="0" smtClean="0"/>
              <a:t>Nyní </a:t>
            </a:r>
            <a:r>
              <a:rPr lang="cs-CZ" b="1" dirty="0" smtClean="0"/>
              <a:t>z větší části nahrazeny Směrnicí 2014/41/EU</a:t>
            </a:r>
            <a:r>
              <a:rPr lang="cs-CZ" dirty="0" smtClean="0"/>
              <a:t> o evropském vyšetřovacím příkazu v trestních věcech.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Řada úmluv </a:t>
            </a:r>
            <a:r>
              <a:rPr lang="cs-CZ" dirty="0" smtClean="0"/>
              <a:t>podepsaných v rámci </a:t>
            </a:r>
            <a:r>
              <a:rPr lang="cs-CZ" b="1" dirty="0" smtClean="0"/>
              <a:t>tzv. evropské politické spolupráce nebo později v rámci tzv. III. pilíře EU</a:t>
            </a:r>
            <a:r>
              <a:rPr lang="cs-CZ" dirty="0" smtClean="0"/>
              <a:t> </a:t>
            </a:r>
            <a:r>
              <a:rPr lang="cs-CZ" b="1" dirty="0" smtClean="0"/>
              <a:t>nevstoupila v platnost </a:t>
            </a:r>
            <a:r>
              <a:rPr lang="cs-CZ" dirty="0" smtClean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 smtClean="0"/>
              <a:t>Úmluva </a:t>
            </a:r>
            <a:r>
              <a:rPr lang="cs-CZ" dirty="0"/>
              <a:t>o zjednodušeném postupu vydávání mezi členskými státy Evropské unie z 10. 3. </a:t>
            </a:r>
            <a:r>
              <a:rPr lang="cs-CZ" dirty="0" smtClean="0"/>
              <a:t>1995,</a:t>
            </a:r>
          </a:p>
          <a:p>
            <a:pPr algn="just">
              <a:buFontTx/>
              <a:buChar char="-"/>
            </a:pPr>
            <a:r>
              <a:rPr lang="cs-CZ" dirty="0"/>
              <a:t>Úmluva o vydávání mezi členskými státy Evropské unie z 27. 9. </a:t>
            </a:r>
            <a:r>
              <a:rPr lang="cs-CZ" dirty="0" smtClean="0"/>
              <a:t>1996,</a:t>
            </a:r>
          </a:p>
          <a:p>
            <a:pPr algn="just">
              <a:buFontTx/>
              <a:buChar char="-"/>
            </a:pPr>
            <a:r>
              <a:rPr lang="cs-CZ" dirty="0"/>
              <a:t>Dohoda mezi členskými státy o předávání řízení v trestních věcech ze 6. 11. </a:t>
            </a:r>
            <a:r>
              <a:rPr lang="cs-CZ" dirty="0" smtClean="0"/>
              <a:t>1990,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Evropských společenství o dvojím postihu z 25. 5. </a:t>
            </a:r>
            <a:r>
              <a:rPr lang="cs-CZ" dirty="0" smtClean="0"/>
              <a:t>1987,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o předávání odsouzených osob mezi členskými státy Evropských společenství z 25. 5. </a:t>
            </a:r>
            <a:r>
              <a:rPr lang="cs-CZ" dirty="0" smtClean="0"/>
              <a:t>1987,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Evropských společenství o výkonu cizozemských trestních rozsudků ze 13. 11. </a:t>
            </a:r>
            <a:r>
              <a:rPr lang="cs-CZ" dirty="0" smtClean="0"/>
              <a:t>1991.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 smtClean="0"/>
              <a:t>zřízena </a:t>
            </a:r>
            <a:r>
              <a:rPr lang="cs-CZ" dirty="0"/>
              <a:t>Společnou akcí 98/428/SVV, která byla nahrazena </a:t>
            </a:r>
            <a:r>
              <a:rPr lang="cs-CZ" b="1" dirty="0" smtClean="0"/>
              <a:t>Rozhodnutím 2008/976/SVV </a:t>
            </a:r>
            <a:r>
              <a:rPr lang="cs-CZ" dirty="0" smtClean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 smtClean="0"/>
              <a:t>síť </a:t>
            </a:r>
            <a:r>
              <a:rPr lang="cs-CZ" b="1" dirty="0"/>
              <a:t>kontaktních </a:t>
            </a:r>
            <a:r>
              <a:rPr lang="cs-CZ" b="1" dirty="0" smtClean="0"/>
              <a:t>bodů</a:t>
            </a:r>
            <a:r>
              <a:rPr lang="cs-CZ" dirty="0" smtClean="0"/>
              <a:t> </a:t>
            </a:r>
            <a:r>
              <a:rPr lang="cs-CZ" dirty="0"/>
              <a:t>v členských státech EU z řad zástupců ústředních </a:t>
            </a:r>
            <a:r>
              <a:rPr lang="cs-CZ" dirty="0" smtClean="0"/>
              <a:t>orgánů,</a:t>
            </a:r>
            <a:r>
              <a:rPr lang="cs-CZ" dirty="0"/>
              <a:t> justičních či jiných </a:t>
            </a:r>
            <a:r>
              <a:rPr lang="cs-CZ" dirty="0" smtClean="0"/>
              <a:t>orgánů majících </a:t>
            </a:r>
            <a:r>
              <a:rPr lang="cs-CZ" dirty="0"/>
              <a:t>pravomoc </a:t>
            </a:r>
            <a:r>
              <a:rPr lang="cs-CZ" dirty="0" smtClean="0"/>
              <a:t>v </a:t>
            </a:r>
            <a:r>
              <a:rPr lang="cs-CZ" dirty="0"/>
              <a:t>oblasti </a:t>
            </a:r>
            <a:r>
              <a:rPr lang="cs-CZ" dirty="0" smtClean="0"/>
              <a:t>MJS,</a:t>
            </a:r>
          </a:p>
          <a:p>
            <a:pPr algn="just">
              <a:buFontTx/>
              <a:buChar char="-"/>
            </a:pPr>
            <a:r>
              <a:rPr lang="cs-CZ" dirty="0" smtClean="0"/>
              <a:t>úkolem </a:t>
            </a:r>
            <a:r>
              <a:rPr lang="cs-CZ" dirty="0"/>
              <a:t>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</a:t>
            </a:r>
            <a:r>
              <a:rPr lang="cs-CZ" dirty="0" smtClean="0"/>
              <a:t>EU nebo </a:t>
            </a:r>
            <a:r>
              <a:rPr lang="cs-CZ" dirty="0"/>
              <a:t>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</a:t>
            </a:r>
            <a:r>
              <a:rPr lang="cs-CZ" dirty="0" smtClean="0"/>
              <a:t>zařazení,</a:t>
            </a:r>
          </a:p>
          <a:p>
            <a:pPr algn="just">
              <a:buFontTx/>
              <a:buChar char="-"/>
            </a:pPr>
            <a:r>
              <a:rPr lang="cs-CZ" b="1" dirty="0" smtClean="0"/>
              <a:t>spolupráce na </a:t>
            </a:r>
            <a:r>
              <a:rPr lang="cs-CZ" b="1" dirty="0"/>
              <a:t>bázi </a:t>
            </a:r>
            <a:r>
              <a:rPr lang="cs-CZ" b="1" dirty="0" smtClean="0"/>
              <a:t>dobrovolnosti</a:t>
            </a:r>
            <a:r>
              <a:rPr lang="cs-CZ" dirty="0" smtClean="0"/>
              <a:t>, </a:t>
            </a:r>
            <a:r>
              <a:rPr lang="cs-CZ" dirty="0"/>
              <a:t>jednotlivé kontaktní body nemají žádný nástroj, jak přimět své protějšky v jiných členských státech EU k </a:t>
            </a:r>
            <a:r>
              <a:rPr lang="cs-CZ" dirty="0" smtClean="0"/>
              <a:t>aktivitě</a:t>
            </a:r>
            <a:r>
              <a:rPr lang="cs-CZ" dirty="0"/>
              <a:t>,</a:t>
            </a:r>
            <a:endParaRPr lang="cs-CZ" dirty="0" smtClean="0"/>
          </a:p>
          <a:p>
            <a:pPr algn="just">
              <a:buFontTx/>
              <a:buChar char="-"/>
            </a:pPr>
            <a:r>
              <a:rPr lang="cs-CZ" b="1" dirty="0" smtClean="0"/>
              <a:t>internetové stránky</a:t>
            </a:r>
            <a:r>
              <a:rPr lang="cs-CZ" dirty="0" smtClean="0"/>
              <a:t> Evropské justiční sítě </a:t>
            </a:r>
            <a:r>
              <a:rPr lang="cs-CZ" dirty="0" smtClean="0">
                <a:hlinkClick r:id="rId2"/>
              </a:rPr>
              <a:t>www.ejn-crimjust.europa.eu</a:t>
            </a:r>
            <a:r>
              <a:rPr lang="cs-CZ" dirty="0" smtClean="0"/>
              <a:t>.  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Eurojust</a:t>
            </a:r>
          </a:p>
          <a:p>
            <a:pPr algn="just">
              <a:buFontTx/>
              <a:buChar char="-"/>
            </a:pPr>
            <a:r>
              <a:rPr lang="cs-CZ" dirty="0" smtClean="0"/>
              <a:t>zřízen </a:t>
            </a:r>
            <a:r>
              <a:rPr lang="cs-CZ" b="1" dirty="0" smtClean="0"/>
              <a:t>Rozhodnutím 2002/187/SVV</a:t>
            </a:r>
            <a:r>
              <a:rPr lang="cs-CZ" dirty="0" smtClean="0"/>
              <a:t>, které bylo následně </a:t>
            </a:r>
            <a:r>
              <a:rPr lang="cs-CZ" b="1" dirty="0" smtClean="0"/>
              <a:t>novelizováno Rozhodnutím 2009/426/SVV</a:t>
            </a:r>
            <a:r>
              <a:rPr lang="cs-CZ" dirty="0" smtClean="0"/>
              <a:t>, </a:t>
            </a:r>
          </a:p>
          <a:p>
            <a:pPr algn="just">
              <a:buFontTx/>
              <a:buChar char="-"/>
            </a:pPr>
            <a:r>
              <a:rPr lang="cs-CZ" b="1" dirty="0" smtClean="0"/>
              <a:t>orgán </a:t>
            </a:r>
            <a:r>
              <a:rPr lang="cs-CZ" b="1" dirty="0"/>
              <a:t>EU</a:t>
            </a:r>
            <a:r>
              <a:rPr lang="cs-CZ" dirty="0"/>
              <a:t>, na rozdíl od Evropské justiční sítě </a:t>
            </a:r>
            <a:r>
              <a:rPr lang="cs-CZ" b="1" dirty="0" smtClean="0"/>
              <a:t>má </a:t>
            </a:r>
            <a:r>
              <a:rPr lang="cs-CZ" b="1" dirty="0"/>
              <a:t>právní </a:t>
            </a:r>
            <a:r>
              <a:rPr lang="cs-CZ" b="1" dirty="0" smtClean="0"/>
              <a:t>subjektivitu</a:t>
            </a:r>
            <a:r>
              <a:rPr lang="cs-CZ" dirty="0"/>
              <a:t>,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b="1" dirty="0" smtClean="0"/>
              <a:t>centralizovaný </a:t>
            </a:r>
            <a:r>
              <a:rPr lang="cs-CZ" dirty="0" smtClean="0"/>
              <a:t>a postupy v něm jsou </a:t>
            </a:r>
            <a:r>
              <a:rPr lang="cs-CZ" b="1" dirty="0" smtClean="0"/>
              <a:t>formalizovány</a:t>
            </a:r>
            <a:r>
              <a:rPr lang="cs-CZ" dirty="0" smtClean="0"/>
              <a:t> </a:t>
            </a:r>
            <a:r>
              <a:rPr lang="cs-CZ" dirty="0"/>
              <a:t>– je složen z národních členů, tj. zástupců členských států – státních zástupců, soudců nebo policistů s rovnocennými pravomocemi, kteří mají své stálé pracoviště v sídle Eurojustu v </a:t>
            </a:r>
            <a:r>
              <a:rPr lang="cs-CZ" dirty="0" smtClean="0"/>
              <a:t>Haagu,</a:t>
            </a:r>
          </a:p>
          <a:p>
            <a:pPr algn="just">
              <a:buFontTx/>
              <a:buChar char="-"/>
            </a:pPr>
            <a:r>
              <a:rPr lang="cs-CZ" dirty="0"/>
              <a:t>oproti převážně kooperační Evropské justiční síti by </a:t>
            </a:r>
            <a:r>
              <a:rPr lang="cs-CZ" b="1" dirty="0"/>
              <a:t>doménou Eurojustu</a:t>
            </a:r>
            <a:r>
              <a:rPr lang="cs-CZ" dirty="0"/>
              <a:t> měla být </a:t>
            </a:r>
            <a:r>
              <a:rPr lang="cs-CZ" b="1" dirty="0"/>
              <a:t>koordinace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měl by být zaměřen především na </a:t>
            </a:r>
            <a:r>
              <a:rPr lang="cs-CZ" b="1" dirty="0"/>
              <a:t>multilaterální nebo na složité bilaterální případy</a:t>
            </a:r>
            <a:r>
              <a:rPr lang="cs-CZ" dirty="0"/>
              <a:t>, </a:t>
            </a:r>
          </a:p>
          <a:p>
            <a:pPr algn="just">
              <a:buFontTx/>
              <a:buChar char="-"/>
            </a:pPr>
            <a:r>
              <a:rPr lang="cs-CZ" dirty="0"/>
              <a:t>v souladu s mezivládní povahou III. pilíře, v jehož rámci byl zřízen, </a:t>
            </a:r>
            <a:r>
              <a:rPr lang="cs-CZ" b="1" dirty="0"/>
              <a:t>jsou pravomoci Eurojustu koordinační a kooperační povahy</a:t>
            </a:r>
            <a:r>
              <a:rPr lang="cs-CZ" dirty="0"/>
              <a:t> (pravomoc žádat a pravomoc pomáhat</a:t>
            </a:r>
            <a:r>
              <a:rPr lang="cs-CZ" dirty="0" smtClean="0"/>
              <a:t>).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 smtClean="0"/>
              <a:t>Závěry z Tampere</a:t>
            </a:r>
            <a:r>
              <a:rPr lang="cs-CZ" dirty="0" smtClean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 smtClean="0"/>
              <a:t>Haagský program</a:t>
            </a:r>
            <a:r>
              <a:rPr lang="cs-CZ" dirty="0" smtClean="0"/>
              <a:t> (přijatý v listopadu 2004) a </a:t>
            </a:r>
            <a:r>
              <a:rPr lang="cs-CZ" b="1" dirty="0" smtClean="0"/>
              <a:t>Stockholmský program</a:t>
            </a:r>
            <a:r>
              <a:rPr lang="cs-CZ" dirty="0" smtClean="0"/>
              <a:t> (přijatý v prosinci 2009).</a:t>
            </a:r>
          </a:p>
          <a:p>
            <a:pPr algn="just"/>
            <a:r>
              <a:rPr lang="cs-CZ" dirty="0" smtClean="0"/>
              <a:t>Rozsah zásady vzájemného uznávání specifikován v </a:t>
            </a:r>
            <a:r>
              <a:rPr lang="cs-CZ" b="1" dirty="0" smtClean="0"/>
              <a:t>Programu opatření k provedení zásady vzájemného uznávání rozhodnutí v trestních věcech </a:t>
            </a:r>
            <a:r>
              <a:rPr lang="cs-CZ" dirty="0" smtClean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 smtClean="0"/>
              <a:t>Skutečný počátek</a:t>
            </a:r>
            <a:r>
              <a:rPr lang="cs-CZ" dirty="0" smtClean="0"/>
              <a:t> nahrazování klasického systému MJS novým systémem založeným na zásadě vzájemného uznávání rozhodnutí v trestních věcech představovalo </a:t>
            </a:r>
            <a:r>
              <a:rPr lang="cs-CZ" b="1" dirty="0" smtClean="0"/>
              <a:t>přijetí Rámcového rozhodnutí 2002/584/SVV o evropském zatýkacím rozkazu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 smtClean="0"/>
              <a:t>Po vstupu Lisabonské smlouvy v platnost</a:t>
            </a:r>
            <a:r>
              <a:rPr lang="cs-CZ" dirty="0" smtClean="0"/>
              <a:t> dominujícím právním aktem </a:t>
            </a:r>
            <a:r>
              <a:rPr lang="cs-CZ" b="1" dirty="0" smtClean="0"/>
              <a:t>směrnice</a:t>
            </a:r>
            <a:r>
              <a:rPr lang="cs-CZ" dirty="0" smtClean="0"/>
              <a:t>, nyní začínají být sjednávána </a:t>
            </a:r>
            <a:r>
              <a:rPr lang="cs-CZ" b="1" dirty="0" smtClean="0"/>
              <a:t>nařízení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b="1" dirty="0" smtClean="0"/>
              <a:t>Před tím se v rámci tzv. III. pilíře  EU</a:t>
            </a:r>
            <a:r>
              <a:rPr lang="cs-CZ" dirty="0" smtClean="0"/>
              <a:t> uplatňovala zejména </a:t>
            </a:r>
            <a:r>
              <a:rPr lang="cs-CZ" b="1" dirty="0" smtClean="0"/>
              <a:t>rámcová rozhodnutí</a:t>
            </a:r>
            <a:r>
              <a:rPr lang="cs-CZ" dirty="0" smtClean="0"/>
              <a:t> </a:t>
            </a:r>
            <a:r>
              <a:rPr lang="cs-CZ" b="1" dirty="0" smtClean="0"/>
              <a:t>(RR) </a:t>
            </a:r>
            <a:r>
              <a:rPr lang="cs-CZ" dirty="0" smtClean="0"/>
              <a:t>– podle čl. 34/2/b) Smlouvy o EU v tehdejším znění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 smtClean="0"/>
              <a:t>nemají přímý účinek</a:t>
            </a:r>
            <a:r>
              <a:rPr lang="cs-CZ" dirty="0" smtClean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 smtClean="0"/>
              <a:t>Montesquieuho</a:t>
            </a:r>
            <a:r>
              <a:rPr lang="cs-CZ" dirty="0" smtClean="0"/>
              <a:t> teorií o rozdělení mocí (G. </a:t>
            </a:r>
            <a:r>
              <a:rPr lang="cs-CZ" dirty="0" err="1" smtClean="0"/>
              <a:t>Vermeulen</a:t>
            </a:r>
            <a:r>
              <a:rPr lang="cs-CZ" dirty="0" smtClean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 smtClean="0"/>
              <a:t>Zásadní slabinou RR nedostatečné možnosti orgánů EU přimět členské státy EU k řádné a včasné implementaci</a:t>
            </a:r>
            <a:r>
              <a:rPr lang="cs-CZ" dirty="0" smtClean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 smtClean="0"/>
          </a:p>
          <a:p>
            <a:pPr algn="just">
              <a:buFontTx/>
              <a:buChar char="-"/>
            </a:pPr>
            <a:r>
              <a:rPr lang="cs-CZ" b="1" dirty="0" smtClean="0"/>
              <a:t>Nepřímý účinek RR</a:t>
            </a:r>
            <a:r>
              <a:rPr lang="cs-CZ" dirty="0" smtClean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 smtClean="0"/>
              <a:t>eurokonformní výklad</a:t>
            </a:r>
            <a:r>
              <a:rPr lang="cs-CZ" dirty="0" smtClean="0"/>
              <a:t> však nemůže být základem pro výklad vnitrostátního práva </a:t>
            </a:r>
            <a:r>
              <a:rPr lang="cs-CZ" i="1" dirty="0" err="1" smtClean="0"/>
              <a:t>contra</a:t>
            </a:r>
            <a:r>
              <a:rPr lang="cs-CZ" i="1" dirty="0" smtClean="0"/>
              <a:t> legem</a:t>
            </a:r>
            <a:r>
              <a:rPr lang="cs-CZ" dirty="0" smtClean="0"/>
              <a:t> (viz zejména rozsudky ESD z 16. 6. 2005 ve věci C-105/</a:t>
            </a:r>
            <a:r>
              <a:rPr lang="cs-CZ" i="1" dirty="0" smtClean="0"/>
              <a:t>03 Maria </a:t>
            </a:r>
            <a:r>
              <a:rPr lang="cs-CZ" i="1" dirty="0" err="1" smtClean="0"/>
              <a:t>Pupino</a:t>
            </a:r>
            <a:r>
              <a:rPr lang="cs-CZ" dirty="0" smtClean="0"/>
              <a:t> a z 5. 9. 2012 ve věci C-42/11 </a:t>
            </a:r>
            <a:r>
              <a:rPr lang="cs-CZ" i="1" dirty="0" err="1" smtClean="0"/>
              <a:t>Joao</a:t>
            </a:r>
            <a:r>
              <a:rPr lang="cs-CZ" i="1" dirty="0" smtClean="0"/>
              <a:t> </a:t>
            </a:r>
            <a:r>
              <a:rPr lang="cs-CZ" i="1" dirty="0" err="1" smtClean="0"/>
              <a:t>Pedro</a:t>
            </a:r>
            <a:r>
              <a:rPr lang="cs-CZ" i="1" dirty="0" smtClean="0"/>
              <a:t> </a:t>
            </a:r>
            <a:r>
              <a:rPr lang="cs-CZ" i="1" dirty="0" err="1" smtClean="0"/>
              <a:t>Lopes</a:t>
            </a:r>
            <a:r>
              <a:rPr lang="cs-CZ" i="1" dirty="0" smtClean="0"/>
              <a:t> </a:t>
            </a:r>
            <a:r>
              <a:rPr lang="cs-CZ" i="1" dirty="0" err="1" smtClean="0"/>
              <a:t>Da</a:t>
            </a:r>
            <a:r>
              <a:rPr lang="cs-CZ" i="1" dirty="0" smtClean="0"/>
              <a:t> </a:t>
            </a:r>
            <a:r>
              <a:rPr lang="cs-CZ" i="1" dirty="0" err="1" smtClean="0"/>
              <a:t>Silva</a:t>
            </a:r>
            <a:r>
              <a:rPr lang="cs-CZ" i="1" dirty="0" smtClean="0"/>
              <a:t> </a:t>
            </a:r>
            <a:r>
              <a:rPr lang="cs-CZ" i="1" dirty="0" err="1" smtClean="0"/>
              <a:t>Jorge</a:t>
            </a:r>
            <a:r>
              <a:rPr lang="cs-CZ" dirty="0" smtClean="0"/>
              <a:t>).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Obecný mechanismus fungování:</a:t>
            </a:r>
          </a:p>
          <a:p>
            <a:pPr algn="just">
              <a:buNone/>
            </a:pPr>
            <a:r>
              <a:rPr lang="cs-CZ" dirty="0" smtClean="0"/>
              <a:t>- vydávající (dožadující) stát vydá </a:t>
            </a:r>
            <a:r>
              <a:rPr lang="cs-CZ" b="1" dirty="0" smtClean="0"/>
              <a:t>rozhodnutí ve standardizované formě</a:t>
            </a:r>
            <a:r>
              <a:rPr lang="cs-CZ" dirty="0" smtClean="0"/>
              <a:t> (formulář)</a:t>
            </a:r>
            <a:r>
              <a:rPr lang="cs-CZ" b="1" dirty="0" smtClean="0"/>
              <a:t>, které je vykonávající </a:t>
            </a:r>
            <a:r>
              <a:rPr lang="cs-CZ" dirty="0" smtClean="0"/>
              <a:t>(dožádaný) </a:t>
            </a:r>
            <a:r>
              <a:rPr lang="cs-CZ" b="1" dirty="0" smtClean="0"/>
              <a:t>stát povinen uznat a vykonat, ledaže nastane některý z důvodů pro neuznání nebo nevykonání</a:t>
            </a:r>
            <a:r>
              <a:rPr lang="cs-CZ" dirty="0" smtClean="0"/>
              <a:t>, jejichž počet je však dosti omezený (omezený přezkum – poloautomatické uznání), přičemž </a:t>
            </a:r>
            <a:r>
              <a:rPr lang="cs-CZ" b="1" dirty="0" smtClean="0"/>
              <a:t>pro uznání a výkon </a:t>
            </a:r>
            <a:r>
              <a:rPr lang="cs-CZ" dirty="0" smtClean="0"/>
              <a:t>rozhodnutí jsou </a:t>
            </a:r>
            <a:r>
              <a:rPr lang="cs-CZ" b="1" dirty="0" smtClean="0"/>
              <a:t>stanoveny lhůty</a:t>
            </a:r>
            <a:r>
              <a:rPr lang="cs-CZ" dirty="0" smtClean="0"/>
              <a:t>,</a:t>
            </a:r>
          </a:p>
          <a:p>
            <a:pPr algn="just">
              <a:buNone/>
            </a:pPr>
            <a:r>
              <a:rPr lang="cs-CZ" dirty="0" smtClean="0"/>
              <a:t>- </a:t>
            </a:r>
            <a:r>
              <a:rPr lang="cs-CZ" b="1" dirty="0" smtClean="0"/>
              <a:t>tradiční zásady</a:t>
            </a:r>
            <a:r>
              <a:rPr lang="cs-CZ" dirty="0" smtClean="0"/>
              <a:t>, které se uplatňovaly u institutů klasického systému MJS, zde </a:t>
            </a:r>
            <a:r>
              <a:rPr lang="cs-CZ" b="1" dirty="0" smtClean="0"/>
              <a:t>mají být odstraněny nebo alespoň omezeny</a:t>
            </a:r>
            <a:r>
              <a:rPr lang="cs-CZ" dirty="0" smtClean="0"/>
              <a:t> (např. zásada oboustranné trestnosti) a </a:t>
            </a:r>
            <a:r>
              <a:rPr lang="cs-CZ" b="1" dirty="0" smtClean="0"/>
              <a:t>různé podmínky </a:t>
            </a:r>
            <a:r>
              <a:rPr lang="cs-CZ" dirty="0" smtClean="0"/>
              <a:t>v jednotlivých členských státech </a:t>
            </a:r>
            <a:r>
              <a:rPr lang="cs-CZ" b="1" dirty="0" smtClean="0"/>
              <a:t>přinejmenším zčásti sjednoceny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dirty="0" smtClean="0"/>
              <a:t>	Klíčový element vzájemného uznávání – </a:t>
            </a:r>
            <a:r>
              <a:rPr lang="cs-CZ" b="1" dirty="0" smtClean="0"/>
              <a:t>vzájemná důvěra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Rozsudek ESD</a:t>
            </a:r>
            <a:r>
              <a:rPr lang="cs-CZ" dirty="0" smtClean="0"/>
              <a:t> z 11. 2. 2003 </a:t>
            </a:r>
            <a:r>
              <a:rPr lang="cs-CZ" b="1" dirty="0" smtClean="0"/>
              <a:t>ve spojených věcech C-187/01 a C-385/01 </a:t>
            </a:r>
            <a:r>
              <a:rPr lang="cs-CZ" b="1" dirty="0" err="1" smtClean="0"/>
              <a:t>Hüseyin</a:t>
            </a:r>
            <a:r>
              <a:rPr lang="cs-CZ" b="1" dirty="0" smtClean="0"/>
              <a:t> </a:t>
            </a:r>
            <a:r>
              <a:rPr lang="cs-CZ" b="1" dirty="0" err="1" smtClean="0"/>
              <a:t>Gözütok</a:t>
            </a:r>
            <a:r>
              <a:rPr lang="cs-CZ" b="1" dirty="0" smtClean="0"/>
              <a:t> a Klaus </a:t>
            </a:r>
            <a:r>
              <a:rPr lang="cs-CZ" b="1" dirty="0" err="1" smtClean="0"/>
              <a:t>Brügge</a:t>
            </a:r>
            <a:r>
              <a:rPr lang="cs-CZ" dirty="0" smtClean="0"/>
              <a:t>, </a:t>
            </a:r>
            <a:r>
              <a:rPr lang="cs-CZ" b="1" dirty="0" smtClean="0"/>
              <a:t>bod 33.</a:t>
            </a:r>
            <a:r>
              <a:rPr lang="cs-CZ" dirty="0" smtClean="0"/>
              <a:t> – </a:t>
            </a:r>
            <a:r>
              <a:rPr lang="cs-CZ" b="1" dirty="0" smtClean="0"/>
              <a:t>členské státy EU mají vzájemnou důvěru ve své systémy trestní justice</a:t>
            </a:r>
            <a:r>
              <a:rPr lang="cs-CZ" dirty="0" smtClean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dirty="0" smtClean="0"/>
              <a:t>Reálně je </a:t>
            </a:r>
            <a:r>
              <a:rPr lang="cs-CZ" b="1" dirty="0" smtClean="0"/>
              <a:t>vzájemná důvěra </a:t>
            </a:r>
            <a:r>
              <a:rPr lang="cs-CZ" dirty="0" smtClean="0"/>
              <a:t>mezi členskými státy EU </a:t>
            </a:r>
            <a:r>
              <a:rPr lang="cs-CZ" b="1" dirty="0" smtClean="0"/>
              <a:t>tím vyšší, čím jsou si právní úpravy podobnější</a:t>
            </a:r>
            <a:r>
              <a:rPr lang="cs-CZ" dirty="0" smtClean="0"/>
              <a:t>. </a:t>
            </a:r>
            <a:r>
              <a:rPr lang="cs-CZ" b="1" dirty="0" smtClean="0"/>
              <a:t>U jednání, ohledně nichž má být odstraněna zásada oboustranné trestnosti</a:t>
            </a:r>
            <a:r>
              <a:rPr lang="cs-CZ" dirty="0" smtClean="0"/>
              <a:t>, bývá vytýkáno, že není dána dostatečná </a:t>
            </a:r>
            <a:r>
              <a:rPr lang="cs-CZ" b="1" dirty="0" smtClean="0"/>
              <a:t>míra harmonizace </a:t>
            </a:r>
            <a:r>
              <a:rPr lang="cs-CZ" dirty="0" smtClean="0"/>
              <a:t>skutkových podstat</a:t>
            </a:r>
            <a:r>
              <a:rPr lang="cs-CZ" b="1" dirty="0" smtClean="0"/>
              <a:t> </a:t>
            </a:r>
            <a:r>
              <a:rPr lang="cs-CZ" dirty="0" smtClean="0"/>
              <a:t>mezi členskými státy EU. </a:t>
            </a:r>
            <a:r>
              <a:rPr lang="cs-CZ" b="1" dirty="0" smtClean="0"/>
              <a:t>Minimální procesní standardy</a:t>
            </a:r>
            <a:r>
              <a:rPr lang="cs-CZ" dirty="0" smtClean="0"/>
              <a:t> mezi členskými státy EU vyplývají z Evropské úmluvy o ochraně lidských práv a základních svobod a judikatury ESLP, v posledních letech byly přijaty směrnice týkající se ochrany lidských práv v trestním řízení (např. práva na tlumočníka, práva na informace v trestním řízení). </a:t>
            </a:r>
          </a:p>
          <a:p>
            <a:pPr algn="just"/>
            <a:r>
              <a:rPr lang="cs-CZ" dirty="0" smtClean="0"/>
              <a:t>Praktická opatření – </a:t>
            </a:r>
            <a:r>
              <a:rPr lang="cs-CZ" b="1" dirty="0" smtClean="0"/>
              <a:t>podpora přímých kontaktů</a:t>
            </a:r>
            <a:r>
              <a:rPr lang="cs-CZ" dirty="0" smtClean="0"/>
              <a:t> mezi soudci, státními zástupci, advokáty a jejich </a:t>
            </a:r>
            <a:r>
              <a:rPr lang="cs-CZ" b="1" dirty="0" smtClean="0"/>
              <a:t>vzdělávání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MJS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Územní výsost </a:t>
            </a:r>
            <a:r>
              <a:rPr lang="cs-CZ" dirty="0" smtClean="0"/>
              <a:t>(právo suverénního státu vykonávat nezávisle a výlučně veškerou moc na svém území) a </a:t>
            </a:r>
            <a:r>
              <a:rPr lang="cs-CZ" b="1" dirty="0" smtClean="0"/>
              <a:t>zásada svrchované rovnosti států</a:t>
            </a:r>
            <a:r>
              <a:rPr lang="cs-CZ" dirty="0" smtClean="0"/>
              <a:t> – jeden stát nemůže bez dalšího vykonávat svou trestní pravomoc na území jiného státu</a:t>
            </a:r>
          </a:p>
          <a:p>
            <a:pPr algn="just"/>
            <a:r>
              <a:rPr lang="cs-CZ" b="1" dirty="0" smtClean="0"/>
              <a:t>Mezinárodní justiční spolupráce ve věcech trestních (MJS)</a:t>
            </a:r>
            <a:r>
              <a:rPr lang="cs-CZ" dirty="0" smtClean="0"/>
              <a:t>:</a:t>
            </a:r>
          </a:p>
          <a:p>
            <a:pPr algn="just">
              <a:buFontTx/>
              <a:buChar char="-"/>
            </a:pPr>
            <a:r>
              <a:rPr lang="cs-CZ" b="1" dirty="0" smtClean="0"/>
              <a:t>součinnost</a:t>
            </a:r>
            <a:r>
              <a:rPr lang="cs-CZ" dirty="0" smtClean="0"/>
              <a:t> poskytovaná </a:t>
            </a:r>
            <a:r>
              <a:rPr lang="cs-CZ" dirty="0"/>
              <a:t>jedním státem druhému státu při uskutečňování jeho trestní </a:t>
            </a:r>
            <a:r>
              <a:rPr lang="cs-CZ" dirty="0" smtClean="0"/>
              <a:t>pravomoci </a:t>
            </a:r>
            <a:r>
              <a:rPr lang="cs-CZ" dirty="0"/>
              <a:t>(tzv. </a:t>
            </a:r>
            <a:r>
              <a:rPr lang="cs-CZ" b="1" dirty="0"/>
              <a:t>horizontální spolupráce</a:t>
            </a:r>
            <a:r>
              <a:rPr lang="cs-CZ" dirty="0"/>
              <a:t>)</a:t>
            </a:r>
            <a:r>
              <a:rPr lang="cs-CZ" dirty="0" smtClean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součinnost</a:t>
            </a:r>
            <a:r>
              <a:rPr lang="cs-CZ" dirty="0"/>
              <a:t> </a:t>
            </a:r>
            <a:r>
              <a:rPr lang="cs-CZ" dirty="0" smtClean="0"/>
              <a:t>poskytovaná </a:t>
            </a:r>
            <a:r>
              <a:rPr lang="cs-CZ" dirty="0"/>
              <a:t>státem mezinárodnímu trestnímu soudu nebo tribunálu při výkonu jemu svěřené pravomoci (tzv. </a:t>
            </a:r>
            <a:r>
              <a:rPr lang="cs-CZ" b="1" dirty="0"/>
              <a:t>vertikální spolupráce</a:t>
            </a:r>
            <a:r>
              <a:rPr lang="cs-CZ" dirty="0" smtClean="0"/>
              <a:t>).</a:t>
            </a:r>
          </a:p>
          <a:p>
            <a:pPr algn="just"/>
            <a:r>
              <a:rPr lang="cs-CZ" b="1" dirty="0" smtClean="0"/>
              <a:t>Úprava MJS v ČR</a:t>
            </a:r>
            <a:r>
              <a:rPr lang="cs-CZ" dirty="0" smtClean="0"/>
              <a:t> – zejména </a:t>
            </a:r>
            <a:r>
              <a:rPr lang="cs-CZ" b="1" dirty="0" smtClean="0"/>
              <a:t>zákon č. 104/2013 Sb., o mezinárodní justiční spolupráci ve věcech trestních </a:t>
            </a:r>
            <a:r>
              <a:rPr lang="cs-CZ" dirty="0" smtClean="0"/>
              <a:t>(</a:t>
            </a:r>
            <a:r>
              <a:rPr lang="cs-CZ" b="1" dirty="0" smtClean="0"/>
              <a:t>ZMJS</a:t>
            </a:r>
            <a:r>
              <a:rPr lang="cs-CZ" dirty="0" smtClean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</a:t>
            </a:r>
            <a:r>
              <a:rPr lang="cs-CZ" b="1" dirty="0" smtClean="0"/>
              <a:t>2002/584/SVV </a:t>
            </a:r>
            <a:r>
              <a:rPr lang="cs-CZ" b="1" dirty="0"/>
              <a:t>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sz="3400" b="1" dirty="0" smtClean="0"/>
              <a:t>	</a:t>
            </a:r>
          </a:p>
          <a:p>
            <a:pPr algn="just"/>
            <a:r>
              <a:rPr lang="cs-CZ" sz="3400" dirty="0" smtClean="0"/>
              <a:t>Zavedlo </a:t>
            </a:r>
            <a:r>
              <a:rPr lang="cs-CZ" sz="3400" b="1" dirty="0" smtClean="0"/>
              <a:t>systém předávání na základě</a:t>
            </a:r>
            <a:r>
              <a:rPr lang="cs-CZ" sz="3400" dirty="0" smtClean="0"/>
              <a:t> evropského zatýkacího rozkazu (</a:t>
            </a:r>
            <a:r>
              <a:rPr lang="cs-CZ" sz="3400" b="1" dirty="0" smtClean="0"/>
              <a:t>EZR</a:t>
            </a:r>
            <a:r>
              <a:rPr lang="cs-CZ" sz="3400" dirty="0" smtClean="0"/>
              <a:t>), který mezi členskými státy EU v plném rozsahu </a:t>
            </a:r>
            <a:r>
              <a:rPr lang="cs-CZ" sz="3400" b="1" dirty="0" smtClean="0"/>
              <a:t>nahradil </a:t>
            </a:r>
            <a:r>
              <a:rPr lang="cs-CZ" sz="3400" b="1" dirty="0" smtClean="0"/>
              <a:t>dosavadní systém vydávání</a:t>
            </a:r>
            <a:r>
              <a:rPr lang="cs-CZ" sz="3400" dirty="0" smtClean="0"/>
              <a:t> (čl. 31/1).</a:t>
            </a:r>
          </a:p>
          <a:p>
            <a:pPr algn="just"/>
            <a:r>
              <a:rPr lang="cs-CZ" sz="3400" dirty="0" smtClean="0"/>
              <a:t>Je </a:t>
            </a:r>
            <a:r>
              <a:rPr lang="cs-CZ" sz="3400" b="1" dirty="0" smtClean="0"/>
              <a:t>promítnutím zásady vzájemného uznávání</a:t>
            </a:r>
            <a:r>
              <a:rPr lang="cs-CZ" sz="3400" dirty="0" smtClean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 smtClean="0"/>
              <a:t>Podstata předávání na základě EZR je stejná jako u vydávání </a:t>
            </a:r>
            <a:r>
              <a:rPr lang="cs-CZ" sz="3400" dirty="0" smtClean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 smtClean="0"/>
              <a:t>podobný</a:t>
            </a:r>
            <a:r>
              <a:rPr lang="cs-CZ" sz="3400" dirty="0" smtClean="0"/>
              <a:t> je i </a:t>
            </a:r>
            <a:r>
              <a:rPr lang="cs-CZ" sz="3400" b="1" dirty="0" smtClean="0"/>
              <a:t>rozsah aplikace</a:t>
            </a:r>
            <a:r>
              <a:rPr lang="cs-CZ" sz="3400" dirty="0" smtClean="0"/>
              <a:t>, </a:t>
            </a:r>
            <a:r>
              <a:rPr lang="cs-CZ" sz="3400" b="1" dirty="0" smtClean="0"/>
              <a:t>rozdíl</a:t>
            </a:r>
            <a:r>
              <a:rPr lang="cs-CZ" sz="3400" dirty="0" smtClean="0"/>
              <a:t> oproti vydávání však spočívá </a:t>
            </a:r>
            <a:r>
              <a:rPr lang="cs-CZ" sz="3400" b="1" dirty="0" smtClean="0"/>
              <a:t>v důvodech pro odmítnutí realizace</a:t>
            </a:r>
            <a:r>
              <a:rPr lang="cs-CZ" sz="3400" dirty="0" smtClean="0"/>
              <a:t> a </a:t>
            </a:r>
            <a:r>
              <a:rPr lang="cs-CZ" sz="3400" b="1" dirty="0" smtClean="0"/>
              <a:t>v řízení </a:t>
            </a:r>
            <a:r>
              <a:rPr lang="cs-CZ" sz="3400" dirty="0" smtClean="0"/>
              <a:t>(mechanismu fungování).</a:t>
            </a:r>
          </a:p>
          <a:p>
            <a:pPr algn="just"/>
            <a:r>
              <a:rPr lang="cs-CZ" sz="3400" dirty="0" smtClean="0"/>
              <a:t>Viz </a:t>
            </a:r>
            <a:r>
              <a:rPr lang="cs-CZ" sz="3400" b="1" dirty="0" smtClean="0"/>
              <a:t>§ 189 až § 221 ZMJS</a:t>
            </a:r>
            <a:r>
              <a:rPr lang="cs-CZ" sz="34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Důvody pro odmítnutí předání </a:t>
            </a:r>
            <a:r>
              <a:rPr lang="cs-CZ" sz="2000" dirty="0" smtClean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 smtClean="0"/>
              <a:t>pouze právní, nikoli politické (</a:t>
            </a:r>
            <a:r>
              <a:rPr lang="cs-CZ" sz="2000" b="1" dirty="0" smtClean="0"/>
              <a:t>depolitizace rozhodování</a:t>
            </a:r>
            <a:r>
              <a:rPr lang="cs-CZ" sz="2000" dirty="0" smtClean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 smtClean="0"/>
              <a:t>potlačení či odstranění některých tradičních překážek vydávání</a:t>
            </a:r>
            <a:r>
              <a:rPr lang="cs-CZ" sz="2000" dirty="0" smtClean="0"/>
              <a:t> – např. částečné odstranění zásady oboustranné trestnosti u vyjmenovaných kategorií jednání (čl. 2/2, čl. 4/1.), odstranění zásady nevydávání vlastních občanů, přinejmenším u předávání k trestnímu stíhání (čl. 4/6. a čl. 5/3.),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 smtClean="0"/>
              <a:t>zachování některých jiných tradičních překážek vydávání</a:t>
            </a:r>
            <a:r>
              <a:rPr lang="cs-CZ" sz="2000" dirty="0" smtClean="0"/>
              <a:t> – např. překážky věci pravomocně rozhodnuté (čl. 3/2. a čl. 4/3.,5.), překážky věci zahájené (čl. 4/2.), překážky amnestie (čl. 3/1.), některých aspektů oboustranné trestnosti (věk pachatele v čl. 3/3., promlčení v čl. 4/4.),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 smtClean="0"/>
              <a:t>ve dvou výčtech – </a:t>
            </a:r>
            <a:r>
              <a:rPr lang="cs-CZ" sz="2000" b="1" dirty="0" smtClean="0"/>
              <a:t>obligatorní důvody</a:t>
            </a:r>
            <a:r>
              <a:rPr lang="cs-CZ" sz="2000" dirty="0" smtClean="0"/>
              <a:t> (čl. 3) a </a:t>
            </a:r>
            <a:r>
              <a:rPr lang="cs-CZ" sz="2000" b="1" dirty="0" smtClean="0"/>
              <a:t>fakultativní důvody</a:t>
            </a:r>
            <a:r>
              <a:rPr lang="cs-CZ" sz="2000" dirty="0" smtClean="0"/>
              <a:t> (čl. 4), kromě toho </a:t>
            </a:r>
            <a:r>
              <a:rPr lang="cs-CZ" sz="2000" b="1" dirty="0" smtClean="0"/>
              <a:t>podmíněné předání</a:t>
            </a:r>
            <a:r>
              <a:rPr lang="cs-CZ" sz="2000" dirty="0" smtClean="0"/>
              <a:t> (čl. 5) a </a:t>
            </a:r>
            <a:r>
              <a:rPr lang="cs-CZ" sz="2000" b="1" dirty="0" smtClean="0"/>
              <a:t>další „skryté“ důvody</a:t>
            </a:r>
            <a:r>
              <a:rPr lang="cs-CZ" sz="2000" dirty="0" smtClean="0"/>
              <a:t> v jiných ustanoveních, např. z důvodu ochrany lidských práv (body (12) a (13) Preambule a čl. 1/3)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	Řízení o předání </a:t>
            </a:r>
            <a:r>
              <a:rPr lang="cs-CZ" dirty="0" smtClean="0"/>
              <a:t>na základě EZR:</a:t>
            </a:r>
          </a:p>
          <a:p>
            <a:pPr algn="just"/>
            <a:r>
              <a:rPr lang="cs-CZ" b="1" dirty="0" smtClean="0"/>
              <a:t>Vzájemné uznávání?</a:t>
            </a:r>
            <a:r>
              <a:rPr lang="cs-CZ" dirty="0" smtClean="0"/>
              <a:t> V praxi se nerozhoduje o uznání a výkonu EZR, ale o tom, zda se osoba do jiného členského státu EU předá. Rozšíření účinků národního zatýkacího rozkazu či jiného obdobného díky EZR? Role SIS, do něhož se EZR vkládají a na jehož základě lze po osobě pátrat téměř po celé EU a v přidružených státech?</a:t>
            </a:r>
          </a:p>
          <a:p>
            <a:pPr algn="just"/>
            <a:r>
              <a:rPr lang="cs-CZ" b="1" dirty="0" smtClean="0"/>
              <a:t>Judicializace procedury</a:t>
            </a:r>
            <a:r>
              <a:rPr lang="cs-CZ" dirty="0" smtClean="0"/>
              <a:t> – EZR jako rozhodnutí justičního orgánu, o kterém rozhoduje v jiném členském státě EU justiční orgán, ministerstvo spravedlnosti pouze v asistenční roli [body (8) a (9) Preambule a čl. 6 a 7].</a:t>
            </a:r>
          </a:p>
          <a:p>
            <a:pPr algn="just"/>
            <a:r>
              <a:rPr lang="cs-CZ" b="1" dirty="0" smtClean="0"/>
              <a:t>Snaha o urychlení</a:t>
            </a:r>
            <a:r>
              <a:rPr lang="cs-CZ" dirty="0" smtClean="0"/>
              <a:t> – stanovení </a:t>
            </a:r>
            <a:r>
              <a:rPr lang="cs-CZ" dirty="0" smtClean="0"/>
              <a:t>(pořádkových) lhůt </a:t>
            </a:r>
            <a:r>
              <a:rPr lang="cs-CZ" dirty="0" smtClean="0"/>
              <a:t>pro rozhodnutí o předání (čl. 17) a </a:t>
            </a:r>
            <a:r>
              <a:rPr lang="cs-CZ" dirty="0" smtClean="0"/>
              <a:t>(propadné) lhůty pro </a:t>
            </a:r>
            <a:r>
              <a:rPr lang="cs-CZ" dirty="0" smtClean="0"/>
              <a:t>samotné předání (čl. 23).</a:t>
            </a:r>
          </a:p>
          <a:p>
            <a:pPr algn="just"/>
            <a:r>
              <a:rPr lang="cs-CZ" b="1" dirty="0" smtClean="0"/>
              <a:t>Omezení zásady speciality</a:t>
            </a:r>
            <a:r>
              <a:rPr lang="cs-CZ" dirty="0" smtClean="0"/>
              <a:t> (čl. 27).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</a:t>
            </a:r>
            <a:r>
              <a:rPr lang="cs-CZ" b="1" dirty="0" smtClean="0"/>
              <a:t>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 smtClean="0"/>
              <a:t>Zavedla </a:t>
            </a:r>
            <a:r>
              <a:rPr lang="cs-CZ" sz="3500" b="1" dirty="0" smtClean="0"/>
              <a:t>systém právní pomoci na základě</a:t>
            </a:r>
            <a:r>
              <a:rPr lang="cs-CZ" sz="3500" dirty="0" smtClean="0"/>
              <a:t> evropského vyšetřovacího příkazu (</a:t>
            </a:r>
            <a:r>
              <a:rPr lang="cs-CZ" sz="3500" b="1" dirty="0" smtClean="0"/>
              <a:t>EVP</a:t>
            </a:r>
            <a:r>
              <a:rPr lang="cs-CZ" sz="3500" dirty="0" smtClean="0"/>
              <a:t>) a </a:t>
            </a:r>
            <a:r>
              <a:rPr lang="cs-CZ" sz="3500" b="1" dirty="0" smtClean="0"/>
              <a:t>„</a:t>
            </a:r>
            <a:r>
              <a:rPr lang="cs-CZ" sz="3500" b="1" dirty="0" smtClean="0"/>
              <a:t>nahradila“</a:t>
            </a:r>
            <a:r>
              <a:rPr lang="cs-CZ" sz="3500" dirty="0" smtClean="0"/>
              <a:t> (učinila </a:t>
            </a:r>
            <a:r>
              <a:rPr lang="cs-CZ" sz="3500" dirty="0" smtClean="0"/>
              <a:t>mezi dotčenými členskými státy EU neaplikovatelnými) </a:t>
            </a:r>
            <a:r>
              <a:rPr lang="cs-CZ" sz="3500" b="1" dirty="0" smtClean="0"/>
              <a:t>„příslušná ustanovení“ mezinárodních smluv o právní pomoci</a:t>
            </a:r>
            <a:r>
              <a:rPr lang="cs-CZ" sz="3500" dirty="0" smtClean="0"/>
              <a:t> (čl. 34/1).</a:t>
            </a:r>
          </a:p>
          <a:p>
            <a:pPr algn="just"/>
            <a:r>
              <a:rPr lang="cs-CZ" sz="3500" dirty="0" smtClean="0"/>
              <a:t>Cílem bylo nahradit neuspořádaný </a:t>
            </a:r>
            <a:r>
              <a:rPr lang="cs-CZ" sz="3500" dirty="0" smtClean="0"/>
              <a:t>systém </a:t>
            </a:r>
            <a:r>
              <a:rPr lang="cs-CZ" sz="3500" dirty="0" smtClean="0"/>
              <a:t>nástrojů v oblasti právní pomoci komplexním systémem postaveným na </a:t>
            </a:r>
            <a:r>
              <a:rPr lang="cs-CZ" sz="3500" b="1" dirty="0" smtClean="0"/>
              <a:t>zásadě vzájemného uznávání</a:t>
            </a:r>
            <a:r>
              <a:rPr lang="cs-CZ" sz="3500" dirty="0" smtClean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 smtClean="0"/>
              <a:t>EVP se však </a:t>
            </a:r>
            <a:r>
              <a:rPr lang="cs-CZ" sz="3500" b="1" dirty="0" smtClean="0"/>
              <a:t>nevztahuje na všechny členské státy EU</a:t>
            </a:r>
            <a:r>
              <a:rPr lang="cs-CZ" sz="3500" dirty="0" smtClean="0"/>
              <a:t>, když Irsko a Dánsko zůstaly stranou [body (44) a (45) Preambule], a </a:t>
            </a:r>
            <a:r>
              <a:rPr lang="cs-CZ" sz="3500" b="1" dirty="0" smtClean="0"/>
              <a:t>nevztahuje se ani na všechny úkony právní pomoci</a:t>
            </a:r>
            <a:r>
              <a:rPr lang="cs-CZ" sz="3500" dirty="0" smtClean="0"/>
              <a:t>, ale </a:t>
            </a:r>
            <a:r>
              <a:rPr lang="cs-CZ" sz="3500" b="1" dirty="0" smtClean="0"/>
              <a:t>pouze na ty, které slouží k opatření důkazu</a:t>
            </a:r>
            <a:r>
              <a:rPr lang="cs-CZ" sz="3500" dirty="0" smtClean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 smtClean="0"/>
              <a:t>Dosavadní systém právní pomoci </a:t>
            </a:r>
            <a:r>
              <a:rPr lang="cs-CZ" sz="3500" dirty="0" smtClean="0"/>
              <a:t>tak </a:t>
            </a:r>
            <a:r>
              <a:rPr lang="cs-CZ" sz="3500" b="1" dirty="0" smtClean="0"/>
              <a:t>nebyl nahrazen zcela </a:t>
            </a:r>
            <a:r>
              <a:rPr lang="cs-CZ" sz="3500" dirty="0" smtClean="0"/>
              <a:t>a výsledkem je jen další </a:t>
            </a:r>
            <a:r>
              <a:rPr lang="cs-CZ" sz="3500" b="1" dirty="0" smtClean="0"/>
              <a:t>fragmentarizace</a:t>
            </a:r>
            <a:r>
              <a:rPr lang="cs-CZ" sz="3500" dirty="0" smtClean="0"/>
              <a:t>. </a:t>
            </a:r>
          </a:p>
          <a:p>
            <a:pPr algn="just"/>
            <a:r>
              <a:rPr lang="cs-CZ" sz="3500" dirty="0" smtClean="0"/>
              <a:t>Viz </a:t>
            </a:r>
            <a:r>
              <a:rPr lang="cs-CZ" sz="3500" b="1" dirty="0" smtClean="0"/>
              <a:t>§ 357 až § 395 ZMJS</a:t>
            </a:r>
            <a:r>
              <a:rPr lang="cs-CZ" sz="35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EVP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b="1" dirty="0"/>
              <a:t>rozhodnutí vydané nebo potvrzené justičním orgánem za účelem provedení jednoho nebo více vyšetřovacích úkonů v jiném členském státě EU s cílem získat </a:t>
            </a:r>
            <a:r>
              <a:rPr lang="cs-CZ" b="1" dirty="0" smtClean="0"/>
              <a:t>důkazy</a:t>
            </a:r>
            <a:r>
              <a:rPr lang="cs-CZ" dirty="0" smtClean="0"/>
              <a:t> (čl. 1/1). </a:t>
            </a:r>
            <a:r>
              <a:rPr lang="cs-CZ" dirty="0"/>
              <a:t>Toto „rozhodnutí“ se vydává na </a:t>
            </a:r>
            <a:r>
              <a:rPr lang="cs-CZ" b="1" dirty="0"/>
              <a:t>formuláři v Příloze A směrnice</a:t>
            </a:r>
            <a:r>
              <a:rPr lang="cs-CZ" dirty="0"/>
              <a:t>, který je uvozen mj. větou začínající slovem „žádám“, </a:t>
            </a:r>
            <a:r>
              <a:rPr lang="cs-CZ" dirty="0" smtClean="0"/>
              <a:t>jedná se tedy spíše o formulářovou žádost o právní pomoc.</a:t>
            </a:r>
          </a:p>
          <a:p>
            <a:pPr algn="just"/>
            <a:r>
              <a:rPr lang="cs-CZ" b="1" dirty="0" smtClean="0"/>
              <a:t>Judicializace</a:t>
            </a:r>
            <a:r>
              <a:rPr lang="cs-CZ" dirty="0" smtClean="0"/>
              <a:t> – EVP může vydat pouze soud nebo státní zástupce [čl. 2/c)], srov. nominální definice justičního orgánu v mezinárodních smlouvách.</a:t>
            </a:r>
          </a:p>
          <a:p>
            <a:pPr algn="just"/>
            <a:r>
              <a:rPr lang="cs-CZ" b="1" dirty="0" smtClean="0"/>
              <a:t>Jazykový režim</a:t>
            </a:r>
            <a:r>
              <a:rPr lang="cs-CZ" dirty="0" smtClean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b="1" dirty="0" smtClean="0"/>
              <a:t>Zásady vhodnosti, přiměřenosti a použitelnosti </a:t>
            </a:r>
            <a:r>
              <a:rPr lang="cs-CZ" dirty="0" smtClean="0"/>
              <a:t>(čl. 6).</a:t>
            </a:r>
            <a:endParaRPr lang="cs-CZ" dirty="0"/>
          </a:p>
          <a:p>
            <a:pPr algn="just"/>
            <a:r>
              <a:rPr lang="cs-CZ" dirty="0"/>
              <a:t>Vykonávající orgán má EVP </a:t>
            </a:r>
            <a:r>
              <a:rPr lang="cs-CZ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dirty="0"/>
              <a:t>, ledaže je dán důvod pro odmítnutí uznání a výkonu nebo pro odklad </a:t>
            </a:r>
            <a:r>
              <a:rPr lang="cs-CZ" dirty="0" smtClean="0"/>
              <a:t>výkonu (čl. 9/1).</a:t>
            </a:r>
            <a:endParaRPr lang="cs-CZ" dirty="0"/>
          </a:p>
          <a:p>
            <a:pPr algn="just"/>
            <a:r>
              <a:rPr lang="cs-CZ" b="1" dirty="0" smtClean="0"/>
              <a:t>Snaha o urychlení – pro </a:t>
            </a:r>
            <a:r>
              <a:rPr lang="cs-CZ" b="1" dirty="0"/>
              <a:t>rozhodnutí o uznání a výkonu </a:t>
            </a:r>
            <a:r>
              <a:rPr lang="cs-CZ" dirty="0"/>
              <a:t>EVP </a:t>
            </a:r>
            <a:r>
              <a:rPr lang="cs-CZ" b="1" dirty="0"/>
              <a:t>a pro provedení vyšetřovacího úkonu </a:t>
            </a:r>
            <a:r>
              <a:rPr lang="cs-CZ" dirty="0"/>
              <a:t>jsou </a:t>
            </a:r>
            <a:r>
              <a:rPr lang="cs-CZ" dirty="0" smtClean="0"/>
              <a:t>stanoveny (pořádkové) </a:t>
            </a:r>
            <a:r>
              <a:rPr lang="cs-CZ" b="1" dirty="0" smtClean="0"/>
              <a:t>lhůty </a:t>
            </a:r>
            <a:r>
              <a:rPr lang="cs-CZ" dirty="0" smtClean="0"/>
              <a:t>(čl. 12).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Výhodou EVP by mělo být </a:t>
            </a:r>
            <a:r>
              <a:rPr lang="cs-CZ" b="1" dirty="0" smtClean="0"/>
              <a:t>soustředění důvodů nevykonání EVP, tj. důvodů odmítnutí právní pomoci, do jednoho dokumentu</a:t>
            </a:r>
            <a:r>
              <a:rPr lang="cs-CZ" dirty="0" smtClean="0"/>
              <a:t>, nicméně </a:t>
            </a:r>
            <a:r>
              <a:rPr lang="cs-CZ" b="1" dirty="0" smtClean="0"/>
              <a:t>k výraznému omezení důvodů odmítnutí právní pomoci nedochází</a:t>
            </a:r>
            <a:r>
              <a:rPr lang="cs-CZ" dirty="0" smtClean="0"/>
              <a:t>.</a:t>
            </a:r>
          </a:p>
          <a:p>
            <a:pPr algn="just"/>
            <a:r>
              <a:rPr lang="cs-CZ" altLang="cs-CZ" b="1" dirty="0" smtClean="0">
                <a:latin typeface="Calibri" pitchFamily="34" charset="0"/>
              </a:rPr>
              <a:t>Zvýšení ochrany práv dotčených osob X zachování efektivity právní pomoci</a:t>
            </a:r>
            <a:r>
              <a:rPr lang="cs-CZ" altLang="cs-CZ" dirty="0" smtClean="0">
                <a:latin typeface="Calibri" pitchFamily="34" charset="0"/>
              </a:rPr>
              <a:t> – </a:t>
            </a:r>
            <a:r>
              <a:rPr lang="cs-CZ" altLang="cs-CZ" b="1" dirty="0" smtClean="0">
                <a:latin typeface="Calibri" pitchFamily="34" charset="0"/>
              </a:rPr>
              <a:t>směrnice nezavádí plošně opravné prostředky, ale vychází ze zásady asimilace</a:t>
            </a:r>
            <a:r>
              <a:rPr lang="cs-CZ" altLang="cs-CZ" dirty="0" smtClean="0">
                <a:latin typeface="Calibri" pitchFamily="34" charset="0"/>
              </a:rPr>
              <a:t> – jsou-li ve vnitrostátním právu stanoveny opravné prostředky proti určitým úkonům trestního řízení, mají členské státy EU </a:t>
            </a:r>
            <a:r>
              <a:rPr lang="cs-CZ" altLang="cs-CZ" b="1" dirty="0" smtClean="0">
                <a:latin typeface="Calibri" pitchFamily="34" charset="0"/>
              </a:rPr>
              <a:t>zajistit, aby se rovnocenné opravné prostředky vztahovaly i na odpovídající úkony právní pomoci na základě EVP </a:t>
            </a:r>
            <a:r>
              <a:rPr lang="cs-CZ" altLang="cs-CZ" dirty="0" smtClean="0">
                <a:latin typeface="Calibri" pitchFamily="34" charset="0"/>
              </a:rPr>
              <a:t>(čl. 14).</a:t>
            </a:r>
            <a:endParaRPr lang="cs-CZ" altLang="cs-CZ" b="1" dirty="0" smtClean="0">
              <a:latin typeface="Calibri" pitchFamily="34" charset="0"/>
            </a:endParaRPr>
          </a:p>
          <a:p>
            <a:pPr algn="just"/>
            <a:r>
              <a:rPr lang="cs-CZ" b="1" dirty="0" smtClean="0"/>
              <a:t>O </a:t>
            </a:r>
            <a:r>
              <a:rPr lang="cs-CZ" b="1" dirty="0"/>
              <a:t>provedení </a:t>
            </a:r>
            <a:r>
              <a:rPr lang="cs-CZ" b="1" dirty="0" smtClean="0"/>
              <a:t>úkonů </a:t>
            </a:r>
            <a:r>
              <a:rPr lang="cs-CZ" b="1" dirty="0" err="1" smtClean="0"/>
              <a:t>tr</a:t>
            </a:r>
            <a:r>
              <a:rPr lang="cs-CZ" b="1" dirty="0" smtClean="0"/>
              <a:t>. řízení za účelem opatření důkazu se </a:t>
            </a:r>
            <a:r>
              <a:rPr lang="cs-CZ" b="1" dirty="0"/>
              <a:t>podle českého tr. ř. nevydává </a:t>
            </a:r>
            <a:r>
              <a:rPr lang="cs-CZ" b="1" dirty="0" smtClean="0"/>
              <a:t>buď žádné </a:t>
            </a:r>
            <a:r>
              <a:rPr lang="cs-CZ" b="1" dirty="0"/>
              <a:t>rozhodnutí </a:t>
            </a:r>
            <a:r>
              <a:rPr lang="cs-CZ" dirty="0"/>
              <a:t>(např. výslech svědka</a:t>
            </a:r>
            <a:r>
              <a:rPr lang="cs-CZ" dirty="0" smtClean="0"/>
              <a:t>), </a:t>
            </a:r>
            <a:r>
              <a:rPr lang="cs-CZ" b="1" dirty="0"/>
              <a:t>nebo </a:t>
            </a:r>
            <a:r>
              <a:rPr lang="cs-CZ" b="1" dirty="0" smtClean="0"/>
              <a:t>rozhodnutí, </a:t>
            </a:r>
            <a:r>
              <a:rPr lang="cs-CZ" b="1" dirty="0"/>
              <a:t>proti kterému </a:t>
            </a:r>
            <a:r>
              <a:rPr lang="cs-CZ" b="1" dirty="0" smtClean="0"/>
              <a:t>není </a:t>
            </a:r>
            <a:r>
              <a:rPr lang="cs-CZ" b="1" dirty="0"/>
              <a:t>přípustný opravný prostředek</a:t>
            </a:r>
            <a:r>
              <a:rPr lang="cs-CZ" dirty="0"/>
              <a:t> (např. příkaz k </a:t>
            </a:r>
            <a:r>
              <a:rPr lang="cs-CZ" dirty="0" smtClean="0"/>
              <a:t>domovní prohlídce). EVP vydaný českým justičním orgánem má formu příkazu a EVP vydaný jiným členským </a:t>
            </a:r>
            <a:r>
              <a:rPr lang="cs-CZ" smtClean="0"/>
              <a:t>státem </a:t>
            </a:r>
            <a:r>
              <a:rPr lang="cs-CZ" smtClean="0"/>
              <a:t>EU se </a:t>
            </a:r>
            <a:r>
              <a:rPr lang="cs-CZ" dirty="0" smtClean="0"/>
              <a:t>uznává opatřením. </a:t>
            </a:r>
            <a:r>
              <a:rPr lang="cs-CZ" b="1" dirty="0" smtClean="0"/>
              <a:t>Proti vydání EVP ani proti uznání EVP se</a:t>
            </a:r>
            <a:r>
              <a:rPr lang="cs-CZ" dirty="0" smtClean="0"/>
              <a:t> tak </a:t>
            </a:r>
            <a:r>
              <a:rPr lang="cs-CZ" b="1" dirty="0" smtClean="0"/>
              <a:t>v ČR opravné prostředky neuplatní</a:t>
            </a:r>
            <a:r>
              <a:rPr lang="cs-CZ" dirty="0" smtClean="0"/>
              <a:t> – snaha o zachování efektivity právní pomoci.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</a:t>
            </a:r>
            <a:r>
              <a:rPr lang="cs-CZ" sz="3600" b="1" dirty="0" smtClean="0"/>
              <a:t>– uznání </a:t>
            </a:r>
            <a:r>
              <a:rPr lang="cs-CZ" sz="3600" b="1" dirty="0"/>
              <a:t>a </a:t>
            </a:r>
            <a:r>
              <a:rPr lang="cs-CZ" sz="3600" b="1" dirty="0" smtClean="0"/>
              <a:t>výkon – NEPO trest a </a:t>
            </a:r>
            <a:r>
              <a:rPr lang="cs-CZ" sz="3600" b="1" dirty="0"/>
              <a:t>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(za podmínky, že jsou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dirty="0" smtClean="0"/>
              <a:t>Viz </a:t>
            </a:r>
            <a:r>
              <a:rPr lang="cs-CZ" b="1" dirty="0" smtClean="0"/>
              <a:t>§ 298 až § 322 ZMJS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</a:t>
            </a:r>
            <a:r>
              <a:rPr lang="cs-CZ" b="1" dirty="0" smtClean="0"/>
              <a:t>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dirty="0"/>
              <a:t>Viz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</a:t>
            </a:r>
            <a:r>
              <a:rPr lang="cs-CZ" b="1" dirty="0" smtClean="0"/>
              <a:t>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Předmětem uznání a výkonu</a:t>
            </a:r>
            <a:r>
              <a:rPr lang="cs-CZ" dirty="0" smtClean="0"/>
              <a:t> nejen rozhodnutí ukládající </a:t>
            </a:r>
            <a:r>
              <a:rPr lang="cs-CZ" b="1" dirty="0" smtClean="0"/>
              <a:t>peněžitý trest </a:t>
            </a:r>
            <a:r>
              <a:rPr lang="cs-CZ" dirty="0" smtClean="0"/>
              <a:t>(peněžitou sankci za trestný čin), ale i </a:t>
            </a:r>
            <a:r>
              <a:rPr lang="cs-CZ" b="1" dirty="0" smtClean="0"/>
              <a:t>pokutu</a:t>
            </a:r>
            <a:r>
              <a:rPr lang="cs-CZ" dirty="0" smtClean="0"/>
              <a:t> (peněžitou sankci za jiný delikt), dále </a:t>
            </a:r>
            <a:r>
              <a:rPr lang="cs-CZ" b="1" dirty="0" smtClean="0"/>
              <a:t>povinnost odškodnit oběť trestného činu </a:t>
            </a:r>
            <a:r>
              <a:rPr lang="cs-CZ" dirty="0" smtClean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 smtClean="0"/>
              <a:t>povinnost nahradit státu náklady řízení </a:t>
            </a:r>
            <a:r>
              <a:rPr lang="cs-CZ" dirty="0" smtClean="0"/>
              <a:t>a </a:t>
            </a:r>
            <a:r>
              <a:rPr lang="cs-CZ" b="1" dirty="0" smtClean="0"/>
              <a:t>povinnost zaplatit peněžitou částku do veřejného fondu nebo ve prospěch organizace na podporu obětí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Průnik správní spolupráce do MJS</a:t>
            </a:r>
            <a:r>
              <a:rPr lang="cs-CZ" dirty="0" smtClean="0"/>
              <a:t> – tzv. </a:t>
            </a:r>
            <a:r>
              <a:rPr lang="cs-CZ" b="1" dirty="0" smtClean="0"/>
              <a:t>správní právo trestní</a:t>
            </a:r>
            <a:r>
              <a:rPr lang="cs-CZ" dirty="0" smtClean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dirty="0" err="1" smtClean="0"/>
              <a:t>Ordnungswidrigkeiten</a:t>
            </a:r>
            <a:r>
              <a:rPr lang="cs-CZ" dirty="0" smtClean="0"/>
              <a:t>. </a:t>
            </a:r>
            <a:r>
              <a:rPr lang="cs-CZ" b="1" dirty="0" smtClean="0"/>
              <a:t>Rozsah tohoto průniku </a:t>
            </a:r>
            <a:r>
              <a:rPr lang="cs-CZ" dirty="0" smtClean="0"/>
              <a:t>správní spolupráce do MJS </a:t>
            </a:r>
            <a:r>
              <a:rPr lang="cs-CZ" b="1" dirty="0" smtClean="0"/>
              <a:t>nejasný </a:t>
            </a:r>
            <a:r>
              <a:rPr lang="cs-CZ" dirty="0" smtClean="0"/>
              <a:t>(přes </a:t>
            </a:r>
            <a:r>
              <a:rPr lang="cs-CZ" b="1" dirty="0" smtClean="0"/>
              <a:t>rozsudek </a:t>
            </a:r>
            <a:r>
              <a:rPr lang="cs-CZ" b="1" dirty="0"/>
              <a:t>ESD ze 14. 11. 2013 ve věci C-60/12 Marián </a:t>
            </a:r>
            <a:r>
              <a:rPr lang="cs-CZ" b="1" dirty="0" smtClean="0"/>
              <a:t>Baláž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Viz </a:t>
            </a:r>
            <a:r>
              <a:rPr lang="cs-CZ" b="1" dirty="0" smtClean="0"/>
              <a:t>§ 261 až § 277 ZMJS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právní předpisy EU založené na zásadě vzájemného </a:t>
            </a:r>
            <a:r>
              <a:rPr lang="cs-CZ" b="1" dirty="0"/>
              <a:t>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RR 2003/577/SVV o výkonu příkazů k zajištění majetku nebo důkazních </a:t>
            </a:r>
            <a:r>
              <a:rPr lang="cs-CZ" sz="2400" b="1" dirty="0" smtClean="0"/>
              <a:t>prostředků </a:t>
            </a:r>
            <a:r>
              <a:rPr lang="cs-CZ" sz="2400" dirty="0" smtClean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</a:t>
            </a:r>
            <a:r>
              <a:rPr lang="cs-CZ" sz="2400" b="1" dirty="0" smtClean="0"/>
              <a:t>vazbu </a:t>
            </a:r>
            <a:r>
              <a:rPr lang="cs-CZ" sz="2400" dirty="0"/>
              <a:t>(viz § </a:t>
            </a:r>
            <a:r>
              <a:rPr lang="cs-CZ" sz="2400" dirty="0" smtClean="0"/>
              <a:t>239 </a:t>
            </a:r>
            <a:r>
              <a:rPr lang="cs-CZ" sz="2400" dirty="0"/>
              <a:t>až § </a:t>
            </a:r>
            <a:r>
              <a:rPr lang="cs-CZ" sz="2400" dirty="0" smtClean="0"/>
              <a:t>256 </a:t>
            </a:r>
            <a:r>
              <a:rPr lang="cs-CZ" sz="2400" dirty="0"/>
              <a:t>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</a:t>
            </a:r>
            <a:r>
              <a:rPr lang="cs-CZ" sz="2400" b="1" dirty="0" smtClean="0"/>
              <a:t>– tzv</a:t>
            </a:r>
            <a:r>
              <a:rPr lang="cs-CZ" sz="2400" b="1" dirty="0"/>
              <a:t>. konfiskační </a:t>
            </a:r>
            <a:r>
              <a:rPr lang="cs-CZ" sz="2400" b="1" dirty="0" smtClean="0"/>
              <a:t>příkaz </a:t>
            </a:r>
            <a:r>
              <a:rPr lang="cs-CZ" sz="2400" dirty="0"/>
              <a:t>(viz § </a:t>
            </a:r>
            <a:r>
              <a:rPr lang="cs-CZ" sz="2400" dirty="0" smtClean="0"/>
              <a:t>278 </a:t>
            </a:r>
            <a:r>
              <a:rPr lang="cs-CZ" sz="2400" dirty="0"/>
              <a:t>až § </a:t>
            </a:r>
            <a:r>
              <a:rPr lang="cs-CZ" sz="2400" dirty="0" smtClean="0"/>
              <a:t>297 </a:t>
            </a:r>
            <a:r>
              <a:rPr lang="cs-CZ" sz="2400" dirty="0"/>
              <a:t>ZMJS)</a:t>
            </a:r>
          </a:p>
          <a:p>
            <a:pPr algn="just"/>
            <a:r>
              <a:rPr lang="cs-CZ" sz="2400" b="1" dirty="0" smtClean="0"/>
              <a:t>Směrnice </a:t>
            </a:r>
            <a:r>
              <a:rPr lang="cs-CZ" sz="2400" b="1" dirty="0"/>
              <a:t>2011/99/EU </a:t>
            </a:r>
            <a:r>
              <a:rPr lang="cs-CZ" sz="2400" b="1" dirty="0" smtClean="0"/>
              <a:t>o evropském </a:t>
            </a:r>
            <a:r>
              <a:rPr lang="cs-CZ" sz="2400" b="1" dirty="0"/>
              <a:t>ochranném </a:t>
            </a:r>
            <a:r>
              <a:rPr lang="cs-CZ" sz="2400" b="1" dirty="0" smtClean="0"/>
              <a:t>příkazu </a:t>
            </a:r>
            <a:r>
              <a:rPr lang="cs-CZ" sz="2400" dirty="0"/>
              <a:t>(viz § </a:t>
            </a:r>
            <a:r>
              <a:rPr lang="cs-CZ" sz="2400" dirty="0" smtClean="0"/>
              <a:t>340 </a:t>
            </a:r>
            <a:r>
              <a:rPr lang="cs-CZ" sz="2400" dirty="0"/>
              <a:t>až § </a:t>
            </a:r>
            <a:r>
              <a:rPr lang="cs-CZ" sz="2400" dirty="0" smtClean="0"/>
              <a:t>356 </a:t>
            </a:r>
            <a:r>
              <a:rPr lang="cs-CZ" sz="2400" dirty="0"/>
              <a:t>ZMJS)</a:t>
            </a:r>
            <a:endParaRPr lang="cs-CZ" sz="2400" b="1" dirty="0"/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Klasický systém MJS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 smtClean="0"/>
              <a:t>především </a:t>
            </a:r>
            <a:r>
              <a:rPr lang="cs-CZ" b="1" dirty="0" smtClean="0"/>
              <a:t>mezinárodní smlouvy</a:t>
            </a:r>
            <a:r>
              <a:rPr lang="cs-CZ" dirty="0" smtClean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</a:t>
            </a:r>
            <a:r>
              <a:rPr lang="cs-CZ" dirty="0"/>
              <a:t>o spolupráci, např. Úmluva </a:t>
            </a:r>
            <a:r>
              <a:rPr lang="cs-CZ" dirty="0" smtClean="0"/>
              <a:t>OSN </a:t>
            </a:r>
            <a:r>
              <a:rPr lang="cs-CZ" dirty="0"/>
              <a:t>proti nadnárodnímu organizovanému </a:t>
            </a:r>
            <a:r>
              <a:rPr lang="cs-CZ" dirty="0" smtClean="0"/>
              <a:t>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 smtClean="0"/>
              <a:t>případně možnost poskytnout MJS i v tzv. bezesmluvním styku na základě </a:t>
            </a:r>
            <a:r>
              <a:rPr lang="cs-CZ" b="1" dirty="0" smtClean="0"/>
              <a:t>vnitrostátní úpravy</a:t>
            </a:r>
            <a:r>
              <a:rPr lang="cs-CZ" dirty="0" smtClean="0"/>
              <a:t> (není pro všechny státy samozřejmá, obvykle podmíněna </a:t>
            </a:r>
            <a:r>
              <a:rPr lang="cs-CZ" b="1" dirty="0" smtClean="0"/>
              <a:t>vzájemností</a:t>
            </a:r>
            <a:r>
              <a:rPr lang="cs-CZ" dirty="0" smtClean="0"/>
              <a:t>).</a:t>
            </a:r>
          </a:p>
          <a:p>
            <a:pPr algn="just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</a:t>
            </a:r>
            <a:r>
              <a:rPr lang="cs-CZ" dirty="0" smtClean="0"/>
              <a:t>) – předání osoby státem, na jehož území se nachází, státu, který proti ní vede trestní řízení, za účelem trestního stíhání nebo výkonu trestu,</a:t>
            </a:r>
            <a:endParaRPr lang="cs-CZ" dirty="0"/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</a:t>
            </a:r>
            <a:r>
              <a:rPr lang="cs-CZ" dirty="0" smtClean="0"/>
              <a:t>) – provedení procesních úkonů jedním státem pro účely trestního řízení vedeného v jiném státě,</a:t>
            </a:r>
            <a:endParaRPr lang="cs-CZ" dirty="0"/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</a:t>
            </a:r>
            <a:r>
              <a:rPr lang="cs-CZ" b="1" dirty="0" smtClean="0"/>
              <a:t>řízení</a:t>
            </a:r>
            <a:r>
              <a:rPr lang="cs-CZ" dirty="0" smtClean="0"/>
              <a:t> – vzdání se práva trestně stíhat určitou osobu jedním státem ve prospěch druhého státu, 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 smtClean="0"/>
              <a:t>uznání </a:t>
            </a:r>
            <a:r>
              <a:rPr lang="cs-CZ" b="1" dirty="0"/>
              <a:t>a výkon cizozemských </a:t>
            </a:r>
            <a:r>
              <a:rPr lang="cs-CZ" b="1" dirty="0" smtClean="0"/>
              <a:t>rozhodnutí</a:t>
            </a:r>
            <a:r>
              <a:rPr lang="cs-CZ" dirty="0" smtClean="0"/>
              <a:t> – přiznání účinků odsuzujícímu rozhodnutí jednoho státu </a:t>
            </a:r>
            <a:r>
              <a:rPr lang="cs-CZ" dirty="0"/>
              <a:t>a jeho výkon </a:t>
            </a:r>
            <a:r>
              <a:rPr lang="cs-CZ" dirty="0" smtClean="0"/>
              <a:t>na území druhého státu.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 smtClean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na </a:t>
            </a:r>
            <a:r>
              <a:rPr lang="cs-CZ" sz="4400" b="1" dirty="0"/>
              <a:t>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 smtClean="0"/>
              <a:t>může</a:t>
            </a:r>
            <a:r>
              <a:rPr lang="cs-CZ" sz="4400" dirty="0" smtClean="0"/>
              <a:t> (v bezesmluvním styku) </a:t>
            </a:r>
            <a:r>
              <a:rPr lang="cs-CZ" sz="4400" dirty="0"/>
              <a:t>/ </a:t>
            </a:r>
            <a:r>
              <a:rPr lang="cs-CZ" sz="4400" b="1" dirty="0"/>
              <a:t>je povinen </a:t>
            </a:r>
            <a:r>
              <a:rPr lang="cs-CZ" sz="4400" dirty="0" smtClean="0"/>
              <a:t>(na základě mezinárodní smlouvy) </a:t>
            </a:r>
            <a:r>
              <a:rPr lang="cs-CZ" sz="4400" b="1" dirty="0" smtClean="0"/>
              <a:t>poskytnout </a:t>
            </a:r>
            <a:r>
              <a:rPr lang="cs-CZ" sz="4400" b="1" dirty="0"/>
              <a:t>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právním řádem dožádaného státu</a:t>
            </a:r>
            <a:r>
              <a:rPr lang="cs-CZ" sz="4400" dirty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 smtClean="0"/>
              <a:t>,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mezinárodní </a:t>
            </a:r>
            <a:r>
              <a:rPr lang="cs-CZ" sz="4400" b="1" dirty="0"/>
              <a:t>smlouvy </a:t>
            </a:r>
            <a:r>
              <a:rPr lang="cs-CZ" sz="4400" b="1" dirty="0" smtClean="0"/>
              <a:t>stanoví </a:t>
            </a:r>
            <a:r>
              <a:rPr lang="cs-CZ" sz="4400" b="1" dirty="0"/>
              <a:t>více či méně obecný rámec </a:t>
            </a:r>
            <a:r>
              <a:rPr lang="cs-CZ" sz="4400" dirty="0" smtClean="0"/>
              <a:t>spolupráce (v řadě mnohostranných mezinárodních smluv je navíc režim spolupráce rozmělněný výhradami) </a:t>
            </a:r>
            <a:r>
              <a:rPr lang="cs-CZ" sz="4400" dirty="0"/>
              <a:t>a </a:t>
            </a:r>
            <a:r>
              <a:rPr lang="cs-CZ" sz="4400" b="1" dirty="0"/>
              <a:t>podmínky vyplývající z právních řádů jednotlivých států se </a:t>
            </a:r>
            <a:r>
              <a:rPr lang="cs-CZ" sz="4400" b="1" dirty="0" smtClean="0"/>
              <a:t>liší </a:t>
            </a:r>
            <a:r>
              <a:rPr lang="cs-CZ" sz="4400" dirty="0" smtClean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 smtClean="0"/>
              <a:t>spolupráce postavena </a:t>
            </a:r>
            <a:r>
              <a:rPr lang="cs-CZ" sz="4400" dirty="0"/>
              <a:t>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</a:t>
            </a:r>
            <a:r>
              <a:rPr lang="cs-CZ" sz="4400" dirty="0" smtClean="0"/>
              <a:t>.).</a:t>
            </a:r>
          </a:p>
          <a:p>
            <a:pPr algn="just">
              <a:buFontTx/>
              <a:buChar char="-"/>
            </a:pPr>
            <a:r>
              <a:rPr lang="cs-CZ" sz="4400" b="1" dirty="0" smtClean="0"/>
              <a:t>velmi pozvolný vývoj </a:t>
            </a:r>
            <a:r>
              <a:rPr lang="cs-CZ" sz="4400" dirty="0" smtClean="0"/>
              <a:t>(zdlouhavé ratifikační procedury)</a:t>
            </a:r>
            <a:endParaRPr lang="cs-CZ" sz="4400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MJS mezi členskými státy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Čl. 1 Smlouvy o EU: „Tato </a:t>
            </a:r>
            <a:r>
              <a:rPr lang="cs-CZ" dirty="0"/>
              <a:t>smlouva představuje </a:t>
            </a:r>
            <a:r>
              <a:rPr lang="cs-CZ" b="1" dirty="0"/>
              <a:t>novou etapu v procesu vytváření stále užšího svazku mezi národy </a:t>
            </a:r>
            <a:r>
              <a:rPr lang="cs-CZ" b="1" dirty="0" smtClean="0"/>
              <a:t>Evropy</a:t>
            </a:r>
            <a:r>
              <a:rPr lang="cs-CZ" dirty="0" smtClean="0"/>
              <a:t>“.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Kde je cíl? Jak těsný „svazek“ to má být a jakou má mít podobu? Nebo je cílem </a:t>
            </a:r>
            <a:r>
              <a:rPr lang="cs-CZ" b="1" dirty="0"/>
              <a:t>onen proces bez jasného konce sám o sobě? </a:t>
            </a:r>
            <a:r>
              <a:rPr lang="cs-CZ" dirty="0" smtClean="0"/>
              <a:t>Ian </a:t>
            </a:r>
            <a:r>
              <a:rPr lang="cs-CZ" dirty="0" err="1" smtClean="0"/>
              <a:t>Ward</a:t>
            </a:r>
            <a:r>
              <a:rPr lang="cs-CZ" b="1" dirty="0" smtClean="0"/>
              <a:t>  </a:t>
            </a:r>
            <a:endParaRPr lang="cs-CZ" b="1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Pokrokem </a:t>
            </a:r>
            <a:r>
              <a:rPr lang="cs-CZ" b="1" dirty="0"/>
              <a:t>se nazývá pouze to, co EU přinese další </a:t>
            </a:r>
            <a:r>
              <a:rPr lang="cs-CZ" b="1" dirty="0" smtClean="0"/>
              <a:t>pravomoci</a:t>
            </a:r>
            <a:r>
              <a:rPr lang="cs-CZ" dirty="0" smtClean="0"/>
              <a:t>. </a:t>
            </a:r>
            <a:r>
              <a:rPr lang="cs-CZ" b="1" dirty="0" smtClean="0"/>
              <a:t>Kde </a:t>
            </a:r>
            <a:r>
              <a:rPr lang="cs-CZ" b="1" dirty="0"/>
              <a:t>může skončit sémantika neustálého stupňování, když ne v rozporech a v nadměrné tendenci získat zpět samostatnost</a:t>
            </a:r>
            <a:r>
              <a:rPr lang="cs-CZ" b="1" dirty="0" smtClean="0"/>
              <a:t>? </a:t>
            </a:r>
            <a:r>
              <a:rPr lang="cs-CZ" dirty="0"/>
              <a:t>Udo Di </a:t>
            </a:r>
            <a:r>
              <a:rPr lang="cs-CZ" dirty="0" err="1" smtClean="0"/>
              <a:t>Fabio</a:t>
            </a:r>
            <a:r>
              <a:rPr lang="cs-CZ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MJS </a:t>
            </a:r>
            <a:r>
              <a:rPr lang="cs-CZ" dirty="0"/>
              <a:t>mezi členskými státy EU </a:t>
            </a:r>
            <a:r>
              <a:rPr lang="cs-CZ" b="1" dirty="0"/>
              <a:t>nejprve bezprostředně navázala na klasický systém </a:t>
            </a:r>
            <a:r>
              <a:rPr lang="cs-CZ" b="1" dirty="0" smtClean="0"/>
              <a:t>MJS</a:t>
            </a:r>
            <a:r>
              <a:rPr lang="cs-CZ" dirty="0" smtClean="0"/>
              <a:t>, </a:t>
            </a:r>
            <a:r>
              <a:rPr lang="cs-CZ" dirty="0"/>
              <a:t>reprezentovaný zejména úmluvami Rady </a:t>
            </a:r>
            <a:r>
              <a:rPr lang="cs-CZ" dirty="0" smtClean="0"/>
              <a:t>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 smtClean="0"/>
              <a:t>zdokonalování </a:t>
            </a:r>
            <a:r>
              <a:rPr lang="cs-CZ" b="1" dirty="0"/>
              <a:t>tradičních </a:t>
            </a:r>
            <a:r>
              <a:rPr lang="cs-CZ" b="1" dirty="0" smtClean="0"/>
              <a:t>druhů MJS </a:t>
            </a:r>
            <a:r>
              <a:rPr lang="cs-CZ" b="1" dirty="0"/>
              <a:t>či jejich přizpůsobení potřebám evropské </a:t>
            </a:r>
            <a:r>
              <a:rPr lang="cs-CZ" b="1" dirty="0" smtClean="0"/>
              <a:t>integrace</a:t>
            </a:r>
            <a:r>
              <a:rPr lang="cs-CZ" dirty="0" smtClean="0"/>
              <a:t>, zejména </a:t>
            </a:r>
            <a:r>
              <a:rPr lang="cs-CZ" dirty="0"/>
              <a:t>potřebě reagovat na bezpečnostní rizika volného pohybu </a:t>
            </a:r>
            <a:r>
              <a:rPr lang="cs-CZ" dirty="0" smtClean="0"/>
              <a:t>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 smtClean="0"/>
              <a:t>opatření </a:t>
            </a:r>
            <a:r>
              <a:rPr lang="cs-CZ" b="1" dirty="0"/>
              <a:t>ke zlepšení spolupráce mající spíše technický </a:t>
            </a:r>
            <a:r>
              <a:rPr lang="cs-CZ" b="1" dirty="0" smtClean="0"/>
              <a:t>charakter </a:t>
            </a:r>
            <a:r>
              <a:rPr lang="cs-CZ" dirty="0" smtClean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 smtClean="0"/>
              <a:t>Forma právních aktů </a:t>
            </a:r>
            <a:r>
              <a:rPr lang="cs-CZ" dirty="0" smtClean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 smtClean="0"/>
              <a:t>Následně začala EU klasický systém MJS nahrazovat </a:t>
            </a:r>
            <a:r>
              <a:rPr lang="cs-CZ" b="1" dirty="0" smtClean="0"/>
              <a:t>novým, vlastním </a:t>
            </a:r>
            <a:r>
              <a:rPr lang="cs-CZ" b="1" dirty="0"/>
              <a:t>systémem </a:t>
            </a:r>
            <a:r>
              <a:rPr lang="cs-CZ" b="1" dirty="0" smtClean="0"/>
              <a:t>MJS založeným </a:t>
            </a:r>
            <a:r>
              <a:rPr lang="cs-CZ" b="1" dirty="0"/>
              <a:t>na zásadě vzájemného uznávání </a:t>
            </a:r>
            <a:r>
              <a:rPr lang="cs-CZ" b="1" dirty="0" smtClean="0"/>
              <a:t>rozhodnutí</a:t>
            </a:r>
            <a:r>
              <a:rPr lang="cs-CZ" dirty="0" smtClean="0"/>
              <a:t>. </a:t>
            </a:r>
            <a:r>
              <a:rPr lang="cs-CZ" b="1" dirty="0" smtClean="0"/>
              <a:t>Forma právních aktů </a:t>
            </a:r>
            <a:r>
              <a:rPr lang="cs-CZ" dirty="0" smtClean="0"/>
              <a:t>– již jen právní akty EU (nejprve rámcová rozhodnutí, nyní směrnice, nejnověji i nařízení).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Rozvíjení klasického systému </a:t>
            </a:r>
            <a:r>
              <a:rPr lang="cs-CZ" b="1" dirty="0"/>
              <a:t>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Schengenské dohody</a:t>
            </a:r>
            <a:r>
              <a:rPr lang="cs-CZ" dirty="0" smtClean="0"/>
              <a:t>:</a:t>
            </a:r>
          </a:p>
          <a:p>
            <a:pPr algn="just">
              <a:buFontTx/>
              <a:buChar char="-"/>
            </a:pPr>
            <a:r>
              <a:rPr lang="cs-CZ" dirty="0" smtClean="0"/>
              <a:t>Dohoda </a:t>
            </a:r>
            <a:r>
              <a:rPr lang="cs-CZ" dirty="0"/>
              <a:t>mezi vládami států Hospodářské unie Beneluxu, SRN a Francouzské republiky o postupném odstraňování kontrol na společných hranicích ze 14. 6. </a:t>
            </a:r>
            <a:r>
              <a:rPr lang="cs-CZ" dirty="0" smtClean="0"/>
              <a:t>1985,</a:t>
            </a:r>
          </a:p>
          <a:p>
            <a:pPr algn="just">
              <a:buFontTx/>
              <a:buChar char="-"/>
            </a:pPr>
            <a:r>
              <a:rPr lang="cs-CZ" dirty="0" smtClean="0"/>
              <a:t>Úmluva </a:t>
            </a:r>
            <a:r>
              <a:rPr lang="cs-CZ" dirty="0"/>
              <a:t>k provedení Dohody ze 14. 6. 1985 mezi vládami států Hospodářské unie Beneluxu, SRN a Francouzské republiky o postupném odstraňování kontrol na společných hranicích z 19. 6. 1990 </a:t>
            </a:r>
            <a:r>
              <a:rPr lang="cs-CZ" dirty="0" smtClean="0"/>
              <a:t>– tzv. </a:t>
            </a:r>
            <a:r>
              <a:rPr lang="cs-CZ" b="1" dirty="0" smtClean="0"/>
              <a:t>Schengenská </a:t>
            </a:r>
            <a:r>
              <a:rPr lang="cs-CZ" b="1" dirty="0"/>
              <a:t>prováděcí </a:t>
            </a:r>
            <a:r>
              <a:rPr lang="cs-CZ" b="1" dirty="0" smtClean="0"/>
              <a:t>úmluva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b="1" dirty="0" smtClean="0"/>
              <a:t>Původně </a:t>
            </a:r>
            <a:r>
              <a:rPr lang="cs-CZ" b="1" dirty="0"/>
              <a:t>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</a:t>
            </a:r>
            <a:r>
              <a:rPr lang="cs-CZ" b="1" dirty="0" smtClean="0"/>
              <a:t>začleněny </a:t>
            </a:r>
            <a:r>
              <a:rPr lang="cs-CZ" b="1" dirty="0"/>
              <a:t>do rámce </a:t>
            </a:r>
            <a:r>
              <a:rPr lang="cs-CZ" b="1" dirty="0" smtClean="0"/>
              <a:t>EU</a:t>
            </a:r>
            <a:r>
              <a:rPr lang="cs-CZ" dirty="0" smtClean="0"/>
              <a:t>.</a:t>
            </a:r>
          </a:p>
          <a:p>
            <a:pPr algn="just">
              <a:buFontTx/>
              <a:buChar char="-"/>
            </a:pPr>
            <a:r>
              <a:rPr lang="cs-CZ" dirty="0" smtClean="0"/>
              <a:t>Hlavním </a:t>
            </a:r>
            <a:r>
              <a:rPr lang="cs-CZ" dirty="0"/>
              <a:t>účelem </a:t>
            </a:r>
            <a:r>
              <a:rPr lang="cs-CZ" dirty="0" smtClean="0"/>
              <a:t>byla </a:t>
            </a:r>
            <a:r>
              <a:rPr lang="cs-CZ" b="1" dirty="0"/>
              <a:t>realizace odstranění kontrol na společných státních hranicích členských států </a:t>
            </a:r>
            <a:r>
              <a:rPr lang="cs-CZ" b="1" dirty="0" smtClean="0"/>
              <a:t>EU a </a:t>
            </a:r>
            <a:r>
              <a:rPr lang="cs-CZ" b="1" dirty="0"/>
              <a:t>kompenzace z toho plynoucích bezpečnostních </a:t>
            </a:r>
            <a:r>
              <a:rPr lang="cs-CZ" b="1" dirty="0" smtClean="0"/>
              <a:t>rizik</a:t>
            </a:r>
            <a:r>
              <a:rPr lang="cs-CZ" dirty="0" smtClean="0"/>
              <a:t>, a to mj. i posílením MJS v Schengenské </a:t>
            </a:r>
            <a:r>
              <a:rPr lang="cs-CZ" dirty="0"/>
              <a:t>prováděcí </a:t>
            </a:r>
            <a:r>
              <a:rPr lang="cs-CZ" dirty="0" smtClean="0"/>
              <a:t>úmluvě.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 smtClean="0"/>
              <a:t>doplnění úmluv Rady Evropy o MJS </a:t>
            </a:r>
            <a:r>
              <a:rPr lang="cs-CZ" dirty="0" smtClean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 smtClean="0"/>
              <a:t>úprava přeshraničního sledování a přeshraničního pronásledování </a:t>
            </a:r>
            <a:r>
              <a:rPr lang="cs-CZ" dirty="0" smtClean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 smtClean="0"/>
              <a:t>úprava překážky věci pravomocně rozhodnuté vůči rozhodnutím jiného smluvního státu </a:t>
            </a:r>
            <a:r>
              <a:rPr lang="cs-CZ" dirty="0" smtClean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 smtClean="0"/>
              <a:t>„můstek“ mezi policejní spoluprací a právní pomocí</a:t>
            </a:r>
            <a:r>
              <a:rPr lang="cs-CZ" dirty="0" smtClean="0"/>
              <a:t> (čl. 39/2, částečně nahrazeno Rozhodnutím 2006/960/SVV, viz § 20 ZMJS),</a:t>
            </a:r>
          </a:p>
          <a:p>
            <a:pPr algn="just">
              <a:buFontTx/>
              <a:buChar char="-"/>
            </a:pPr>
            <a:r>
              <a:rPr lang="cs-CZ" b="1" dirty="0" smtClean="0"/>
              <a:t>Schengenský informační systém </a:t>
            </a:r>
            <a:r>
              <a:rPr lang="cs-CZ" dirty="0" smtClean="0"/>
              <a:t>(původně </a:t>
            </a:r>
            <a:r>
              <a:rPr lang="cs-CZ" dirty="0"/>
              <a:t>upraven v Schengenské prováděcí úmluvě, nyní SIS II funguje na jiném právním základě </a:t>
            </a:r>
            <a:r>
              <a:rPr lang="cs-CZ" dirty="0" smtClean="0"/>
              <a:t>– Rozhodnutí </a:t>
            </a:r>
            <a:r>
              <a:rPr lang="cs-CZ" dirty="0"/>
              <a:t>2007/533/SV a Nařízení (ES) 1987/2006)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2142</Words>
  <Application>Microsoft Office PowerPoint</Application>
  <PresentationFormat>Předvádění na obrazovce (4:3)</PresentationFormat>
  <Paragraphs>171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JUDr. Přemysl Polák</cp:lastModifiedBy>
  <cp:revision>531</cp:revision>
  <cp:lastPrinted>2018-10-22T16:10:08Z</cp:lastPrinted>
  <dcterms:created xsi:type="dcterms:W3CDTF">2013-09-02T13:01:47Z</dcterms:created>
  <dcterms:modified xsi:type="dcterms:W3CDTF">2018-10-25T14:02:55Z</dcterms:modified>
</cp:coreProperties>
</file>