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3"/>
  </p:notesMasterIdLst>
  <p:handoutMasterIdLst>
    <p:handoutMasterId r:id="rId64"/>
  </p:handoutMasterIdLst>
  <p:sldIdLst>
    <p:sldId id="256" r:id="rId2"/>
    <p:sldId id="257" r:id="rId3"/>
    <p:sldId id="318" r:id="rId4"/>
    <p:sldId id="260" r:id="rId5"/>
    <p:sldId id="264" r:id="rId6"/>
    <p:sldId id="268" r:id="rId7"/>
    <p:sldId id="269" r:id="rId8"/>
    <p:sldId id="273" r:id="rId9"/>
    <p:sldId id="278" r:id="rId10"/>
    <p:sldId id="275" r:id="rId11"/>
    <p:sldId id="280" r:id="rId12"/>
    <p:sldId id="283" r:id="rId13"/>
    <p:sldId id="285" r:id="rId14"/>
    <p:sldId id="292" r:id="rId15"/>
    <p:sldId id="296" r:id="rId16"/>
    <p:sldId id="294" r:id="rId17"/>
    <p:sldId id="319" r:id="rId18"/>
    <p:sldId id="262" r:id="rId19"/>
    <p:sldId id="263" r:id="rId20"/>
    <p:sldId id="265" r:id="rId21"/>
    <p:sldId id="266" r:id="rId22"/>
    <p:sldId id="267" r:id="rId23"/>
    <p:sldId id="270" r:id="rId24"/>
    <p:sldId id="271" r:id="rId25"/>
    <p:sldId id="272" r:id="rId26"/>
    <p:sldId id="274" r:id="rId27"/>
    <p:sldId id="276" r:id="rId28"/>
    <p:sldId id="277" r:id="rId29"/>
    <p:sldId id="279" r:id="rId30"/>
    <p:sldId id="281" r:id="rId31"/>
    <p:sldId id="282" r:id="rId32"/>
    <p:sldId id="284" r:id="rId33"/>
    <p:sldId id="286" r:id="rId34"/>
    <p:sldId id="287" r:id="rId35"/>
    <p:sldId id="288" r:id="rId36"/>
    <p:sldId id="289" r:id="rId37"/>
    <p:sldId id="290" r:id="rId38"/>
    <p:sldId id="291" r:id="rId39"/>
    <p:sldId id="293" r:id="rId40"/>
    <p:sldId id="298" r:id="rId41"/>
    <p:sldId id="299" r:id="rId42"/>
    <p:sldId id="300" r:id="rId43"/>
    <p:sldId id="301" r:id="rId44"/>
    <p:sldId id="258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259" r:id="rId56"/>
    <p:sldId id="312" r:id="rId57"/>
    <p:sldId id="313" r:id="rId58"/>
    <p:sldId id="314" r:id="rId59"/>
    <p:sldId id="315" r:id="rId60"/>
    <p:sldId id="316" r:id="rId61"/>
    <p:sldId id="317" r:id="rId6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98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alus.usoud.cz/" TargetMode="Externa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alus.usoud.cz/Search/GetText.aspx?sz=Pl-9-0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35362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Vybraná judikatura Ústavního soudu České republiky a Nejvyššího soudu v trestněprávních věcech</a:t>
            </a:r>
            <a:br>
              <a:rPr lang="cs-CZ" dirty="0"/>
            </a:br>
            <a:r>
              <a:rPr lang="cs-CZ" sz="1000" dirty="0"/>
              <a:t/>
            </a:r>
            <a:br>
              <a:rPr lang="cs-CZ" sz="1000" dirty="0"/>
            </a:b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i="1" dirty="0"/>
              <a:t>aneb</a:t>
            </a:r>
            <a:r>
              <a:rPr lang="cs-CZ" dirty="0"/>
              <a:t/>
            </a:r>
            <a:br>
              <a:rPr lang="cs-CZ" dirty="0"/>
            </a:br>
            <a:r>
              <a:rPr lang="cs-CZ" sz="800" dirty="0"/>
              <a:t/>
            </a:r>
            <a:br>
              <a:rPr lang="cs-CZ" sz="800" dirty="0"/>
            </a:br>
            <a:r>
              <a:rPr lang="cs-CZ" i="1" dirty="0"/>
              <a:t>co rok </a:t>
            </a:r>
            <a:r>
              <a:rPr lang="cs-CZ" i="1" dirty="0" smtClean="0"/>
              <a:t>2018 </a:t>
            </a:r>
            <a:r>
              <a:rPr lang="cs-CZ" i="1" dirty="0"/>
              <a:t>trestnímu právu dal a vzal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000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870575" cy="451576"/>
          </a:xfrm>
        </p:spPr>
        <p:txBody>
          <a:bodyPr/>
          <a:lstStyle/>
          <a:p>
            <a:r>
              <a:rPr lang="pl-PL" dirty="0"/>
              <a:t>nález sp. zn. II. ÚS 492/17 ze dne 17. 4. </a:t>
            </a:r>
            <a:r>
              <a:rPr lang="pl-PL" dirty="0" smtClean="0"/>
              <a:t>2018 (Ja.Fe.)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8064" y="1762298"/>
            <a:ext cx="11962015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600" dirty="0" smtClean="0"/>
              <a:t>I. </a:t>
            </a:r>
            <a:r>
              <a:rPr lang="en-GB" sz="1600" dirty="0" err="1" smtClean="0"/>
              <a:t>Výklad</a:t>
            </a:r>
            <a:r>
              <a:rPr lang="en-GB" sz="1600" dirty="0" smtClean="0"/>
              <a:t> </a:t>
            </a:r>
            <a:r>
              <a:rPr lang="en-GB" sz="1600" dirty="0" err="1"/>
              <a:t>ustanovení</a:t>
            </a:r>
            <a:r>
              <a:rPr lang="en-GB" sz="1600" dirty="0"/>
              <a:t> § 5 </a:t>
            </a:r>
            <a:r>
              <a:rPr lang="en-GB" sz="1600" dirty="0" err="1"/>
              <a:t>odst</a:t>
            </a:r>
            <a:r>
              <a:rPr lang="en-GB" sz="1600" dirty="0"/>
              <a:t>. 1 </a:t>
            </a:r>
            <a:r>
              <a:rPr lang="en-GB" sz="1600" dirty="0" err="1"/>
              <a:t>písm</a:t>
            </a:r>
            <a:r>
              <a:rPr lang="en-GB" sz="1600" dirty="0"/>
              <a:t>. </a:t>
            </a:r>
            <a:r>
              <a:rPr lang="en-GB" sz="1600" dirty="0" err="1"/>
              <a:t>i</a:t>
            </a:r>
            <a:r>
              <a:rPr lang="en-GB" sz="1600" dirty="0"/>
              <a:t>) </a:t>
            </a:r>
            <a:r>
              <a:rPr lang="en-GB" sz="1600" dirty="0" err="1"/>
              <a:t>zákona</a:t>
            </a:r>
            <a:r>
              <a:rPr lang="en-GB" sz="1600" dirty="0"/>
              <a:t> č. 361/200 Sb., o </a:t>
            </a:r>
            <a:r>
              <a:rPr lang="en-GB" sz="1600" dirty="0" err="1"/>
              <a:t>provozu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pozemních</a:t>
            </a:r>
            <a:r>
              <a:rPr lang="en-GB" sz="1600" dirty="0"/>
              <a:t> </a:t>
            </a:r>
            <a:r>
              <a:rPr lang="en-GB" sz="1600" dirty="0" err="1"/>
              <a:t>komunikacích</a:t>
            </a:r>
            <a:r>
              <a:rPr lang="en-GB" sz="1600" dirty="0"/>
              <a:t>,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znění</a:t>
            </a:r>
            <a:r>
              <a:rPr lang="en-GB" sz="1600" dirty="0"/>
              <a:t> </a:t>
            </a:r>
            <a:r>
              <a:rPr lang="en-GB" sz="1600" dirty="0" err="1"/>
              <a:t>pozdějších</a:t>
            </a:r>
            <a:r>
              <a:rPr lang="en-GB" sz="1600" dirty="0"/>
              <a:t> </a:t>
            </a:r>
            <a:r>
              <a:rPr lang="en-GB" sz="1600" dirty="0" err="1"/>
              <a:t>předpisů</a:t>
            </a:r>
            <a:r>
              <a:rPr lang="en-GB" sz="1600" dirty="0"/>
              <a:t>, </a:t>
            </a:r>
            <a:r>
              <a:rPr lang="en-GB" sz="1600" b="1" dirty="0" err="1"/>
              <a:t>podle</a:t>
            </a:r>
            <a:r>
              <a:rPr lang="en-GB" sz="1600" b="1" dirty="0"/>
              <a:t> </a:t>
            </a:r>
            <a:r>
              <a:rPr lang="en-GB" sz="1600" b="1" dirty="0" err="1"/>
              <a:t>nějž</a:t>
            </a:r>
            <a:r>
              <a:rPr lang="en-GB" sz="1600" b="1" dirty="0"/>
              <a:t> je </a:t>
            </a:r>
            <a:r>
              <a:rPr lang="en-GB" sz="1600" b="1" dirty="0" err="1"/>
              <a:t>povinností</a:t>
            </a:r>
            <a:r>
              <a:rPr lang="en-GB" sz="1600" b="1" dirty="0"/>
              <a:t> </a:t>
            </a:r>
            <a:r>
              <a:rPr lang="en-GB" sz="1600" b="1" dirty="0" err="1"/>
              <a:t>řidiče</a:t>
            </a:r>
            <a:r>
              <a:rPr lang="en-GB" sz="1600" b="1" dirty="0"/>
              <a:t> </a:t>
            </a:r>
            <a:r>
              <a:rPr lang="en-GB" sz="1600" b="1" dirty="0" err="1"/>
              <a:t>zajistit</a:t>
            </a:r>
            <a:r>
              <a:rPr lang="en-GB" sz="1600" b="1" dirty="0"/>
              <a:t>, </a:t>
            </a:r>
            <a:r>
              <a:rPr lang="en-GB" sz="1600" b="1" dirty="0" err="1"/>
              <a:t>že</a:t>
            </a:r>
            <a:r>
              <a:rPr lang="en-GB" sz="1600" b="1" dirty="0"/>
              <a:t> </a:t>
            </a:r>
            <a:r>
              <a:rPr lang="en-GB" sz="1600" b="1" dirty="0" err="1"/>
              <a:t>přepravované</a:t>
            </a:r>
            <a:r>
              <a:rPr lang="en-GB" sz="1600" b="1" dirty="0"/>
              <a:t> </a:t>
            </a:r>
            <a:r>
              <a:rPr lang="en-GB" sz="1600" b="1" dirty="0" err="1"/>
              <a:t>osoby</a:t>
            </a:r>
            <a:r>
              <a:rPr lang="en-GB" sz="1600" b="1" dirty="0"/>
              <a:t> </a:t>
            </a:r>
            <a:r>
              <a:rPr lang="en-GB" sz="1600" b="1" dirty="0" err="1"/>
              <a:t>použijí</a:t>
            </a:r>
            <a:r>
              <a:rPr lang="en-GB" sz="1600" b="1" dirty="0"/>
              <a:t> </a:t>
            </a:r>
            <a:r>
              <a:rPr lang="en-GB" sz="1600" b="1" dirty="0" err="1"/>
              <a:t>zádržný</a:t>
            </a:r>
            <a:r>
              <a:rPr lang="en-GB" sz="1600" b="1" dirty="0"/>
              <a:t> </a:t>
            </a:r>
            <a:r>
              <a:rPr lang="en-GB" sz="1600" b="1" dirty="0" err="1"/>
              <a:t>bezpečnostní</a:t>
            </a:r>
            <a:r>
              <a:rPr lang="en-GB" sz="1600" b="1" dirty="0"/>
              <a:t> </a:t>
            </a:r>
            <a:r>
              <a:rPr lang="en-GB" sz="1600" b="1" dirty="0" err="1"/>
              <a:t>systém</a:t>
            </a:r>
            <a:r>
              <a:rPr lang="en-GB" sz="1600" b="1" dirty="0"/>
              <a:t> </a:t>
            </a:r>
            <a:r>
              <a:rPr lang="en-GB" sz="1600" b="1" dirty="0" err="1"/>
              <a:t>i</a:t>
            </a:r>
            <a:r>
              <a:rPr lang="en-GB" sz="1600" b="1" dirty="0"/>
              <a:t> </a:t>
            </a:r>
            <a:r>
              <a:rPr lang="en-GB" sz="1600" b="1" dirty="0" err="1"/>
              <a:t>mimo</a:t>
            </a:r>
            <a:r>
              <a:rPr lang="en-GB" sz="1600" b="1" dirty="0"/>
              <a:t> </a:t>
            </a:r>
            <a:r>
              <a:rPr lang="en-GB" sz="1600" b="1" dirty="0" err="1"/>
              <a:t>případy</a:t>
            </a:r>
            <a:r>
              <a:rPr lang="en-GB" sz="1600" b="1" dirty="0"/>
              <a:t>, v </a:t>
            </a:r>
            <a:r>
              <a:rPr lang="en-GB" sz="1600" b="1" dirty="0" err="1"/>
              <a:t>nichž</a:t>
            </a:r>
            <a:r>
              <a:rPr lang="en-GB" sz="1600" b="1" dirty="0"/>
              <a:t> mu </a:t>
            </a:r>
            <a:r>
              <a:rPr lang="en-GB" sz="1600" b="1" dirty="0" err="1"/>
              <a:t>tuto</a:t>
            </a:r>
            <a:r>
              <a:rPr lang="en-GB" sz="1600" b="1" dirty="0"/>
              <a:t> </a:t>
            </a:r>
            <a:r>
              <a:rPr lang="en-GB" sz="1600" b="1" dirty="0" err="1"/>
              <a:t>povinnost</a:t>
            </a:r>
            <a:r>
              <a:rPr lang="en-GB" sz="1600" b="1" dirty="0"/>
              <a:t> </a:t>
            </a:r>
            <a:r>
              <a:rPr lang="en-GB" sz="1600" b="1" dirty="0" err="1"/>
              <a:t>zvlášť</a:t>
            </a:r>
            <a:r>
              <a:rPr lang="en-GB" sz="1600" b="1" dirty="0"/>
              <a:t> </a:t>
            </a:r>
            <a:r>
              <a:rPr lang="en-GB" sz="1600" b="1" dirty="0" err="1"/>
              <a:t>ukládá</a:t>
            </a:r>
            <a:r>
              <a:rPr lang="en-GB" sz="1600" b="1" dirty="0"/>
              <a:t> </a:t>
            </a:r>
            <a:r>
              <a:rPr lang="en-GB" sz="1600" b="1" dirty="0" err="1"/>
              <a:t>zákon</a:t>
            </a:r>
            <a:r>
              <a:rPr lang="en-GB" sz="1600" b="1" dirty="0"/>
              <a:t> </a:t>
            </a:r>
            <a:r>
              <a:rPr lang="en-GB" sz="1600" b="1" dirty="0" err="1"/>
              <a:t>či</a:t>
            </a:r>
            <a:r>
              <a:rPr lang="en-GB" sz="1600" b="1" dirty="0"/>
              <a:t> v </a:t>
            </a:r>
            <a:r>
              <a:rPr lang="en-GB" sz="1600" b="1" dirty="0" err="1"/>
              <a:t>nichž</a:t>
            </a:r>
            <a:r>
              <a:rPr lang="en-GB" sz="1600" b="1" dirty="0"/>
              <a:t> </a:t>
            </a:r>
            <a:r>
              <a:rPr lang="en-GB" sz="1600" b="1" dirty="0" err="1"/>
              <a:t>vyplývá</a:t>
            </a:r>
            <a:r>
              <a:rPr lang="en-GB" sz="1600" b="1" dirty="0"/>
              <a:t> z </a:t>
            </a:r>
            <a:r>
              <a:rPr lang="en-GB" sz="1600" b="1" dirty="0" err="1"/>
              <a:t>nemožnosti</a:t>
            </a:r>
            <a:r>
              <a:rPr lang="en-GB" sz="1600" b="1" dirty="0"/>
              <a:t> </a:t>
            </a:r>
            <a:r>
              <a:rPr lang="en-GB" sz="1600" b="1" dirty="0" err="1"/>
              <a:t>splnění</a:t>
            </a:r>
            <a:r>
              <a:rPr lang="en-GB" sz="1600" b="1" dirty="0"/>
              <a:t> </a:t>
            </a:r>
            <a:r>
              <a:rPr lang="en-GB" sz="1600" b="1" dirty="0" err="1"/>
              <a:t>této</a:t>
            </a:r>
            <a:r>
              <a:rPr lang="en-GB" sz="1600" b="1" dirty="0"/>
              <a:t> </a:t>
            </a:r>
            <a:r>
              <a:rPr lang="en-GB" sz="1600" b="1" dirty="0" err="1"/>
              <a:t>povinnosti</a:t>
            </a:r>
            <a:r>
              <a:rPr lang="en-GB" sz="1600" b="1" dirty="0"/>
              <a:t> </a:t>
            </a:r>
            <a:r>
              <a:rPr lang="en-GB" sz="1600" b="1" dirty="0" err="1"/>
              <a:t>přepravovanou</a:t>
            </a:r>
            <a:r>
              <a:rPr lang="en-GB" sz="1600" b="1" dirty="0"/>
              <a:t> </a:t>
            </a:r>
            <a:r>
              <a:rPr lang="en-GB" sz="1600" b="1" dirty="0" err="1"/>
              <a:t>osobou</a:t>
            </a:r>
            <a:r>
              <a:rPr lang="en-GB" sz="1600" b="1" dirty="0"/>
              <a:t>, je </a:t>
            </a:r>
            <a:r>
              <a:rPr lang="en-GB" sz="1600" b="1" dirty="0" err="1"/>
              <a:t>ústavně</a:t>
            </a:r>
            <a:r>
              <a:rPr lang="en-GB" sz="1600" b="1" dirty="0"/>
              <a:t> </a:t>
            </a:r>
            <a:r>
              <a:rPr lang="en-GB" sz="1600" b="1" dirty="0" err="1"/>
              <a:t>nekonformní</a:t>
            </a:r>
            <a:r>
              <a:rPr lang="en-GB" sz="1600" dirty="0"/>
              <a:t>. V </a:t>
            </a:r>
            <a:r>
              <a:rPr lang="en-GB" sz="1600" dirty="0" err="1"/>
              <a:t>případě</a:t>
            </a:r>
            <a:r>
              <a:rPr lang="en-GB" sz="1600" dirty="0"/>
              <a:t> </a:t>
            </a:r>
            <a:r>
              <a:rPr lang="en-GB" sz="1600" dirty="0" err="1"/>
              <a:t>nedbalostních</a:t>
            </a:r>
            <a:r>
              <a:rPr lang="en-GB" sz="1600" dirty="0"/>
              <a:t> </a:t>
            </a:r>
            <a:r>
              <a:rPr lang="en-GB" sz="1600" dirty="0" err="1"/>
              <a:t>trestných</a:t>
            </a:r>
            <a:r>
              <a:rPr lang="en-GB" sz="1600" dirty="0"/>
              <a:t> </a:t>
            </a:r>
            <a:r>
              <a:rPr lang="en-GB" sz="1600" dirty="0" err="1"/>
              <a:t>činů</a:t>
            </a:r>
            <a:r>
              <a:rPr lang="en-GB" sz="1600" dirty="0"/>
              <a:t> </a:t>
            </a:r>
            <a:r>
              <a:rPr lang="en-GB" sz="1600" dirty="0" err="1"/>
              <a:t>proti</a:t>
            </a:r>
            <a:r>
              <a:rPr lang="en-GB" sz="1600" dirty="0"/>
              <a:t> </a:t>
            </a:r>
            <a:r>
              <a:rPr lang="en-GB" sz="1600" dirty="0" err="1"/>
              <a:t>životu</a:t>
            </a:r>
            <a:r>
              <a:rPr lang="en-GB" sz="1600" dirty="0"/>
              <a:t> a </a:t>
            </a:r>
            <a:r>
              <a:rPr lang="en-GB" sz="1600" dirty="0" err="1"/>
              <a:t>zdraví</a:t>
            </a:r>
            <a:r>
              <a:rPr lang="en-GB" sz="1600" dirty="0"/>
              <a:t> </a:t>
            </a:r>
            <a:r>
              <a:rPr lang="en-GB" sz="1600" dirty="0" err="1"/>
              <a:t>tímto</a:t>
            </a:r>
            <a:r>
              <a:rPr lang="en-GB" sz="1600" dirty="0"/>
              <a:t> </a:t>
            </a:r>
            <a:r>
              <a:rPr lang="en-GB" sz="1600" dirty="0" err="1"/>
              <a:t>výkladem</a:t>
            </a:r>
            <a:r>
              <a:rPr lang="en-GB" sz="1600" dirty="0"/>
              <a:t> </a:t>
            </a:r>
            <a:r>
              <a:rPr lang="en-GB" sz="1600" dirty="0" err="1"/>
              <a:t>dochází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k </a:t>
            </a:r>
            <a:r>
              <a:rPr lang="en-GB" sz="1600" dirty="0" err="1"/>
              <a:t>porušení</a:t>
            </a:r>
            <a:r>
              <a:rPr lang="en-GB" sz="1600" dirty="0"/>
              <a:t> </a:t>
            </a:r>
            <a:r>
              <a:rPr lang="en-GB" sz="1600" dirty="0" err="1"/>
              <a:t>čl</a:t>
            </a:r>
            <a:r>
              <a:rPr lang="en-GB" sz="1600" dirty="0"/>
              <a:t>. 39 </a:t>
            </a:r>
            <a:r>
              <a:rPr lang="en-GB" sz="1600" dirty="0" err="1"/>
              <a:t>Listiny</a:t>
            </a:r>
            <a:r>
              <a:rPr lang="en-GB" sz="1600" dirty="0"/>
              <a:t>, </a:t>
            </a:r>
            <a:r>
              <a:rPr lang="en-GB" sz="1600" dirty="0" err="1"/>
              <a:t>neboť</a:t>
            </a:r>
            <a:r>
              <a:rPr lang="en-GB" sz="1600" dirty="0"/>
              <a:t> je </a:t>
            </a:r>
            <a:r>
              <a:rPr lang="en-GB" sz="1600" dirty="0" err="1"/>
              <a:t>při</a:t>
            </a:r>
            <a:r>
              <a:rPr lang="en-GB" sz="1600" dirty="0"/>
              <a:t> </a:t>
            </a:r>
            <a:r>
              <a:rPr lang="en-GB" sz="1600" dirty="0" err="1"/>
              <a:t>něm</a:t>
            </a:r>
            <a:r>
              <a:rPr lang="en-GB" sz="1600" dirty="0"/>
              <a:t> </a:t>
            </a:r>
            <a:r>
              <a:rPr lang="en-GB" sz="1600" dirty="0" err="1"/>
              <a:t>spatřováno</a:t>
            </a:r>
            <a:r>
              <a:rPr lang="en-GB" sz="1600" dirty="0"/>
              <a:t> </a:t>
            </a:r>
            <a:r>
              <a:rPr lang="en-GB" sz="1600" dirty="0" err="1"/>
              <a:t>naplnění</a:t>
            </a:r>
            <a:r>
              <a:rPr lang="en-GB" sz="1600" dirty="0"/>
              <a:t> </a:t>
            </a:r>
            <a:r>
              <a:rPr lang="en-GB" sz="1600" dirty="0" err="1"/>
              <a:t>znaku</a:t>
            </a:r>
            <a:r>
              <a:rPr lang="en-GB" sz="1600" dirty="0"/>
              <a:t> </a:t>
            </a:r>
            <a:r>
              <a:rPr lang="en-GB" sz="1600" dirty="0" err="1"/>
              <a:t>objektivní</a:t>
            </a:r>
            <a:r>
              <a:rPr lang="en-GB" sz="1600" dirty="0"/>
              <a:t> </a:t>
            </a:r>
            <a:r>
              <a:rPr lang="en-GB" sz="1600" dirty="0" err="1"/>
              <a:t>stránky</a:t>
            </a:r>
            <a:r>
              <a:rPr lang="en-GB" sz="1600" dirty="0"/>
              <a:t> </a:t>
            </a:r>
            <a:r>
              <a:rPr lang="en-GB" sz="1600" dirty="0" err="1"/>
              <a:t>jejich</a:t>
            </a:r>
            <a:r>
              <a:rPr lang="en-GB" sz="1600" dirty="0"/>
              <a:t> </a:t>
            </a:r>
            <a:r>
              <a:rPr lang="en-GB" sz="1600" dirty="0" err="1"/>
              <a:t>skutkových</a:t>
            </a:r>
            <a:r>
              <a:rPr lang="en-GB" sz="1600" dirty="0"/>
              <a:t> </a:t>
            </a:r>
            <a:r>
              <a:rPr lang="en-GB" sz="1600" dirty="0" err="1"/>
              <a:t>podstat</a:t>
            </a:r>
            <a:r>
              <a:rPr lang="en-GB" sz="1600" dirty="0"/>
              <a:t> v </a:t>
            </a:r>
            <a:r>
              <a:rPr lang="en-GB" sz="1600" dirty="0" err="1"/>
              <a:t>porušení</a:t>
            </a:r>
            <a:r>
              <a:rPr lang="en-GB" sz="1600" dirty="0"/>
              <a:t> </a:t>
            </a:r>
            <a:r>
              <a:rPr lang="en-GB" sz="1600" dirty="0" err="1"/>
              <a:t>povinnosti</a:t>
            </a:r>
            <a:r>
              <a:rPr lang="en-GB" sz="1600" dirty="0"/>
              <a:t> </a:t>
            </a:r>
            <a:r>
              <a:rPr lang="en-GB" sz="1600" dirty="0" err="1"/>
              <a:t>řidiče</a:t>
            </a:r>
            <a:r>
              <a:rPr lang="en-GB" sz="1600" dirty="0"/>
              <a:t>, </a:t>
            </a:r>
            <a:r>
              <a:rPr lang="en-GB" sz="1600" dirty="0" err="1"/>
              <a:t>ačkoliv</a:t>
            </a:r>
            <a:r>
              <a:rPr lang="en-GB" sz="1600" dirty="0"/>
              <a:t> </a:t>
            </a:r>
            <a:r>
              <a:rPr lang="en-GB" sz="1600" dirty="0" err="1"/>
              <a:t>při</a:t>
            </a:r>
            <a:r>
              <a:rPr lang="en-GB" sz="1600" dirty="0"/>
              <a:t> </a:t>
            </a:r>
            <a:r>
              <a:rPr lang="en-GB" sz="1600" dirty="0" err="1"/>
              <a:t>ústavně</a:t>
            </a:r>
            <a:r>
              <a:rPr lang="en-GB" sz="1600" dirty="0"/>
              <a:t> </a:t>
            </a:r>
            <a:r>
              <a:rPr lang="en-GB" sz="1600" dirty="0" err="1"/>
              <a:t>konformním</a:t>
            </a:r>
            <a:r>
              <a:rPr lang="en-GB" sz="1600" dirty="0"/>
              <a:t> </a:t>
            </a:r>
            <a:r>
              <a:rPr lang="en-GB" sz="1600" dirty="0" err="1"/>
              <a:t>výkladu</a:t>
            </a:r>
            <a:r>
              <a:rPr lang="en-GB" sz="1600" dirty="0"/>
              <a:t> o </a:t>
            </a:r>
            <a:r>
              <a:rPr lang="en-GB" sz="1600" dirty="0" err="1"/>
              <a:t>takové</a:t>
            </a:r>
            <a:r>
              <a:rPr lang="en-GB" sz="1600" dirty="0"/>
              <a:t> </a:t>
            </a:r>
            <a:r>
              <a:rPr lang="en-GB" sz="1600" dirty="0" err="1"/>
              <a:t>porušení</a:t>
            </a:r>
            <a:r>
              <a:rPr lang="en-GB" sz="1600" dirty="0"/>
              <a:t> </a:t>
            </a:r>
            <a:r>
              <a:rPr lang="en-GB" sz="1600" dirty="0" err="1"/>
              <a:t>povinnosti</a:t>
            </a:r>
            <a:r>
              <a:rPr lang="en-GB" sz="1600" dirty="0"/>
              <a:t> </a:t>
            </a:r>
            <a:r>
              <a:rPr lang="en-GB" sz="1600" dirty="0" err="1"/>
              <a:t>nejde</a:t>
            </a:r>
            <a:r>
              <a:rPr lang="en-GB" sz="1600" dirty="0" smtClean="0"/>
              <a:t>.</a:t>
            </a:r>
            <a:endParaRPr lang="cs-CZ" sz="16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 smtClean="0"/>
              <a:t>II</a:t>
            </a:r>
            <a:r>
              <a:rPr lang="en-GB" sz="1600" dirty="0"/>
              <a:t>. Z </a:t>
            </a:r>
            <a:r>
              <a:rPr lang="en-GB" sz="1600" dirty="0" err="1"/>
              <a:t>hlediska</a:t>
            </a:r>
            <a:r>
              <a:rPr lang="en-GB" sz="1600" dirty="0"/>
              <a:t> </a:t>
            </a:r>
            <a:r>
              <a:rPr lang="en-GB" sz="1600" dirty="0" err="1"/>
              <a:t>trestní</a:t>
            </a:r>
            <a:r>
              <a:rPr lang="en-GB" sz="1600" dirty="0"/>
              <a:t> </a:t>
            </a:r>
            <a:r>
              <a:rPr lang="en-GB" sz="1600" b="1" dirty="0" err="1"/>
              <a:t>odpovědnosti</a:t>
            </a:r>
            <a:r>
              <a:rPr lang="en-GB" sz="1600" b="1" dirty="0"/>
              <a:t> se </a:t>
            </a:r>
            <a:r>
              <a:rPr lang="en-GB" sz="1600" b="1" dirty="0" err="1"/>
              <a:t>však</a:t>
            </a:r>
            <a:r>
              <a:rPr lang="en-GB" sz="1600" b="1" dirty="0"/>
              <a:t> </a:t>
            </a:r>
            <a:r>
              <a:rPr lang="en-GB" sz="1600" b="1" dirty="0" err="1"/>
              <a:t>tento</a:t>
            </a:r>
            <a:r>
              <a:rPr lang="en-GB" sz="1600" b="1" dirty="0"/>
              <a:t> </a:t>
            </a:r>
            <a:r>
              <a:rPr lang="en-GB" sz="1600" b="1" dirty="0" err="1"/>
              <a:t>právní</a:t>
            </a:r>
            <a:r>
              <a:rPr lang="en-GB" sz="1600" b="1" dirty="0"/>
              <a:t> </a:t>
            </a:r>
            <a:r>
              <a:rPr lang="en-GB" sz="1600" b="1" dirty="0" err="1"/>
              <a:t>závěr</a:t>
            </a:r>
            <a:r>
              <a:rPr lang="en-GB" sz="1600" b="1" dirty="0"/>
              <a:t> </a:t>
            </a:r>
            <a:r>
              <a:rPr lang="en-GB" sz="1600" b="1" dirty="0" err="1"/>
              <a:t>uplatní</a:t>
            </a:r>
            <a:r>
              <a:rPr lang="en-GB" sz="1600" b="1" dirty="0"/>
              <a:t> </a:t>
            </a:r>
            <a:r>
              <a:rPr lang="en-GB" sz="1600" b="1" dirty="0" err="1"/>
              <a:t>pouze</a:t>
            </a:r>
            <a:r>
              <a:rPr lang="en-GB" sz="1600" b="1" dirty="0"/>
              <a:t> tam, </a:t>
            </a:r>
            <a:r>
              <a:rPr lang="en-GB" sz="1600" b="1" dirty="0" err="1"/>
              <a:t>kde</a:t>
            </a:r>
            <a:r>
              <a:rPr lang="en-GB" sz="1600" b="1" dirty="0"/>
              <a:t> by </a:t>
            </a:r>
            <a:r>
              <a:rPr lang="en-GB" sz="1600" b="1" dirty="0" err="1"/>
              <a:t>protiprávnost</a:t>
            </a:r>
            <a:r>
              <a:rPr lang="en-GB" sz="1600" b="1" dirty="0"/>
              <a:t> </a:t>
            </a:r>
            <a:r>
              <a:rPr lang="en-GB" sz="1600" b="1" dirty="0" err="1"/>
              <a:t>jednání</a:t>
            </a:r>
            <a:r>
              <a:rPr lang="en-GB" sz="1600" b="1" dirty="0"/>
              <a:t> </a:t>
            </a:r>
            <a:r>
              <a:rPr lang="en-GB" sz="1600" b="1" dirty="0" err="1"/>
              <a:t>řidiče</a:t>
            </a:r>
            <a:r>
              <a:rPr lang="en-GB" sz="1600" b="1" dirty="0"/>
              <a:t> </a:t>
            </a:r>
            <a:r>
              <a:rPr lang="en-GB" sz="1600" b="1" dirty="0" err="1"/>
              <a:t>byla</a:t>
            </a:r>
            <a:r>
              <a:rPr lang="en-GB" sz="1600" b="1" dirty="0"/>
              <a:t> </a:t>
            </a:r>
            <a:r>
              <a:rPr lang="en-GB" sz="1600" b="1" dirty="0" err="1"/>
              <a:t>dovozována</a:t>
            </a:r>
            <a:r>
              <a:rPr lang="en-GB" sz="1600" b="1" dirty="0"/>
              <a:t> </a:t>
            </a:r>
            <a:r>
              <a:rPr lang="en-GB" sz="1600" b="1" dirty="0" err="1"/>
              <a:t>pouze</a:t>
            </a:r>
            <a:r>
              <a:rPr lang="en-GB" sz="1600" b="1" dirty="0"/>
              <a:t> v tom, </a:t>
            </a:r>
            <a:r>
              <a:rPr lang="en-GB" sz="1600" b="1" dirty="0" err="1"/>
              <a:t>že</a:t>
            </a:r>
            <a:r>
              <a:rPr lang="en-GB" sz="1600" b="1" dirty="0"/>
              <a:t> </a:t>
            </a:r>
            <a:r>
              <a:rPr lang="en-GB" sz="1600" b="1" dirty="0" err="1"/>
              <a:t>nezajistil</a:t>
            </a:r>
            <a:r>
              <a:rPr lang="en-GB" sz="1600" b="1" dirty="0"/>
              <a:t> </a:t>
            </a:r>
            <a:r>
              <a:rPr lang="en-GB" sz="1600" b="1" dirty="0" err="1"/>
              <a:t>použití</a:t>
            </a:r>
            <a:r>
              <a:rPr lang="en-GB" sz="1600" b="1" dirty="0"/>
              <a:t> </a:t>
            </a:r>
            <a:r>
              <a:rPr lang="en-GB" sz="1600" b="1" dirty="0" err="1"/>
              <a:t>bezpečnostního</a:t>
            </a:r>
            <a:r>
              <a:rPr lang="en-GB" sz="1600" b="1" dirty="0"/>
              <a:t> </a:t>
            </a:r>
            <a:r>
              <a:rPr lang="en-GB" sz="1600" b="1" dirty="0" err="1"/>
              <a:t>pásu</a:t>
            </a:r>
            <a:r>
              <a:rPr lang="en-GB" sz="1600" b="1" dirty="0"/>
              <a:t> </a:t>
            </a:r>
            <a:r>
              <a:rPr lang="en-GB" sz="1600" b="1" dirty="0" err="1"/>
              <a:t>přepravované</a:t>
            </a:r>
            <a:r>
              <a:rPr lang="en-GB" sz="1600" b="1" dirty="0"/>
              <a:t> </a:t>
            </a:r>
            <a:r>
              <a:rPr lang="en-GB" sz="1600" b="1" dirty="0" err="1"/>
              <a:t>osoby</a:t>
            </a:r>
            <a:r>
              <a:rPr lang="en-GB" sz="1600" dirty="0"/>
              <a:t>. </a:t>
            </a:r>
            <a:r>
              <a:rPr lang="en-GB" sz="1600" dirty="0" err="1"/>
              <a:t>Jestliže</a:t>
            </a:r>
            <a:r>
              <a:rPr lang="en-GB" sz="1600" dirty="0"/>
              <a:t> se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následku</a:t>
            </a:r>
            <a:r>
              <a:rPr lang="en-GB" sz="1600" dirty="0"/>
              <a:t> </a:t>
            </a:r>
            <a:r>
              <a:rPr lang="en-GB" sz="1600" dirty="0" err="1"/>
              <a:t>dopravní</a:t>
            </a:r>
            <a:r>
              <a:rPr lang="en-GB" sz="1600" dirty="0"/>
              <a:t> </a:t>
            </a:r>
            <a:r>
              <a:rPr lang="en-GB" sz="1600" dirty="0" err="1"/>
              <a:t>nehody</a:t>
            </a:r>
            <a:r>
              <a:rPr lang="en-GB" sz="1600" dirty="0"/>
              <a:t> </a:t>
            </a:r>
            <a:r>
              <a:rPr lang="en-GB" sz="1600" b="1" dirty="0" err="1"/>
              <a:t>podílí</a:t>
            </a:r>
            <a:r>
              <a:rPr lang="en-GB" sz="1600" b="1" dirty="0"/>
              <a:t> </a:t>
            </a:r>
            <a:r>
              <a:rPr lang="en-GB" sz="1600" b="1" dirty="0" err="1"/>
              <a:t>jak</a:t>
            </a:r>
            <a:r>
              <a:rPr lang="en-GB" sz="1600" b="1" dirty="0"/>
              <a:t> </a:t>
            </a:r>
            <a:r>
              <a:rPr lang="en-GB" sz="1600" b="1" dirty="0" err="1"/>
              <a:t>protiprávní</a:t>
            </a:r>
            <a:r>
              <a:rPr lang="en-GB" sz="1600" b="1" dirty="0"/>
              <a:t> </a:t>
            </a:r>
            <a:r>
              <a:rPr lang="en-GB" sz="1600" b="1" dirty="0" err="1"/>
              <a:t>jednání</a:t>
            </a:r>
            <a:r>
              <a:rPr lang="en-GB" sz="1600" b="1" dirty="0"/>
              <a:t> </a:t>
            </a:r>
            <a:r>
              <a:rPr lang="en-GB" sz="1600" b="1" dirty="0" err="1"/>
              <a:t>řidiče</a:t>
            </a:r>
            <a:r>
              <a:rPr lang="en-GB" sz="1600" b="1" dirty="0"/>
              <a:t>, </a:t>
            </a:r>
            <a:r>
              <a:rPr lang="en-GB" sz="1600" b="1" dirty="0" err="1"/>
              <a:t>tak</a:t>
            </a:r>
            <a:r>
              <a:rPr lang="en-GB" sz="1600" b="1" dirty="0"/>
              <a:t> </a:t>
            </a:r>
            <a:r>
              <a:rPr lang="en-GB" sz="1600" b="1" dirty="0" err="1"/>
              <a:t>protiprávní</a:t>
            </a:r>
            <a:r>
              <a:rPr lang="en-GB" sz="1600" b="1" dirty="0"/>
              <a:t> </a:t>
            </a:r>
            <a:r>
              <a:rPr lang="en-GB" sz="1600" b="1" dirty="0" err="1"/>
              <a:t>jednání</a:t>
            </a:r>
            <a:r>
              <a:rPr lang="en-GB" sz="1600" b="1" dirty="0"/>
              <a:t> </a:t>
            </a:r>
            <a:r>
              <a:rPr lang="en-GB" sz="1600" b="1" dirty="0" err="1"/>
              <a:t>poškozeného</a:t>
            </a:r>
            <a:r>
              <a:rPr lang="en-GB" sz="1600" b="1" dirty="0"/>
              <a:t> </a:t>
            </a:r>
            <a:r>
              <a:rPr lang="en-GB" sz="1600" b="1" dirty="0" err="1"/>
              <a:t>spočívající</a:t>
            </a:r>
            <a:r>
              <a:rPr lang="en-GB" sz="1600" b="1" dirty="0"/>
              <a:t> v </a:t>
            </a:r>
            <a:r>
              <a:rPr lang="en-GB" sz="1600" b="1" dirty="0" err="1"/>
              <a:t>porušení</a:t>
            </a:r>
            <a:r>
              <a:rPr lang="en-GB" sz="1600" b="1" dirty="0"/>
              <a:t> </a:t>
            </a:r>
            <a:r>
              <a:rPr lang="en-GB" sz="1600" b="1" dirty="0" err="1"/>
              <a:t>povinnosti</a:t>
            </a:r>
            <a:r>
              <a:rPr lang="en-GB" sz="1600" b="1" dirty="0"/>
              <a:t> </a:t>
            </a:r>
            <a:r>
              <a:rPr lang="en-GB" sz="1600" b="1" dirty="0" err="1"/>
              <a:t>dle</a:t>
            </a:r>
            <a:r>
              <a:rPr lang="en-GB" sz="1600" b="1" dirty="0"/>
              <a:t> § 9 </a:t>
            </a:r>
            <a:r>
              <a:rPr lang="en-GB" sz="1600" b="1" dirty="0" err="1"/>
              <a:t>odst</a:t>
            </a:r>
            <a:r>
              <a:rPr lang="en-GB" sz="1600" b="1" dirty="0"/>
              <a:t>. 1 </a:t>
            </a:r>
            <a:r>
              <a:rPr lang="en-GB" sz="1600" b="1" dirty="0" err="1"/>
              <a:t>písm</a:t>
            </a:r>
            <a:r>
              <a:rPr lang="en-GB" sz="1600" b="1" dirty="0"/>
              <a:t>. a) </a:t>
            </a:r>
            <a:r>
              <a:rPr lang="en-GB" sz="1600" b="1" dirty="0" err="1"/>
              <a:t>zákona</a:t>
            </a:r>
            <a:r>
              <a:rPr lang="en-GB" sz="1600" b="1" dirty="0"/>
              <a:t> o </a:t>
            </a:r>
            <a:r>
              <a:rPr lang="en-GB" sz="1600" b="1" dirty="0" err="1"/>
              <a:t>provozu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pozemních</a:t>
            </a:r>
            <a:r>
              <a:rPr lang="en-GB" sz="1600" b="1" dirty="0"/>
              <a:t> </a:t>
            </a:r>
            <a:r>
              <a:rPr lang="en-GB" sz="1600" b="1" dirty="0" err="1"/>
              <a:t>komunikacích</a:t>
            </a:r>
            <a:r>
              <a:rPr lang="en-GB" sz="1600" b="1" dirty="0"/>
              <a:t>, bez </a:t>
            </a:r>
            <a:r>
              <a:rPr lang="en-GB" sz="1600" b="1" dirty="0" err="1"/>
              <a:t>něhož</a:t>
            </a:r>
            <a:r>
              <a:rPr lang="en-GB" sz="1600" b="1" dirty="0"/>
              <a:t> by </a:t>
            </a:r>
            <a:r>
              <a:rPr lang="en-GB" sz="1600" b="1" dirty="0" err="1"/>
              <a:t>došlo</a:t>
            </a:r>
            <a:r>
              <a:rPr lang="en-GB" sz="1600" b="1" dirty="0"/>
              <a:t> </a:t>
            </a:r>
            <a:r>
              <a:rPr lang="en-GB" sz="1600" b="1" dirty="0" err="1"/>
              <a:t>pouze</a:t>
            </a:r>
            <a:r>
              <a:rPr lang="en-GB" sz="1600" b="1" dirty="0"/>
              <a:t> k </a:t>
            </a:r>
            <a:r>
              <a:rPr lang="en-GB" sz="1600" b="1" dirty="0" err="1"/>
              <a:t>mírnějšímu</a:t>
            </a:r>
            <a:r>
              <a:rPr lang="en-GB" sz="1600" b="1" dirty="0"/>
              <a:t> </a:t>
            </a:r>
            <a:r>
              <a:rPr lang="en-GB" sz="1600" b="1" dirty="0" err="1"/>
              <a:t>následku</a:t>
            </a:r>
            <a:r>
              <a:rPr lang="en-GB" sz="1600" b="1" dirty="0"/>
              <a:t>, </a:t>
            </a:r>
            <a:r>
              <a:rPr lang="en-GB" sz="1600" b="1" dirty="0" err="1"/>
              <a:t>toto</a:t>
            </a:r>
            <a:r>
              <a:rPr lang="en-GB" sz="1600" b="1" dirty="0"/>
              <a:t> </a:t>
            </a:r>
            <a:r>
              <a:rPr lang="en-GB" sz="1600" b="1" dirty="0" err="1"/>
              <a:t>protiprávní</a:t>
            </a:r>
            <a:r>
              <a:rPr lang="en-GB" sz="1600" b="1" dirty="0"/>
              <a:t> </a:t>
            </a:r>
            <a:r>
              <a:rPr lang="en-GB" sz="1600" b="1" dirty="0" err="1"/>
              <a:t>jednání</a:t>
            </a:r>
            <a:r>
              <a:rPr lang="en-GB" sz="1600" b="1" dirty="0"/>
              <a:t> </a:t>
            </a:r>
            <a:r>
              <a:rPr lang="en-GB" sz="1600" b="1" dirty="0" err="1"/>
              <a:t>poškozeného</a:t>
            </a:r>
            <a:r>
              <a:rPr lang="en-GB" sz="1600" b="1" dirty="0"/>
              <a:t> </a:t>
            </a:r>
            <a:r>
              <a:rPr lang="en-GB" sz="1600" b="1" dirty="0" err="1"/>
              <a:t>zásadně</a:t>
            </a:r>
            <a:r>
              <a:rPr lang="en-GB" sz="1600" b="1" dirty="0"/>
              <a:t> </a:t>
            </a:r>
            <a:r>
              <a:rPr lang="en-GB" sz="1600" b="1" dirty="0" err="1"/>
              <a:t>příčinnou</a:t>
            </a:r>
            <a:r>
              <a:rPr lang="en-GB" sz="1600" b="1" dirty="0"/>
              <a:t> </a:t>
            </a:r>
            <a:r>
              <a:rPr lang="en-GB" sz="1600" b="1" dirty="0" err="1"/>
              <a:t>souvislost</a:t>
            </a:r>
            <a:r>
              <a:rPr lang="en-GB" sz="1600" b="1" dirty="0"/>
              <a:t> </a:t>
            </a:r>
            <a:r>
              <a:rPr lang="en-GB" sz="1600" b="1" dirty="0" err="1"/>
              <a:t>mezi</a:t>
            </a:r>
            <a:r>
              <a:rPr lang="en-GB" sz="1600" b="1" dirty="0"/>
              <a:t> </a:t>
            </a:r>
            <a:r>
              <a:rPr lang="en-GB" sz="1600" b="1" dirty="0" err="1"/>
              <a:t>protiprávním</a:t>
            </a:r>
            <a:r>
              <a:rPr lang="en-GB" sz="1600" b="1" dirty="0"/>
              <a:t> </a:t>
            </a:r>
            <a:r>
              <a:rPr lang="en-GB" sz="1600" b="1" dirty="0" err="1"/>
              <a:t>jednáním</a:t>
            </a:r>
            <a:r>
              <a:rPr lang="en-GB" sz="1600" b="1" dirty="0"/>
              <a:t> </a:t>
            </a:r>
            <a:r>
              <a:rPr lang="en-GB" sz="1600" b="1" dirty="0" err="1"/>
              <a:t>řidiče</a:t>
            </a:r>
            <a:r>
              <a:rPr lang="en-GB" sz="1600" b="1" dirty="0"/>
              <a:t> a </a:t>
            </a:r>
            <a:r>
              <a:rPr lang="en-GB" sz="1600" b="1" dirty="0" err="1"/>
              <a:t>tímto</a:t>
            </a:r>
            <a:r>
              <a:rPr lang="en-GB" sz="1600" b="1" dirty="0"/>
              <a:t> </a:t>
            </a:r>
            <a:r>
              <a:rPr lang="en-GB" sz="1600" b="1" dirty="0" err="1"/>
              <a:t>těžším</a:t>
            </a:r>
            <a:r>
              <a:rPr lang="en-GB" sz="1600" b="1" dirty="0"/>
              <a:t> </a:t>
            </a:r>
            <a:r>
              <a:rPr lang="en-GB" sz="1600" b="1" dirty="0" err="1"/>
              <a:t>následkem</a:t>
            </a:r>
            <a:r>
              <a:rPr lang="en-GB" sz="1600" b="1" dirty="0"/>
              <a:t> </a:t>
            </a:r>
            <a:r>
              <a:rPr lang="en-GB" sz="1600" b="1" dirty="0" err="1"/>
              <a:t>nepřerušuje</a:t>
            </a:r>
            <a:r>
              <a:rPr lang="en-GB" sz="1600" dirty="0"/>
              <a:t>.</a:t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III. </a:t>
            </a:r>
            <a:r>
              <a:rPr lang="en-GB" sz="1600" dirty="0" err="1"/>
              <a:t>Uplatnění</a:t>
            </a:r>
            <a:r>
              <a:rPr lang="en-GB" sz="1600" dirty="0"/>
              <a:t> </a:t>
            </a:r>
            <a:r>
              <a:rPr lang="en-GB" sz="1600" b="1" dirty="0" err="1"/>
              <a:t>diskrece</a:t>
            </a:r>
            <a:r>
              <a:rPr lang="en-GB" sz="1600" b="1" dirty="0"/>
              <a:t> </a:t>
            </a:r>
            <a:r>
              <a:rPr lang="en-GB" sz="1600" b="1" dirty="0" err="1"/>
              <a:t>při</a:t>
            </a:r>
            <a:r>
              <a:rPr lang="en-GB" sz="1600" b="1" dirty="0"/>
              <a:t> </a:t>
            </a:r>
            <a:r>
              <a:rPr lang="en-GB" sz="1600" b="1" dirty="0" err="1"/>
              <a:t>ukládání</a:t>
            </a:r>
            <a:r>
              <a:rPr lang="en-GB" sz="1600" b="1" dirty="0"/>
              <a:t> </a:t>
            </a:r>
            <a:r>
              <a:rPr lang="en-GB" sz="1600" b="1" dirty="0" err="1"/>
              <a:t>trestu</a:t>
            </a:r>
            <a:r>
              <a:rPr lang="en-GB" sz="1600" b="1" dirty="0"/>
              <a:t>, </a:t>
            </a:r>
            <a:r>
              <a:rPr lang="en-GB" sz="1600" b="1" dirty="0" err="1"/>
              <a:t>děje</a:t>
            </a:r>
            <a:r>
              <a:rPr lang="en-GB" sz="1600" b="1" dirty="0"/>
              <a:t>-li se v </a:t>
            </a:r>
            <a:r>
              <a:rPr lang="en-GB" sz="1600" b="1" dirty="0" err="1"/>
              <a:t>zákonných</a:t>
            </a:r>
            <a:r>
              <a:rPr lang="en-GB" sz="1600" b="1" dirty="0"/>
              <a:t> </a:t>
            </a:r>
            <a:r>
              <a:rPr lang="en-GB" sz="1600" b="1" dirty="0" err="1"/>
              <a:t>mezích</a:t>
            </a:r>
            <a:r>
              <a:rPr lang="en-GB" sz="1600" b="1" dirty="0"/>
              <a:t>, </a:t>
            </a:r>
            <a:r>
              <a:rPr lang="en-GB" sz="1600" b="1" dirty="0" err="1"/>
              <a:t>nelze</a:t>
            </a:r>
            <a:r>
              <a:rPr lang="en-GB" sz="1600" b="1" dirty="0"/>
              <a:t> </a:t>
            </a:r>
            <a:r>
              <a:rPr lang="en-GB" sz="1600" b="1" dirty="0" err="1"/>
              <a:t>považovat</a:t>
            </a:r>
            <a:r>
              <a:rPr lang="en-GB" sz="1600" b="1" dirty="0"/>
              <a:t> </a:t>
            </a:r>
            <a:r>
              <a:rPr lang="en-GB" sz="1600" b="1" dirty="0" err="1"/>
              <a:t>za</a:t>
            </a:r>
            <a:r>
              <a:rPr lang="en-GB" sz="1600" b="1" dirty="0"/>
              <a:t> </a:t>
            </a:r>
            <a:r>
              <a:rPr lang="en-GB" sz="1600" b="1" dirty="0" err="1"/>
              <a:t>nesprávné</a:t>
            </a:r>
            <a:r>
              <a:rPr lang="en-GB" sz="1600" b="1" dirty="0"/>
              <a:t> </a:t>
            </a:r>
            <a:r>
              <a:rPr lang="en-GB" sz="1600" b="1" dirty="0" err="1"/>
              <a:t>hmotněprávní</a:t>
            </a:r>
            <a:r>
              <a:rPr lang="en-GB" sz="1600" b="1" dirty="0"/>
              <a:t> </a:t>
            </a:r>
            <a:r>
              <a:rPr lang="en-GB" sz="1600" b="1" dirty="0" err="1"/>
              <a:t>posouzení</a:t>
            </a:r>
            <a:r>
              <a:rPr lang="en-GB" sz="1600" b="1" dirty="0"/>
              <a:t>. </a:t>
            </a:r>
            <a:r>
              <a:rPr lang="en-GB" sz="1600" dirty="0" err="1"/>
              <a:t>Nepřiměřenost</a:t>
            </a:r>
            <a:r>
              <a:rPr lang="en-GB" sz="1600" dirty="0"/>
              <a:t> </a:t>
            </a:r>
            <a:r>
              <a:rPr lang="en-GB" sz="1600" dirty="0" err="1"/>
              <a:t>trestu</a:t>
            </a:r>
            <a:r>
              <a:rPr lang="en-GB" sz="1600" dirty="0"/>
              <a:t> </a:t>
            </a:r>
            <a:r>
              <a:rPr lang="en-GB" sz="1600" dirty="0" err="1"/>
              <a:t>tak</a:t>
            </a:r>
            <a:r>
              <a:rPr lang="en-GB" sz="1600" dirty="0"/>
              <a:t> </a:t>
            </a:r>
            <a:r>
              <a:rPr lang="en-GB" sz="1600" dirty="0" err="1"/>
              <a:t>zásadně</a:t>
            </a:r>
            <a:r>
              <a:rPr lang="en-GB" sz="1600" dirty="0"/>
              <a:t> </a:t>
            </a:r>
            <a:r>
              <a:rPr lang="en-GB" sz="1600" dirty="0" err="1"/>
              <a:t>nemůže</a:t>
            </a:r>
            <a:r>
              <a:rPr lang="en-GB" sz="1600" dirty="0"/>
              <a:t> </a:t>
            </a:r>
            <a:r>
              <a:rPr lang="en-GB" sz="1600" dirty="0" err="1"/>
              <a:t>naplňovat</a:t>
            </a:r>
            <a:r>
              <a:rPr lang="en-GB" sz="1600" dirty="0"/>
              <a:t> </a:t>
            </a:r>
            <a:r>
              <a:rPr lang="en-GB" sz="1600" dirty="0" err="1"/>
              <a:t>dovolací</a:t>
            </a:r>
            <a:r>
              <a:rPr lang="en-GB" sz="1600" dirty="0"/>
              <a:t> </a:t>
            </a:r>
            <a:r>
              <a:rPr lang="en-GB" sz="1600" dirty="0" err="1"/>
              <a:t>důvod</a:t>
            </a:r>
            <a:r>
              <a:rPr lang="en-GB" sz="1600" dirty="0"/>
              <a:t> </a:t>
            </a:r>
            <a:r>
              <a:rPr lang="en-GB" sz="1600" dirty="0" err="1"/>
              <a:t>dle</a:t>
            </a:r>
            <a:r>
              <a:rPr lang="en-GB" sz="1600" dirty="0"/>
              <a:t> § 265b </a:t>
            </a:r>
            <a:r>
              <a:rPr lang="en-GB" sz="1600" dirty="0" err="1"/>
              <a:t>odst</a:t>
            </a:r>
            <a:r>
              <a:rPr lang="en-GB" sz="1600" dirty="0"/>
              <a:t>. 1 </a:t>
            </a:r>
            <a:r>
              <a:rPr lang="en-GB" sz="1600" dirty="0" err="1"/>
              <a:t>písm</a:t>
            </a:r>
            <a:r>
              <a:rPr lang="en-GB" sz="1600" dirty="0"/>
              <a:t>. g)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řádu</a:t>
            </a:r>
            <a:r>
              <a:rPr lang="en-GB" sz="1600" dirty="0"/>
              <a:t>. Ten by </a:t>
            </a:r>
            <a:r>
              <a:rPr lang="en-GB" sz="1600" dirty="0" err="1"/>
              <a:t>námitkami</a:t>
            </a:r>
            <a:r>
              <a:rPr lang="en-GB" sz="1600" dirty="0"/>
              <a:t> </a:t>
            </a:r>
            <a:r>
              <a:rPr lang="en-GB" sz="1600" dirty="0" err="1"/>
              <a:t>brojícími</a:t>
            </a:r>
            <a:r>
              <a:rPr lang="en-GB" sz="1600" dirty="0"/>
              <a:t> </a:t>
            </a:r>
            <a:r>
              <a:rPr lang="en-GB" sz="1600" dirty="0" err="1"/>
              <a:t>proti</a:t>
            </a:r>
            <a:r>
              <a:rPr lang="en-GB" sz="1600" dirty="0"/>
              <a:t> </a:t>
            </a:r>
            <a:r>
              <a:rPr lang="en-GB" sz="1600" dirty="0" err="1"/>
              <a:t>trestu</a:t>
            </a:r>
            <a:r>
              <a:rPr lang="en-GB" sz="1600" dirty="0"/>
              <a:t> </a:t>
            </a:r>
            <a:r>
              <a:rPr lang="en-GB" sz="1600" dirty="0" err="1"/>
              <a:t>mohl</a:t>
            </a:r>
            <a:r>
              <a:rPr lang="en-GB" sz="1600" dirty="0"/>
              <a:t> </a:t>
            </a:r>
            <a:r>
              <a:rPr lang="en-GB" sz="1600" dirty="0" err="1"/>
              <a:t>být</a:t>
            </a:r>
            <a:r>
              <a:rPr lang="en-GB" sz="1600" dirty="0"/>
              <a:t> </a:t>
            </a:r>
            <a:r>
              <a:rPr lang="en-GB" sz="1600" dirty="0" err="1"/>
              <a:t>naplněn</a:t>
            </a:r>
            <a:r>
              <a:rPr lang="en-GB" sz="1600" dirty="0"/>
              <a:t> </a:t>
            </a:r>
            <a:r>
              <a:rPr lang="en-GB" sz="1600" dirty="0" err="1"/>
              <a:t>jen</a:t>
            </a:r>
            <a:r>
              <a:rPr lang="en-GB" sz="1600" dirty="0"/>
              <a:t> </a:t>
            </a:r>
            <a:r>
              <a:rPr lang="en-GB" sz="1600" dirty="0" err="1"/>
              <a:t>tehdy</a:t>
            </a:r>
            <a:r>
              <a:rPr lang="en-GB" sz="1600" dirty="0"/>
              <a:t>, </a:t>
            </a:r>
            <a:r>
              <a:rPr lang="en-GB" sz="1600" dirty="0" err="1"/>
              <a:t>bylo</a:t>
            </a:r>
            <a:r>
              <a:rPr lang="en-GB" sz="1600" dirty="0"/>
              <a:t>-li by </a:t>
            </a:r>
            <a:r>
              <a:rPr lang="en-GB" sz="1600" dirty="0" err="1"/>
              <a:t>rozhodnutí</a:t>
            </a:r>
            <a:r>
              <a:rPr lang="en-GB" sz="1600" dirty="0"/>
              <a:t> o </a:t>
            </a:r>
            <a:r>
              <a:rPr lang="en-GB" sz="1600" dirty="0" err="1"/>
              <a:t>trestu</a:t>
            </a:r>
            <a:r>
              <a:rPr lang="en-GB" sz="1600" dirty="0"/>
              <a:t> </a:t>
            </a:r>
            <a:r>
              <a:rPr lang="en-GB" sz="1600" dirty="0" err="1"/>
              <a:t>nepřezkoumatelné</a:t>
            </a:r>
            <a:r>
              <a:rPr lang="en-GB" sz="1600" dirty="0"/>
              <a:t> v </a:t>
            </a:r>
            <a:r>
              <a:rPr lang="en-GB" sz="1600" dirty="0" err="1"/>
              <a:t>důsledku</a:t>
            </a:r>
            <a:r>
              <a:rPr lang="en-GB" sz="1600" dirty="0"/>
              <a:t> absence </a:t>
            </a:r>
            <a:r>
              <a:rPr lang="en-GB" sz="1600" dirty="0" err="1"/>
              <a:t>odůvodnění</a:t>
            </a:r>
            <a:r>
              <a:rPr lang="en-GB" sz="1600" dirty="0"/>
              <a:t>, </a:t>
            </a:r>
            <a:r>
              <a:rPr lang="en-GB" sz="1600" b="1" dirty="0" err="1"/>
              <a:t>nacházelo</a:t>
            </a:r>
            <a:r>
              <a:rPr lang="en-GB" sz="1600" b="1" dirty="0"/>
              <a:t>-li by se </a:t>
            </a:r>
            <a:r>
              <a:rPr lang="en-GB" sz="1600" b="1" dirty="0" err="1"/>
              <a:t>mimo</a:t>
            </a:r>
            <a:r>
              <a:rPr lang="en-GB" sz="1600" b="1" dirty="0"/>
              <a:t> </a:t>
            </a:r>
            <a:r>
              <a:rPr lang="en-GB" sz="1600" b="1" dirty="0" err="1"/>
              <a:t>zákonná</a:t>
            </a:r>
            <a:r>
              <a:rPr lang="en-GB" sz="1600" b="1" dirty="0"/>
              <a:t> </a:t>
            </a:r>
            <a:r>
              <a:rPr lang="en-GB" sz="1600" b="1" dirty="0" err="1"/>
              <a:t>kriteria</a:t>
            </a:r>
            <a:r>
              <a:rPr lang="en-GB" sz="1600" b="1" dirty="0"/>
              <a:t> pro </a:t>
            </a:r>
            <a:r>
              <a:rPr lang="en-GB" sz="1600" b="1" dirty="0" err="1"/>
              <a:t>volbu</a:t>
            </a:r>
            <a:r>
              <a:rPr lang="en-GB" sz="1600" b="1" dirty="0"/>
              <a:t> </a:t>
            </a:r>
            <a:r>
              <a:rPr lang="en-GB" sz="1600" b="1" dirty="0" err="1"/>
              <a:t>druhu</a:t>
            </a:r>
            <a:r>
              <a:rPr lang="en-GB" sz="1600" b="1" dirty="0"/>
              <a:t> a </a:t>
            </a:r>
            <a:r>
              <a:rPr lang="en-GB" sz="1600" b="1" dirty="0" err="1"/>
              <a:t>stanovení</a:t>
            </a:r>
            <a:r>
              <a:rPr lang="en-GB" sz="1600" b="1" dirty="0"/>
              <a:t> </a:t>
            </a:r>
            <a:r>
              <a:rPr lang="en-GB" sz="1600" b="1" dirty="0" err="1"/>
              <a:t>konkrétní</a:t>
            </a:r>
            <a:r>
              <a:rPr lang="en-GB" sz="1600" b="1" dirty="0"/>
              <a:t> </a:t>
            </a:r>
            <a:r>
              <a:rPr lang="en-GB" sz="1600" b="1" dirty="0" err="1"/>
              <a:t>výměry</a:t>
            </a:r>
            <a:r>
              <a:rPr lang="en-GB" sz="1600" b="1" dirty="0"/>
              <a:t> </a:t>
            </a:r>
            <a:r>
              <a:rPr lang="en-GB" sz="1600" b="1" dirty="0" err="1"/>
              <a:t>trestu</a:t>
            </a:r>
            <a:r>
              <a:rPr lang="en-GB" sz="1600" b="1" dirty="0"/>
              <a:t>, </a:t>
            </a:r>
            <a:r>
              <a:rPr lang="en-GB" sz="1600" b="1" dirty="0" err="1"/>
              <a:t>či</a:t>
            </a:r>
            <a:r>
              <a:rPr lang="en-GB" sz="1600" b="1" dirty="0"/>
              <a:t> </a:t>
            </a:r>
            <a:r>
              <a:rPr lang="en-GB" sz="1600" b="1" dirty="0" err="1"/>
              <a:t>bylo</a:t>
            </a:r>
            <a:r>
              <a:rPr lang="en-GB" sz="1600" b="1" dirty="0"/>
              <a:t>-li by </a:t>
            </a:r>
            <a:r>
              <a:rPr lang="en-GB" sz="1600" b="1" dirty="0" err="1"/>
              <a:t>založeno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skutkovém</a:t>
            </a:r>
            <a:r>
              <a:rPr lang="en-GB" sz="1600" b="1" dirty="0"/>
              <a:t> </a:t>
            </a:r>
            <a:r>
              <a:rPr lang="en-GB" sz="1600" b="1" dirty="0" err="1"/>
              <a:t>stavu</a:t>
            </a:r>
            <a:r>
              <a:rPr lang="en-GB" sz="1600" b="1" dirty="0"/>
              <a:t> </a:t>
            </a:r>
            <a:r>
              <a:rPr lang="en-GB" sz="1600" b="1" dirty="0" err="1"/>
              <a:t>stiženém</a:t>
            </a:r>
            <a:r>
              <a:rPr lang="en-GB" sz="1600" b="1" dirty="0"/>
              <a:t> </a:t>
            </a:r>
            <a:r>
              <a:rPr lang="en-GB" sz="1600" b="1" dirty="0" err="1"/>
              <a:t>stejnou</a:t>
            </a:r>
            <a:r>
              <a:rPr lang="en-GB" sz="1600" b="1" dirty="0"/>
              <a:t> </a:t>
            </a:r>
            <a:r>
              <a:rPr lang="en-GB" sz="1600" b="1" dirty="0" err="1"/>
              <a:t>vadou</a:t>
            </a:r>
            <a:r>
              <a:rPr lang="en-GB" sz="1600" b="1" dirty="0"/>
              <a:t>, </a:t>
            </a:r>
            <a:r>
              <a:rPr lang="en-GB" sz="1600" b="1" dirty="0" err="1"/>
              <a:t>která</a:t>
            </a:r>
            <a:r>
              <a:rPr lang="en-GB" sz="1600" b="1" dirty="0"/>
              <a:t> by </a:t>
            </a:r>
            <a:r>
              <a:rPr lang="en-GB" sz="1600" b="1" dirty="0" err="1"/>
              <a:t>zakládala</a:t>
            </a:r>
            <a:r>
              <a:rPr lang="en-GB" sz="1600" b="1" dirty="0"/>
              <a:t> </a:t>
            </a:r>
            <a:r>
              <a:rPr lang="en-GB" sz="1600" b="1" dirty="0" err="1"/>
              <a:t>dovolací</a:t>
            </a:r>
            <a:r>
              <a:rPr lang="en-GB" sz="1600" b="1" dirty="0"/>
              <a:t> </a:t>
            </a:r>
            <a:r>
              <a:rPr lang="en-GB" sz="1600" b="1" dirty="0" err="1"/>
              <a:t>důvod</a:t>
            </a:r>
            <a:r>
              <a:rPr lang="en-GB" sz="1600" b="1" dirty="0"/>
              <a:t>, </a:t>
            </a:r>
            <a:r>
              <a:rPr lang="en-GB" sz="1600" b="1" dirty="0" err="1"/>
              <a:t>jednalo</a:t>
            </a:r>
            <a:r>
              <a:rPr lang="en-GB" sz="1600" b="1" dirty="0"/>
              <a:t>-li by se o </a:t>
            </a:r>
            <a:r>
              <a:rPr lang="en-GB" sz="1600" b="1" dirty="0" err="1"/>
              <a:t>otázku</a:t>
            </a:r>
            <a:r>
              <a:rPr lang="en-GB" sz="1600" b="1" dirty="0"/>
              <a:t> </a:t>
            </a:r>
            <a:r>
              <a:rPr lang="en-GB" sz="1600" b="1" dirty="0" err="1"/>
              <a:t>viny</a:t>
            </a:r>
            <a:r>
              <a:rPr lang="en-GB" sz="1600" b="1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086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4" y="345928"/>
            <a:ext cx="11870575" cy="451576"/>
          </a:xfrm>
        </p:spPr>
        <p:txBody>
          <a:bodyPr/>
          <a:lstStyle/>
          <a:p>
            <a:r>
              <a:rPr lang="pl-PL" dirty="0"/>
              <a:t>nález sp. zn. II. ÚS 1849/17 ze dne 22. 5. </a:t>
            </a:r>
            <a:r>
              <a:rPr lang="pl-PL" dirty="0" smtClean="0"/>
              <a:t>2018 (Ja.Fe.)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8064" y="1429790"/>
            <a:ext cx="11962015" cy="48677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Zabrání</a:t>
            </a:r>
            <a:r>
              <a:rPr lang="en-GB" dirty="0"/>
              <a:t> </a:t>
            </a:r>
            <a:r>
              <a:rPr lang="en-GB" dirty="0" err="1"/>
              <a:t>věci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majetkové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 v </a:t>
            </a:r>
            <a:r>
              <a:rPr lang="en-GB" dirty="0" err="1"/>
              <a:t>trestním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významný</a:t>
            </a:r>
            <a:r>
              <a:rPr lang="en-GB" dirty="0"/>
              <a:t> </a:t>
            </a:r>
            <a:r>
              <a:rPr lang="en-GB" dirty="0" err="1"/>
              <a:t>zásah</a:t>
            </a:r>
            <a:r>
              <a:rPr lang="en-GB" dirty="0"/>
              <a:t> do </a:t>
            </a:r>
            <a:r>
              <a:rPr lang="en-GB" dirty="0" err="1"/>
              <a:t>práv</a:t>
            </a:r>
            <a:r>
              <a:rPr lang="en-GB" dirty="0"/>
              <a:t> </a:t>
            </a:r>
            <a:r>
              <a:rPr lang="en-GB" dirty="0" err="1"/>
              <a:t>vlastníka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věci</a:t>
            </a:r>
            <a:r>
              <a:rPr lang="en-GB" dirty="0"/>
              <a:t> a z </a:t>
            </a:r>
            <a:r>
              <a:rPr lang="en-GB" dirty="0" err="1"/>
              <a:t>toho</a:t>
            </a:r>
            <a:r>
              <a:rPr lang="en-GB" dirty="0"/>
              <a:t> </a:t>
            </a:r>
            <a:r>
              <a:rPr lang="en-GB" dirty="0" err="1"/>
              <a:t>důvodu</a:t>
            </a:r>
            <a:r>
              <a:rPr lang="en-GB" dirty="0"/>
              <a:t> </a:t>
            </a:r>
            <a:r>
              <a:rPr lang="en-GB" dirty="0" err="1"/>
              <a:t>nemůže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rozhodování</a:t>
            </a:r>
            <a:r>
              <a:rPr lang="en-GB" dirty="0"/>
              <a:t> o </a:t>
            </a:r>
            <a:r>
              <a:rPr lang="en-GB" dirty="0" err="1"/>
              <a:t>použití</a:t>
            </a:r>
            <a:r>
              <a:rPr lang="en-GB" dirty="0"/>
              <a:t> </a:t>
            </a:r>
            <a:r>
              <a:rPr lang="en-GB" dirty="0" err="1"/>
              <a:t>tohoto</a:t>
            </a:r>
            <a:r>
              <a:rPr lang="en-GB" dirty="0"/>
              <a:t> </a:t>
            </a:r>
            <a:r>
              <a:rPr lang="en-GB" dirty="0" err="1"/>
              <a:t>institutu</a:t>
            </a:r>
            <a:r>
              <a:rPr lang="en-GB" dirty="0"/>
              <a:t> </a:t>
            </a:r>
            <a:r>
              <a:rPr lang="en-GB" dirty="0" err="1"/>
              <a:t>pouhou</a:t>
            </a:r>
            <a:r>
              <a:rPr lang="en-GB" dirty="0"/>
              <a:t> </a:t>
            </a:r>
            <a:r>
              <a:rPr lang="en-GB" dirty="0" err="1"/>
              <a:t>formalitou</a:t>
            </a:r>
            <a:r>
              <a:rPr lang="en-GB" dirty="0"/>
              <a:t>. </a:t>
            </a:r>
            <a:r>
              <a:rPr lang="en-GB" b="1" dirty="0" err="1"/>
              <a:t>Jestliže</a:t>
            </a:r>
            <a:r>
              <a:rPr lang="en-GB" b="1" dirty="0"/>
              <a:t> </a:t>
            </a:r>
            <a:r>
              <a:rPr lang="en-GB" b="1" dirty="0" err="1"/>
              <a:t>obecné</a:t>
            </a:r>
            <a:r>
              <a:rPr lang="en-GB" b="1" dirty="0"/>
              <a:t> </a:t>
            </a:r>
            <a:r>
              <a:rPr lang="en-GB" b="1" dirty="0" err="1"/>
              <a:t>soudy</a:t>
            </a:r>
            <a:r>
              <a:rPr lang="en-GB" b="1" dirty="0"/>
              <a:t> </a:t>
            </a:r>
            <a:r>
              <a:rPr lang="en-GB" b="1" dirty="0" err="1"/>
              <a:t>nedospěly</a:t>
            </a:r>
            <a:r>
              <a:rPr lang="en-GB" b="1" dirty="0"/>
              <a:t> k </a:t>
            </a:r>
            <a:r>
              <a:rPr lang="en-GB" b="1" dirty="0" err="1"/>
              <a:t>jednoznačnému</a:t>
            </a:r>
            <a:r>
              <a:rPr lang="en-GB" b="1" dirty="0"/>
              <a:t> </a:t>
            </a:r>
            <a:r>
              <a:rPr lang="en-GB" b="1" dirty="0" err="1"/>
              <a:t>závěru</a:t>
            </a:r>
            <a:r>
              <a:rPr lang="en-GB" b="1" dirty="0"/>
              <a:t> o </a:t>
            </a:r>
            <a:r>
              <a:rPr lang="en-GB" b="1" dirty="0" err="1"/>
              <a:t>původu</a:t>
            </a:r>
            <a:r>
              <a:rPr lang="en-GB" b="1" dirty="0"/>
              <a:t> </a:t>
            </a:r>
            <a:r>
              <a:rPr lang="en-GB" b="1" dirty="0" err="1"/>
              <a:t>předmětných</a:t>
            </a:r>
            <a:r>
              <a:rPr lang="en-GB" b="1" dirty="0"/>
              <a:t> </a:t>
            </a:r>
            <a:r>
              <a:rPr lang="en-GB" b="1" dirty="0" err="1"/>
              <a:t>finančních</a:t>
            </a:r>
            <a:r>
              <a:rPr lang="en-GB" b="1" dirty="0"/>
              <a:t> </a:t>
            </a:r>
            <a:r>
              <a:rPr lang="en-GB" b="1" dirty="0" err="1"/>
              <a:t>prostředků</a:t>
            </a:r>
            <a:r>
              <a:rPr lang="en-GB" b="1" dirty="0"/>
              <a:t>, </a:t>
            </a:r>
            <a:r>
              <a:rPr lang="en-GB" b="1" dirty="0" err="1"/>
              <a:t>tedy</a:t>
            </a:r>
            <a:r>
              <a:rPr lang="en-GB" b="1" dirty="0"/>
              <a:t> </a:t>
            </a:r>
            <a:r>
              <a:rPr lang="en-GB" b="1" dirty="0" err="1"/>
              <a:t>si</a:t>
            </a:r>
            <a:r>
              <a:rPr lang="en-GB" b="1" dirty="0"/>
              <a:t> </a:t>
            </a:r>
            <a:r>
              <a:rPr lang="en-GB" b="1" dirty="0" err="1"/>
              <a:t>byly</a:t>
            </a:r>
            <a:r>
              <a:rPr lang="en-GB" b="1" dirty="0"/>
              <a:t> </a:t>
            </a:r>
            <a:r>
              <a:rPr lang="en-GB" b="1" dirty="0" err="1"/>
              <a:t>vědomy</a:t>
            </a:r>
            <a:r>
              <a:rPr lang="en-GB" b="1" dirty="0"/>
              <a:t>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b="1" dirty="0" err="1"/>
              <a:t>nebylo</a:t>
            </a:r>
            <a:r>
              <a:rPr lang="en-GB" b="1" dirty="0"/>
              <a:t> bez </a:t>
            </a:r>
            <a:r>
              <a:rPr lang="en-GB" b="1" dirty="0" err="1"/>
              <a:t>důvodných</a:t>
            </a:r>
            <a:r>
              <a:rPr lang="en-GB" b="1" dirty="0"/>
              <a:t> </a:t>
            </a:r>
            <a:r>
              <a:rPr lang="en-GB" b="1" dirty="0" err="1"/>
              <a:t>pochybností</a:t>
            </a:r>
            <a:r>
              <a:rPr lang="en-GB" b="1" dirty="0"/>
              <a:t> </a:t>
            </a:r>
            <a:r>
              <a:rPr lang="en-GB" b="1" dirty="0" err="1"/>
              <a:t>prokázáno</a:t>
            </a:r>
            <a:r>
              <a:rPr lang="en-GB" b="1" dirty="0"/>
              <a:t>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b="1" dirty="0" err="1"/>
              <a:t>tyto</a:t>
            </a:r>
            <a:r>
              <a:rPr lang="en-GB" b="1" dirty="0"/>
              <a:t> </a:t>
            </a:r>
            <a:r>
              <a:rPr lang="en-GB" b="1" dirty="0" err="1"/>
              <a:t>prostředky</a:t>
            </a:r>
            <a:r>
              <a:rPr lang="en-GB" b="1" dirty="0"/>
              <a:t> </a:t>
            </a:r>
            <a:r>
              <a:rPr lang="en-GB" b="1" dirty="0" err="1"/>
              <a:t>byly</a:t>
            </a:r>
            <a:r>
              <a:rPr lang="en-GB" b="1" dirty="0"/>
              <a:t> </a:t>
            </a:r>
            <a:r>
              <a:rPr lang="en-GB" b="1" dirty="0" err="1"/>
              <a:t>nabyty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majetek</a:t>
            </a:r>
            <a:r>
              <a:rPr lang="en-GB" b="1" dirty="0"/>
              <a:t> </a:t>
            </a:r>
            <a:r>
              <a:rPr lang="en-GB" b="1" dirty="0" err="1"/>
              <a:t>získaný</a:t>
            </a:r>
            <a:r>
              <a:rPr lang="en-GB" b="1" dirty="0"/>
              <a:t> z </a:t>
            </a:r>
            <a:r>
              <a:rPr lang="en-GB" b="1" dirty="0" err="1"/>
              <a:t>trestné</a:t>
            </a:r>
            <a:r>
              <a:rPr lang="en-GB" b="1" dirty="0"/>
              <a:t> </a:t>
            </a:r>
            <a:r>
              <a:rPr lang="en-GB" b="1" dirty="0" err="1"/>
              <a:t>činnosti</a:t>
            </a:r>
            <a:r>
              <a:rPr lang="en-GB" b="1" dirty="0"/>
              <a:t>, a </a:t>
            </a:r>
            <a:r>
              <a:rPr lang="en-GB" b="1" dirty="0" err="1"/>
              <a:t>aniž</a:t>
            </a:r>
            <a:r>
              <a:rPr lang="en-GB" b="1" dirty="0"/>
              <a:t> by </a:t>
            </a:r>
            <a:r>
              <a:rPr lang="en-GB" b="1" dirty="0" err="1"/>
              <a:t>vyvrátily</a:t>
            </a:r>
            <a:r>
              <a:rPr lang="en-GB" b="1" dirty="0"/>
              <a:t> </a:t>
            </a:r>
            <a:r>
              <a:rPr lang="en-GB" b="1" dirty="0" err="1"/>
              <a:t>verzi</a:t>
            </a:r>
            <a:r>
              <a:rPr lang="en-GB" b="1" dirty="0"/>
              <a:t> </a:t>
            </a:r>
            <a:r>
              <a:rPr lang="en-GB" b="1" dirty="0" err="1"/>
              <a:t>jejich</a:t>
            </a:r>
            <a:r>
              <a:rPr lang="en-GB" b="1" dirty="0"/>
              <a:t> </a:t>
            </a:r>
            <a:r>
              <a:rPr lang="en-GB" b="1" dirty="0" err="1"/>
              <a:t>možného</a:t>
            </a:r>
            <a:r>
              <a:rPr lang="en-GB" b="1" dirty="0"/>
              <a:t> </a:t>
            </a:r>
            <a:r>
              <a:rPr lang="en-GB" b="1" dirty="0" err="1"/>
              <a:t>legálního</a:t>
            </a:r>
            <a:r>
              <a:rPr lang="en-GB" b="1" dirty="0"/>
              <a:t> </a:t>
            </a:r>
            <a:r>
              <a:rPr lang="en-GB" b="1" dirty="0" err="1"/>
              <a:t>původu</a:t>
            </a:r>
            <a:r>
              <a:rPr lang="en-GB" b="1" dirty="0"/>
              <a:t>, </a:t>
            </a:r>
            <a:r>
              <a:rPr lang="en-GB" b="1" dirty="0" err="1"/>
              <a:t>rozhodly</a:t>
            </a:r>
            <a:r>
              <a:rPr lang="en-GB" b="1" dirty="0"/>
              <a:t> o </a:t>
            </a:r>
            <a:r>
              <a:rPr lang="en-GB" b="1" dirty="0" err="1"/>
              <a:t>jejich</a:t>
            </a:r>
            <a:r>
              <a:rPr lang="en-GB" b="1" dirty="0"/>
              <a:t> </a:t>
            </a:r>
            <a:r>
              <a:rPr lang="en-GB" b="1" dirty="0" err="1"/>
              <a:t>zabrání</a:t>
            </a:r>
            <a:r>
              <a:rPr lang="en-GB" b="1" dirty="0"/>
              <a:t>, </a:t>
            </a:r>
            <a:r>
              <a:rPr lang="en-GB" b="1" dirty="0" err="1"/>
              <a:t>porušily</a:t>
            </a:r>
            <a:r>
              <a:rPr lang="en-GB" b="1" dirty="0"/>
              <a:t> </a:t>
            </a:r>
            <a:r>
              <a:rPr lang="en-GB" b="1" dirty="0" err="1"/>
              <a:t>tím</a:t>
            </a:r>
            <a:r>
              <a:rPr lang="en-GB" b="1" dirty="0"/>
              <a:t> </a:t>
            </a:r>
            <a:r>
              <a:rPr lang="en-GB" b="1" dirty="0" err="1"/>
              <a:t>ustanovení</a:t>
            </a:r>
            <a:r>
              <a:rPr lang="en-GB" b="1" dirty="0"/>
              <a:t> § 102 </a:t>
            </a:r>
            <a:r>
              <a:rPr lang="en-GB" b="1" dirty="0" err="1"/>
              <a:t>trestního</a:t>
            </a:r>
            <a:r>
              <a:rPr lang="en-GB" b="1" dirty="0"/>
              <a:t> </a:t>
            </a:r>
            <a:r>
              <a:rPr lang="en-GB" b="1" dirty="0" err="1"/>
              <a:t>zákoníku</a:t>
            </a:r>
            <a:r>
              <a:rPr lang="en-GB" b="1" dirty="0"/>
              <a:t> </a:t>
            </a:r>
            <a:r>
              <a:rPr lang="en-GB" dirty="0"/>
              <a:t>a </a:t>
            </a:r>
            <a:r>
              <a:rPr lang="en-GB" dirty="0" err="1"/>
              <a:t>současně</a:t>
            </a:r>
            <a:r>
              <a:rPr lang="en-GB" dirty="0"/>
              <a:t> </a:t>
            </a:r>
            <a:r>
              <a:rPr lang="en-GB" dirty="0" err="1"/>
              <a:t>došlo</a:t>
            </a:r>
            <a:r>
              <a:rPr lang="en-GB" dirty="0"/>
              <a:t> k </a:t>
            </a: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</a:t>
            </a:r>
            <a:r>
              <a:rPr lang="en-GB" dirty="0" err="1"/>
              <a:t>stěžovatelky</a:t>
            </a:r>
            <a:r>
              <a:rPr lang="en-GB" dirty="0"/>
              <a:t>, </a:t>
            </a:r>
            <a:r>
              <a:rPr lang="en-GB" dirty="0" err="1"/>
              <a:t>jež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jí</a:t>
            </a:r>
            <a:r>
              <a:rPr lang="en-GB" dirty="0"/>
              <a:t> </a:t>
            </a:r>
            <a:r>
              <a:rPr lang="en-GB" dirty="0" err="1"/>
              <a:t>garantována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11 </a:t>
            </a:r>
            <a:r>
              <a:rPr lang="en-GB" dirty="0" err="1"/>
              <a:t>odst</a:t>
            </a:r>
            <a:r>
              <a:rPr lang="en-GB" dirty="0"/>
              <a:t>. 1 a </a:t>
            </a:r>
            <a:r>
              <a:rPr lang="en-GB" dirty="0" err="1"/>
              <a:t>čl</a:t>
            </a:r>
            <a:r>
              <a:rPr lang="en-GB" dirty="0"/>
              <a:t>. 36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. 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2004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II. ÚS 1152/17 ze dne 11. 6. </a:t>
            </a:r>
            <a:r>
              <a:rPr lang="pl-PL" dirty="0" smtClean="0"/>
              <a:t>2018 (L.D.)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126" y="135497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000" dirty="0" err="1"/>
              <a:t>Ústavní</a:t>
            </a:r>
            <a:r>
              <a:rPr lang="en-GB" sz="2000" dirty="0"/>
              <a:t> </a:t>
            </a:r>
            <a:r>
              <a:rPr lang="en-GB" sz="2000" dirty="0" err="1"/>
              <a:t>soud</a:t>
            </a:r>
            <a:r>
              <a:rPr lang="en-GB" sz="2000" dirty="0"/>
              <a:t>,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rozdíl</a:t>
            </a:r>
            <a:r>
              <a:rPr lang="en-GB" sz="2000" dirty="0"/>
              <a:t> od </a:t>
            </a:r>
            <a:r>
              <a:rPr lang="en-GB" sz="2000" dirty="0" err="1"/>
              <a:t>obecných</a:t>
            </a:r>
            <a:r>
              <a:rPr lang="en-GB" sz="2000" dirty="0"/>
              <a:t> </a:t>
            </a:r>
            <a:r>
              <a:rPr lang="en-GB" sz="2000" dirty="0" err="1"/>
              <a:t>soudů</a:t>
            </a:r>
            <a:r>
              <a:rPr lang="en-GB" sz="2000" dirty="0"/>
              <a:t>, </a:t>
            </a:r>
            <a:r>
              <a:rPr lang="en-GB" sz="2000" dirty="0" err="1"/>
              <a:t>zastává</a:t>
            </a:r>
            <a:r>
              <a:rPr lang="en-GB" sz="2000" dirty="0"/>
              <a:t> </a:t>
            </a:r>
            <a:r>
              <a:rPr lang="en-GB" sz="2000" dirty="0" err="1"/>
              <a:t>názor</a:t>
            </a:r>
            <a:r>
              <a:rPr lang="en-GB" sz="2000" dirty="0"/>
              <a:t>, </a:t>
            </a:r>
            <a:r>
              <a:rPr lang="en-GB" sz="2000" dirty="0" err="1"/>
              <a:t>že</a:t>
            </a:r>
            <a:r>
              <a:rPr lang="en-GB" sz="2000" dirty="0"/>
              <a:t> </a:t>
            </a:r>
            <a:r>
              <a:rPr lang="en-GB" sz="2000" dirty="0" err="1"/>
              <a:t>posuzovaný</a:t>
            </a:r>
            <a:r>
              <a:rPr lang="en-GB" sz="2000" dirty="0"/>
              <a:t> </a:t>
            </a:r>
            <a:r>
              <a:rPr lang="en-GB" sz="2000" dirty="0" err="1"/>
              <a:t>skutek</a:t>
            </a:r>
            <a:r>
              <a:rPr lang="en-GB" sz="2000" dirty="0"/>
              <a:t>,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nějž</a:t>
            </a:r>
            <a:r>
              <a:rPr lang="en-GB" sz="2000" dirty="0"/>
              <a:t> </a:t>
            </a:r>
            <a:r>
              <a:rPr lang="en-GB" sz="2000" dirty="0" err="1"/>
              <a:t>byl</a:t>
            </a:r>
            <a:r>
              <a:rPr lang="en-GB" sz="2000" dirty="0"/>
              <a:t> </a:t>
            </a:r>
            <a:r>
              <a:rPr lang="en-GB" sz="2000" dirty="0" err="1"/>
              <a:t>stěžovatel</a:t>
            </a:r>
            <a:r>
              <a:rPr lang="en-GB" sz="2000" dirty="0"/>
              <a:t> </a:t>
            </a:r>
            <a:r>
              <a:rPr lang="en-GB" sz="2000" dirty="0" err="1"/>
              <a:t>odsouzen</a:t>
            </a:r>
            <a:r>
              <a:rPr lang="en-GB" sz="2000" dirty="0"/>
              <a:t> k </a:t>
            </a:r>
            <a:r>
              <a:rPr lang="en-GB" sz="2000" dirty="0" err="1"/>
              <a:t>nepodmíněnému</a:t>
            </a:r>
            <a:r>
              <a:rPr lang="en-GB" sz="2000" dirty="0"/>
              <a:t> </a:t>
            </a:r>
            <a:r>
              <a:rPr lang="en-GB" sz="2000" dirty="0" err="1"/>
              <a:t>trestu</a:t>
            </a:r>
            <a:r>
              <a:rPr lang="en-GB" sz="2000" dirty="0"/>
              <a:t> </a:t>
            </a:r>
            <a:r>
              <a:rPr lang="en-GB" sz="2000" dirty="0" err="1"/>
              <a:t>odnětí</a:t>
            </a:r>
            <a:r>
              <a:rPr lang="en-GB" sz="2000" dirty="0"/>
              <a:t> </a:t>
            </a:r>
            <a:r>
              <a:rPr lang="en-GB" sz="2000" dirty="0" err="1"/>
              <a:t>svobody</a:t>
            </a:r>
            <a:r>
              <a:rPr lang="en-GB" sz="2000" dirty="0"/>
              <a:t>, </a:t>
            </a:r>
            <a:r>
              <a:rPr lang="en-GB" sz="2000" dirty="0" err="1"/>
              <a:t>vzhledem</a:t>
            </a:r>
            <a:r>
              <a:rPr lang="en-GB" sz="2000" dirty="0"/>
              <a:t> </a:t>
            </a:r>
            <a:r>
              <a:rPr lang="en-GB" sz="2000" dirty="0" err="1"/>
              <a:t>ke</a:t>
            </a:r>
            <a:r>
              <a:rPr lang="en-GB" sz="2000" dirty="0"/>
              <a:t> </a:t>
            </a:r>
            <a:r>
              <a:rPr lang="en-GB" sz="2000" dirty="0" err="1"/>
              <a:t>všem</a:t>
            </a:r>
            <a:r>
              <a:rPr lang="en-GB" sz="2000" dirty="0"/>
              <a:t> </a:t>
            </a:r>
            <a:r>
              <a:rPr lang="en-GB" sz="2000" dirty="0" err="1"/>
              <a:t>shora</a:t>
            </a:r>
            <a:r>
              <a:rPr lang="en-GB" sz="2000" dirty="0"/>
              <a:t> </a:t>
            </a:r>
            <a:r>
              <a:rPr lang="en-GB" sz="2000" dirty="0" err="1"/>
              <a:t>popsaným</a:t>
            </a:r>
            <a:r>
              <a:rPr lang="en-GB" sz="2000" dirty="0"/>
              <a:t> </a:t>
            </a:r>
            <a:r>
              <a:rPr lang="en-GB" sz="2000" dirty="0" err="1"/>
              <a:t>specifickým</a:t>
            </a:r>
            <a:r>
              <a:rPr lang="en-GB" sz="2000" dirty="0"/>
              <a:t> </a:t>
            </a:r>
            <a:r>
              <a:rPr lang="en-GB" sz="2000" dirty="0" err="1"/>
              <a:t>okolnostem</a:t>
            </a:r>
            <a:r>
              <a:rPr lang="en-GB" sz="2000" dirty="0"/>
              <a:t> </a:t>
            </a:r>
            <a:r>
              <a:rPr lang="en-GB" sz="2000" b="1" dirty="0" err="1"/>
              <a:t>nedosahuje</a:t>
            </a:r>
            <a:r>
              <a:rPr lang="en-GB" sz="2000" b="1" dirty="0"/>
              <a:t> </a:t>
            </a:r>
            <a:r>
              <a:rPr lang="en-GB" sz="2000" b="1" dirty="0" err="1"/>
              <a:t>ani</a:t>
            </a:r>
            <a:r>
              <a:rPr lang="en-GB" sz="2000" b="1" dirty="0"/>
              <a:t> </a:t>
            </a:r>
            <a:r>
              <a:rPr lang="en-GB" sz="2000" b="1" dirty="0" err="1"/>
              <a:t>dolní</a:t>
            </a:r>
            <a:r>
              <a:rPr lang="en-GB" sz="2000" b="1" dirty="0"/>
              <a:t> </a:t>
            </a:r>
            <a:r>
              <a:rPr lang="en-GB" sz="2000" b="1" dirty="0" err="1"/>
              <a:t>hranice</a:t>
            </a:r>
            <a:r>
              <a:rPr lang="en-GB" sz="2000" b="1" dirty="0"/>
              <a:t> </a:t>
            </a:r>
            <a:r>
              <a:rPr lang="en-GB" sz="2000" b="1" dirty="0" err="1"/>
              <a:t>společenské</a:t>
            </a:r>
            <a:r>
              <a:rPr lang="en-GB" sz="2000" b="1" dirty="0"/>
              <a:t> </a:t>
            </a:r>
            <a:r>
              <a:rPr lang="en-GB" sz="2000" b="1" dirty="0" err="1"/>
              <a:t>škodlivosti</a:t>
            </a:r>
            <a:r>
              <a:rPr lang="en-GB" sz="2000" b="1" dirty="0"/>
              <a:t>, aby </a:t>
            </a:r>
            <a:r>
              <a:rPr lang="en-GB" sz="2000" b="1" dirty="0" err="1"/>
              <a:t>jej</a:t>
            </a:r>
            <a:r>
              <a:rPr lang="en-GB" sz="2000" b="1" dirty="0"/>
              <a:t> </a:t>
            </a:r>
            <a:r>
              <a:rPr lang="en-GB" sz="2000" b="1" dirty="0" err="1"/>
              <a:t>vůbec</a:t>
            </a:r>
            <a:r>
              <a:rPr lang="en-GB" sz="2000" b="1" dirty="0"/>
              <a:t> </a:t>
            </a:r>
            <a:r>
              <a:rPr lang="en-GB" sz="2000" b="1" dirty="0" err="1"/>
              <a:t>bylo</a:t>
            </a:r>
            <a:r>
              <a:rPr lang="en-GB" sz="2000" b="1" dirty="0"/>
              <a:t> </a:t>
            </a:r>
            <a:r>
              <a:rPr lang="en-GB" sz="2000" b="1" dirty="0" err="1"/>
              <a:t>možno</a:t>
            </a:r>
            <a:r>
              <a:rPr lang="en-GB" sz="2000" b="1" dirty="0"/>
              <a:t> </a:t>
            </a:r>
            <a:r>
              <a:rPr lang="en-GB" sz="2000" b="1" dirty="0" err="1"/>
              <a:t>považovat</a:t>
            </a:r>
            <a:r>
              <a:rPr lang="en-GB" sz="2000" b="1" dirty="0"/>
              <a:t> </a:t>
            </a:r>
            <a:r>
              <a:rPr lang="en-GB" sz="2000" b="1" dirty="0" err="1"/>
              <a:t>za</a:t>
            </a:r>
            <a:r>
              <a:rPr lang="en-GB" sz="2000" b="1" dirty="0"/>
              <a:t> </a:t>
            </a:r>
            <a:r>
              <a:rPr lang="en-GB" sz="2000" b="1" dirty="0" err="1"/>
              <a:t>trestný</a:t>
            </a:r>
            <a:r>
              <a:rPr lang="en-GB" sz="2000" b="1" dirty="0"/>
              <a:t> </a:t>
            </a:r>
            <a:r>
              <a:rPr lang="en-GB" sz="2000" b="1" dirty="0" err="1"/>
              <a:t>čin</a:t>
            </a:r>
            <a:r>
              <a:rPr lang="en-GB" sz="2000" b="1" dirty="0"/>
              <a:t>,</a:t>
            </a:r>
            <a:r>
              <a:rPr lang="en-GB" sz="2000" dirty="0"/>
              <a:t> </a:t>
            </a:r>
            <a:r>
              <a:rPr lang="en-GB" sz="2000" dirty="0" err="1"/>
              <a:t>natož</a:t>
            </a:r>
            <a:r>
              <a:rPr lang="en-GB" sz="2000" dirty="0"/>
              <a:t>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trestný</a:t>
            </a:r>
            <a:r>
              <a:rPr lang="en-GB" sz="2000" dirty="0"/>
              <a:t> </a:t>
            </a:r>
            <a:r>
              <a:rPr lang="en-GB" sz="2000" dirty="0" err="1"/>
              <a:t>čin</a:t>
            </a:r>
            <a:r>
              <a:rPr lang="en-GB" sz="2000" dirty="0"/>
              <a:t>,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nějž</a:t>
            </a:r>
            <a:r>
              <a:rPr lang="en-GB" sz="2000" dirty="0"/>
              <a:t> by </a:t>
            </a:r>
            <a:r>
              <a:rPr lang="en-GB" sz="2000" dirty="0" err="1"/>
              <a:t>měl</a:t>
            </a:r>
            <a:r>
              <a:rPr lang="en-GB" sz="2000" dirty="0"/>
              <a:t> </a:t>
            </a:r>
            <a:r>
              <a:rPr lang="en-GB" sz="2000" dirty="0" err="1"/>
              <a:t>být</a:t>
            </a:r>
            <a:r>
              <a:rPr lang="en-GB" sz="2000" dirty="0"/>
              <a:t> </a:t>
            </a:r>
            <a:r>
              <a:rPr lang="en-GB" sz="2000" dirty="0" err="1"/>
              <a:t>stěžovatel</a:t>
            </a:r>
            <a:r>
              <a:rPr lang="en-GB" sz="2000" dirty="0"/>
              <a:t> </a:t>
            </a:r>
            <a:r>
              <a:rPr lang="en-GB" sz="2000" dirty="0" err="1"/>
              <a:t>potrestán</a:t>
            </a:r>
            <a:r>
              <a:rPr lang="en-GB" sz="2000" dirty="0"/>
              <a:t> </a:t>
            </a:r>
            <a:r>
              <a:rPr lang="en-GB" sz="2000" dirty="0" err="1"/>
              <a:t>nepodmíněným</a:t>
            </a:r>
            <a:r>
              <a:rPr lang="en-GB" sz="2000" dirty="0"/>
              <a:t> </a:t>
            </a:r>
            <a:r>
              <a:rPr lang="en-GB" sz="2000" dirty="0" err="1"/>
              <a:t>trestem</a:t>
            </a:r>
            <a:r>
              <a:rPr lang="en-GB" sz="2000" dirty="0"/>
              <a:t> </a:t>
            </a:r>
            <a:r>
              <a:rPr lang="en-GB" sz="2000" dirty="0" err="1"/>
              <a:t>odnětí</a:t>
            </a:r>
            <a:r>
              <a:rPr lang="en-GB" sz="2000" dirty="0"/>
              <a:t> </a:t>
            </a:r>
            <a:r>
              <a:rPr lang="en-GB" sz="2000" dirty="0" err="1"/>
              <a:t>svobody</a:t>
            </a:r>
            <a:r>
              <a:rPr lang="en-GB" sz="2000" dirty="0" smtClean="0"/>
              <a:t>.</a:t>
            </a: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err="1"/>
              <a:t>Stíhané</a:t>
            </a:r>
            <a:r>
              <a:rPr lang="en-GB" sz="2000" dirty="0"/>
              <a:t> </a:t>
            </a:r>
            <a:r>
              <a:rPr lang="en-GB" sz="2000" dirty="0" err="1"/>
              <a:t>jednání</a:t>
            </a:r>
            <a:r>
              <a:rPr lang="en-GB" sz="2000" dirty="0"/>
              <a:t> </a:t>
            </a:r>
            <a:r>
              <a:rPr lang="en-GB" sz="2000" dirty="0" err="1"/>
              <a:t>stěžovatele</a:t>
            </a:r>
            <a:r>
              <a:rPr lang="en-GB" sz="2000" dirty="0"/>
              <a:t> </a:t>
            </a:r>
            <a:r>
              <a:rPr lang="en-GB" sz="2000" dirty="0" err="1"/>
              <a:t>spočívalo</a:t>
            </a:r>
            <a:r>
              <a:rPr lang="en-GB" sz="2000" dirty="0"/>
              <a:t> </a:t>
            </a:r>
            <a:r>
              <a:rPr lang="en-GB" sz="2000" dirty="0" err="1"/>
              <a:t>pouze</a:t>
            </a:r>
            <a:r>
              <a:rPr lang="en-GB" sz="2000" dirty="0"/>
              <a:t> v tom, </a:t>
            </a:r>
            <a:r>
              <a:rPr lang="en-GB" sz="2000" dirty="0" err="1"/>
              <a:t>že</a:t>
            </a:r>
            <a:r>
              <a:rPr lang="en-GB" sz="2000" dirty="0"/>
              <a:t> </a:t>
            </a:r>
            <a:r>
              <a:rPr lang="en-GB" sz="2000" b="1" dirty="0" err="1"/>
              <a:t>jako</a:t>
            </a:r>
            <a:r>
              <a:rPr lang="en-GB" sz="2000" b="1" dirty="0"/>
              <a:t> </a:t>
            </a:r>
            <a:r>
              <a:rPr lang="en-GB" sz="2000" b="1" dirty="0" err="1"/>
              <a:t>automechanik</a:t>
            </a:r>
            <a:r>
              <a:rPr lang="en-GB" sz="2000" b="1" dirty="0"/>
              <a:t>, </a:t>
            </a:r>
            <a:r>
              <a:rPr lang="en-GB" sz="2000" b="1" dirty="0" err="1"/>
              <a:t>který</a:t>
            </a:r>
            <a:r>
              <a:rPr lang="en-GB" sz="2000" b="1" dirty="0"/>
              <a:t> </a:t>
            </a:r>
            <a:r>
              <a:rPr lang="en-GB" sz="2000" b="1" dirty="0" err="1"/>
              <a:t>provozuje</a:t>
            </a:r>
            <a:r>
              <a:rPr lang="en-GB" sz="2000" b="1" dirty="0"/>
              <a:t> </a:t>
            </a:r>
            <a:r>
              <a:rPr lang="en-GB" sz="2000" b="1" dirty="0" err="1"/>
              <a:t>autoservis</a:t>
            </a:r>
            <a:r>
              <a:rPr lang="en-GB" sz="2000" b="1" dirty="0"/>
              <a:t> </a:t>
            </a:r>
            <a:r>
              <a:rPr lang="en-GB" sz="2000" b="1" dirty="0" err="1"/>
              <a:t>jako</a:t>
            </a:r>
            <a:r>
              <a:rPr lang="en-GB" sz="2000" b="1" dirty="0"/>
              <a:t> </a:t>
            </a:r>
            <a:r>
              <a:rPr lang="en-GB" sz="2000" b="1" dirty="0" err="1"/>
              <a:t>osoba</a:t>
            </a:r>
            <a:r>
              <a:rPr lang="en-GB" sz="2000" b="1" dirty="0"/>
              <a:t> </a:t>
            </a:r>
            <a:r>
              <a:rPr lang="en-GB" sz="2000" b="1" dirty="0" err="1"/>
              <a:t>samostatně</a:t>
            </a:r>
            <a:r>
              <a:rPr lang="en-GB" sz="2000" b="1" dirty="0"/>
              <a:t> </a:t>
            </a:r>
            <a:r>
              <a:rPr lang="en-GB" sz="2000" b="1" dirty="0" err="1"/>
              <a:t>výdělečně</a:t>
            </a:r>
            <a:r>
              <a:rPr lang="en-GB" sz="2000" b="1" dirty="0"/>
              <a:t> </a:t>
            </a:r>
            <a:r>
              <a:rPr lang="en-GB" sz="2000" b="1" dirty="0" err="1"/>
              <a:t>činná</a:t>
            </a:r>
            <a:r>
              <a:rPr lang="en-GB" sz="2000" b="1" dirty="0"/>
              <a:t> v </a:t>
            </a:r>
            <a:r>
              <a:rPr lang="en-GB" sz="2000" b="1" dirty="0" err="1"/>
              <a:t>areálu</a:t>
            </a:r>
            <a:r>
              <a:rPr lang="en-GB" sz="2000" b="1" dirty="0"/>
              <a:t> </a:t>
            </a:r>
            <a:r>
              <a:rPr lang="en-GB" sz="2000" b="1" dirty="0" err="1"/>
              <a:t>garáží</a:t>
            </a:r>
            <a:r>
              <a:rPr lang="en-GB" sz="2000" b="1" dirty="0"/>
              <a:t>, </a:t>
            </a:r>
            <a:r>
              <a:rPr lang="en-GB" sz="2000" b="1" dirty="0" err="1"/>
              <a:t>kam</a:t>
            </a:r>
            <a:r>
              <a:rPr lang="en-GB" sz="2000" b="1" dirty="0"/>
              <a:t> </a:t>
            </a:r>
            <a:r>
              <a:rPr lang="en-GB" sz="2000" b="1" dirty="0" err="1"/>
              <a:t>není</a:t>
            </a:r>
            <a:r>
              <a:rPr lang="en-GB" sz="2000" b="1" dirty="0"/>
              <a:t> </a:t>
            </a:r>
            <a:r>
              <a:rPr lang="en-GB" sz="2000" b="1" dirty="0" err="1"/>
              <a:t>umožněn</a:t>
            </a:r>
            <a:r>
              <a:rPr lang="en-GB" sz="2000" b="1" dirty="0"/>
              <a:t> </a:t>
            </a:r>
            <a:r>
              <a:rPr lang="en-GB" sz="2000" b="1" dirty="0" err="1"/>
              <a:t>vjezd</a:t>
            </a:r>
            <a:r>
              <a:rPr lang="en-GB" sz="2000" b="1" dirty="0"/>
              <a:t> </a:t>
            </a:r>
            <a:r>
              <a:rPr lang="en-GB" sz="2000" b="1" dirty="0" err="1"/>
              <a:t>motorovým</a:t>
            </a:r>
            <a:r>
              <a:rPr lang="en-GB" sz="2000" b="1" dirty="0"/>
              <a:t> </a:t>
            </a:r>
            <a:r>
              <a:rPr lang="en-GB" sz="2000" b="1" dirty="0" err="1"/>
              <a:t>vozidlům</a:t>
            </a:r>
            <a:r>
              <a:rPr lang="en-GB" sz="2000" b="1" dirty="0"/>
              <a:t> </a:t>
            </a:r>
            <a:r>
              <a:rPr lang="en-GB" sz="2000" b="1" dirty="0" err="1"/>
              <a:t>umístěním</a:t>
            </a:r>
            <a:r>
              <a:rPr lang="en-GB" sz="2000" b="1" dirty="0"/>
              <a:t> </a:t>
            </a:r>
            <a:r>
              <a:rPr lang="en-GB" sz="2000" b="1" dirty="0" err="1"/>
              <a:t>zákazové</a:t>
            </a:r>
            <a:r>
              <a:rPr lang="en-GB" sz="2000" b="1" dirty="0"/>
              <a:t> </a:t>
            </a:r>
            <a:r>
              <a:rPr lang="en-GB" sz="2000" b="1" dirty="0" err="1"/>
              <a:t>značky</a:t>
            </a:r>
            <a:r>
              <a:rPr lang="en-GB" sz="2000" b="1" dirty="0"/>
              <a:t>, </a:t>
            </a:r>
            <a:r>
              <a:rPr lang="en-GB" sz="2000" b="1" dirty="0" err="1"/>
              <a:t>opravoval</a:t>
            </a:r>
            <a:r>
              <a:rPr lang="en-GB" sz="2000" b="1" dirty="0"/>
              <a:t> </a:t>
            </a:r>
            <a:r>
              <a:rPr lang="en-GB" sz="2000" b="1" dirty="0" err="1"/>
              <a:t>auta</a:t>
            </a:r>
            <a:r>
              <a:rPr lang="en-GB" sz="2000" b="1" dirty="0"/>
              <a:t>, </a:t>
            </a:r>
            <a:r>
              <a:rPr lang="en-GB" sz="2000" b="1" dirty="0" err="1"/>
              <a:t>která</a:t>
            </a:r>
            <a:r>
              <a:rPr lang="en-GB" sz="2000" b="1" dirty="0"/>
              <a:t> mu do </a:t>
            </a:r>
            <a:r>
              <a:rPr lang="en-GB" sz="2000" b="1" dirty="0" err="1"/>
              <a:t>areálu</a:t>
            </a:r>
            <a:r>
              <a:rPr lang="en-GB" sz="2000" b="1" dirty="0"/>
              <a:t> </a:t>
            </a:r>
            <a:r>
              <a:rPr lang="en-GB" sz="2000" b="1" dirty="0" err="1"/>
              <a:t>vozil</a:t>
            </a:r>
            <a:r>
              <a:rPr lang="en-GB" sz="2000" b="1" dirty="0"/>
              <a:t> </a:t>
            </a:r>
            <a:r>
              <a:rPr lang="en-GB" sz="2000" b="1" dirty="0" err="1"/>
              <a:t>jeho</a:t>
            </a:r>
            <a:r>
              <a:rPr lang="en-GB" sz="2000" b="1" dirty="0"/>
              <a:t> </a:t>
            </a:r>
            <a:r>
              <a:rPr lang="en-GB" sz="2000" b="1" dirty="0" err="1"/>
              <a:t>vozidlem</a:t>
            </a:r>
            <a:r>
              <a:rPr lang="en-GB" sz="2000" b="1" dirty="0"/>
              <a:t> </a:t>
            </a:r>
            <a:r>
              <a:rPr lang="en-GB" sz="2000" b="1" dirty="0" err="1"/>
              <a:t>zn</a:t>
            </a:r>
            <a:r>
              <a:rPr lang="en-GB" sz="2000" b="1" dirty="0"/>
              <a:t>. Volkswagen Transporter s </a:t>
            </a:r>
            <a:r>
              <a:rPr lang="en-GB" sz="2000" b="1" dirty="0" err="1"/>
              <a:t>vlekem</a:t>
            </a:r>
            <a:r>
              <a:rPr lang="en-GB" sz="2000" b="1" dirty="0"/>
              <a:t> pro </a:t>
            </a:r>
            <a:r>
              <a:rPr lang="en-GB" sz="2000" b="1" dirty="0" err="1"/>
              <a:t>auta</a:t>
            </a:r>
            <a:r>
              <a:rPr lang="en-GB" sz="2000" b="1" dirty="0"/>
              <a:t> </a:t>
            </a:r>
            <a:r>
              <a:rPr lang="en-GB" sz="2000" b="1" dirty="0" err="1"/>
              <a:t>kolega</a:t>
            </a:r>
            <a:r>
              <a:rPr lang="en-GB" sz="2000" b="1" dirty="0"/>
              <a:t>, </a:t>
            </a:r>
            <a:r>
              <a:rPr lang="en-GB" sz="2000" b="1" dirty="0" err="1"/>
              <a:t>který</a:t>
            </a:r>
            <a:r>
              <a:rPr lang="en-GB" sz="2000" b="1" dirty="0"/>
              <a:t> </a:t>
            </a:r>
            <a:r>
              <a:rPr lang="en-GB" sz="2000" b="1" dirty="0" err="1"/>
              <a:t>má</a:t>
            </a:r>
            <a:r>
              <a:rPr lang="en-GB" sz="2000" b="1" dirty="0"/>
              <a:t> v </a:t>
            </a:r>
            <a:r>
              <a:rPr lang="en-GB" sz="2000" b="1" dirty="0" err="1"/>
              <a:t>tomtéž</a:t>
            </a:r>
            <a:r>
              <a:rPr lang="en-GB" sz="2000" b="1" dirty="0"/>
              <a:t> </a:t>
            </a:r>
            <a:r>
              <a:rPr lang="en-GB" sz="2000" b="1" dirty="0" err="1"/>
              <a:t>areálu</a:t>
            </a:r>
            <a:r>
              <a:rPr lang="en-GB" sz="2000" b="1" dirty="0"/>
              <a:t> </a:t>
            </a:r>
            <a:r>
              <a:rPr lang="en-GB" sz="2000" b="1" dirty="0" err="1"/>
              <a:t>také</a:t>
            </a:r>
            <a:r>
              <a:rPr lang="en-GB" sz="2000" b="1" dirty="0"/>
              <a:t> </a:t>
            </a:r>
            <a:r>
              <a:rPr lang="en-GB" sz="2000" b="1" dirty="0" err="1"/>
              <a:t>dílnu</a:t>
            </a:r>
            <a:r>
              <a:rPr lang="en-GB" sz="2000" b="1" dirty="0"/>
              <a:t>. </a:t>
            </a:r>
            <a:r>
              <a:rPr lang="en-GB" sz="2000" b="1" dirty="0" err="1"/>
              <a:t>Stěžovatel</a:t>
            </a:r>
            <a:r>
              <a:rPr lang="en-GB" sz="2000" b="1" dirty="0"/>
              <a:t> </a:t>
            </a:r>
            <a:r>
              <a:rPr lang="en-GB" sz="2000" b="1" dirty="0" err="1"/>
              <a:t>poté</a:t>
            </a:r>
            <a:r>
              <a:rPr lang="en-GB" sz="2000" b="1" dirty="0"/>
              <a:t> </a:t>
            </a:r>
            <a:r>
              <a:rPr lang="en-GB" sz="2000" b="1" dirty="0" err="1"/>
              <a:t>tato</a:t>
            </a:r>
            <a:r>
              <a:rPr lang="en-GB" sz="2000" b="1" dirty="0"/>
              <a:t> </a:t>
            </a:r>
            <a:r>
              <a:rPr lang="en-GB" sz="2000" b="1" dirty="0" err="1"/>
              <a:t>auta</a:t>
            </a:r>
            <a:r>
              <a:rPr lang="en-GB" sz="2000" b="1" dirty="0"/>
              <a:t> </a:t>
            </a:r>
            <a:r>
              <a:rPr lang="en-GB" sz="2000" b="1" dirty="0" err="1"/>
              <a:t>přemísťoval</a:t>
            </a:r>
            <a:r>
              <a:rPr lang="en-GB" sz="2000" b="1" dirty="0"/>
              <a:t> v </a:t>
            </a:r>
            <a:r>
              <a:rPr lang="en-GB" sz="2000" b="1" dirty="0" err="1"/>
              <a:t>rámci</a:t>
            </a:r>
            <a:r>
              <a:rPr lang="en-GB" sz="2000" b="1" dirty="0"/>
              <a:t> </a:t>
            </a:r>
            <a:r>
              <a:rPr lang="en-GB" sz="2000" b="1" dirty="0" err="1"/>
              <a:t>areálu</a:t>
            </a:r>
            <a:r>
              <a:rPr lang="en-GB" sz="2000" b="1" dirty="0"/>
              <a:t> </a:t>
            </a:r>
            <a:r>
              <a:rPr lang="en-GB" sz="2000" b="1" dirty="0" err="1"/>
              <a:t>výhradně</a:t>
            </a:r>
            <a:r>
              <a:rPr lang="en-GB" sz="2000" b="1" dirty="0"/>
              <a:t> </a:t>
            </a:r>
            <a:r>
              <a:rPr lang="en-GB" sz="2000" b="1" dirty="0" err="1"/>
              <a:t>za</a:t>
            </a:r>
            <a:r>
              <a:rPr lang="en-GB" sz="2000" b="1" dirty="0"/>
              <a:t> </a:t>
            </a:r>
            <a:r>
              <a:rPr lang="en-GB" sz="2000" b="1" dirty="0" err="1"/>
              <a:t>účelem</a:t>
            </a:r>
            <a:r>
              <a:rPr lang="en-GB" sz="2000" b="1" dirty="0"/>
              <a:t> </a:t>
            </a:r>
            <a:r>
              <a:rPr lang="en-GB" sz="2000" b="1" dirty="0" err="1"/>
              <a:t>jejich</a:t>
            </a:r>
            <a:r>
              <a:rPr lang="en-GB" sz="2000" b="1" dirty="0"/>
              <a:t> </a:t>
            </a:r>
            <a:r>
              <a:rPr lang="en-GB" sz="2000" b="1" dirty="0" err="1"/>
              <a:t>opravy</a:t>
            </a:r>
            <a:r>
              <a:rPr lang="en-GB" sz="2000" b="1" dirty="0"/>
              <a:t>, a to </a:t>
            </a:r>
            <a:r>
              <a:rPr lang="en-GB" sz="2000" b="1" dirty="0" err="1"/>
              <a:t>pouze</a:t>
            </a:r>
            <a:r>
              <a:rPr lang="en-GB" sz="2000" b="1" dirty="0"/>
              <a:t> z </a:t>
            </a:r>
            <a:r>
              <a:rPr lang="en-GB" sz="2000" b="1" dirty="0" err="1"/>
              <a:t>místa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místo</a:t>
            </a:r>
            <a:r>
              <a:rPr lang="en-GB" sz="2000" b="1" dirty="0"/>
              <a:t> v </a:t>
            </a:r>
            <a:r>
              <a:rPr lang="en-GB" sz="2000" b="1" dirty="0" err="1"/>
              <a:t>délce</a:t>
            </a:r>
            <a:r>
              <a:rPr lang="en-GB" sz="2000" b="1" dirty="0"/>
              <a:t> </a:t>
            </a:r>
            <a:r>
              <a:rPr lang="en-GB" sz="2000" b="1" dirty="0" err="1"/>
              <a:t>cca</a:t>
            </a:r>
            <a:r>
              <a:rPr lang="en-GB" sz="2000" b="1" dirty="0"/>
              <a:t> 10 </a:t>
            </a:r>
            <a:r>
              <a:rPr lang="en-GB" sz="2000" b="1" dirty="0" err="1"/>
              <a:t>až</a:t>
            </a:r>
            <a:r>
              <a:rPr lang="en-GB" sz="2000" b="1" dirty="0"/>
              <a:t> 15 </a:t>
            </a:r>
            <a:r>
              <a:rPr lang="en-GB" sz="2000" b="1" dirty="0" err="1"/>
              <a:t>metrů</a:t>
            </a:r>
            <a:r>
              <a:rPr lang="en-GB" sz="2000" b="1" dirty="0"/>
              <a:t>.</a:t>
            </a:r>
            <a:r>
              <a:rPr lang="en-GB" sz="2000" dirty="0"/>
              <a:t> I </a:t>
            </a:r>
            <a:r>
              <a:rPr lang="en-GB" sz="2000" dirty="0" err="1"/>
              <a:t>když</a:t>
            </a:r>
            <a:r>
              <a:rPr lang="en-GB" sz="2000" dirty="0"/>
              <a:t> je </a:t>
            </a:r>
            <a:r>
              <a:rPr lang="en-GB" sz="2000" dirty="0" err="1"/>
              <a:t>možno</a:t>
            </a:r>
            <a:r>
              <a:rPr lang="en-GB" sz="2000" dirty="0"/>
              <a:t> </a:t>
            </a:r>
            <a:r>
              <a:rPr lang="en-GB" sz="2000" dirty="0" err="1"/>
              <a:t>konstatovat</a:t>
            </a:r>
            <a:r>
              <a:rPr lang="en-GB" sz="2000" dirty="0"/>
              <a:t>, </a:t>
            </a:r>
            <a:r>
              <a:rPr lang="en-GB" sz="2000" dirty="0" err="1"/>
              <a:t>že</a:t>
            </a:r>
            <a:r>
              <a:rPr lang="en-GB" sz="2000" dirty="0"/>
              <a:t> k </a:t>
            </a:r>
            <a:r>
              <a:rPr lang="en-GB" sz="2000" dirty="0" err="1"/>
              <a:t>této</a:t>
            </a:r>
            <a:r>
              <a:rPr lang="en-GB" sz="2000" dirty="0"/>
              <a:t> </a:t>
            </a:r>
            <a:r>
              <a:rPr lang="en-GB" sz="2000" dirty="0" err="1"/>
              <a:t>činnosti</a:t>
            </a:r>
            <a:r>
              <a:rPr lang="en-GB" sz="2000" dirty="0"/>
              <a:t> </a:t>
            </a:r>
            <a:r>
              <a:rPr lang="en-GB" sz="2000" dirty="0" err="1"/>
              <a:t>potřeboval</a:t>
            </a:r>
            <a:r>
              <a:rPr lang="en-GB" sz="2000" dirty="0"/>
              <a:t> </a:t>
            </a:r>
            <a:r>
              <a:rPr lang="en-GB" sz="2000" dirty="0" err="1"/>
              <a:t>schopnosti</a:t>
            </a:r>
            <a:r>
              <a:rPr lang="en-GB" sz="2000" dirty="0"/>
              <a:t>, aby </a:t>
            </a:r>
            <a:r>
              <a:rPr lang="en-GB" sz="2000" dirty="0" err="1"/>
              <a:t>vozidla</a:t>
            </a:r>
            <a:r>
              <a:rPr lang="en-GB" sz="2000" dirty="0"/>
              <a:t> (</a:t>
            </a:r>
            <a:r>
              <a:rPr lang="en-GB" sz="2000" dirty="0" err="1"/>
              <a:t>jejich</a:t>
            </a:r>
            <a:r>
              <a:rPr lang="en-GB" sz="2000" dirty="0"/>
              <a:t> </a:t>
            </a:r>
            <a:r>
              <a:rPr lang="en-GB" sz="2000" dirty="0" err="1"/>
              <a:t>pohonné</a:t>
            </a:r>
            <a:r>
              <a:rPr lang="en-GB" sz="2000" dirty="0"/>
              <a:t> </a:t>
            </a:r>
            <a:r>
              <a:rPr lang="en-GB" sz="2000" dirty="0" err="1"/>
              <a:t>jednotky</a:t>
            </a:r>
            <a:r>
              <a:rPr lang="en-GB" sz="2000" dirty="0"/>
              <a:t>) </a:t>
            </a:r>
            <a:r>
              <a:rPr lang="en-GB" sz="2000" dirty="0" err="1"/>
              <a:t>mohly</a:t>
            </a:r>
            <a:r>
              <a:rPr lang="en-GB" sz="2000" dirty="0"/>
              <a:t> </a:t>
            </a:r>
            <a:r>
              <a:rPr lang="en-GB" sz="2000" dirty="0" err="1"/>
              <a:t>být</a:t>
            </a:r>
            <a:r>
              <a:rPr lang="en-GB" sz="2000" dirty="0"/>
              <a:t> </a:t>
            </a:r>
            <a:r>
              <a:rPr lang="en-GB" sz="2000" dirty="0" err="1"/>
              <a:t>uvedeny</a:t>
            </a:r>
            <a:r>
              <a:rPr lang="en-GB" sz="2000" dirty="0"/>
              <a:t> do </a:t>
            </a:r>
            <a:r>
              <a:rPr lang="en-GB" sz="2000" dirty="0" err="1"/>
              <a:t>pohybu</a:t>
            </a:r>
            <a:r>
              <a:rPr lang="en-GB" sz="2000" dirty="0"/>
              <a:t> s </a:t>
            </a:r>
            <a:r>
              <a:rPr lang="en-GB" sz="2000" dirty="0" err="1"/>
              <a:t>využitím</a:t>
            </a:r>
            <a:r>
              <a:rPr lang="en-GB" sz="2000" dirty="0"/>
              <a:t> </a:t>
            </a:r>
            <a:r>
              <a:rPr lang="en-GB" sz="2000" dirty="0" err="1"/>
              <a:t>znalostí</a:t>
            </a:r>
            <a:r>
              <a:rPr lang="en-GB" sz="2000" dirty="0"/>
              <a:t> a </a:t>
            </a:r>
            <a:r>
              <a:rPr lang="en-GB" sz="2000" dirty="0" err="1"/>
              <a:t>schopností</a:t>
            </a:r>
            <a:r>
              <a:rPr lang="en-GB" sz="2000" dirty="0"/>
              <a:t> </a:t>
            </a:r>
            <a:r>
              <a:rPr lang="en-GB" sz="2000" dirty="0" err="1"/>
              <a:t>ovládat</a:t>
            </a:r>
            <a:r>
              <a:rPr lang="en-GB" sz="2000" dirty="0"/>
              <a:t> </a:t>
            </a:r>
            <a:r>
              <a:rPr lang="en-GB" sz="2000" dirty="0" err="1"/>
              <a:t>jejich</a:t>
            </a:r>
            <a:r>
              <a:rPr lang="en-GB" sz="2000" dirty="0"/>
              <a:t> </a:t>
            </a:r>
            <a:r>
              <a:rPr lang="en-GB" sz="2000" dirty="0" err="1"/>
              <a:t>motorické</a:t>
            </a:r>
            <a:r>
              <a:rPr lang="en-GB" sz="2000" dirty="0"/>
              <a:t> </a:t>
            </a:r>
            <a:r>
              <a:rPr lang="en-GB" sz="2000" dirty="0" err="1"/>
              <a:t>schopnosti</a:t>
            </a:r>
            <a:r>
              <a:rPr lang="en-GB" sz="2000" dirty="0"/>
              <a:t>, </a:t>
            </a:r>
            <a:r>
              <a:rPr lang="en-GB" sz="2000" dirty="0" err="1"/>
              <a:t>další</a:t>
            </a:r>
            <a:r>
              <a:rPr lang="en-GB" sz="2000" dirty="0"/>
              <a:t> </a:t>
            </a:r>
            <a:r>
              <a:rPr lang="en-GB" sz="2000" dirty="0" err="1"/>
              <a:t>schopnosti</a:t>
            </a:r>
            <a:r>
              <a:rPr lang="en-GB" sz="2000" dirty="0"/>
              <a:t>, </a:t>
            </a:r>
            <a:r>
              <a:rPr lang="en-GB" sz="2000" dirty="0" err="1"/>
              <a:t>jež</a:t>
            </a:r>
            <a:r>
              <a:rPr lang="en-GB" sz="2000" dirty="0"/>
              <a:t> </a:t>
            </a:r>
            <a:r>
              <a:rPr lang="en-GB" sz="2000" dirty="0" err="1"/>
              <a:t>řidič</a:t>
            </a:r>
            <a:r>
              <a:rPr lang="en-GB" sz="2000" dirty="0"/>
              <a:t> </a:t>
            </a:r>
            <a:r>
              <a:rPr lang="en-GB" sz="2000" dirty="0" err="1"/>
              <a:t>musí</a:t>
            </a:r>
            <a:r>
              <a:rPr lang="en-GB" sz="2000" dirty="0"/>
              <a:t> </a:t>
            </a:r>
            <a:r>
              <a:rPr lang="en-GB" sz="2000" dirty="0" err="1"/>
              <a:t>nabýt</a:t>
            </a:r>
            <a:r>
              <a:rPr lang="en-GB" sz="2000" dirty="0"/>
              <a:t> </a:t>
            </a:r>
            <a:r>
              <a:rPr lang="en-GB" sz="2000" dirty="0" err="1"/>
              <a:t>školením</a:t>
            </a:r>
            <a:r>
              <a:rPr lang="en-GB" sz="2000" dirty="0"/>
              <a:t> a </a:t>
            </a:r>
            <a:r>
              <a:rPr lang="en-GB" sz="2000" dirty="0" err="1"/>
              <a:t>zkušeností</a:t>
            </a:r>
            <a:r>
              <a:rPr lang="en-GB" sz="2000" dirty="0"/>
              <a:t>, pro </a:t>
            </a:r>
            <a:r>
              <a:rPr lang="en-GB" sz="2000" dirty="0" err="1"/>
              <a:t>které</a:t>
            </a:r>
            <a:r>
              <a:rPr lang="en-GB" sz="2000" dirty="0"/>
              <a:t> je </a:t>
            </a:r>
            <a:r>
              <a:rPr lang="en-GB" sz="2000" dirty="0" err="1"/>
              <a:t>vydáváno</a:t>
            </a:r>
            <a:r>
              <a:rPr lang="en-GB" sz="2000" dirty="0"/>
              <a:t> </a:t>
            </a:r>
            <a:r>
              <a:rPr lang="en-GB" sz="2000" dirty="0" err="1"/>
              <a:t>řidičské</a:t>
            </a:r>
            <a:r>
              <a:rPr lang="en-GB" sz="2000" dirty="0"/>
              <a:t> </a:t>
            </a:r>
            <a:r>
              <a:rPr lang="en-GB" sz="2000" dirty="0" err="1"/>
              <a:t>oprávnění</a:t>
            </a:r>
            <a:r>
              <a:rPr lang="en-GB" sz="2000" dirty="0"/>
              <a:t>, </a:t>
            </a:r>
            <a:r>
              <a:rPr lang="en-GB" sz="2000" dirty="0" err="1"/>
              <a:t>tedy</a:t>
            </a:r>
            <a:r>
              <a:rPr lang="en-GB" sz="2000" dirty="0"/>
              <a:t> </a:t>
            </a:r>
            <a:r>
              <a:rPr lang="en-GB" sz="2000" dirty="0" err="1"/>
              <a:t>znalost</a:t>
            </a:r>
            <a:r>
              <a:rPr lang="en-GB" sz="2000" dirty="0"/>
              <a:t> </a:t>
            </a:r>
            <a:r>
              <a:rPr lang="en-GB" sz="2000" dirty="0" err="1"/>
              <a:t>pravidel</a:t>
            </a:r>
            <a:r>
              <a:rPr lang="en-GB" sz="2000" dirty="0"/>
              <a:t> </a:t>
            </a:r>
            <a:r>
              <a:rPr lang="en-GB" sz="2000" dirty="0" err="1"/>
              <a:t>silničního</a:t>
            </a:r>
            <a:r>
              <a:rPr lang="en-GB" sz="2000" dirty="0"/>
              <a:t> </a:t>
            </a:r>
            <a:r>
              <a:rPr lang="en-GB" sz="2000" dirty="0" err="1"/>
              <a:t>provozu</a:t>
            </a:r>
            <a:r>
              <a:rPr lang="en-GB" sz="2000" dirty="0"/>
              <a:t>, k </a:t>
            </a:r>
            <a:r>
              <a:rPr lang="en-GB" sz="2000" dirty="0" err="1"/>
              <a:t>této</a:t>
            </a:r>
            <a:r>
              <a:rPr lang="en-GB" sz="2000" dirty="0"/>
              <a:t> </a:t>
            </a:r>
            <a:r>
              <a:rPr lang="en-GB" sz="2000" dirty="0" err="1"/>
              <a:t>činnosti</a:t>
            </a:r>
            <a:r>
              <a:rPr lang="en-GB" sz="2000" dirty="0"/>
              <a:t> v </a:t>
            </a:r>
            <a:r>
              <a:rPr lang="en-GB" sz="2000" dirty="0" err="1"/>
              <a:t>podstatě</a:t>
            </a:r>
            <a:r>
              <a:rPr lang="en-GB" sz="2000" dirty="0"/>
              <a:t> </a:t>
            </a:r>
            <a:r>
              <a:rPr lang="en-GB" sz="2000" dirty="0" err="1"/>
              <a:t>nepotřeboval</a:t>
            </a:r>
            <a:r>
              <a:rPr lang="en-GB" sz="2000" dirty="0"/>
              <a:t>. </a:t>
            </a:r>
            <a:r>
              <a:rPr lang="en-GB" sz="2000" dirty="0" err="1"/>
              <a:t>Přitom</a:t>
            </a:r>
            <a:r>
              <a:rPr lang="en-GB" sz="2000" dirty="0"/>
              <a:t> </a:t>
            </a:r>
            <a:r>
              <a:rPr lang="en-GB" sz="2000" dirty="0" err="1"/>
              <a:t>tyto</a:t>
            </a:r>
            <a:r>
              <a:rPr lang="en-GB" sz="2000" dirty="0"/>
              <a:t> </a:t>
            </a:r>
            <a:r>
              <a:rPr lang="en-GB" sz="2000" dirty="0" err="1"/>
              <a:t>znalosti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klíčové</a:t>
            </a:r>
            <a:r>
              <a:rPr lang="en-GB" sz="2000" dirty="0"/>
              <a:t> pro </a:t>
            </a:r>
            <a:r>
              <a:rPr lang="en-GB" sz="2000" dirty="0" err="1"/>
              <a:t>bezpečnost</a:t>
            </a:r>
            <a:r>
              <a:rPr lang="en-GB" sz="2000" dirty="0"/>
              <a:t> </a:t>
            </a:r>
            <a:r>
              <a:rPr lang="en-GB" sz="2000" dirty="0" err="1"/>
              <a:t>silničního</a:t>
            </a:r>
            <a:r>
              <a:rPr lang="en-GB" sz="2000" dirty="0"/>
              <a:t> </a:t>
            </a:r>
            <a:r>
              <a:rPr lang="en-GB" sz="2000" dirty="0" err="1"/>
              <a:t>provozu</a:t>
            </a:r>
            <a:r>
              <a:rPr lang="en-GB" sz="2000" dirty="0"/>
              <a:t>, a </a:t>
            </a:r>
            <a:r>
              <a:rPr lang="en-GB" sz="2000" dirty="0" err="1"/>
              <a:t>jejich</a:t>
            </a:r>
            <a:r>
              <a:rPr lang="en-GB" sz="2000" dirty="0"/>
              <a:t> </a:t>
            </a:r>
            <a:r>
              <a:rPr lang="en-GB" sz="2000" dirty="0" err="1"/>
              <a:t>porušení</a:t>
            </a:r>
            <a:r>
              <a:rPr lang="en-GB" sz="2000" dirty="0"/>
              <a:t> </a:t>
            </a:r>
            <a:r>
              <a:rPr lang="en-GB" sz="2000" dirty="0" err="1"/>
              <a:t>či</a:t>
            </a:r>
            <a:r>
              <a:rPr lang="en-GB" sz="2000" dirty="0"/>
              <a:t> </a:t>
            </a:r>
            <a:r>
              <a:rPr lang="en-GB" sz="2000" dirty="0" err="1"/>
              <a:t>porušování</a:t>
            </a:r>
            <a:r>
              <a:rPr lang="en-GB" sz="2000" dirty="0"/>
              <a:t> </a:t>
            </a:r>
            <a:r>
              <a:rPr lang="en-GB" sz="2000" dirty="0" err="1"/>
              <a:t>bývá</a:t>
            </a:r>
            <a:r>
              <a:rPr lang="en-GB" sz="2000" dirty="0"/>
              <a:t> v </a:t>
            </a:r>
            <a:r>
              <a:rPr lang="en-GB" sz="2000" dirty="0" err="1"/>
              <a:t>podstatné</a:t>
            </a:r>
            <a:r>
              <a:rPr lang="en-GB" sz="2000" dirty="0"/>
              <a:t> </a:t>
            </a:r>
            <a:r>
              <a:rPr lang="en-GB" sz="2000" dirty="0" err="1"/>
              <a:t>míře</a:t>
            </a:r>
            <a:r>
              <a:rPr lang="en-GB" sz="2000" dirty="0"/>
              <a:t> </a:t>
            </a:r>
            <a:r>
              <a:rPr lang="en-GB" sz="2000" dirty="0" err="1"/>
              <a:t>důvodem</a:t>
            </a:r>
            <a:r>
              <a:rPr lang="en-GB" sz="2000" dirty="0"/>
              <a:t> pro </a:t>
            </a:r>
            <a:r>
              <a:rPr lang="en-GB" sz="2000" dirty="0" err="1"/>
              <a:t>zákaz</a:t>
            </a:r>
            <a:r>
              <a:rPr lang="en-GB" sz="2000" dirty="0"/>
              <a:t> </a:t>
            </a:r>
            <a:r>
              <a:rPr lang="en-GB" sz="2000" dirty="0" err="1"/>
              <a:t>činnosti</a:t>
            </a:r>
            <a:r>
              <a:rPr lang="en-GB" sz="2000" dirty="0"/>
              <a:t> </a:t>
            </a:r>
            <a:r>
              <a:rPr lang="en-GB" sz="2000" dirty="0" err="1"/>
              <a:t>spočívající</a:t>
            </a:r>
            <a:r>
              <a:rPr lang="en-GB" sz="2000" dirty="0"/>
              <a:t> v </a:t>
            </a:r>
            <a:r>
              <a:rPr lang="en-GB" sz="2000" dirty="0" err="1"/>
              <a:t>řízení</a:t>
            </a:r>
            <a:r>
              <a:rPr lang="en-GB" sz="2000" dirty="0"/>
              <a:t> </a:t>
            </a:r>
            <a:r>
              <a:rPr lang="en-GB" sz="2000" dirty="0" err="1"/>
              <a:t>motorových</a:t>
            </a:r>
            <a:r>
              <a:rPr lang="en-GB" sz="2000" dirty="0"/>
              <a:t> </a:t>
            </a:r>
            <a:r>
              <a:rPr lang="en-GB" sz="2000" dirty="0" err="1"/>
              <a:t>vozidel</a:t>
            </a:r>
            <a:r>
              <a:rPr lang="en-GB" sz="2000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01572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Pl. ÚS 36/17 ze dne 19. 6. </a:t>
            </a:r>
            <a:r>
              <a:rPr lang="pl-PL" dirty="0" smtClean="0"/>
              <a:t>2018 (K.Š.)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126" y="135497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soudní</a:t>
            </a:r>
            <a:r>
              <a:rPr lang="en-GB" sz="2400" dirty="0"/>
              <a:t> </a:t>
            </a:r>
            <a:r>
              <a:rPr lang="en-GB" sz="2400" dirty="0" err="1"/>
              <a:t>ochranu</a:t>
            </a:r>
            <a:r>
              <a:rPr lang="en-GB" sz="2400" dirty="0"/>
              <a:t> </a:t>
            </a:r>
            <a:r>
              <a:rPr lang="en-GB" sz="2400" dirty="0" err="1"/>
              <a:t>dle</a:t>
            </a:r>
            <a:r>
              <a:rPr lang="en-GB" sz="2400" dirty="0"/>
              <a:t> </a:t>
            </a:r>
            <a:r>
              <a:rPr lang="en-GB" sz="2400" dirty="0" err="1"/>
              <a:t>čl</a:t>
            </a:r>
            <a:r>
              <a:rPr lang="en-GB" sz="2400" dirty="0"/>
              <a:t>. 36 </a:t>
            </a:r>
            <a:r>
              <a:rPr lang="en-GB" sz="2400" dirty="0" err="1"/>
              <a:t>odst</a:t>
            </a:r>
            <a:r>
              <a:rPr lang="en-GB" sz="2400" dirty="0"/>
              <a:t>. 1 </a:t>
            </a:r>
            <a:r>
              <a:rPr lang="en-GB" sz="2400" dirty="0" err="1"/>
              <a:t>Listiny</a:t>
            </a:r>
            <a:r>
              <a:rPr lang="en-GB" sz="2400" dirty="0"/>
              <a:t>,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obhajobu</a:t>
            </a:r>
            <a:r>
              <a:rPr lang="en-GB" sz="2400" dirty="0"/>
              <a:t> a </a:t>
            </a:r>
            <a:r>
              <a:rPr lang="en-GB" sz="2400" dirty="0" err="1"/>
              <a:t>kontradiktornost</a:t>
            </a:r>
            <a:r>
              <a:rPr lang="en-GB" sz="2400" dirty="0"/>
              <a:t> </a:t>
            </a:r>
            <a:r>
              <a:rPr lang="en-GB" sz="2400" dirty="0" err="1"/>
              <a:t>řízení</a:t>
            </a:r>
            <a:r>
              <a:rPr lang="en-GB" sz="2400" dirty="0"/>
              <a:t> </a:t>
            </a:r>
            <a:r>
              <a:rPr lang="en-GB" sz="2400" dirty="0" err="1"/>
              <a:t>dle</a:t>
            </a:r>
            <a:r>
              <a:rPr lang="en-GB" sz="2400" dirty="0"/>
              <a:t> </a:t>
            </a:r>
            <a:r>
              <a:rPr lang="en-GB" sz="2400" dirty="0" err="1"/>
              <a:t>čl</a:t>
            </a:r>
            <a:r>
              <a:rPr lang="en-GB" sz="2400" dirty="0"/>
              <a:t>. 38 </a:t>
            </a:r>
            <a:r>
              <a:rPr lang="en-GB" sz="2400" dirty="0" err="1"/>
              <a:t>odst</a:t>
            </a:r>
            <a:r>
              <a:rPr lang="en-GB" sz="2400" dirty="0"/>
              <a:t>. 2 a </a:t>
            </a:r>
            <a:r>
              <a:rPr lang="en-GB" sz="2400" dirty="0" err="1"/>
              <a:t>čl</a:t>
            </a:r>
            <a:r>
              <a:rPr lang="en-GB" sz="2400" dirty="0"/>
              <a:t>. 40 </a:t>
            </a:r>
            <a:r>
              <a:rPr lang="en-GB" sz="2400" dirty="0" err="1"/>
              <a:t>odst</a:t>
            </a:r>
            <a:r>
              <a:rPr lang="en-GB" sz="2400" dirty="0"/>
              <a:t>. 3 </a:t>
            </a:r>
            <a:r>
              <a:rPr lang="en-GB" sz="2400" dirty="0" err="1"/>
              <a:t>Listiny</a:t>
            </a:r>
            <a:r>
              <a:rPr lang="en-GB" sz="2400" dirty="0"/>
              <a:t> a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ochranu</a:t>
            </a:r>
            <a:r>
              <a:rPr lang="en-GB" sz="2400" dirty="0"/>
              <a:t> </a:t>
            </a:r>
            <a:r>
              <a:rPr lang="en-GB" sz="2400" dirty="0" err="1"/>
              <a:t>osobní</a:t>
            </a:r>
            <a:r>
              <a:rPr lang="en-GB" sz="2400" dirty="0"/>
              <a:t> </a:t>
            </a:r>
            <a:r>
              <a:rPr lang="en-GB" sz="2400" dirty="0" err="1"/>
              <a:t>svobody</a:t>
            </a:r>
            <a:r>
              <a:rPr lang="en-GB" sz="2400" dirty="0"/>
              <a:t> </a:t>
            </a:r>
            <a:r>
              <a:rPr lang="en-GB" sz="2400" dirty="0" err="1"/>
              <a:t>dle</a:t>
            </a:r>
            <a:r>
              <a:rPr lang="en-GB" sz="2400" dirty="0"/>
              <a:t> </a:t>
            </a:r>
            <a:r>
              <a:rPr lang="en-GB" sz="2400" dirty="0" err="1"/>
              <a:t>čl</a:t>
            </a:r>
            <a:r>
              <a:rPr lang="en-GB" sz="2400" dirty="0"/>
              <a:t>. 8 </a:t>
            </a:r>
            <a:r>
              <a:rPr lang="en-GB" sz="2400" dirty="0" err="1"/>
              <a:t>odst</a:t>
            </a:r>
            <a:r>
              <a:rPr lang="en-GB" sz="2400" dirty="0"/>
              <a:t>. 1 a 2 </a:t>
            </a:r>
            <a:r>
              <a:rPr lang="en-GB" sz="2400" dirty="0" err="1"/>
              <a:t>Listiny</a:t>
            </a:r>
            <a:r>
              <a:rPr lang="en-GB" sz="2400" dirty="0"/>
              <a:t> </a:t>
            </a:r>
            <a:r>
              <a:rPr lang="en-GB" sz="2400" b="1" dirty="0" err="1"/>
              <a:t>vyžadují</a:t>
            </a:r>
            <a:r>
              <a:rPr lang="en-GB" sz="2400" b="1" dirty="0"/>
              <a:t>, aby o tom, </a:t>
            </a:r>
            <a:r>
              <a:rPr lang="en-GB" sz="2400" b="1" dirty="0" err="1"/>
              <a:t>zda</a:t>
            </a:r>
            <a:r>
              <a:rPr lang="en-GB" sz="2400" b="1" dirty="0"/>
              <a:t> </a:t>
            </a:r>
            <a:r>
              <a:rPr lang="en-GB" sz="2400" b="1" dirty="0" err="1"/>
              <a:t>stěžovatel</a:t>
            </a:r>
            <a:r>
              <a:rPr lang="en-GB" sz="2400" b="1" dirty="0"/>
              <a:t> </a:t>
            </a:r>
            <a:r>
              <a:rPr lang="en-GB" sz="2400" b="1" dirty="0" err="1"/>
              <a:t>porušil</a:t>
            </a:r>
            <a:r>
              <a:rPr lang="en-GB" sz="2400" b="1" dirty="0"/>
              <a:t> </a:t>
            </a:r>
            <a:r>
              <a:rPr lang="en-GB" sz="2400" b="1" dirty="0" err="1"/>
              <a:t>podmínku</a:t>
            </a:r>
            <a:r>
              <a:rPr lang="en-GB" sz="2400" b="1" dirty="0"/>
              <a:t> </a:t>
            </a:r>
            <a:r>
              <a:rPr lang="en-GB" sz="2400" b="1" dirty="0" err="1"/>
              <a:t>stanovenou</a:t>
            </a:r>
            <a:r>
              <a:rPr lang="en-GB" sz="2400" b="1" dirty="0"/>
              <a:t> v </a:t>
            </a:r>
            <a:r>
              <a:rPr lang="en-GB" sz="2400" b="1" dirty="0" err="1"/>
              <a:t>čl</a:t>
            </a:r>
            <a:r>
              <a:rPr lang="en-GB" sz="2400" b="1" dirty="0"/>
              <a:t>. III </a:t>
            </a:r>
            <a:r>
              <a:rPr lang="en-GB" sz="2400" b="1" dirty="0" err="1"/>
              <a:t>odst</a:t>
            </a:r>
            <a:r>
              <a:rPr lang="en-GB" sz="2400" b="1" dirty="0"/>
              <a:t>. 1 </a:t>
            </a:r>
            <a:r>
              <a:rPr lang="en-GB" sz="2400" b="1" dirty="0" err="1"/>
              <a:t>rozhodnutí</a:t>
            </a:r>
            <a:r>
              <a:rPr lang="en-GB" sz="2400" b="1" dirty="0"/>
              <a:t> </a:t>
            </a:r>
            <a:r>
              <a:rPr lang="en-GB" sz="2400" b="1" dirty="0" err="1"/>
              <a:t>prezidenta</a:t>
            </a:r>
            <a:r>
              <a:rPr lang="en-GB" sz="2400" b="1" dirty="0"/>
              <a:t> </a:t>
            </a:r>
            <a:r>
              <a:rPr lang="en-GB" sz="2400" b="1" dirty="0" err="1"/>
              <a:t>republiky</a:t>
            </a:r>
            <a:r>
              <a:rPr lang="en-GB" sz="2400" b="1" dirty="0"/>
              <a:t> č. 1/2013 Sb., o </a:t>
            </a:r>
            <a:r>
              <a:rPr lang="en-GB" sz="2400" b="1" dirty="0" err="1"/>
              <a:t>amnestii</a:t>
            </a:r>
            <a:r>
              <a:rPr lang="en-GB" sz="2400" b="1" dirty="0"/>
              <a:t> </a:t>
            </a:r>
            <a:r>
              <a:rPr lang="en-GB" sz="2400" b="1" dirty="0" err="1"/>
              <a:t>ze</a:t>
            </a:r>
            <a:r>
              <a:rPr lang="en-GB" sz="2400" b="1" dirty="0"/>
              <a:t> </a:t>
            </a:r>
            <a:r>
              <a:rPr lang="en-GB" sz="2400" b="1" dirty="0" err="1"/>
              <a:t>dne</a:t>
            </a:r>
            <a:r>
              <a:rPr lang="en-GB" sz="2400" b="1" dirty="0"/>
              <a:t> 1. </a:t>
            </a:r>
            <a:r>
              <a:rPr lang="en-GB" sz="2400" b="1" dirty="0" err="1"/>
              <a:t>ledna</a:t>
            </a:r>
            <a:r>
              <a:rPr lang="en-GB" sz="2400" b="1" dirty="0"/>
              <a:t> 2013, </a:t>
            </a:r>
            <a:r>
              <a:rPr lang="en-GB" sz="2400" b="1" dirty="0" err="1"/>
              <a:t>rozhodl</a:t>
            </a:r>
            <a:r>
              <a:rPr lang="en-GB" sz="2400" b="1" dirty="0"/>
              <a:t> </a:t>
            </a:r>
            <a:r>
              <a:rPr lang="en-GB" sz="2400" b="1" dirty="0" err="1"/>
              <a:t>soud</a:t>
            </a:r>
            <a:r>
              <a:rPr lang="en-GB" sz="2400" b="1" dirty="0"/>
              <a:t> </a:t>
            </a:r>
            <a:r>
              <a:rPr lang="en-GB" sz="2400" b="1" dirty="0" err="1"/>
              <a:t>ve</a:t>
            </a:r>
            <a:r>
              <a:rPr lang="en-GB" sz="2400" b="1" dirty="0"/>
              <a:t> </a:t>
            </a:r>
            <a:r>
              <a:rPr lang="en-GB" sz="2400" b="1" dirty="0" err="1"/>
              <a:t>veřejném</a:t>
            </a:r>
            <a:r>
              <a:rPr lang="en-GB" sz="2400" b="1" dirty="0"/>
              <a:t> </a:t>
            </a:r>
            <a:r>
              <a:rPr lang="en-GB" sz="2400" b="1" dirty="0" err="1"/>
              <a:t>zasedání</a:t>
            </a:r>
            <a:r>
              <a:rPr lang="en-GB" sz="2400" b="1" dirty="0"/>
              <a:t>. </a:t>
            </a:r>
            <a:endParaRPr lang="cs-CZ" sz="24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err="1"/>
              <a:t>Ustanovení</a:t>
            </a:r>
            <a:r>
              <a:rPr lang="en-GB" sz="2400" dirty="0"/>
              <a:t> § 368 </a:t>
            </a:r>
            <a:r>
              <a:rPr lang="en-GB" sz="2400" dirty="0" err="1"/>
              <a:t>trestního</a:t>
            </a:r>
            <a:r>
              <a:rPr lang="en-GB" sz="2400" dirty="0"/>
              <a:t> </a:t>
            </a:r>
            <a:r>
              <a:rPr lang="en-GB" sz="2400" dirty="0" err="1"/>
              <a:t>řádu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slovech</a:t>
            </a:r>
            <a:r>
              <a:rPr lang="en-GB" sz="2400" dirty="0"/>
              <a:t> „</a:t>
            </a:r>
            <a:r>
              <a:rPr lang="en-GB" sz="2400" dirty="0" err="1"/>
              <a:t>Rozhodnutí</a:t>
            </a:r>
            <a:r>
              <a:rPr lang="en-GB" sz="2400" dirty="0"/>
              <a:t> o tom, </a:t>
            </a:r>
            <a:r>
              <a:rPr lang="en-GB" sz="2400" dirty="0" err="1"/>
              <a:t>zda</a:t>
            </a:r>
            <a:r>
              <a:rPr lang="en-GB" sz="2400" dirty="0"/>
              <a:t> a do </a:t>
            </a:r>
            <a:r>
              <a:rPr lang="en-GB" sz="2400" dirty="0" err="1"/>
              <a:t>jaké</a:t>
            </a:r>
            <a:r>
              <a:rPr lang="en-GB" sz="2400" dirty="0"/>
              <a:t> </a:t>
            </a:r>
            <a:r>
              <a:rPr lang="en-GB" sz="2400" dirty="0" err="1"/>
              <a:t>míry</a:t>
            </a:r>
            <a:r>
              <a:rPr lang="en-GB" sz="2400" dirty="0"/>
              <a:t> je </a:t>
            </a:r>
            <a:r>
              <a:rPr lang="en-GB" sz="2400" dirty="0" err="1"/>
              <a:t>osoba</a:t>
            </a:r>
            <a:r>
              <a:rPr lang="en-GB" sz="2400" dirty="0"/>
              <a:t>, </a:t>
            </a:r>
            <a:r>
              <a:rPr lang="en-GB" sz="2400" dirty="0" err="1"/>
              <a:t>jíž</a:t>
            </a:r>
            <a:r>
              <a:rPr lang="en-GB" sz="2400" dirty="0"/>
              <a:t> </a:t>
            </a:r>
            <a:r>
              <a:rPr lang="en-GB" sz="2400" dirty="0" err="1"/>
              <a:t>byl</a:t>
            </a:r>
            <a:r>
              <a:rPr lang="en-GB" sz="2400" dirty="0"/>
              <a:t> </a:t>
            </a:r>
            <a:r>
              <a:rPr lang="en-GB" sz="2400" dirty="0" err="1"/>
              <a:t>pravomocně</a:t>
            </a:r>
            <a:r>
              <a:rPr lang="en-GB" sz="2400" dirty="0"/>
              <a:t> </a:t>
            </a:r>
            <a:r>
              <a:rPr lang="en-GB" sz="2400" dirty="0" err="1"/>
              <a:t>uložen</a:t>
            </a:r>
            <a:r>
              <a:rPr lang="en-GB" sz="2400" dirty="0"/>
              <a:t> </a:t>
            </a:r>
            <a:r>
              <a:rPr lang="en-GB" sz="2400" dirty="0" err="1"/>
              <a:t>trest</a:t>
            </a:r>
            <a:r>
              <a:rPr lang="en-GB" sz="2400" dirty="0"/>
              <a:t>, </a:t>
            </a:r>
            <a:r>
              <a:rPr lang="en-GB" sz="2400" dirty="0" err="1"/>
              <a:t>účastna</a:t>
            </a:r>
            <a:r>
              <a:rPr lang="en-GB" sz="2400" dirty="0"/>
              <a:t> </a:t>
            </a:r>
            <a:r>
              <a:rPr lang="en-GB" sz="2400" dirty="0" err="1"/>
              <a:t>amnestie</a:t>
            </a:r>
            <a:r>
              <a:rPr lang="en-GB" sz="2400" dirty="0"/>
              <a:t>, </a:t>
            </a:r>
            <a:r>
              <a:rPr lang="en-GB" sz="2400" dirty="0" err="1"/>
              <a:t>učiní</a:t>
            </a:r>
            <a:r>
              <a:rPr lang="en-GB" sz="2400" dirty="0"/>
              <a:t> </a:t>
            </a:r>
            <a:r>
              <a:rPr lang="en-GB" sz="2400" dirty="0" err="1"/>
              <a:t>soud</a:t>
            </a:r>
            <a:r>
              <a:rPr lang="en-GB" sz="2400" dirty="0"/>
              <a:t>, </a:t>
            </a:r>
            <a:r>
              <a:rPr lang="en-GB" sz="2400" dirty="0" err="1"/>
              <a:t>který</a:t>
            </a:r>
            <a:r>
              <a:rPr lang="en-GB" sz="2400" dirty="0"/>
              <a:t> </a:t>
            </a:r>
            <a:r>
              <a:rPr lang="en-GB" sz="2400" dirty="0" err="1"/>
              <a:t>rozhodl</a:t>
            </a:r>
            <a:r>
              <a:rPr lang="en-GB" sz="2400" dirty="0"/>
              <a:t> v </a:t>
            </a:r>
            <a:r>
              <a:rPr lang="en-GB" sz="2400" dirty="0" err="1"/>
              <a:t>prvním</a:t>
            </a:r>
            <a:r>
              <a:rPr lang="en-GB" sz="2400" dirty="0"/>
              <a:t> </a:t>
            </a:r>
            <a:r>
              <a:rPr lang="en-GB" sz="2400" dirty="0" err="1"/>
              <a:t>stupni</a:t>
            </a:r>
            <a:r>
              <a:rPr lang="en-GB" sz="2400" dirty="0"/>
              <a:t>. </a:t>
            </a:r>
            <a:r>
              <a:rPr lang="en-GB" sz="2400" dirty="0" err="1"/>
              <a:t>Odpykává</a:t>
            </a:r>
            <a:r>
              <a:rPr lang="en-GB" sz="2400" dirty="0"/>
              <a:t>-li </a:t>
            </a:r>
            <a:r>
              <a:rPr lang="en-GB" sz="2400" dirty="0" err="1"/>
              <a:t>si</a:t>
            </a:r>
            <a:r>
              <a:rPr lang="en-GB" sz="2400" dirty="0"/>
              <a:t> </a:t>
            </a:r>
            <a:r>
              <a:rPr lang="en-GB" sz="2400" dirty="0" err="1"/>
              <a:t>taková</a:t>
            </a:r>
            <a:r>
              <a:rPr lang="en-GB" sz="2400" dirty="0"/>
              <a:t> </a:t>
            </a:r>
            <a:r>
              <a:rPr lang="en-GB" sz="2400" dirty="0" err="1"/>
              <a:t>osoba</a:t>
            </a:r>
            <a:r>
              <a:rPr lang="en-GB" sz="2400" dirty="0"/>
              <a:t> v </a:t>
            </a:r>
            <a:r>
              <a:rPr lang="en-GB" sz="2400" dirty="0" err="1"/>
              <a:t>době</a:t>
            </a:r>
            <a:r>
              <a:rPr lang="en-GB" sz="2400" dirty="0"/>
              <a:t> </a:t>
            </a:r>
            <a:r>
              <a:rPr lang="en-GB" sz="2400" dirty="0" err="1"/>
              <a:t>rozhodování</a:t>
            </a:r>
            <a:r>
              <a:rPr lang="en-GB" sz="2400" dirty="0"/>
              <a:t> </a:t>
            </a:r>
            <a:r>
              <a:rPr lang="en-GB" sz="2400" dirty="0" err="1"/>
              <a:t>trest</a:t>
            </a:r>
            <a:r>
              <a:rPr lang="en-GB" sz="2400" dirty="0"/>
              <a:t> </a:t>
            </a:r>
            <a:r>
              <a:rPr lang="en-GB" sz="2400" dirty="0" err="1"/>
              <a:t>odnětí</a:t>
            </a:r>
            <a:r>
              <a:rPr lang="en-GB" sz="2400" dirty="0"/>
              <a:t> </a:t>
            </a:r>
            <a:r>
              <a:rPr lang="en-GB" sz="2400" dirty="0" err="1"/>
              <a:t>svobody</a:t>
            </a:r>
            <a:r>
              <a:rPr lang="en-GB" sz="2400" dirty="0"/>
              <a:t>, </a:t>
            </a:r>
            <a:r>
              <a:rPr lang="en-GB" sz="2400" dirty="0" err="1"/>
              <a:t>učiní</a:t>
            </a:r>
            <a:r>
              <a:rPr lang="en-GB" sz="2400" dirty="0"/>
              <a:t> </a:t>
            </a:r>
            <a:r>
              <a:rPr lang="en-GB" sz="2400" dirty="0" err="1"/>
              <a:t>rozhodnutí</a:t>
            </a:r>
            <a:r>
              <a:rPr lang="en-GB" sz="2400" dirty="0"/>
              <a:t> </a:t>
            </a:r>
            <a:r>
              <a:rPr lang="en-GB" sz="2400" dirty="0" err="1"/>
              <a:t>soud</a:t>
            </a:r>
            <a:r>
              <a:rPr lang="en-GB" sz="2400" dirty="0"/>
              <a:t>, v </a:t>
            </a:r>
            <a:r>
              <a:rPr lang="en-GB" sz="2400" dirty="0" err="1"/>
              <a:t>jehož</a:t>
            </a:r>
            <a:r>
              <a:rPr lang="en-GB" sz="2400" dirty="0"/>
              <a:t> </a:t>
            </a:r>
            <a:r>
              <a:rPr lang="en-GB" sz="2400" dirty="0" err="1"/>
              <a:t>obvodu</a:t>
            </a:r>
            <a:r>
              <a:rPr lang="en-GB" sz="2400" dirty="0"/>
              <a:t> se </a:t>
            </a:r>
            <a:r>
              <a:rPr lang="en-GB" sz="2400" dirty="0" err="1"/>
              <a:t>trest</a:t>
            </a:r>
            <a:r>
              <a:rPr lang="en-GB" sz="2400" dirty="0"/>
              <a:t> </a:t>
            </a:r>
            <a:r>
              <a:rPr lang="en-GB" sz="2400" dirty="0" err="1"/>
              <a:t>vykonává</a:t>
            </a:r>
            <a:r>
              <a:rPr lang="en-GB" sz="2400" dirty="0"/>
              <a:t>.“ </a:t>
            </a:r>
            <a:r>
              <a:rPr lang="en-GB" sz="2400" b="1" dirty="0"/>
              <a:t>je </a:t>
            </a:r>
            <a:r>
              <a:rPr lang="en-GB" sz="2400" b="1" dirty="0" err="1"/>
              <a:t>nutné</a:t>
            </a:r>
            <a:r>
              <a:rPr lang="en-GB" sz="2400" b="1" dirty="0"/>
              <a:t> </a:t>
            </a:r>
            <a:r>
              <a:rPr lang="en-GB" sz="2400" b="1" dirty="0" err="1"/>
              <a:t>vyložit</a:t>
            </a:r>
            <a:r>
              <a:rPr lang="en-GB" sz="2400" b="1" dirty="0"/>
              <a:t> </a:t>
            </a:r>
            <a:r>
              <a:rPr lang="en-GB" sz="2400" b="1" dirty="0" err="1"/>
              <a:t>ústavně-konformně</a:t>
            </a:r>
            <a:r>
              <a:rPr lang="en-GB" sz="2400" b="1" dirty="0"/>
              <a:t> </a:t>
            </a:r>
            <a:r>
              <a:rPr lang="en-GB" sz="2400" b="1" dirty="0" err="1"/>
              <a:t>tak</a:t>
            </a:r>
            <a:r>
              <a:rPr lang="en-GB" sz="2400" b="1" dirty="0"/>
              <a:t>, </a:t>
            </a:r>
            <a:r>
              <a:rPr lang="en-GB" sz="2400" b="1" dirty="0" err="1"/>
              <a:t>že</a:t>
            </a:r>
            <a:r>
              <a:rPr lang="en-GB" sz="2400" b="1" dirty="0"/>
              <a:t> </a:t>
            </a:r>
            <a:r>
              <a:rPr lang="en-GB" sz="2400" b="1" dirty="0" err="1"/>
              <a:t>soud</a:t>
            </a:r>
            <a:r>
              <a:rPr lang="en-GB" sz="2400" b="1" dirty="0"/>
              <a:t>, </a:t>
            </a:r>
            <a:r>
              <a:rPr lang="en-GB" sz="2400" b="1" dirty="0" err="1"/>
              <a:t>jehož</a:t>
            </a:r>
            <a:r>
              <a:rPr lang="en-GB" sz="2400" b="1" dirty="0"/>
              <a:t> </a:t>
            </a:r>
            <a:r>
              <a:rPr lang="en-GB" sz="2400" b="1" dirty="0" err="1"/>
              <a:t>příslušnost</a:t>
            </a:r>
            <a:r>
              <a:rPr lang="en-GB" sz="2400" b="1" dirty="0"/>
              <a:t> je </a:t>
            </a:r>
            <a:r>
              <a:rPr lang="en-GB" sz="2400" b="1" dirty="0" err="1"/>
              <a:t>stanovena</a:t>
            </a:r>
            <a:r>
              <a:rPr lang="en-GB" sz="2400" b="1" dirty="0"/>
              <a:t> v </a:t>
            </a:r>
            <a:r>
              <a:rPr lang="en-GB" sz="2400" b="1" dirty="0" err="1"/>
              <a:t>tomto</a:t>
            </a:r>
            <a:r>
              <a:rPr lang="en-GB" sz="2400" b="1" dirty="0"/>
              <a:t> </a:t>
            </a:r>
            <a:r>
              <a:rPr lang="en-GB" sz="2400" b="1" dirty="0" err="1"/>
              <a:t>ustanovení</a:t>
            </a:r>
            <a:r>
              <a:rPr lang="en-GB" sz="2400" b="1" dirty="0"/>
              <a:t>, </a:t>
            </a:r>
            <a:r>
              <a:rPr lang="en-GB" sz="2400" b="1" dirty="0" err="1"/>
              <a:t>rozhoduje</a:t>
            </a:r>
            <a:r>
              <a:rPr lang="en-GB" sz="2400" b="1" dirty="0"/>
              <a:t> </a:t>
            </a:r>
            <a:r>
              <a:rPr lang="en-GB" sz="2400" b="1" dirty="0" err="1"/>
              <a:t>i</a:t>
            </a:r>
            <a:r>
              <a:rPr lang="en-GB" sz="2400" b="1" dirty="0"/>
              <a:t> o tom, </a:t>
            </a:r>
            <a:r>
              <a:rPr lang="en-GB" sz="2400" b="1" dirty="0" err="1"/>
              <a:t>zda</a:t>
            </a:r>
            <a:r>
              <a:rPr lang="en-GB" sz="2400" b="1" dirty="0"/>
              <a:t> </a:t>
            </a:r>
            <a:r>
              <a:rPr lang="en-GB" sz="2400" b="1" dirty="0" err="1"/>
              <a:t>došlo</a:t>
            </a:r>
            <a:r>
              <a:rPr lang="en-GB" sz="2400" b="1" dirty="0"/>
              <a:t> k </a:t>
            </a:r>
            <a:r>
              <a:rPr lang="en-GB" sz="2400" b="1" dirty="0" err="1"/>
              <a:t>porušení</a:t>
            </a:r>
            <a:r>
              <a:rPr lang="en-GB" sz="2400" b="1" dirty="0"/>
              <a:t> </a:t>
            </a:r>
            <a:r>
              <a:rPr lang="en-GB" sz="2400" b="1" dirty="0" err="1"/>
              <a:t>podmínky</a:t>
            </a:r>
            <a:r>
              <a:rPr lang="en-GB" sz="2400" b="1" dirty="0"/>
              <a:t> </a:t>
            </a:r>
            <a:r>
              <a:rPr lang="en-GB" sz="2400" b="1" dirty="0" err="1"/>
              <a:t>stanovené</a:t>
            </a:r>
            <a:r>
              <a:rPr lang="en-GB" sz="2400" b="1" dirty="0"/>
              <a:t> v </a:t>
            </a:r>
            <a:r>
              <a:rPr lang="en-GB" sz="2400" b="1" dirty="0" err="1"/>
              <a:t>amnestijním</a:t>
            </a:r>
            <a:r>
              <a:rPr lang="en-GB" sz="2400" b="1" dirty="0"/>
              <a:t> </a:t>
            </a:r>
            <a:r>
              <a:rPr lang="en-GB" sz="2400" b="1" dirty="0" err="1"/>
              <a:t>rozhodnutí</a:t>
            </a:r>
            <a:r>
              <a:rPr lang="en-GB" sz="2400" b="1" dirty="0"/>
              <a:t> </a:t>
            </a:r>
            <a:r>
              <a:rPr lang="en-GB" sz="2400" b="1" dirty="0" err="1"/>
              <a:t>prezidenta</a:t>
            </a:r>
            <a:r>
              <a:rPr lang="en-GB" sz="2400" b="1" dirty="0"/>
              <a:t> </a:t>
            </a:r>
            <a:r>
              <a:rPr lang="en-GB" sz="2400" b="1" dirty="0" err="1"/>
              <a:t>republiky</a:t>
            </a:r>
            <a:r>
              <a:rPr lang="en-GB" sz="2400" dirty="0"/>
              <a:t>. O </a:t>
            </a:r>
            <a:r>
              <a:rPr lang="en-GB" sz="2400" dirty="0" err="1"/>
              <a:t>porušení</a:t>
            </a:r>
            <a:r>
              <a:rPr lang="en-GB" sz="2400" dirty="0"/>
              <a:t> </a:t>
            </a:r>
            <a:r>
              <a:rPr lang="en-GB" sz="2400" dirty="0" err="1"/>
              <a:t>podmínky</a:t>
            </a:r>
            <a:r>
              <a:rPr lang="en-GB" sz="2400" dirty="0"/>
              <a:t> </a:t>
            </a:r>
            <a:r>
              <a:rPr lang="en-GB" sz="2400" dirty="0" err="1"/>
              <a:t>rozhodne</a:t>
            </a:r>
            <a:r>
              <a:rPr lang="en-GB" sz="2400" dirty="0"/>
              <a:t> </a:t>
            </a:r>
            <a:r>
              <a:rPr lang="en-GB" sz="2400" dirty="0" err="1"/>
              <a:t>obecný</a:t>
            </a:r>
            <a:r>
              <a:rPr lang="en-GB" sz="2400" dirty="0"/>
              <a:t> </a:t>
            </a:r>
            <a:r>
              <a:rPr lang="en-GB" sz="2400" dirty="0" err="1"/>
              <a:t>soud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veřejném</a:t>
            </a:r>
            <a:r>
              <a:rPr lang="en-GB" sz="2400" dirty="0"/>
              <a:t> </a:t>
            </a:r>
            <a:r>
              <a:rPr lang="en-GB" sz="2400" dirty="0" err="1"/>
              <a:t>zasedání</a:t>
            </a:r>
            <a:r>
              <a:rPr lang="en-GB" sz="2400" dirty="0"/>
              <a:t>.</a:t>
            </a:r>
            <a:r>
              <a:rPr lang="en-GB" dirty="0" smtClean="0"/>
              <a:t> 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75199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II. ÚS 3525/16 ze dne 7. 8. </a:t>
            </a:r>
            <a:r>
              <a:rPr lang="pl-PL" dirty="0" smtClean="0"/>
              <a:t>2018 (L.D.)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814" y="80633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400" dirty="0" err="1"/>
              <a:t>Ústavní</a:t>
            </a:r>
            <a:r>
              <a:rPr lang="en-GB" sz="1400" dirty="0"/>
              <a:t> </a:t>
            </a:r>
            <a:r>
              <a:rPr lang="en-GB" sz="1400" dirty="0" err="1"/>
              <a:t>ochranu</a:t>
            </a:r>
            <a:r>
              <a:rPr lang="en-GB" sz="1400" dirty="0"/>
              <a:t> </a:t>
            </a:r>
            <a:r>
              <a:rPr lang="en-GB" sz="1400" dirty="0" err="1"/>
              <a:t>proti</a:t>
            </a:r>
            <a:r>
              <a:rPr lang="en-GB" sz="1400" dirty="0"/>
              <a:t> </a:t>
            </a:r>
            <a:r>
              <a:rPr lang="en-GB" sz="1400" dirty="0" err="1"/>
              <a:t>sebeobvinění</a:t>
            </a:r>
            <a:r>
              <a:rPr lang="en-GB" sz="1400" dirty="0"/>
              <a:t> </a:t>
            </a:r>
            <a:r>
              <a:rPr lang="en-GB" sz="1400" dirty="0" err="1"/>
              <a:t>zakotvuje</a:t>
            </a:r>
            <a:r>
              <a:rPr lang="en-GB" sz="1400" dirty="0"/>
              <a:t> </a:t>
            </a:r>
            <a:r>
              <a:rPr lang="en-GB" sz="1400" dirty="0" err="1"/>
              <a:t>Listina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 v </a:t>
            </a:r>
            <a:r>
              <a:rPr lang="en-GB" sz="1400" dirty="0" err="1"/>
              <a:t>obecné</a:t>
            </a:r>
            <a:r>
              <a:rPr lang="en-GB" sz="1400" dirty="0"/>
              <a:t> </a:t>
            </a:r>
            <a:r>
              <a:rPr lang="en-GB" sz="1400" dirty="0" err="1"/>
              <a:t>rovině</a:t>
            </a:r>
            <a:r>
              <a:rPr lang="en-GB" sz="1400" dirty="0"/>
              <a:t> v </a:t>
            </a:r>
            <a:r>
              <a:rPr lang="en-GB" sz="1400" dirty="0" err="1"/>
              <a:t>čl</a:t>
            </a:r>
            <a:r>
              <a:rPr lang="en-GB" sz="1400" dirty="0"/>
              <a:t>. 37 </a:t>
            </a:r>
            <a:r>
              <a:rPr lang="en-GB" sz="1400" dirty="0" err="1"/>
              <a:t>odst</a:t>
            </a:r>
            <a:r>
              <a:rPr lang="en-GB" sz="1400" dirty="0"/>
              <a:t>. 1 a </a:t>
            </a:r>
            <a:r>
              <a:rPr lang="en-GB" sz="1400" dirty="0" err="1"/>
              <a:t>ve</a:t>
            </a:r>
            <a:r>
              <a:rPr lang="en-GB" sz="1400" dirty="0"/>
              <a:t> </a:t>
            </a:r>
            <a:r>
              <a:rPr lang="en-GB" sz="1400" dirty="0" err="1"/>
              <a:t>vztahu</a:t>
            </a:r>
            <a:r>
              <a:rPr lang="en-GB" sz="1400" dirty="0"/>
              <a:t> k </a:t>
            </a:r>
            <a:r>
              <a:rPr lang="en-GB" sz="1400" dirty="0" err="1"/>
              <a:t>obviněnému</a:t>
            </a:r>
            <a:r>
              <a:rPr lang="en-GB" sz="1400" dirty="0"/>
              <a:t> v </a:t>
            </a:r>
            <a:r>
              <a:rPr lang="en-GB" sz="1400" dirty="0" err="1"/>
              <a:t>čl</a:t>
            </a:r>
            <a:r>
              <a:rPr lang="en-GB" sz="1400" dirty="0"/>
              <a:t>. 40 </a:t>
            </a:r>
            <a:r>
              <a:rPr lang="en-GB" sz="1400" dirty="0" err="1"/>
              <a:t>odst</a:t>
            </a:r>
            <a:r>
              <a:rPr lang="en-GB" sz="1400" dirty="0"/>
              <a:t>. 4 v </a:t>
            </a:r>
            <a:r>
              <a:rPr lang="en-GB" sz="1400" dirty="0" err="1"/>
              <a:t>podobě</a:t>
            </a:r>
            <a:r>
              <a:rPr lang="en-GB" sz="1400" dirty="0"/>
              <a:t> </a:t>
            </a:r>
            <a:r>
              <a:rPr lang="en-GB" sz="1400" dirty="0" err="1"/>
              <a:t>práva</a:t>
            </a:r>
            <a:r>
              <a:rPr lang="en-GB" sz="1400" dirty="0"/>
              <a:t> </a:t>
            </a:r>
            <a:r>
              <a:rPr lang="en-GB" sz="1400" dirty="0" err="1"/>
              <a:t>odepřít</a:t>
            </a:r>
            <a:r>
              <a:rPr lang="en-GB" sz="1400" dirty="0"/>
              <a:t> </a:t>
            </a:r>
            <a:r>
              <a:rPr lang="en-GB" sz="1400" dirty="0" err="1"/>
              <a:t>výpověď</a:t>
            </a:r>
            <a:r>
              <a:rPr lang="en-GB" sz="1400" dirty="0"/>
              <a:t>. </a:t>
            </a:r>
            <a:r>
              <a:rPr lang="en-GB" sz="1400" dirty="0" err="1"/>
              <a:t>Privilegium</a:t>
            </a:r>
            <a:r>
              <a:rPr lang="en-GB" sz="1400" dirty="0"/>
              <a:t> </a:t>
            </a:r>
            <a:r>
              <a:rPr lang="en-GB" sz="1400" dirty="0" err="1"/>
              <a:t>obviněného</a:t>
            </a:r>
            <a:r>
              <a:rPr lang="en-GB" sz="1400" dirty="0"/>
              <a:t> </a:t>
            </a:r>
            <a:r>
              <a:rPr lang="en-GB" sz="1400" dirty="0" err="1"/>
              <a:t>nezhoršovat</a:t>
            </a:r>
            <a:r>
              <a:rPr lang="en-GB" sz="1400" dirty="0"/>
              <a:t> </a:t>
            </a:r>
            <a:r>
              <a:rPr lang="en-GB" sz="1400" dirty="0" err="1"/>
              <a:t>své</a:t>
            </a:r>
            <a:r>
              <a:rPr lang="en-GB" sz="1400" dirty="0"/>
              <a:t> </a:t>
            </a:r>
            <a:r>
              <a:rPr lang="en-GB" sz="1400" dirty="0" err="1"/>
              <a:t>procesní</a:t>
            </a:r>
            <a:r>
              <a:rPr lang="en-GB" sz="1400" dirty="0"/>
              <a:t> </a:t>
            </a:r>
            <a:r>
              <a:rPr lang="en-GB" sz="1400" dirty="0" err="1"/>
              <a:t>postavení</a:t>
            </a:r>
            <a:r>
              <a:rPr lang="en-GB" sz="1400" dirty="0"/>
              <a:t> </a:t>
            </a:r>
            <a:r>
              <a:rPr lang="en-GB" sz="1400" dirty="0" err="1"/>
              <a:t>nabývá</a:t>
            </a:r>
            <a:r>
              <a:rPr lang="en-GB" sz="1400" dirty="0"/>
              <a:t> </a:t>
            </a:r>
            <a:r>
              <a:rPr lang="en-GB" sz="1400" b="1" dirty="0" err="1"/>
              <a:t>skrze</a:t>
            </a:r>
            <a:r>
              <a:rPr lang="en-GB" sz="1400" b="1" dirty="0"/>
              <a:t> </a:t>
            </a:r>
            <a:r>
              <a:rPr lang="en-GB" sz="1400" b="1" dirty="0" err="1"/>
              <a:t>princip</a:t>
            </a:r>
            <a:r>
              <a:rPr lang="en-GB" sz="1400" b="1" dirty="0"/>
              <a:t> nemo se ipsum </a:t>
            </a:r>
            <a:r>
              <a:rPr lang="en-GB" sz="1400" b="1" dirty="0" err="1"/>
              <a:t>accusare</a:t>
            </a:r>
            <a:r>
              <a:rPr lang="en-GB" sz="1400" b="1" dirty="0"/>
              <a:t> (</a:t>
            </a:r>
            <a:r>
              <a:rPr lang="en-GB" sz="1400" b="1" dirty="0" err="1"/>
              <a:t>prodere</a:t>
            </a:r>
            <a:r>
              <a:rPr lang="en-GB" sz="1400" b="1" dirty="0"/>
              <a:t>) </a:t>
            </a:r>
            <a:r>
              <a:rPr lang="en-GB" sz="1400" b="1" dirty="0" err="1"/>
              <a:t>dokonce</a:t>
            </a:r>
            <a:r>
              <a:rPr lang="en-GB" sz="1400" b="1" dirty="0"/>
              <a:t> </a:t>
            </a:r>
            <a:r>
              <a:rPr lang="en-GB" sz="1400" b="1" dirty="0" err="1"/>
              <a:t>přednost</a:t>
            </a:r>
            <a:r>
              <a:rPr lang="en-GB" sz="1400" b="1" dirty="0"/>
              <a:t> </a:t>
            </a:r>
            <a:r>
              <a:rPr lang="en-GB" sz="1400" b="1" dirty="0" err="1"/>
              <a:t>před</a:t>
            </a:r>
            <a:r>
              <a:rPr lang="en-GB" sz="1400" b="1" dirty="0"/>
              <a:t> </a:t>
            </a:r>
            <a:r>
              <a:rPr lang="en-GB" sz="1400" b="1" dirty="0" err="1"/>
              <a:t>účelem</a:t>
            </a:r>
            <a:r>
              <a:rPr lang="en-GB" sz="1400" b="1" dirty="0"/>
              <a:t> </a:t>
            </a:r>
            <a:r>
              <a:rPr lang="en-GB" sz="1400" b="1" dirty="0" err="1"/>
              <a:t>trestního</a:t>
            </a:r>
            <a:r>
              <a:rPr lang="en-GB" sz="1400" b="1" dirty="0"/>
              <a:t> </a:t>
            </a:r>
            <a:r>
              <a:rPr lang="en-GB" sz="1400" b="1" dirty="0" err="1"/>
              <a:t>řízení</a:t>
            </a:r>
            <a:r>
              <a:rPr lang="en-GB" sz="1400" dirty="0"/>
              <a:t>, </a:t>
            </a:r>
            <a:r>
              <a:rPr lang="en-GB" sz="1400" dirty="0" err="1"/>
              <a:t>spočívajícím</a:t>
            </a:r>
            <a:r>
              <a:rPr lang="en-GB" sz="1400" dirty="0"/>
              <a:t> </a:t>
            </a:r>
            <a:r>
              <a:rPr lang="en-GB" sz="1400" dirty="0" err="1"/>
              <a:t>podle</a:t>
            </a:r>
            <a:r>
              <a:rPr lang="en-GB" sz="1400" dirty="0"/>
              <a:t> </a:t>
            </a:r>
            <a:r>
              <a:rPr lang="en-GB" sz="1400" dirty="0" err="1"/>
              <a:t>ustanovení</a:t>
            </a:r>
            <a:r>
              <a:rPr lang="en-GB" sz="1400" dirty="0"/>
              <a:t> § 1 </a:t>
            </a:r>
            <a:r>
              <a:rPr lang="en-GB" sz="1400" dirty="0" err="1"/>
              <a:t>odst</a:t>
            </a:r>
            <a:r>
              <a:rPr lang="en-GB" sz="1400" dirty="0"/>
              <a:t>. 1 </a:t>
            </a:r>
            <a:r>
              <a:rPr lang="en-GB" sz="1400" dirty="0" err="1"/>
              <a:t>trestního</a:t>
            </a:r>
            <a:r>
              <a:rPr lang="en-GB" sz="1400" dirty="0"/>
              <a:t> </a:t>
            </a:r>
            <a:r>
              <a:rPr lang="en-GB" sz="1400" dirty="0" err="1"/>
              <a:t>řádu</a:t>
            </a:r>
            <a:r>
              <a:rPr lang="en-GB" sz="1400" dirty="0"/>
              <a:t> </a:t>
            </a:r>
            <a:r>
              <a:rPr lang="en-GB" sz="1400" dirty="0" err="1"/>
              <a:t>ve</a:t>
            </a:r>
            <a:r>
              <a:rPr lang="en-GB" sz="1400" dirty="0"/>
              <a:t> </a:t>
            </a:r>
            <a:r>
              <a:rPr lang="en-GB" sz="1400" dirty="0" err="1"/>
              <a:t>spravedlivém</a:t>
            </a:r>
            <a:r>
              <a:rPr lang="en-GB" sz="1400" dirty="0"/>
              <a:t> </a:t>
            </a:r>
            <a:r>
              <a:rPr lang="en-GB" sz="1400" dirty="0" err="1"/>
              <a:t>potrestání</a:t>
            </a:r>
            <a:r>
              <a:rPr lang="en-GB" sz="1400" dirty="0"/>
              <a:t> </a:t>
            </a:r>
            <a:r>
              <a:rPr lang="en-GB" sz="1400" dirty="0" err="1"/>
              <a:t>pachatele</a:t>
            </a:r>
            <a:r>
              <a:rPr lang="en-GB" sz="1400" dirty="0"/>
              <a:t>, </a:t>
            </a:r>
            <a:r>
              <a:rPr lang="en-GB" sz="1400" dirty="0" err="1"/>
              <a:t>byl</a:t>
            </a:r>
            <a:r>
              <a:rPr lang="en-GB" sz="1400" dirty="0"/>
              <a:t>-li </a:t>
            </a:r>
            <a:r>
              <a:rPr lang="en-GB" sz="1400" dirty="0" err="1"/>
              <a:t>trestný</a:t>
            </a:r>
            <a:r>
              <a:rPr lang="en-GB" sz="1400" dirty="0"/>
              <a:t> </a:t>
            </a:r>
            <a:r>
              <a:rPr lang="en-GB" sz="1400" dirty="0" err="1"/>
              <a:t>čin</a:t>
            </a:r>
            <a:r>
              <a:rPr lang="en-GB" sz="1400" dirty="0"/>
              <a:t> </a:t>
            </a:r>
            <a:r>
              <a:rPr lang="en-GB" sz="1400" dirty="0" err="1"/>
              <a:t>jím</a:t>
            </a:r>
            <a:r>
              <a:rPr lang="en-GB" sz="1400" dirty="0"/>
              <a:t> </a:t>
            </a:r>
            <a:r>
              <a:rPr lang="en-GB" sz="1400" dirty="0" err="1"/>
              <a:t>spáchaný</a:t>
            </a:r>
            <a:r>
              <a:rPr lang="en-GB" sz="1400" dirty="0"/>
              <a:t> </a:t>
            </a:r>
            <a:r>
              <a:rPr lang="en-GB" sz="1400" dirty="0" err="1"/>
              <a:t>náležitě</a:t>
            </a:r>
            <a:r>
              <a:rPr lang="en-GB" sz="1400" dirty="0"/>
              <a:t> </a:t>
            </a:r>
            <a:r>
              <a:rPr lang="en-GB" sz="1400" dirty="0" err="1"/>
              <a:t>zjištěn</a:t>
            </a:r>
            <a:r>
              <a:rPr lang="en-GB" sz="1400" dirty="0"/>
              <a:t>. </a:t>
            </a:r>
            <a:r>
              <a:rPr lang="en-GB" sz="1400" dirty="0" err="1"/>
              <a:t>Jinak</a:t>
            </a:r>
            <a:r>
              <a:rPr lang="en-GB" sz="1400" dirty="0"/>
              <a:t> </a:t>
            </a:r>
            <a:r>
              <a:rPr lang="en-GB" sz="1400" dirty="0" err="1"/>
              <a:t>vyjádřeno</a:t>
            </a:r>
            <a:r>
              <a:rPr lang="en-GB" sz="1400" dirty="0"/>
              <a:t>, </a:t>
            </a:r>
            <a:r>
              <a:rPr lang="en-GB" sz="1400" b="1" dirty="0" err="1"/>
              <a:t>obviněnému</a:t>
            </a:r>
            <a:r>
              <a:rPr lang="en-GB" sz="1400" b="1" dirty="0"/>
              <a:t> </a:t>
            </a:r>
            <a:r>
              <a:rPr lang="en-GB" sz="1400" b="1" dirty="0" err="1"/>
              <a:t>zůstává</a:t>
            </a:r>
            <a:r>
              <a:rPr lang="en-GB" sz="1400" b="1" dirty="0"/>
              <a:t> </a:t>
            </a:r>
            <a:r>
              <a:rPr lang="en-GB" sz="1400" b="1" dirty="0" err="1"/>
              <a:t>jeho</a:t>
            </a:r>
            <a:r>
              <a:rPr lang="en-GB" sz="1400" b="1" dirty="0"/>
              <a:t> </a:t>
            </a:r>
            <a:r>
              <a:rPr lang="en-GB" sz="1400" b="1" dirty="0" err="1"/>
              <a:t>privilegium</a:t>
            </a:r>
            <a:r>
              <a:rPr lang="en-GB" sz="1400" b="1" dirty="0"/>
              <a:t> </a:t>
            </a:r>
            <a:r>
              <a:rPr lang="en-GB" sz="1400" b="1" dirty="0" err="1"/>
              <a:t>zachováno</a:t>
            </a:r>
            <a:r>
              <a:rPr lang="en-GB" sz="1400" b="1" dirty="0"/>
              <a:t>, </a:t>
            </a:r>
            <a:r>
              <a:rPr lang="en-GB" sz="1400" b="1" dirty="0" err="1"/>
              <a:t>i</a:t>
            </a:r>
            <a:r>
              <a:rPr lang="en-GB" sz="1400" b="1" dirty="0"/>
              <a:t> </a:t>
            </a:r>
            <a:r>
              <a:rPr lang="en-GB" sz="1400" b="1" dirty="0" err="1"/>
              <a:t>kdyby</a:t>
            </a:r>
            <a:r>
              <a:rPr lang="en-GB" sz="1400" b="1" dirty="0"/>
              <a:t> to </a:t>
            </a:r>
            <a:r>
              <a:rPr lang="en-GB" sz="1400" b="1" dirty="0" err="1"/>
              <a:t>mělo</a:t>
            </a:r>
            <a:r>
              <a:rPr lang="en-GB" sz="1400" b="1" dirty="0"/>
              <a:t> </a:t>
            </a:r>
            <a:r>
              <a:rPr lang="en-GB" sz="1400" b="1" dirty="0" err="1"/>
              <a:t>vést</a:t>
            </a:r>
            <a:r>
              <a:rPr lang="en-GB" sz="1400" b="1" dirty="0"/>
              <a:t> </a:t>
            </a:r>
            <a:r>
              <a:rPr lang="en-GB" sz="1400" b="1" dirty="0" err="1"/>
              <a:t>podle</a:t>
            </a:r>
            <a:r>
              <a:rPr lang="en-GB" sz="1400" b="1" dirty="0"/>
              <a:t> </a:t>
            </a:r>
            <a:r>
              <a:rPr lang="en-GB" sz="1400" b="1" dirty="0" err="1"/>
              <a:t>konkrétní</a:t>
            </a:r>
            <a:r>
              <a:rPr lang="en-GB" sz="1400" b="1" dirty="0"/>
              <a:t> </a:t>
            </a:r>
            <a:r>
              <a:rPr lang="en-GB" sz="1400" b="1" dirty="0" err="1"/>
              <a:t>procesní</a:t>
            </a:r>
            <a:r>
              <a:rPr lang="en-GB" sz="1400" b="1" dirty="0"/>
              <a:t> </a:t>
            </a:r>
            <a:r>
              <a:rPr lang="en-GB" sz="1400" b="1" dirty="0" err="1"/>
              <a:t>situace</a:t>
            </a:r>
            <a:r>
              <a:rPr lang="en-GB" sz="1400" b="1" dirty="0"/>
              <a:t> k </a:t>
            </a:r>
            <a:r>
              <a:rPr lang="en-GB" sz="1400" b="1" dirty="0" err="1"/>
              <a:t>důkazní</a:t>
            </a:r>
            <a:r>
              <a:rPr lang="en-GB" sz="1400" b="1" dirty="0"/>
              <a:t> </a:t>
            </a:r>
            <a:r>
              <a:rPr lang="en-GB" sz="1400" b="1" dirty="0" err="1"/>
              <a:t>nouzi</a:t>
            </a:r>
            <a:r>
              <a:rPr lang="en-GB" sz="1400" b="1" dirty="0" smtClean="0"/>
              <a:t>.</a:t>
            </a:r>
            <a:endParaRPr lang="cs-CZ" sz="14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400" dirty="0"/>
              <a:t/>
            </a:r>
            <a:br>
              <a:rPr lang="en-GB" sz="1400" dirty="0"/>
            </a:br>
            <a:r>
              <a:rPr lang="en-GB" sz="1400" b="1" dirty="0" err="1"/>
              <a:t>Přijetím</a:t>
            </a:r>
            <a:r>
              <a:rPr lang="en-GB" sz="1400" b="1" dirty="0"/>
              <a:t> </a:t>
            </a:r>
            <a:r>
              <a:rPr lang="en-GB" sz="1400" b="1" dirty="0" err="1"/>
              <a:t>statusu</a:t>
            </a:r>
            <a:r>
              <a:rPr lang="en-GB" sz="1400" b="1" dirty="0"/>
              <a:t> </a:t>
            </a:r>
            <a:r>
              <a:rPr lang="en-GB" sz="1400" b="1" dirty="0" err="1"/>
              <a:t>spolupracujícího</a:t>
            </a:r>
            <a:r>
              <a:rPr lang="en-GB" sz="1400" b="1" dirty="0"/>
              <a:t> </a:t>
            </a:r>
            <a:r>
              <a:rPr lang="en-GB" sz="1400" b="1" dirty="0" err="1"/>
              <a:t>obviněného</a:t>
            </a:r>
            <a:r>
              <a:rPr lang="en-GB" sz="1400" b="1" dirty="0"/>
              <a:t> se </a:t>
            </a:r>
            <a:r>
              <a:rPr lang="en-GB" sz="1400" b="1" dirty="0" err="1"/>
              <a:t>obviněný</a:t>
            </a:r>
            <a:r>
              <a:rPr lang="en-GB" sz="1400" b="1" dirty="0"/>
              <a:t> </a:t>
            </a:r>
            <a:r>
              <a:rPr lang="en-GB" sz="1400" b="1" dirty="0" err="1"/>
              <a:t>tohoto</a:t>
            </a:r>
            <a:r>
              <a:rPr lang="en-GB" sz="1400" b="1" dirty="0"/>
              <a:t> </a:t>
            </a:r>
            <a:r>
              <a:rPr lang="en-GB" sz="1400" b="1" dirty="0" err="1"/>
              <a:t>privilegia</a:t>
            </a:r>
            <a:r>
              <a:rPr lang="en-GB" sz="1400" b="1" dirty="0"/>
              <a:t> </a:t>
            </a:r>
            <a:r>
              <a:rPr lang="en-GB" sz="1400" b="1" dirty="0" err="1"/>
              <a:t>vzdává</a:t>
            </a:r>
            <a:r>
              <a:rPr lang="en-GB" sz="1400" dirty="0"/>
              <a:t>. </a:t>
            </a:r>
            <a:r>
              <a:rPr lang="en-GB" sz="1400" dirty="0" err="1"/>
              <a:t>Svým</a:t>
            </a:r>
            <a:r>
              <a:rPr lang="en-GB" sz="1400" dirty="0"/>
              <a:t> </a:t>
            </a:r>
            <a:r>
              <a:rPr lang="en-GB" sz="1400" dirty="0" err="1"/>
              <a:t>úplným</a:t>
            </a:r>
            <a:r>
              <a:rPr lang="en-GB" sz="1400" dirty="0"/>
              <a:t> a </a:t>
            </a:r>
            <a:r>
              <a:rPr lang="en-GB" sz="1400" dirty="0" err="1"/>
              <a:t>pravdivým</a:t>
            </a:r>
            <a:r>
              <a:rPr lang="en-GB" sz="1400" dirty="0"/>
              <a:t> </a:t>
            </a:r>
            <a:r>
              <a:rPr lang="en-GB" sz="1400" dirty="0" err="1"/>
              <a:t>doznáním</a:t>
            </a:r>
            <a:r>
              <a:rPr lang="en-GB" sz="1400" dirty="0"/>
              <a:t> </a:t>
            </a:r>
            <a:r>
              <a:rPr lang="en-GB" sz="1400" dirty="0" err="1"/>
              <a:t>dává</a:t>
            </a:r>
            <a:r>
              <a:rPr lang="en-GB" sz="1400" dirty="0"/>
              <a:t> </a:t>
            </a:r>
            <a:r>
              <a:rPr lang="en-GB" sz="1400" dirty="0" err="1"/>
              <a:t>průchod</a:t>
            </a:r>
            <a:r>
              <a:rPr lang="en-GB" sz="1400" dirty="0"/>
              <a:t> </a:t>
            </a:r>
            <a:r>
              <a:rPr lang="en-GB" sz="1400" dirty="0" err="1"/>
              <a:t>zájmu</a:t>
            </a:r>
            <a:r>
              <a:rPr lang="en-GB" sz="1400" dirty="0"/>
              <a:t> </a:t>
            </a:r>
            <a:r>
              <a:rPr lang="en-GB" sz="1400" dirty="0" err="1"/>
              <a:t>společnosti</a:t>
            </a:r>
            <a:r>
              <a:rPr lang="en-GB" sz="1400" dirty="0"/>
              <a:t>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objasnění</a:t>
            </a:r>
            <a:r>
              <a:rPr lang="en-GB" sz="1400" dirty="0"/>
              <a:t> </a:t>
            </a:r>
            <a:r>
              <a:rPr lang="en-GB" sz="1400" dirty="0" err="1"/>
              <a:t>věci</a:t>
            </a:r>
            <a:r>
              <a:rPr lang="en-GB" sz="1400" dirty="0"/>
              <a:t> </a:t>
            </a:r>
            <a:r>
              <a:rPr lang="en-GB" sz="1400" dirty="0" err="1"/>
              <a:t>před</a:t>
            </a:r>
            <a:r>
              <a:rPr lang="en-GB" sz="1400" dirty="0"/>
              <a:t> </a:t>
            </a:r>
            <a:r>
              <a:rPr lang="en-GB" sz="1400" dirty="0" err="1"/>
              <a:t>možnostmi</a:t>
            </a:r>
            <a:r>
              <a:rPr lang="en-GB" sz="1400" dirty="0"/>
              <a:t> </a:t>
            </a:r>
            <a:r>
              <a:rPr lang="en-GB" sz="1400" dirty="0" err="1"/>
              <a:t>své</a:t>
            </a:r>
            <a:r>
              <a:rPr lang="en-GB" sz="1400" dirty="0"/>
              <a:t> </a:t>
            </a:r>
            <a:r>
              <a:rPr lang="en-GB" sz="1400" dirty="0" err="1"/>
              <a:t>vlastní</a:t>
            </a:r>
            <a:r>
              <a:rPr lang="en-GB" sz="1400" dirty="0"/>
              <a:t> </a:t>
            </a:r>
            <a:r>
              <a:rPr lang="en-GB" sz="1400" dirty="0" err="1"/>
              <a:t>obhajoby</a:t>
            </a:r>
            <a:r>
              <a:rPr lang="en-GB" sz="1400" dirty="0"/>
              <a:t>. </a:t>
            </a:r>
            <a:r>
              <a:rPr lang="en-GB" sz="1400" dirty="0" err="1"/>
              <a:t>Činí</a:t>
            </a:r>
            <a:r>
              <a:rPr lang="en-GB" sz="1400" dirty="0"/>
              <a:t> </a:t>
            </a:r>
            <a:r>
              <a:rPr lang="en-GB" sz="1400" dirty="0" err="1"/>
              <a:t>tak</a:t>
            </a:r>
            <a:r>
              <a:rPr lang="en-GB" sz="1400" dirty="0"/>
              <a:t>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základě</a:t>
            </a:r>
            <a:r>
              <a:rPr lang="en-GB" sz="1400" dirty="0"/>
              <a:t> </a:t>
            </a:r>
            <a:r>
              <a:rPr lang="en-GB" sz="1400" dirty="0" err="1"/>
              <a:t>své</a:t>
            </a:r>
            <a:r>
              <a:rPr lang="en-GB" sz="1400" dirty="0"/>
              <a:t> </a:t>
            </a:r>
            <a:r>
              <a:rPr lang="en-GB" sz="1400" dirty="0" err="1"/>
              <a:t>svobodné</a:t>
            </a:r>
            <a:r>
              <a:rPr lang="en-GB" sz="1400" dirty="0"/>
              <a:t> </a:t>
            </a:r>
            <a:r>
              <a:rPr lang="en-GB" sz="1400" dirty="0" err="1"/>
              <a:t>vůle</a:t>
            </a:r>
            <a:r>
              <a:rPr lang="en-GB" sz="1400" dirty="0"/>
              <a:t>. </a:t>
            </a:r>
            <a:r>
              <a:rPr lang="en-GB" sz="1400" dirty="0" err="1"/>
              <a:t>Nicméně</a:t>
            </a:r>
            <a:r>
              <a:rPr lang="en-GB" sz="1400" dirty="0"/>
              <a:t> </a:t>
            </a:r>
            <a:r>
              <a:rPr lang="en-GB" sz="1400" b="1" dirty="0" err="1"/>
              <a:t>tento</a:t>
            </a:r>
            <a:r>
              <a:rPr lang="en-GB" sz="1400" b="1" dirty="0"/>
              <a:t> </a:t>
            </a:r>
            <a:r>
              <a:rPr lang="en-GB" sz="1400" b="1" dirty="0" err="1"/>
              <a:t>postoj</a:t>
            </a:r>
            <a:r>
              <a:rPr lang="en-GB" sz="1400" b="1" dirty="0"/>
              <a:t> je </a:t>
            </a:r>
            <a:r>
              <a:rPr lang="en-GB" sz="1400" b="1" dirty="0" err="1"/>
              <a:t>podložen</a:t>
            </a:r>
            <a:r>
              <a:rPr lang="en-GB" sz="1400" b="1" dirty="0"/>
              <a:t> </a:t>
            </a:r>
            <a:r>
              <a:rPr lang="en-GB" sz="1400" b="1" dirty="0" err="1"/>
              <a:t>očekávaným</a:t>
            </a:r>
            <a:r>
              <a:rPr lang="en-GB" sz="1400" b="1" dirty="0"/>
              <a:t>, </a:t>
            </a:r>
            <a:r>
              <a:rPr lang="en-GB" sz="1400" b="1" dirty="0" err="1"/>
              <a:t>byť</a:t>
            </a:r>
            <a:r>
              <a:rPr lang="en-GB" sz="1400" b="1" dirty="0"/>
              <a:t> </a:t>
            </a:r>
            <a:r>
              <a:rPr lang="en-GB" sz="1400" b="1" dirty="0" err="1"/>
              <a:t>nenárokovým</a:t>
            </a:r>
            <a:r>
              <a:rPr lang="en-GB" sz="1400" b="1" dirty="0"/>
              <a:t> </a:t>
            </a:r>
            <a:r>
              <a:rPr lang="en-GB" sz="1400" b="1" dirty="0" err="1"/>
              <a:t>benefitem</a:t>
            </a:r>
            <a:r>
              <a:rPr lang="en-GB" sz="1400" b="1" dirty="0"/>
              <a:t> v </a:t>
            </a:r>
            <a:r>
              <a:rPr lang="en-GB" sz="1400" b="1" dirty="0" err="1"/>
              <a:t>podobě</a:t>
            </a:r>
            <a:r>
              <a:rPr lang="en-GB" sz="1400" b="1" dirty="0"/>
              <a:t> </a:t>
            </a:r>
            <a:r>
              <a:rPr lang="en-GB" sz="1400" b="1" dirty="0" err="1"/>
              <a:t>mimořádného</a:t>
            </a:r>
            <a:r>
              <a:rPr lang="en-GB" sz="1400" b="1" dirty="0"/>
              <a:t> </a:t>
            </a:r>
            <a:r>
              <a:rPr lang="en-GB" sz="1400" b="1" dirty="0" err="1"/>
              <a:t>snížení</a:t>
            </a:r>
            <a:r>
              <a:rPr lang="en-GB" sz="1400" b="1" dirty="0"/>
              <a:t> </a:t>
            </a:r>
            <a:r>
              <a:rPr lang="en-GB" sz="1400" b="1" dirty="0" err="1"/>
              <a:t>trestu</a:t>
            </a:r>
            <a:r>
              <a:rPr lang="en-GB" sz="1400" b="1" dirty="0"/>
              <a:t> </a:t>
            </a:r>
            <a:r>
              <a:rPr lang="en-GB" sz="1400" b="1" dirty="0" err="1"/>
              <a:t>odnětí</a:t>
            </a:r>
            <a:r>
              <a:rPr lang="en-GB" sz="1400" b="1" dirty="0"/>
              <a:t> </a:t>
            </a:r>
            <a:r>
              <a:rPr lang="en-GB" sz="1400" b="1" dirty="0" err="1"/>
              <a:t>svobody</a:t>
            </a:r>
            <a:r>
              <a:rPr lang="en-GB" sz="1400" dirty="0"/>
              <a:t>. </a:t>
            </a:r>
            <a:r>
              <a:rPr lang="en-GB" sz="1400" dirty="0" err="1"/>
              <a:t>Ve</a:t>
            </a:r>
            <a:r>
              <a:rPr lang="en-GB" sz="1400" dirty="0"/>
              <a:t> </a:t>
            </a:r>
            <a:r>
              <a:rPr lang="en-GB" sz="1400" dirty="0" err="1"/>
              <a:t>světle</a:t>
            </a:r>
            <a:r>
              <a:rPr lang="en-GB" sz="1400" dirty="0"/>
              <a:t> </a:t>
            </a:r>
            <a:r>
              <a:rPr lang="en-GB" sz="1400" dirty="0" err="1"/>
              <a:t>tohoto</a:t>
            </a:r>
            <a:r>
              <a:rPr lang="en-GB" sz="1400" dirty="0"/>
              <a:t> </a:t>
            </a:r>
            <a:r>
              <a:rPr lang="en-GB" sz="1400" dirty="0" err="1"/>
              <a:t>procesního</a:t>
            </a:r>
            <a:r>
              <a:rPr lang="en-GB" sz="1400" dirty="0"/>
              <a:t> </a:t>
            </a:r>
            <a:r>
              <a:rPr lang="en-GB" sz="1400" dirty="0" err="1"/>
              <a:t>stavu</a:t>
            </a:r>
            <a:r>
              <a:rPr lang="en-GB" sz="1400" dirty="0"/>
              <a:t> </a:t>
            </a:r>
            <a:r>
              <a:rPr lang="en-GB" sz="1400" b="1" dirty="0" err="1"/>
              <a:t>nabývá</a:t>
            </a:r>
            <a:r>
              <a:rPr lang="en-GB" sz="1400" b="1" dirty="0"/>
              <a:t> </a:t>
            </a:r>
            <a:r>
              <a:rPr lang="en-GB" sz="1400" b="1" dirty="0" err="1"/>
              <a:t>rozhodnutí</a:t>
            </a:r>
            <a:r>
              <a:rPr lang="en-GB" sz="1400" b="1" dirty="0"/>
              <a:t> </a:t>
            </a:r>
            <a:r>
              <a:rPr lang="en-GB" sz="1400" b="1" dirty="0" err="1"/>
              <a:t>státního</a:t>
            </a:r>
            <a:r>
              <a:rPr lang="en-GB" sz="1400" b="1" dirty="0"/>
              <a:t> </a:t>
            </a:r>
            <a:r>
              <a:rPr lang="en-GB" sz="1400" b="1" dirty="0" err="1"/>
              <a:t>zástupce</a:t>
            </a:r>
            <a:r>
              <a:rPr lang="en-GB" sz="1400" b="1" dirty="0"/>
              <a:t> o </a:t>
            </a:r>
            <a:r>
              <a:rPr lang="en-GB" sz="1400" b="1" dirty="0" err="1"/>
              <a:t>přiznání</a:t>
            </a:r>
            <a:r>
              <a:rPr lang="en-GB" sz="1400" b="1" dirty="0"/>
              <a:t> (</a:t>
            </a:r>
            <a:r>
              <a:rPr lang="en-GB" sz="1400" b="1" dirty="0" err="1"/>
              <a:t>označení</a:t>
            </a:r>
            <a:r>
              <a:rPr lang="en-GB" sz="1400" b="1" dirty="0"/>
              <a:t>) </a:t>
            </a:r>
            <a:r>
              <a:rPr lang="en-GB" sz="1400" b="1" dirty="0" err="1"/>
              <a:t>statusu</a:t>
            </a:r>
            <a:r>
              <a:rPr lang="en-GB" sz="1400" b="1" dirty="0"/>
              <a:t> </a:t>
            </a:r>
            <a:r>
              <a:rPr lang="en-GB" sz="1400" b="1" dirty="0" err="1"/>
              <a:t>spolupracujícího</a:t>
            </a:r>
            <a:r>
              <a:rPr lang="en-GB" sz="1400" b="1" dirty="0"/>
              <a:t> </a:t>
            </a:r>
            <a:r>
              <a:rPr lang="en-GB" sz="1400" b="1" dirty="0" err="1"/>
              <a:t>obviněného</a:t>
            </a:r>
            <a:r>
              <a:rPr lang="en-GB" sz="1400" b="1" dirty="0"/>
              <a:t> </a:t>
            </a:r>
            <a:r>
              <a:rPr lang="en-GB" sz="1400" b="1" dirty="0" err="1"/>
              <a:t>trestně</a:t>
            </a:r>
            <a:r>
              <a:rPr lang="en-GB" sz="1400" b="1" dirty="0"/>
              <a:t> </a:t>
            </a:r>
            <a:r>
              <a:rPr lang="en-GB" sz="1400" b="1" dirty="0" err="1"/>
              <a:t>stíhané</a:t>
            </a:r>
            <a:r>
              <a:rPr lang="en-GB" sz="1400" b="1" dirty="0"/>
              <a:t> </a:t>
            </a:r>
            <a:r>
              <a:rPr lang="en-GB" sz="1400" b="1" dirty="0" err="1"/>
              <a:t>osobě</a:t>
            </a:r>
            <a:r>
              <a:rPr lang="en-GB" sz="1400" b="1" dirty="0"/>
              <a:t> </a:t>
            </a:r>
            <a:r>
              <a:rPr lang="en-GB" sz="1400" b="1" dirty="0" err="1"/>
              <a:t>zvláštního</a:t>
            </a:r>
            <a:r>
              <a:rPr lang="en-GB" sz="1400" b="1" dirty="0"/>
              <a:t> </a:t>
            </a:r>
            <a:r>
              <a:rPr lang="en-GB" sz="1400" b="1" dirty="0" err="1"/>
              <a:t>významu</a:t>
            </a:r>
            <a:r>
              <a:rPr lang="en-GB" sz="1400" dirty="0"/>
              <a:t>. Ten </a:t>
            </a:r>
            <a:r>
              <a:rPr lang="en-GB" sz="1400" dirty="0" err="1"/>
              <a:t>nelze</a:t>
            </a:r>
            <a:r>
              <a:rPr lang="en-GB" sz="1400" dirty="0"/>
              <a:t> </a:t>
            </a:r>
            <a:r>
              <a:rPr lang="en-GB" sz="1400" dirty="0" err="1"/>
              <a:t>negovat</a:t>
            </a:r>
            <a:r>
              <a:rPr lang="en-GB" sz="1400" dirty="0"/>
              <a:t> </a:t>
            </a:r>
            <a:r>
              <a:rPr lang="en-GB" sz="1400" dirty="0" err="1"/>
              <a:t>konstatováním</a:t>
            </a:r>
            <a:r>
              <a:rPr lang="en-GB" sz="1400" dirty="0"/>
              <a:t>, </a:t>
            </a:r>
            <a:r>
              <a:rPr lang="en-GB" sz="1400" dirty="0" err="1"/>
              <a:t>že</a:t>
            </a:r>
            <a:r>
              <a:rPr lang="en-GB" sz="1400" dirty="0"/>
              <a:t> </a:t>
            </a:r>
            <a:r>
              <a:rPr lang="en-GB" sz="1400" dirty="0" err="1"/>
              <a:t>označení</a:t>
            </a:r>
            <a:r>
              <a:rPr lang="en-GB" sz="1400" dirty="0"/>
              <a:t>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spolupracujícího</a:t>
            </a:r>
            <a:r>
              <a:rPr lang="en-GB" sz="1400" dirty="0"/>
              <a:t> </a:t>
            </a:r>
            <a:r>
              <a:rPr lang="en-GB" sz="1400" dirty="0" err="1"/>
              <a:t>obviněného</a:t>
            </a:r>
            <a:r>
              <a:rPr lang="en-GB" sz="1400" dirty="0"/>
              <a:t> </a:t>
            </a:r>
            <a:r>
              <a:rPr lang="en-GB" sz="1400" dirty="0" err="1"/>
              <a:t>není</a:t>
            </a:r>
            <a:r>
              <a:rPr lang="en-GB" sz="1400" dirty="0"/>
              <a:t> pro </a:t>
            </a:r>
            <a:r>
              <a:rPr lang="en-GB" sz="1400" dirty="0" err="1"/>
              <a:t>soud</a:t>
            </a:r>
            <a:r>
              <a:rPr lang="en-GB" sz="1400" dirty="0"/>
              <a:t> </a:t>
            </a:r>
            <a:r>
              <a:rPr lang="en-GB" sz="1400" dirty="0" err="1"/>
              <a:t>závazné</a:t>
            </a:r>
            <a:r>
              <a:rPr lang="en-GB" sz="1400" dirty="0"/>
              <a:t>. </a:t>
            </a:r>
            <a:r>
              <a:rPr lang="en-GB" sz="1400" dirty="0" err="1"/>
              <a:t>Jistěže</a:t>
            </a:r>
            <a:r>
              <a:rPr lang="en-GB" sz="1400" dirty="0"/>
              <a:t> </a:t>
            </a:r>
            <a:r>
              <a:rPr lang="en-GB" sz="1400" dirty="0" err="1"/>
              <a:t>není</a:t>
            </a:r>
            <a:r>
              <a:rPr lang="en-GB" sz="1400" dirty="0"/>
              <a:t> </a:t>
            </a:r>
            <a:r>
              <a:rPr lang="en-GB" sz="1400" dirty="0" err="1"/>
              <a:t>závazné</a:t>
            </a:r>
            <a:r>
              <a:rPr lang="en-GB" sz="1400" dirty="0"/>
              <a:t> pro </a:t>
            </a:r>
            <a:r>
              <a:rPr lang="en-GB" sz="1400" dirty="0" err="1"/>
              <a:t>konečné</a:t>
            </a:r>
            <a:r>
              <a:rPr lang="en-GB" sz="1400" dirty="0"/>
              <a:t> </a:t>
            </a:r>
            <a:r>
              <a:rPr lang="en-GB" sz="1400" dirty="0" err="1"/>
              <a:t>rozhodování</a:t>
            </a:r>
            <a:r>
              <a:rPr lang="en-GB" sz="1400" dirty="0"/>
              <a:t> o </a:t>
            </a:r>
            <a:r>
              <a:rPr lang="en-GB" sz="1400" dirty="0" err="1"/>
              <a:t>vině</a:t>
            </a:r>
            <a:r>
              <a:rPr lang="en-GB" sz="1400" dirty="0"/>
              <a:t> a </a:t>
            </a:r>
            <a:r>
              <a:rPr lang="en-GB" sz="1400" dirty="0" err="1"/>
              <a:t>striktně</a:t>
            </a:r>
            <a:r>
              <a:rPr lang="en-GB" sz="1400" dirty="0"/>
              <a:t> </a:t>
            </a:r>
            <a:r>
              <a:rPr lang="en-GB" sz="1400" dirty="0" err="1"/>
              <a:t>vzato</a:t>
            </a:r>
            <a:r>
              <a:rPr lang="en-GB" sz="1400" dirty="0"/>
              <a:t> </a:t>
            </a:r>
            <a:r>
              <a:rPr lang="en-GB" sz="1400" dirty="0" err="1"/>
              <a:t>ani</a:t>
            </a:r>
            <a:r>
              <a:rPr lang="en-GB" sz="1400" dirty="0"/>
              <a:t> o </a:t>
            </a:r>
            <a:r>
              <a:rPr lang="en-GB" sz="1400" dirty="0" err="1"/>
              <a:t>trestu</a:t>
            </a:r>
            <a:r>
              <a:rPr lang="en-GB" sz="1400" dirty="0"/>
              <a:t>. </a:t>
            </a:r>
            <a:r>
              <a:rPr lang="en-GB" sz="1400" dirty="0" err="1"/>
              <a:t>Nelze</a:t>
            </a:r>
            <a:r>
              <a:rPr lang="en-GB" sz="1400" dirty="0"/>
              <a:t> </a:t>
            </a:r>
            <a:r>
              <a:rPr lang="en-GB" sz="1400" dirty="0" err="1"/>
              <a:t>však</a:t>
            </a:r>
            <a:r>
              <a:rPr lang="en-GB" sz="1400" dirty="0"/>
              <a:t> </a:t>
            </a:r>
            <a:r>
              <a:rPr lang="en-GB" sz="1400" dirty="0" err="1"/>
              <a:t>popřít</a:t>
            </a:r>
            <a:r>
              <a:rPr lang="en-GB" sz="1400" dirty="0"/>
              <a:t> </a:t>
            </a:r>
            <a:r>
              <a:rPr lang="en-GB" sz="1400" dirty="0" err="1"/>
              <a:t>jeho</a:t>
            </a:r>
            <a:r>
              <a:rPr lang="en-GB" sz="1400" dirty="0"/>
              <a:t> </a:t>
            </a:r>
            <a:r>
              <a:rPr lang="en-GB" sz="1400" dirty="0" err="1"/>
              <a:t>procesní</a:t>
            </a:r>
            <a:r>
              <a:rPr lang="en-GB" sz="1400" dirty="0"/>
              <a:t> </a:t>
            </a:r>
            <a:r>
              <a:rPr lang="en-GB" sz="1400" dirty="0" err="1"/>
              <a:t>závaznost</a:t>
            </a:r>
            <a:r>
              <a:rPr lang="en-GB" sz="1400" dirty="0"/>
              <a:t> </a:t>
            </a:r>
            <a:r>
              <a:rPr lang="en-GB" sz="1400" dirty="0" err="1"/>
              <a:t>vůči</a:t>
            </a:r>
            <a:r>
              <a:rPr lang="en-GB" sz="1400" dirty="0"/>
              <a:t> </a:t>
            </a:r>
            <a:r>
              <a:rPr lang="en-GB" sz="1400" dirty="0" err="1"/>
              <a:t>obviněnému</a:t>
            </a:r>
            <a:r>
              <a:rPr lang="en-GB" sz="1400" dirty="0"/>
              <a:t> pro </a:t>
            </a:r>
            <a:r>
              <a:rPr lang="en-GB" sz="1400" dirty="0" err="1"/>
              <a:t>celý</a:t>
            </a:r>
            <a:r>
              <a:rPr lang="en-GB" sz="1400" dirty="0"/>
              <a:t> </a:t>
            </a:r>
            <a:r>
              <a:rPr lang="en-GB" sz="1400" dirty="0" err="1"/>
              <a:t>průběh</a:t>
            </a:r>
            <a:r>
              <a:rPr lang="en-GB" sz="1400" dirty="0"/>
              <a:t> </a:t>
            </a:r>
            <a:r>
              <a:rPr lang="en-GB" sz="1400" dirty="0" err="1"/>
              <a:t>řízení</a:t>
            </a:r>
            <a:r>
              <a:rPr lang="en-GB" sz="1400" dirty="0"/>
              <a:t>. </a:t>
            </a:r>
            <a:r>
              <a:rPr lang="en-GB" sz="1400" b="1" dirty="0"/>
              <a:t>I </a:t>
            </a:r>
            <a:r>
              <a:rPr lang="en-GB" sz="1400" b="1" dirty="0" err="1"/>
              <a:t>přes</a:t>
            </a:r>
            <a:r>
              <a:rPr lang="en-GB" sz="1400" b="1" dirty="0"/>
              <a:t> </a:t>
            </a:r>
            <a:r>
              <a:rPr lang="en-GB" sz="1400" b="1" dirty="0" err="1"/>
              <a:t>náročné</a:t>
            </a:r>
            <a:r>
              <a:rPr lang="en-GB" sz="1400" b="1" dirty="0"/>
              <a:t> </a:t>
            </a:r>
            <a:r>
              <a:rPr lang="en-GB" sz="1400" b="1" dirty="0" err="1"/>
              <a:t>podmínky</a:t>
            </a:r>
            <a:r>
              <a:rPr lang="en-GB" sz="1400" b="1" dirty="0"/>
              <a:t>, </a:t>
            </a:r>
            <a:r>
              <a:rPr lang="en-GB" sz="1400" b="1" dirty="0" err="1"/>
              <a:t>které</a:t>
            </a:r>
            <a:r>
              <a:rPr lang="en-GB" sz="1400" b="1" dirty="0"/>
              <a:t> </a:t>
            </a:r>
            <a:r>
              <a:rPr lang="en-GB" sz="1400" b="1" dirty="0" err="1"/>
              <a:t>musí</a:t>
            </a:r>
            <a:r>
              <a:rPr lang="en-GB" sz="1400" b="1" dirty="0"/>
              <a:t> </a:t>
            </a:r>
            <a:r>
              <a:rPr lang="en-GB" sz="1400" b="1" dirty="0" err="1"/>
              <a:t>obviněný</a:t>
            </a:r>
            <a:r>
              <a:rPr lang="en-GB" sz="1400" b="1" dirty="0"/>
              <a:t> </a:t>
            </a:r>
            <a:r>
              <a:rPr lang="en-GB" sz="1400" b="1" dirty="0" err="1"/>
              <a:t>splnit</a:t>
            </a:r>
            <a:r>
              <a:rPr lang="en-GB" sz="1400" b="1" dirty="0"/>
              <a:t> </a:t>
            </a:r>
            <a:r>
              <a:rPr lang="en-GB" sz="1400" b="1" dirty="0" err="1"/>
              <a:t>podle</a:t>
            </a:r>
            <a:r>
              <a:rPr lang="en-GB" sz="1400" b="1" dirty="0"/>
              <a:t> </a:t>
            </a:r>
            <a:r>
              <a:rPr lang="en-GB" sz="1400" b="1" dirty="0" err="1"/>
              <a:t>ustanovení</a:t>
            </a:r>
            <a:r>
              <a:rPr lang="en-GB" sz="1400" b="1" dirty="0"/>
              <a:t> § 178a </a:t>
            </a:r>
            <a:r>
              <a:rPr lang="en-GB" sz="1400" b="1" dirty="0" err="1"/>
              <a:t>trestního</a:t>
            </a:r>
            <a:r>
              <a:rPr lang="en-GB" sz="1400" b="1" dirty="0"/>
              <a:t> </a:t>
            </a:r>
            <a:r>
              <a:rPr lang="en-GB" sz="1400" b="1" dirty="0" err="1"/>
              <a:t>řádu</a:t>
            </a:r>
            <a:r>
              <a:rPr lang="en-GB" sz="1400" b="1" dirty="0"/>
              <a:t>, </a:t>
            </a:r>
            <a:r>
              <a:rPr lang="en-GB" sz="1400" b="1" dirty="0" err="1"/>
              <a:t>není</a:t>
            </a:r>
            <a:r>
              <a:rPr lang="en-GB" sz="1400" b="1" dirty="0"/>
              <a:t> </a:t>
            </a:r>
            <a:r>
              <a:rPr lang="en-GB" sz="1400" b="1" dirty="0" err="1"/>
              <a:t>celý</a:t>
            </a:r>
            <a:r>
              <a:rPr lang="en-GB" sz="1400" b="1" dirty="0"/>
              <a:t> </a:t>
            </a:r>
            <a:r>
              <a:rPr lang="en-GB" sz="1400" b="1" dirty="0" err="1"/>
              <a:t>průběh</a:t>
            </a:r>
            <a:r>
              <a:rPr lang="en-GB" sz="1400" b="1" dirty="0"/>
              <a:t> </a:t>
            </a:r>
            <a:r>
              <a:rPr lang="en-GB" sz="1400" b="1" dirty="0" err="1"/>
              <a:t>trestního</a:t>
            </a:r>
            <a:r>
              <a:rPr lang="en-GB" sz="1400" b="1" dirty="0"/>
              <a:t> </a:t>
            </a:r>
            <a:r>
              <a:rPr lang="en-GB" sz="1400" b="1" dirty="0" err="1"/>
              <a:t>řízení</a:t>
            </a:r>
            <a:r>
              <a:rPr lang="en-GB" sz="1400" b="1" dirty="0"/>
              <a:t> </a:t>
            </a:r>
            <a:r>
              <a:rPr lang="en-GB" sz="1400" b="1" dirty="0" err="1"/>
              <a:t>jen</a:t>
            </a:r>
            <a:r>
              <a:rPr lang="en-GB" sz="1400" b="1" dirty="0"/>
              <a:t> „</a:t>
            </a:r>
            <a:r>
              <a:rPr lang="en-GB" sz="1400" b="1" dirty="0" err="1"/>
              <a:t>jednosměrnou</a:t>
            </a:r>
            <a:r>
              <a:rPr lang="en-GB" sz="1400" b="1" dirty="0"/>
              <a:t> </a:t>
            </a:r>
            <a:r>
              <a:rPr lang="en-GB" sz="1400" b="1" dirty="0" err="1"/>
              <a:t>cestou</a:t>
            </a:r>
            <a:r>
              <a:rPr lang="en-GB" sz="1400" b="1" dirty="0"/>
              <a:t>“ </a:t>
            </a:r>
            <a:r>
              <a:rPr lang="en-GB" sz="1400" b="1" dirty="0" err="1"/>
              <a:t>kontroly</a:t>
            </a:r>
            <a:r>
              <a:rPr lang="en-GB" sz="1400" b="1" dirty="0"/>
              <a:t>, </a:t>
            </a:r>
            <a:r>
              <a:rPr lang="en-GB" sz="1400" b="1" dirty="0" err="1"/>
              <a:t>zda</a:t>
            </a:r>
            <a:r>
              <a:rPr lang="en-GB" sz="1400" b="1" dirty="0"/>
              <a:t> je </a:t>
            </a:r>
            <a:r>
              <a:rPr lang="en-GB" sz="1400" b="1" dirty="0" err="1"/>
              <a:t>obviněný</a:t>
            </a:r>
            <a:r>
              <a:rPr lang="en-GB" sz="1400" b="1" dirty="0"/>
              <a:t> </a:t>
            </a:r>
            <a:r>
              <a:rPr lang="en-GB" sz="1400" b="1" dirty="0" err="1"/>
              <a:t>průběžně</a:t>
            </a:r>
            <a:r>
              <a:rPr lang="en-GB" sz="1400" b="1" dirty="0"/>
              <a:t> </a:t>
            </a:r>
            <a:r>
              <a:rPr lang="en-GB" sz="1400" b="1" dirty="0" err="1"/>
              <a:t>plní</a:t>
            </a:r>
            <a:r>
              <a:rPr lang="en-GB" sz="1400" b="1" dirty="0" smtClean="0"/>
              <a:t>.</a:t>
            </a:r>
            <a:endParaRPr lang="cs-CZ" sz="14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 err="1"/>
              <a:t>Má</a:t>
            </a:r>
            <a:r>
              <a:rPr lang="en-GB" sz="1400" dirty="0"/>
              <a:t>-li </a:t>
            </a:r>
            <a:r>
              <a:rPr lang="en-GB" sz="1400" dirty="0" err="1"/>
              <a:t>být</a:t>
            </a:r>
            <a:r>
              <a:rPr lang="en-GB" sz="1400" dirty="0"/>
              <a:t> v </a:t>
            </a:r>
            <a:r>
              <a:rPr lang="en-GB" sz="1400" dirty="0" err="1"/>
              <a:t>kontextu</a:t>
            </a:r>
            <a:r>
              <a:rPr lang="en-GB" sz="1400" dirty="0"/>
              <a:t> </a:t>
            </a:r>
            <a:r>
              <a:rPr lang="en-GB" sz="1400" dirty="0" err="1"/>
              <a:t>rozložení</a:t>
            </a:r>
            <a:r>
              <a:rPr lang="en-GB" sz="1400" dirty="0"/>
              <a:t> </a:t>
            </a:r>
            <a:r>
              <a:rPr lang="en-GB" sz="1400" dirty="0" err="1"/>
              <a:t>sil</a:t>
            </a:r>
            <a:r>
              <a:rPr lang="en-GB" sz="1400" dirty="0"/>
              <a:t> v </a:t>
            </a:r>
            <a:r>
              <a:rPr lang="en-GB" sz="1400" dirty="0" err="1"/>
              <a:t>řízení</a:t>
            </a:r>
            <a:r>
              <a:rPr lang="en-GB" sz="1400" dirty="0"/>
              <a:t> </a:t>
            </a:r>
            <a:r>
              <a:rPr lang="en-GB" sz="1400" dirty="0" err="1"/>
              <a:t>před</a:t>
            </a:r>
            <a:r>
              <a:rPr lang="en-GB" sz="1400" dirty="0"/>
              <a:t> </a:t>
            </a:r>
            <a:r>
              <a:rPr lang="en-GB" sz="1400" dirty="0" err="1"/>
              <a:t>soudem</a:t>
            </a:r>
            <a:r>
              <a:rPr lang="en-GB" sz="1400" dirty="0"/>
              <a:t> </a:t>
            </a:r>
            <a:r>
              <a:rPr lang="en-GB" sz="1400" dirty="0" err="1"/>
              <a:t>dodrženo</a:t>
            </a:r>
            <a:r>
              <a:rPr lang="en-GB" sz="1400" dirty="0"/>
              <a:t> </a:t>
            </a:r>
            <a:r>
              <a:rPr lang="en-GB" sz="1400" dirty="0" err="1"/>
              <a:t>právo</a:t>
            </a:r>
            <a:r>
              <a:rPr lang="en-GB" sz="1400" dirty="0"/>
              <a:t> </a:t>
            </a:r>
            <a:r>
              <a:rPr lang="en-GB" sz="1400" dirty="0" err="1"/>
              <a:t>obžalovaného</a:t>
            </a:r>
            <a:r>
              <a:rPr lang="en-GB" sz="1400" dirty="0"/>
              <a:t>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spravedlivý</a:t>
            </a:r>
            <a:r>
              <a:rPr lang="en-GB" sz="1400" dirty="0"/>
              <a:t> </a:t>
            </a:r>
            <a:r>
              <a:rPr lang="en-GB" sz="1400" dirty="0" err="1"/>
              <a:t>proces</a:t>
            </a:r>
            <a:r>
              <a:rPr lang="en-GB" sz="1400" dirty="0"/>
              <a:t> </a:t>
            </a:r>
            <a:r>
              <a:rPr lang="en-GB" sz="1400" dirty="0" err="1"/>
              <a:t>podle</a:t>
            </a:r>
            <a:r>
              <a:rPr lang="en-GB" sz="1400" dirty="0"/>
              <a:t> </a:t>
            </a:r>
            <a:r>
              <a:rPr lang="en-GB" sz="1400" dirty="0" err="1"/>
              <a:t>čl</a:t>
            </a:r>
            <a:r>
              <a:rPr lang="en-GB" sz="1400" dirty="0"/>
              <a:t>. 36 </a:t>
            </a:r>
            <a:r>
              <a:rPr lang="en-GB" sz="1400" dirty="0" err="1"/>
              <a:t>odst</a:t>
            </a:r>
            <a:r>
              <a:rPr lang="en-GB" sz="1400" dirty="0"/>
              <a:t>. 1 a </a:t>
            </a:r>
            <a:r>
              <a:rPr lang="en-GB" sz="1400" dirty="0" err="1"/>
              <a:t>následujících</a:t>
            </a:r>
            <a:r>
              <a:rPr lang="en-GB" sz="1400" dirty="0"/>
              <a:t> </a:t>
            </a:r>
            <a:r>
              <a:rPr lang="en-GB" sz="1400" dirty="0" err="1"/>
              <a:t>Listiny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, </a:t>
            </a:r>
            <a:r>
              <a:rPr lang="en-GB" sz="1400" dirty="0" err="1"/>
              <a:t>musí</a:t>
            </a:r>
            <a:r>
              <a:rPr lang="en-GB" sz="1400" dirty="0"/>
              <a:t> </a:t>
            </a:r>
            <a:r>
              <a:rPr lang="en-GB" sz="1400" dirty="0" err="1"/>
              <a:t>být</a:t>
            </a:r>
            <a:r>
              <a:rPr lang="en-GB" sz="1400" dirty="0"/>
              <a:t> </a:t>
            </a:r>
            <a:r>
              <a:rPr lang="en-GB" sz="1400" dirty="0" err="1"/>
              <a:t>respektovány</a:t>
            </a:r>
            <a:r>
              <a:rPr lang="en-GB" sz="1400" dirty="0"/>
              <a:t> </a:t>
            </a:r>
            <a:r>
              <a:rPr lang="en-GB" sz="1400" dirty="0" err="1"/>
              <a:t>principy</a:t>
            </a:r>
            <a:r>
              <a:rPr lang="en-GB" sz="1400" dirty="0"/>
              <a:t> </a:t>
            </a:r>
            <a:r>
              <a:rPr lang="en-GB" sz="1400" dirty="0" err="1"/>
              <a:t>rovnosti</a:t>
            </a:r>
            <a:r>
              <a:rPr lang="en-GB" sz="1400" dirty="0"/>
              <a:t> </a:t>
            </a:r>
            <a:r>
              <a:rPr lang="en-GB" sz="1400" dirty="0" err="1"/>
              <a:t>zbraní</a:t>
            </a:r>
            <a:r>
              <a:rPr lang="en-GB" sz="1400" dirty="0"/>
              <a:t> a </a:t>
            </a:r>
            <a:r>
              <a:rPr lang="en-GB" sz="1400" dirty="0" err="1"/>
              <a:t>kontradiktornosti</a:t>
            </a:r>
            <a:r>
              <a:rPr lang="en-GB" sz="1400" dirty="0"/>
              <a:t> </a:t>
            </a:r>
            <a:r>
              <a:rPr lang="en-GB" sz="1400" dirty="0" err="1"/>
              <a:t>řízení</a:t>
            </a:r>
            <a:r>
              <a:rPr lang="en-GB" sz="1400" dirty="0" smtClean="0"/>
              <a:t>.</a:t>
            </a:r>
            <a:endParaRPr lang="cs-CZ" sz="14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400" dirty="0"/>
              <a:t/>
            </a:r>
            <a:br>
              <a:rPr lang="en-GB" sz="1400" dirty="0"/>
            </a:br>
            <a:r>
              <a:rPr lang="en-GB" sz="1400" b="1" dirty="0" err="1"/>
              <a:t>Obžalovaný</a:t>
            </a:r>
            <a:r>
              <a:rPr lang="en-GB" sz="1400" b="1" dirty="0"/>
              <a:t> je </a:t>
            </a:r>
            <a:r>
              <a:rPr lang="en-GB" sz="1400" b="1" dirty="0" err="1"/>
              <a:t>oprávněn</a:t>
            </a:r>
            <a:r>
              <a:rPr lang="en-GB" sz="1400" b="1" dirty="0"/>
              <a:t> – </a:t>
            </a:r>
            <a:r>
              <a:rPr lang="en-GB" sz="1400" b="1" dirty="0" err="1"/>
              <a:t>srovnatelně</a:t>
            </a:r>
            <a:r>
              <a:rPr lang="en-GB" sz="1400" b="1" dirty="0"/>
              <a:t> s </a:t>
            </a:r>
            <a:r>
              <a:rPr lang="en-GB" sz="1400" b="1" dirty="0" err="1"/>
              <a:t>postulátem</a:t>
            </a:r>
            <a:r>
              <a:rPr lang="en-GB" sz="1400" b="1" dirty="0"/>
              <a:t> </a:t>
            </a:r>
            <a:r>
              <a:rPr lang="en-GB" sz="1400" b="1" dirty="0" err="1"/>
              <a:t>znát</a:t>
            </a:r>
            <a:r>
              <a:rPr lang="en-GB" sz="1400" b="1" dirty="0"/>
              <a:t> </a:t>
            </a:r>
            <a:r>
              <a:rPr lang="en-GB" sz="1400" b="1" dirty="0" err="1"/>
              <a:t>aktuální</a:t>
            </a:r>
            <a:r>
              <a:rPr lang="en-GB" sz="1400" b="1" dirty="0"/>
              <a:t> </a:t>
            </a:r>
            <a:r>
              <a:rPr lang="en-GB" sz="1400" b="1" dirty="0" err="1"/>
              <a:t>právní</a:t>
            </a:r>
            <a:r>
              <a:rPr lang="en-GB" sz="1400" b="1" dirty="0"/>
              <a:t> </a:t>
            </a:r>
            <a:r>
              <a:rPr lang="en-GB" sz="1400" b="1" dirty="0" err="1"/>
              <a:t>kvalifikaci</a:t>
            </a:r>
            <a:r>
              <a:rPr lang="en-GB" sz="1400" b="1" dirty="0"/>
              <a:t> </a:t>
            </a:r>
            <a:r>
              <a:rPr lang="en-GB" sz="1400" b="1" dirty="0" err="1"/>
              <a:t>svého</a:t>
            </a:r>
            <a:r>
              <a:rPr lang="en-GB" sz="1400" b="1" dirty="0"/>
              <a:t> </a:t>
            </a:r>
            <a:r>
              <a:rPr lang="en-GB" sz="1400" b="1" dirty="0" err="1"/>
              <a:t>činu</a:t>
            </a:r>
            <a:r>
              <a:rPr lang="en-GB" sz="1400" b="1" dirty="0"/>
              <a:t> – </a:t>
            </a:r>
            <a:r>
              <a:rPr lang="en-GB" sz="1400" b="1" dirty="0" err="1"/>
              <a:t>průběžně</a:t>
            </a:r>
            <a:r>
              <a:rPr lang="en-GB" sz="1400" b="1" dirty="0"/>
              <a:t> </a:t>
            </a:r>
            <a:r>
              <a:rPr lang="en-GB" sz="1400" b="1" dirty="0" err="1"/>
              <a:t>znát</a:t>
            </a:r>
            <a:r>
              <a:rPr lang="en-GB" sz="1400" b="1" dirty="0"/>
              <a:t> </a:t>
            </a:r>
            <a:r>
              <a:rPr lang="en-GB" sz="1400" b="1" dirty="0" err="1"/>
              <a:t>zásadní</a:t>
            </a:r>
            <a:r>
              <a:rPr lang="en-GB" sz="1400" b="1" dirty="0"/>
              <a:t> </a:t>
            </a:r>
            <a:r>
              <a:rPr lang="en-GB" sz="1400" b="1" dirty="0" err="1"/>
              <a:t>právní</a:t>
            </a:r>
            <a:r>
              <a:rPr lang="en-GB" sz="1400" b="1" dirty="0"/>
              <a:t> </a:t>
            </a:r>
            <a:r>
              <a:rPr lang="en-GB" sz="1400" b="1" dirty="0" err="1"/>
              <a:t>náhled</a:t>
            </a:r>
            <a:r>
              <a:rPr lang="en-GB" sz="1400" b="1" dirty="0"/>
              <a:t> </a:t>
            </a:r>
            <a:r>
              <a:rPr lang="en-GB" sz="1400" b="1" dirty="0" err="1"/>
              <a:t>soudu</a:t>
            </a:r>
            <a:r>
              <a:rPr lang="en-GB" sz="1400" b="1" dirty="0"/>
              <a:t> </a:t>
            </a:r>
            <a:r>
              <a:rPr lang="en-GB" sz="1400" b="1" dirty="0" err="1"/>
              <a:t>na</a:t>
            </a:r>
            <a:r>
              <a:rPr lang="en-GB" sz="1400" b="1" dirty="0"/>
              <a:t> </a:t>
            </a:r>
            <a:r>
              <a:rPr lang="en-GB" sz="1400" b="1" dirty="0" err="1"/>
              <a:t>svůj</a:t>
            </a:r>
            <a:r>
              <a:rPr lang="en-GB" sz="1400" b="1" dirty="0"/>
              <a:t> status </a:t>
            </a:r>
            <a:r>
              <a:rPr lang="en-GB" sz="1400" b="1" dirty="0" err="1"/>
              <a:t>spolupracujícího</a:t>
            </a:r>
            <a:r>
              <a:rPr lang="en-GB" sz="1400" b="1" dirty="0"/>
              <a:t> </a:t>
            </a:r>
            <a:r>
              <a:rPr lang="en-GB" sz="1400" b="1" dirty="0" err="1"/>
              <a:t>obviněného</a:t>
            </a:r>
            <a:r>
              <a:rPr lang="en-GB" sz="1400" b="1" dirty="0"/>
              <a:t> v </a:t>
            </a:r>
            <a:r>
              <a:rPr lang="en-GB" sz="1400" b="1" dirty="0" err="1"/>
              <a:t>případě</a:t>
            </a:r>
            <a:r>
              <a:rPr lang="en-GB" sz="1400" b="1" dirty="0"/>
              <a:t>, </a:t>
            </a:r>
            <a:r>
              <a:rPr lang="en-GB" sz="1400" b="1" dirty="0" err="1"/>
              <a:t>že</a:t>
            </a:r>
            <a:r>
              <a:rPr lang="en-GB" sz="1400" b="1" dirty="0"/>
              <a:t> by </a:t>
            </a:r>
            <a:r>
              <a:rPr lang="en-GB" sz="1400" b="1" dirty="0" err="1"/>
              <a:t>na</a:t>
            </a:r>
            <a:r>
              <a:rPr lang="en-GB" sz="1400" b="1" dirty="0"/>
              <a:t> </a:t>
            </a:r>
            <a:r>
              <a:rPr lang="en-GB" sz="1400" b="1" dirty="0" err="1"/>
              <a:t>jeho</a:t>
            </a:r>
            <a:r>
              <a:rPr lang="en-GB" sz="1400" b="1" dirty="0"/>
              <a:t> </a:t>
            </a:r>
            <a:r>
              <a:rPr lang="en-GB" sz="1400" b="1" dirty="0" err="1"/>
              <a:t>straně</a:t>
            </a:r>
            <a:r>
              <a:rPr lang="en-GB" sz="1400" b="1" dirty="0"/>
              <a:t> </a:t>
            </a:r>
            <a:r>
              <a:rPr lang="en-GB" sz="1400" b="1" dirty="0" err="1"/>
              <a:t>nastala</a:t>
            </a:r>
            <a:r>
              <a:rPr lang="en-GB" sz="1400" b="1" dirty="0"/>
              <a:t> (</a:t>
            </a:r>
            <a:r>
              <a:rPr lang="en-GB" sz="1400" b="1" dirty="0" err="1"/>
              <a:t>i</a:t>
            </a:r>
            <a:r>
              <a:rPr lang="en-GB" sz="1400" b="1" dirty="0"/>
              <a:t> </a:t>
            </a:r>
            <a:r>
              <a:rPr lang="en-GB" sz="1400" b="1" dirty="0" err="1"/>
              <a:t>potenciální</a:t>
            </a:r>
            <a:r>
              <a:rPr lang="en-GB" sz="1400" b="1" dirty="0"/>
              <a:t>) </a:t>
            </a:r>
            <a:r>
              <a:rPr lang="en-GB" sz="1400" b="1" dirty="0" err="1"/>
              <a:t>změna</a:t>
            </a:r>
            <a:r>
              <a:rPr lang="en-GB" sz="1400" b="1" dirty="0"/>
              <a:t> v </a:t>
            </a:r>
            <a:r>
              <a:rPr lang="en-GB" sz="1400" b="1" dirty="0" err="1"/>
              <a:t>plnění</a:t>
            </a:r>
            <a:r>
              <a:rPr lang="en-GB" sz="1400" b="1" dirty="0"/>
              <a:t> </a:t>
            </a:r>
            <a:r>
              <a:rPr lang="en-GB" sz="1400" b="1" dirty="0" err="1"/>
              <a:t>zákonných</a:t>
            </a:r>
            <a:r>
              <a:rPr lang="en-GB" sz="1400" b="1" dirty="0"/>
              <a:t> </a:t>
            </a:r>
            <a:r>
              <a:rPr lang="en-GB" sz="1400" b="1" dirty="0" err="1"/>
              <a:t>podmínek</a:t>
            </a:r>
            <a:r>
              <a:rPr lang="en-GB" sz="1400" b="1" dirty="0"/>
              <a:t> </a:t>
            </a:r>
            <a:r>
              <a:rPr lang="en-GB" sz="1400" b="1" dirty="0" err="1"/>
              <a:t>tohoto</a:t>
            </a:r>
            <a:r>
              <a:rPr lang="en-GB" sz="1400" b="1" dirty="0"/>
              <a:t> </a:t>
            </a:r>
            <a:r>
              <a:rPr lang="en-GB" sz="1400" b="1" dirty="0" err="1"/>
              <a:t>statusu</a:t>
            </a:r>
            <a:r>
              <a:rPr lang="en-GB" sz="1400" dirty="0"/>
              <a:t>. V </a:t>
            </a:r>
            <a:r>
              <a:rPr lang="en-GB" sz="1400" dirty="0" err="1"/>
              <a:t>případě</a:t>
            </a:r>
            <a:r>
              <a:rPr lang="en-GB" sz="1400" dirty="0"/>
              <a:t> </a:t>
            </a:r>
            <a:r>
              <a:rPr lang="en-GB" sz="1400" dirty="0" err="1"/>
              <a:t>takové</a:t>
            </a:r>
            <a:r>
              <a:rPr lang="en-GB" sz="1400" dirty="0"/>
              <a:t> </a:t>
            </a:r>
            <a:r>
              <a:rPr lang="en-GB" sz="1400" dirty="0" err="1"/>
              <a:t>změny</a:t>
            </a:r>
            <a:r>
              <a:rPr lang="en-GB" sz="1400" dirty="0"/>
              <a:t> </a:t>
            </a:r>
            <a:r>
              <a:rPr lang="en-GB" sz="1400" dirty="0" err="1"/>
              <a:t>musí</a:t>
            </a:r>
            <a:r>
              <a:rPr lang="en-GB" sz="1400" dirty="0"/>
              <a:t> </a:t>
            </a:r>
            <a:r>
              <a:rPr lang="en-GB" sz="1400" dirty="0" err="1"/>
              <a:t>mít</a:t>
            </a:r>
            <a:r>
              <a:rPr lang="en-GB" sz="1400" dirty="0"/>
              <a:t> </a:t>
            </a:r>
            <a:r>
              <a:rPr lang="en-GB" sz="1400" dirty="0" err="1"/>
              <a:t>obžalovaný</a:t>
            </a:r>
            <a:r>
              <a:rPr lang="en-GB" sz="1400" dirty="0"/>
              <a:t> </a:t>
            </a:r>
            <a:r>
              <a:rPr lang="en-GB" sz="1400" dirty="0" err="1"/>
              <a:t>zachovánu</a:t>
            </a:r>
            <a:r>
              <a:rPr lang="en-GB" sz="1400" dirty="0"/>
              <a:t> </a:t>
            </a:r>
            <a:r>
              <a:rPr lang="en-GB" sz="1400" dirty="0" err="1"/>
              <a:t>možnost</a:t>
            </a:r>
            <a:r>
              <a:rPr lang="en-GB" sz="1400" dirty="0"/>
              <a:t> </a:t>
            </a:r>
            <a:r>
              <a:rPr lang="en-GB" sz="1400" dirty="0" err="1"/>
              <a:t>změnit</a:t>
            </a:r>
            <a:r>
              <a:rPr lang="en-GB" sz="1400" dirty="0"/>
              <a:t> </a:t>
            </a:r>
            <a:r>
              <a:rPr lang="en-GB" sz="1400" dirty="0" err="1"/>
              <a:t>svou</a:t>
            </a:r>
            <a:r>
              <a:rPr lang="en-GB" sz="1400" dirty="0"/>
              <a:t> </a:t>
            </a:r>
            <a:r>
              <a:rPr lang="en-GB" sz="1400" dirty="0" err="1"/>
              <a:t>procesní</a:t>
            </a:r>
            <a:r>
              <a:rPr lang="en-GB" sz="1400" dirty="0"/>
              <a:t> </a:t>
            </a:r>
            <a:r>
              <a:rPr lang="en-GB" sz="1400" dirty="0" err="1"/>
              <a:t>obranu</a:t>
            </a:r>
            <a:r>
              <a:rPr lang="en-GB" sz="1400" dirty="0"/>
              <a:t>. </a:t>
            </a:r>
            <a:r>
              <a:rPr lang="en-GB" sz="1400" dirty="0" err="1"/>
              <a:t>Obviněný</a:t>
            </a:r>
            <a:r>
              <a:rPr lang="en-GB" sz="1400" dirty="0"/>
              <a:t>, resp. </a:t>
            </a:r>
            <a:r>
              <a:rPr lang="en-GB" sz="1400" dirty="0" err="1"/>
              <a:t>obžalovaný</a:t>
            </a:r>
            <a:r>
              <a:rPr lang="en-GB" sz="1400" dirty="0"/>
              <a:t> </a:t>
            </a:r>
            <a:r>
              <a:rPr lang="en-GB" sz="1400" dirty="0" err="1"/>
              <a:t>má</a:t>
            </a:r>
            <a:r>
              <a:rPr lang="en-GB" sz="1400" dirty="0"/>
              <a:t> </a:t>
            </a:r>
            <a:r>
              <a:rPr lang="en-GB" sz="1400" dirty="0" err="1"/>
              <a:t>totiž</a:t>
            </a:r>
            <a:r>
              <a:rPr lang="en-GB" sz="1400" dirty="0"/>
              <a:t> </a:t>
            </a:r>
            <a:r>
              <a:rPr lang="en-GB" sz="1400" dirty="0" err="1"/>
              <a:t>slovy</a:t>
            </a:r>
            <a:r>
              <a:rPr lang="en-GB" sz="1400" dirty="0"/>
              <a:t> </a:t>
            </a:r>
            <a:r>
              <a:rPr lang="en-GB" sz="1400" dirty="0" err="1"/>
              <a:t>zákona</a:t>
            </a:r>
            <a:r>
              <a:rPr lang="en-GB" sz="1400" dirty="0"/>
              <a:t> </a:t>
            </a:r>
            <a:r>
              <a:rPr lang="en-GB" sz="1400" dirty="0" err="1"/>
              <a:t>právo</a:t>
            </a:r>
            <a:r>
              <a:rPr lang="en-GB" sz="1400" dirty="0"/>
              <a:t> </a:t>
            </a:r>
            <a:r>
              <a:rPr lang="en-GB" sz="1400" dirty="0" err="1"/>
              <a:t>být</a:t>
            </a:r>
            <a:r>
              <a:rPr lang="en-GB" sz="1400" dirty="0"/>
              <a:t> „v </a:t>
            </a:r>
            <a:r>
              <a:rPr lang="en-GB" sz="1400" dirty="0" err="1"/>
              <a:t>každém</a:t>
            </a:r>
            <a:r>
              <a:rPr lang="en-GB" sz="1400" dirty="0"/>
              <a:t> </a:t>
            </a:r>
            <a:r>
              <a:rPr lang="en-GB" sz="1400" dirty="0" err="1"/>
              <a:t>období</a:t>
            </a:r>
            <a:r>
              <a:rPr lang="en-GB" sz="1400" dirty="0"/>
              <a:t> </a:t>
            </a:r>
            <a:r>
              <a:rPr lang="en-GB" sz="1400" dirty="0" err="1"/>
              <a:t>řízení</a:t>
            </a:r>
            <a:r>
              <a:rPr lang="en-GB" sz="1400" dirty="0"/>
              <a:t> </a:t>
            </a:r>
            <a:r>
              <a:rPr lang="en-GB" sz="1400" dirty="0" err="1"/>
              <a:t>vhodným</a:t>
            </a:r>
            <a:r>
              <a:rPr lang="en-GB" sz="1400" dirty="0"/>
              <a:t> </a:t>
            </a:r>
            <a:r>
              <a:rPr lang="en-GB" sz="1400" dirty="0" err="1"/>
              <a:t>způsobem</a:t>
            </a:r>
            <a:r>
              <a:rPr lang="en-GB" sz="1400" dirty="0"/>
              <a:t> a </a:t>
            </a:r>
            <a:r>
              <a:rPr lang="en-GB" sz="1400" dirty="0" err="1"/>
              <a:t>srozumitelně</a:t>
            </a:r>
            <a:r>
              <a:rPr lang="en-GB" sz="1400" dirty="0"/>
              <a:t> </a:t>
            </a:r>
            <a:r>
              <a:rPr lang="en-GB" sz="1400" dirty="0" err="1"/>
              <a:t>poučen</a:t>
            </a:r>
            <a:r>
              <a:rPr lang="en-GB" sz="1400" dirty="0"/>
              <a:t> o </a:t>
            </a:r>
            <a:r>
              <a:rPr lang="en-GB" sz="1400" dirty="0" err="1"/>
              <a:t>právech</a:t>
            </a:r>
            <a:r>
              <a:rPr lang="en-GB" sz="1400" dirty="0"/>
              <a:t> </a:t>
            </a:r>
            <a:r>
              <a:rPr lang="en-GB" sz="1400" dirty="0" err="1"/>
              <a:t>umožňujících</a:t>
            </a:r>
            <a:r>
              <a:rPr lang="en-GB" sz="1400" dirty="0"/>
              <a:t> mu </a:t>
            </a:r>
            <a:r>
              <a:rPr lang="en-GB" sz="1400" dirty="0" err="1"/>
              <a:t>plné</a:t>
            </a:r>
            <a:r>
              <a:rPr lang="en-GB" sz="1400" dirty="0"/>
              <a:t> </a:t>
            </a:r>
            <a:r>
              <a:rPr lang="en-GB" sz="1400" dirty="0" err="1"/>
              <a:t>uplatnění</a:t>
            </a:r>
            <a:r>
              <a:rPr lang="en-GB" sz="1400" dirty="0"/>
              <a:t> </a:t>
            </a:r>
            <a:r>
              <a:rPr lang="en-GB" sz="1400" dirty="0" err="1"/>
              <a:t>obhajoby</a:t>
            </a:r>
            <a:r>
              <a:rPr lang="en-GB" sz="1400" dirty="0"/>
              <a:t>“ (§ 2 </a:t>
            </a:r>
            <a:r>
              <a:rPr lang="en-GB" sz="1400" dirty="0" err="1"/>
              <a:t>odst</a:t>
            </a:r>
            <a:r>
              <a:rPr lang="en-GB" sz="1400" dirty="0"/>
              <a:t>. 13 </a:t>
            </a:r>
            <a:r>
              <a:rPr lang="en-GB" sz="1400" dirty="0" err="1"/>
              <a:t>trestního</a:t>
            </a:r>
            <a:r>
              <a:rPr lang="en-GB" sz="1400" dirty="0"/>
              <a:t> </a:t>
            </a:r>
            <a:r>
              <a:rPr lang="en-GB" sz="1400" dirty="0" err="1"/>
              <a:t>řádu</a:t>
            </a:r>
            <a:r>
              <a:rPr lang="en-GB" sz="1400" dirty="0" smtClean="0"/>
              <a:t>).</a:t>
            </a:r>
            <a:endParaRPr lang="cs-CZ" sz="14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 err="1"/>
              <a:t>Průběh</a:t>
            </a:r>
            <a:r>
              <a:rPr lang="en-GB" sz="1400" dirty="0"/>
              <a:t> </a:t>
            </a:r>
            <a:r>
              <a:rPr lang="en-GB" sz="1400" dirty="0" err="1"/>
              <a:t>řízení</a:t>
            </a:r>
            <a:r>
              <a:rPr lang="en-GB" sz="1400" dirty="0"/>
              <a:t> </a:t>
            </a:r>
            <a:r>
              <a:rPr lang="en-GB" sz="1400" dirty="0" err="1"/>
              <a:t>před</a:t>
            </a:r>
            <a:r>
              <a:rPr lang="en-GB" sz="1400" dirty="0"/>
              <a:t> </a:t>
            </a:r>
            <a:r>
              <a:rPr lang="en-GB" sz="1400" dirty="0" err="1"/>
              <a:t>soudem</a:t>
            </a:r>
            <a:r>
              <a:rPr lang="en-GB" sz="1400" dirty="0"/>
              <a:t> </a:t>
            </a:r>
            <a:r>
              <a:rPr lang="en-GB" sz="1400" dirty="0" err="1"/>
              <a:t>prvního</a:t>
            </a:r>
            <a:r>
              <a:rPr lang="en-GB" sz="1400" dirty="0"/>
              <a:t> </a:t>
            </a:r>
            <a:r>
              <a:rPr lang="en-GB" sz="1400" dirty="0" err="1"/>
              <a:t>stupně</a:t>
            </a:r>
            <a:r>
              <a:rPr lang="en-GB" sz="1400" dirty="0"/>
              <a:t> </a:t>
            </a:r>
            <a:r>
              <a:rPr lang="en-GB" sz="1400" dirty="0" err="1"/>
              <a:t>nesvědčí</a:t>
            </a:r>
            <a:r>
              <a:rPr lang="en-GB" sz="1400" dirty="0"/>
              <a:t> o </a:t>
            </a:r>
            <a:r>
              <a:rPr lang="en-GB" sz="1400" dirty="0" err="1"/>
              <a:t>řádném</a:t>
            </a:r>
            <a:r>
              <a:rPr lang="en-GB" sz="1400" dirty="0"/>
              <a:t> </a:t>
            </a:r>
            <a:r>
              <a:rPr lang="en-GB" sz="1400" dirty="0" err="1"/>
              <a:t>dodržení</a:t>
            </a:r>
            <a:r>
              <a:rPr lang="en-GB" sz="1400" dirty="0"/>
              <a:t> </a:t>
            </a:r>
            <a:r>
              <a:rPr lang="en-GB" sz="1400" dirty="0" err="1"/>
              <a:t>takového</a:t>
            </a:r>
            <a:r>
              <a:rPr lang="en-GB" sz="1400" dirty="0"/>
              <a:t> </a:t>
            </a:r>
            <a:r>
              <a:rPr lang="en-GB" sz="1400" dirty="0" err="1"/>
              <a:t>postupu</a:t>
            </a:r>
            <a:r>
              <a:rPr lang="en-GB" sz="1400" dirty="0"/>
              <a:t>. </a:t>
            </a:r>
            <a:r>
              <a:rPr lang="en-GB" sz="1400" b="1" dirty="0" err="1"/>
              <a:t>Stěžovatel</a:t>
            </a:r>
            <a:r>
              <a:rPr lang="en-GB" sz="1400" b="1" dirty="0"/>
              <a:t> </a:t>
            </a:r>
            <a:r>
              <a:rPr lang="en-GB" sz="1400" b="1" dirty="0" err="1"/>
              <a:t>byl</a:t>
            </a:r>
            <a:r>
              <a:rPr lang="en-GB" sz="1400" b="1" dirty="0"/>
              <a:t> </a:t>
            </a:r>
            <a:r>
              <a:rPr lang="en-GB" sz="1400" b="1" dirty="0" err="1"/>
              <a:t>označen</a:t>
            </a:r>
            <a:r>
              <a:rPr lang="en-GB" sz="1400" b="1" dirty="0"/>
              <a:t> </a:t>
            </a:r>
            <a:r>
              <a:rPr lang="en-GB" sz="1400" b="1" dirty="0" err="1"/>
              <a:t>jako</a:t>
            </a:r>
            <a:r>
              <a:rPr lang="en-GB" sz="1400" b="1" dirty="0"/>
              <a:t> </a:t>
            </a:r>
            <a:r>
              <a:rPr lang="en-GB" sz="1400" b="1" dirty="0" err="1"/>
              <a:t>spolupracující</a:t>
            </a:r>
            <a:r>
              <a:rPr lang="en-GB" sz="1400" b="1" dirty="0"/>
              <a:t> </a:t>
            </a:r>
            <a:r>
              <a:rPr lang="en-GB" sz="1400" b="1" dirty="0" err="1"/>
              <a:t>obviněný</a:t>
            </a:r>
            <a:r>
              <a:rPr lang="en-GB" sz="1400" b="1" dirty="0"/>
              <a:t> </a:t>
            </a:r>
            <a:r>
              <a:rPr lang="en-GB" sz="1400" b="1" dirty="0" err="1"/>
              <a:t>již</a:t>
            </a:r>
            <a:r>
              <a:rPr lang="en-GB" sz="1400" b="1" dirty="0"/>
              <a:t> </a:t>
            </a:r>
            <a:r>
              <a:rPr lang="en-GB" sz="1400" b="1" dirty="0" err="1"/>
              <a:t>při</a:t>
            </a:r>
            <a:r>
              <a:rPr lang="en-GB" sz="1400" b="1" dirty="0"/>
              <a:t> </a:t>
            </a:r>
            <a:r>
              <a:rPr lang="en-GB" sz="1400" b="1" dirty="0" err="1"/>
              <a:t>započetí</a:t>
            </a:r>
            <a:r>
              <a:rPr lang="en-GB" sz="1400" b="1" dirty="0"/>
              <a:t> </a:t>
            </a:r>
            <a:r>
              <a:rPr lang="en-GB" sz="1400" b="1" dirty="0" err="1"/>
              <a:t>svého</a:t>
            </a:r>
            <a:r>
              <a:rPr lang="en-GB" sz="1400" b="1" dirty="0"/>
              <a:t> </a:t>
            </a:r>
            <a:r>
              <a:rPr lang="en-GB" sz="1400" b="1" dirty="0" err="1"/>
              <a:t>trestního</a:t>
            </a:r>
            <a:r>
              <a:rPr lang="en-GB" sz="1400" b="1" dirty="0"/>
              <a:t> </a:t>
            </a:r>
            <a:r>
              <a:rPr lang="en-GB" sz="1400" b="1" dirty="0" err="1"/>
              <a:t>stíhání</a:t>
            </a:r>
            <a:r>
              <a:rPr lang="en-GB" sz="1400" b="1" dirty="0"/>
              <a:t> - a o tom, </a:t>
            </a:r>
            <a:r>
              <a:rPr lang="en-GB" sz="1400" b="1" dirty="0" err="1"/>
              <a:t>že</a:t>
            </a:r>
            <a:r>
              <a:rPr lang="en-GB" sz="1400" b="1" dirty="0"/>
              <a:t> </a:t>
            </a:r>
            <a:r>
              <a:rPr lang="en-GB" sz="1400" b="1" dirty="0" err="1"/>
              <a:t>jím</a:t>
            </a:r>
            <a:r>
              <a:rPr lang="en-GB" sz="1400" b="1" dirty="0"/>
              <a:t> </a:t>
            </a:r>
            <a:r>
              <a:rPr lang="en-GB" sz="1400" b="1" dirty="0" err="1"/>
              <a:t>není</a:t>
            </a:r>
            <a:r>
              <a:rPr lang="en-GB" sz="1400" b="1" dirty="0"/>
              <a:t>, se </a:t>
            </a:r>
            <a:r>
              <a:rPr lang="en-GB" sz="1400" b="1" dirty="0" err="1"/>
              <a:t>dozvěděl</a:t>
            </a:r>
            <a:r>
              <a:rPr lang="en-GB" sz="1400" b="1" dirty="0"/>
              <a:t> </a:t>
            </a:r>
            <a:r>
              <a:rPr lang="en-GB" sz="1400" b="1" dirty="0" err="1"/>
              <a:t>až</a:t>
            </a:r>
            <a:r>
              <a:rPr lang="en-GB" sz="1400" b="1" dirty="0"/>
              <a:t> z </a:t>
            </a:r>
            <a:r>
              <a:rPr lang="en-GB" sz="1400" b="1" dirty="0" err="1"/>
              <a:t>odůvodnění</a:t>
            </a:r>
            <a:r>
              <a:rPr lang="en-GB" sz="1400" b="1" dirty="0"/>
              <a:t> </a:t>
            </a:r>
            <a:r>
              <a:rPr lang="en-GB" sz="1400" b="1" dirty="0" err="1"/>
              <a:t>rozsudku</a:t>
            </a:r>
            <a:r>
              <a:rPr lang="en-GB" sz="1400" b="1" dirty="0"/>
              <a:t> </a:t>
            </a:r>
            <a:r>
              <a:rPr lang="en-GB" sz="1400" b="1" dirty="0" err="1"/>
              <a:t>ve</a:t>
            </a:r>
            <a:r>
              <a:rPr lang="en-GB" sz="1400" b="1" dirty="0"/>
              <a:t> </a:t>
            </a:r>
            <a:r>
              <a:rPr lang="en-GB" sz="1400" b="1" dirty="0" err="1"/>
              <a:t>věci</a:t>
            </a:r>
            <a:r>
              <a:rPr lang="en-GB" sz="1400" b="1" dirty="0"/>
              <a:t> </a:t>
            </a:r>
            <a:r>
              <a:rPr lang="en-GB" sz="1400" b="1" dirty="0" err="1"/>
              <a:t>samé</a:t>
            </a:r>
            <a:r>
              <a:rPr lang="en-GB" sz="1400" b="1" dirty="0"/>
              <a:t>. </a:t>
            </a:r>
            <a:r>
              <a:rPr lang="en-GB" sz="1400" b="1" dirty="0" smtClean="0"/>
              <a:t> </a:t>
            </a:r>
            <a:endParaRPr lang="en-GB" sz="1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6856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I. ÚS 1692/18 ze dne 4. 9. </a:t>
            </a:r>
            <a:r>
              <a:rPr lang="pl-PL" dirty="0" smtClean="0"/>
              <a:t>2018 (T.L.)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814" y="80633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400" b="1" dirty="0"/>
              <a:t>Je-li </a:t>
            </a:r>
            <a:r>
              <a:rPr lang="en-GB" sz="2400" b="1" dirty="0" err="1"/>
              <a:t>podána</a:t>
            </a:r>
            <a:r>
              <a:rPr lang="en-GB" sz="2400" b="1" dirty="0"/>
              <a:t> </a:t>
            </a:r>
            <a:r>
              <a:rPr lang="en-GB" sz="2400" b="1" dirty="0" err="1"/>
              <a:t>blanketní</a:t>
            </a:r>
            <a:r>
              <a:rPr lang="en-GB" sz="2400" b="1" dirty="0"/>
              <a:t> </a:t>
            </a:r>
            <a:r>
              <a:rPr lang="en-GB" sz="2400" b="1" dirty="0" err="1"/>
              <a:t>stížnost</a:t>
            </a:r>
            <a:r>
              <a:rPr lang="en-GB" sz="2400" b="1" dirty="0"/>
              <a:t>, v </a:t>
            </a:r>
            <a:r>
              <a:rPr lang="en-GB" sz="2400" b="1" dirty="0" err="1"/>
              <a:t>níž</a:t>
            </a:r>
            <a:r>
              <a:rPr lang="en-GB" sz="2400" b="1" dirty="0"/>
              <a:t> </a:t>
            </a:r>
            <a:r>
              <a:rPr lang="en-GB" sz="2400" b="1" dirty="0" err="1"/>
              <a:t>si</a:t>
            </a:r>
            <a:r>
              <a:rPr lang="en-GB" sz="2400" b="1" dirty="0"/>
              <a:t> </a:t>
            </a:r>
            <a:r>
              <a:rPr lang="en-GB" sz="2400" b="1" dirty="0" err="1"/>
              <a:t>stěžovatel</a:t>
            </a:r>
            <a:r>
              <a:rPr lang="en-GB" sz="2400" b="1" dirty="0"/>
              <a:t> (</a:t>
            </a:r>
            <a:r>
              <a:rPr lang="en-GB" sz="2400" b="1" dirty="0" err="1"/>
              <a:t>obhájce</a:t>
            </a:r>
            <a:r>
              <a:rPr lang="en-GB" sz="2400" b="1" dirty="0"/>
              <a:t>) </a:t>
            </a:r>
            <a:r>
              <a:rPr lang="en-GB" sz="2400" b="1" dirty="0" err="1"/>
              <a:t>vyhradil</a:t>
            </a:r>
            <a:r>
              <a:rPr lang="en-GB" sz="2400" b="1" dirty="0"/>
              <a:t> </a:t>
            </a:r>
            <a:r>
              <a:rPr lang="en-GB" sz="2400" b="1" dirty="0" err="1"/>
              <a:t>lhůtu</a:t>
            </a:r>
            <a:r>
              <a:rPr lang="en-GB" sz="2400" b="1" dirty="0"/>
              <a:t> pro </a:t>
            </a:r>
            <a:r>
              <a:rPr lang="en-GB" sz="2400" b="1" dirty="0" err="1"/>
              <a:t>její</a:t>
            </a:r>
            <a:r>
              <a:rPr lang="en-GB" sz="2400" b="1" dirty="0"/>
              <a:t> </a:t>
            </a:r>
            <a:r>
              <a:rPr lang="en-GB" sz="2400" b="1" dirty="0" err="1"/>
              <a:t>odůvodnění</a:t>
            </a:r>
            <a:r>
              <a:rPr lang="en-GB" sz="2400" dirty="0"/>
              <a:t>, </a:t>
            </a:r>
            <a:r>
              <a:rPr lang="en-GB" sz="2400" dirty="0" err="1"/>
              <a:t>lze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orgán</a:t>
            </a:r>
            <a:r>
              <a:rPr lang="en-GB" sz="2400" dirty="0"/>
              <a:t> </a:t>
            </a:r>
            <a:r>
              <a:rPr lang="en-GB" sz="2400" dirty="0" err="1"/>
              <a:t>rozhodující</a:t>
            </a:r>
            <a:r>
              <a:rPr lang="en-GB" sz="2400" dirty="0"/>
              <a:t> o </a:t>
            </a:r>
            <a:r>
              <a:rPr lang="en-GB" sz="2400" dirty="0" err="1"/>
              <a:t>stížnosti</a:t>
            </a:r>
            <a:r>
              <a:rPr lang="en-GB" sz="2400" dirty="0"/>
              <a:t> </a:t>
            </a:r>
            <a:r>
              <a:rPr lang="en-GB" sz="2400" dirty="0" err="1"/>
              <a:t>klást</a:t>
            </a:r>
            <a:r>
              <a:rPr lang="en-GB" sz="2400" dirty="0"/>
              <a:t> </a:t>
            </a:r>
            <a:r>
              <a:rPr lang="en-GB" sz="2400" dirty="0" err="1"/>
              <a:t>požadavek</a:t>
            </a:r>
            <a:r>
              <a:rPr lang="en-GB" sz="2400" dirty="0"/>
              <a:t>, </a:t>
            </a:r>
            <a:r>
              <a:rPr lang="en-GB" sz="2400" b="1" dirty="0"/>
              <a:t>aby </a:t>
            </a:r>
            <a:r>
              <a:rPr lang="en-GB" sz="2400" b="1" dirty="0" err="1"/>
              <a:t>buďto</a:t>
            </a:r>
            <a:r>
              <a:rPr lang="en-GB" sz="2400" b="1" dirty="0"/>
              <a:t> </a:t>
            </a:r>
            <a:r>
              <a:rPr lang="en-GB" sz="2400" b="1" dirty="0" err="1"/>
              <a:t>upozornil</a:t>
            </a:r>
            <a:r>
              <a:rPr lang="en-GB" sz="2400" b="1" dirty="0"/>
              <a:t> </a:t>
            </a:r>
            <a:r>
              <a:rPr lang="en-GB" sz="2400" b="1" dirty="0" err="1"/>
              <a:t>stěžovatele</a:t>
            </a:r>
            <a:r>
              <a:rPr lang="en-GB" sz="2400" b="1" dirty="0"/>
              <a:t> (</a:t>
            </a:r>
            <a:r>
              <a:rPr lang="en-GB" sz="2400" b="1" dirty="0" err="1"/>
              <a:t>obhájce</a:t>
            </a:r>
            <a:r>
              <a:rPr lang="en-GB" sz="2400" b="1" dirty="0"/>
              <a:t>) </a:t>
            </a:r>
            <a:r>
              <a:rPr lang="en-GB" sz="2400" b="1" dirty="0" err="1"/>
              <a:t>na</a:t>
            </a:r>
            <a:r>
              <a:rPr lang="en-GB" sz="2400" b="1" dirty="0"/>
              <a:t> </a:t>
            </a:r>
            <a:r>
              <a:rPr lang="en-GB" sz="2400" b="1" dirty="0" err="1"/>
              <a:t>nepřiměřenost</a:t>
            </a:r>
            <a:r>
              <a:rPr lang="en-GB" sz="2400" b="1" dirty="0"/>
              <a:t> </a:t>
            </a:r>
            <a:r>
              <a:rPr lang="en-GB" sz="2400" b="1" dirty="0" err="1"/>
              <a:t>jím</a:t>
            </a:r>
            <a:r>
              <a:rPr lang="en-GB" sz="2400" b="1" dirty="0"/>
              <a:t> </a:t>
            </a:r>
            <a:r>
              <a:rPr lang="en-GB" sz="2400" b="1" dirty="0" err="1"/>
              <a:t>navržené</a:t>
            </a:r>
            <a:r>
              <a:rPr lang="en-GB" sz="2400" b="1" dirty="0"/>
              <a:t> </a:t>
            </a:r>
            <a:r>
              <a:rPr lang="en-GB" sz="2400" b="1" dirty="0" err="1"/>
              <a:t>lhůty</a:t>
            </a:r>
            <a:r>
              <a:rPr lang="en-GB" sz="2400" b="1" dirty="0"/>
              <a:t> a </a:t>
            </a:r>
            <a:r>
              <a:rPr lang="en-GB" sz="2400" b="1" dirty="0" err="1"/>
              <a:t>stanovil</a:t>
            </a:r>
            <a:r>
              <a:rPr lang="en-GB" sz="2400" b="1" dirty="0"/>
              <a:t> mu </a:t>
            </a:r>
            <a:r>
              <a:rPr lang="en-GB" sz="2400" b="1" dirty="0" err="1"/>
              <a:t>namísto</a:t>
            </a:r>
            <a:r>
              <a:rPr lang="en-GB" sz="2400" b="1" dirty="0"/>
              <a:t> </a:t>
            </a:r>
            <a:r>
              <a:rPr lang="en-GB" sz="2400" b="1" dirty="0" err="1"/>
              <a:t>toho</a:t>
            </a:r>
            <a:r>
              <a:rPr lang="en-GB" sz="2400" b="1" dirty="0"/>
              <a:t> </a:t>
            </a:r>
            <a:r>
              <a:rPr lang="en-GB" sz="2400" b="1" dirty="0" err="1"/>
              <a:t>lhůtu</a:t>
            </a:r>
            <a:r>
              <a:rPr lang="en-GB" sz="2400" b="1" dirty="0"/>
              <a:t> </a:t>
            </a:r>
            <a:r>
              <a:rPr lang="en-GB" sz="2400" b="1" dirty="0" err="1"/>
              <a:t>přiměřenou</a:t>
            </a:r>
            <a:r>
              <a:rPr lang="en-GB" sz="2400" b="1" dirty="0"/>
              <a:t>, </a:t>
            </a:r>
            <a:r>
              <a:rPr lang="en-GB" sz="2400" b="1" dirty="0" err="1"/>
              <a:t>nebo</a:t>
            </a:r>
            <a:r>
              <a:rPr lang="en-GB" sz="2400" b="1" dirty="0"/>
              <a:t> aby </a:t>
            </a:r>
            <a:r>
              <a:rPr lang="en-GB" sz="2400" b="1" dirty="0" err="1"/>
              <a:t>vyčkal</a:t>
            </a:r>
            <a:r>
              <a:rPr lang="en-GB" sz="2400" b="1" dirty="0"/>
              <a:t> </a:t>
            </a:r>
            <a:r>
              <a:rPr lang="en-GB" sz="2400" b="1" dirty="0" err="1"/>
              <a:t>doplnění</a:t>
            </a:r>
            <a:r>
              <a:rPr lang="en-GB" sz="2400" b="1" dirty="0"/>
              <a:t> </a:t>
            </a:r>
            <a:r>
              <a:rPr lang="en-GB" sz="2400" b="1" dirty="0" err="1"/>
              <a:t>stížnosti</a:t>
            </a:r>
            <a:r>
              <a:rPr lang="en-GB" sz="2400" b="1" dirty="0"/>
              <a:t>. </a:t>
            </a:r>
            <a:r>
              <a:rPr lang="en-GB" sz="2400" b="1" dirty="0" err="1"/>
              <a:t>Pouze</a:t>
            </a:r>
            <a:r>
              <a:rPr lang="en-GB" sz="2400" b="1" dirty="0"/>
              <a:t> </a:t>
            </a:r>
            <a:r>
              <a:rPr lang="en-GB" sz="2400" b="1" dirty="0" err="1"/>
              <a:t>výjimečně</a:t>
            </a:r>
            <a:r>
              <a:rPr lang="en-GB" sz="2400" b="1" dirty="0"/>
              <a:t>, </a:t>
            </a:r>
            <a:r>
              <a:rPr lang="en-GB" sz="2400" b="1" dirty="0" err="1"/>
              <a:t>kdy</a:t>
            </a:r>
            <a:r>
              <a:rPr lang="en-GB" sz="2400" b="1" dirty="0"/>
              <a:t> </a:t>
            </a:r>
            <a:r>
              <a:rPr lang="en-GB" sz="2400" b="1" dirty="0" err="1"/>
              <a:t>aktuální</a:t>
            </a:r>
            <a:r>
              <a:rPr lang="en-GB" sz="2400" b="1" dirty="0"/>
              <a:t> </a:t>
            </a:r>
            <a:r>
              <a:rPr lang="en-GB" sz="2400" b="1" dirty="0" err="1"/>
              <a:t>procesní</a:t>
            </a:r>
            <a:r>
              <a:rPr lang="en-GB" sz="2400" b="1" dirty="0"/>
              <a:t> </a:t>
            </a:r>
            <a:r>
              <a:rPr lang="en-GB" sz="2400" b="1" dirty="0" err="1"/>
              <a:t>situace</a:t>
            </a:r>
            <a:r>
              <a:rPr lang="en-GB" sz="2400" b="1" dirty="0"/>
              <a:t> </a:t>
            </a:r>
            <a:r>
              <a:rPr lang="en-GB" sz="2400" b="1" dirty="0" err="1"/>
              <a:t>jiný</a:t>
            </a:r>
            <a:r>
              <a:rPr lang="en-GB" sz="2400" b="1" dirty="0"/>
              <a:t> </a:t>
            </a:r>
            <a:r>
              <a:rPr lang="en-GB" sz="2400" b="1" dirty="0" err="1"/>
              <a:t>postup</a:t>
            </a:r>
            <a:r>
              <a:rPr lang="en-GB" sz="2400" b="1" dirty="0"/>
              <a:t> </a:t>
            </a:r>
            <a:r>
              <a:rPr lang="en-GB" sz="2400" b="1" dirty="0" err="1"/>
              <a:t>neumožňuje</a:t>
            </a:r>
            <a:r>
              <a:rPr lang="en-GB" sz="2400" b="1" dirty="0"/>
              <a:t>, </a:t>
            </a:r>
            <a:r>
              <a:rPr lang="en-GB" sz="2400" b="1" dirty="0" err="1"/>
              <a:t>může</a:t>
            </a:r>
            <a:r>
              <a:rPr lang="en-GB" sz="2400" b="1" dirty="0"/>
              <a:t> </a:t>
            </a:r>
            <a:r>
              <a:rPr lang="en-GB" sz="2400" b="1" dirty="0" err="1"/>
              <a:t>orgán</a:t>
            </a:r>
            <a:r>
              <a:rPr lang="en-GB" sz="2400" b="1" dirty="0"/>
              <a:t> o </a:t>
            </a:r>
            <a:r>
              <a:rPr lang="en-GB" sz="2400" b="1" dirty="0" err="1"/>
              <a:t>stížnosti</a:t>
            </a:r>
            <a:r>
              <a:rPr lang="en-GB" sz="2400" b="1" dirty="0"/>
              <a:t> </a:t>
            </a:r>
            <a:r>
              <a:rPr lang="en-GB" sz="2400" b="1" dirty="0" err="1"/>
              <a:t>rozhodnout</a:t>
            </a:r>
            <a:r>
              <a:rPr lang="en-GB" sz="2400" b="1" dirty="0"/>
              <a:t> bez </a:t>
            </a:r>
            <a:r>
              <a:rPr lang="en-GB" sz="2400" b="1" dirty="0" err="1"/>
              <a:t>dalšího</a:t>
            </a:r>
            <a:r>
              <a:rPr lang="en-GB" sz="2400" b="1" dirty="0" smtClean="0"/>
              <a:t>.</a:t>
            </a:r>
            <a:endParaRPr lang="cs-CZ" sz="24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err="1" smtClean="0"/>
              <a:t>Postup</a:t>
            </a:r>
            <a:r>
              <a:rPr lang="en-GB" sz="2400" dirty="0" smtClean="0"/>
              <a:t> </a:t>
            </a:r>
            <a:r>
              <a:rPr lang="en-GB" sz="2400" dirty="0"/>
              <a:t>pro </a:t>
            </a:r>
            <a:r>
              <a:rPr lang="en-GB" sz="2400" dirty="0" err="1"/>
              <a:t>podání</a:t>
            </a:r>
            <a:r>
              <a:rPr lang="en-GB" sz="2400" dirty="0"/>
              <a:t> </a:t>
            </a:r>
            <a:r>
              <a:rPr lang="en-GB" sz="2400" dirty="0" err="1"/>
              <a:t>stížnosti</a:t>
            </a:r>
            <a:r>
              <a:rPr lang="en-GB" sz="2400" dirty="0"/>
              <a:t> je </a:t>
            </a:r>
            <a:r>
              <a:rPr lang="en-GB" sz="2400" dirty="0" err="1"/>
              <a:t>jednoznačně</a:t>
            </a:r>
            <a:r>
              <a:rPr lang="en-GB" sz="2400" dirty="0"/>
              <a:t> </a:t>
            </a:r>
            <a:r>
              <a:rPr lang="en-GB" sz="2400" dirty="0" err="1"/>
              <a:t>stanoven</a:t>
            </a:r>
            <a:r>
              <a:rPr lang="en-GB" sz="2400" dirty="0"/>
              <a:t> v § 143 </a:t>
            </a:r>
            <a:r>
              <a:rPr lang="en-GB" sz="2400" dirty="0" err="1"/>
              <a:t>odst</a:t>
            </a:r>
            <a:r>
              <a:rPr lang="en-GB" sz="2400" dirty="0"/>
              <a:t>. 1 </a:t>
            </a:r>
            <a:r>
              <a:rPr lang="en-GB" sz="2400" dirty="0" err="1"/>
              <a:t>trestního</a:t>
            </a:r>
            <a:r>
              <a:rPr lang="en-GB" sz="2400" dirty="0"/>
              <a:t> </a:t>
            </a:r>
            <a:r>
              <a:rPr lang="en-GB" sz="2400" dirty="0" err="1"/>
              <a:t>řádu</a:t>
            </a:r>
            <a:r>
              <a:rPr lang="en-GB" sz="2400" dirty="0"/>
              <a:t> a </a:t>
            </a:r>
            <a:r>
              <a:rPr lang="en-GB" sz="2400" dirty="0" err="1"/>
              <a:t>orgány</a:t>
            </a:r>
            <a:r>
              <a:rPr lang="en-GB" sz="2400" dirty="0"/>
              <a:t> </a:t>
            </a:r>
            <a:r>
              <a:rPr lang="en-GB" sz="2400" dirty="0" err="1"/>
              <a:t>činné</a:t>
            </a:r>
            <a:r>
              <a:rPr lang="en-GB" sz="2400" dirty="0"/>
              <a:t> v </a:t>
            </a:r>
            <a:r>
              <a:rPr lang="en-GB" sz="2400" dirty="0" err="1"/>
              <a:t>trestním</a:t>
            </a:r>
            <a:r>
              <a:rPr lang="en-GB" sz="2400" dirty="0"/>
              <a:t> </a:t>
            </a:r>
            <a:r>
              <a:rPr lang="en-GB" sz="2400" dirty="0" err="1"/>
              <a:t>řízení</a:t>
            </a:r>
            <a:r>
              <a:rPr lang="en-GB" sz="2400" dirty="0"/>
              <a:t> </a:t>
            </a:r>
            <a:r>
              <a:rPr lang="en-GB" sz="2400" dirty="0" err="1"/>
              <a:t>jsou</a:t>
            </a:r>
            <a:r>
              <a:rPr lang="en-GB" sz="2400" dirty="0"/>
              <a:t> </a:t>
            </a:r>
            <a:r>
              <a:rPr lang="en-GB" sz="2400" dirty="0" err="1"/>
              <a:t>povinny</a:t>
            </a:r>
            <a:r>
              <a:rPr lang="en-GB" sz="2400" dirty="0"/>
              <a:t> </a:t>
            </a:r>
            <a:r>
              <a:rPr lang="en-GB" sz="2400" dirty="0" err="1"/>
              <a:t>předpokládat</a:t>
            </a:r>
            <a:r>
              <a:rPr lang="en-GB" sz="2400" dirty="0"/>
              <a:t>, </a:t>
            </a:r>
            <a:r>
              <a:rPr lang="en-GB" sz="2400" dirty="0" err="1"/>
              <a:t>že</a:t>
            </a:r>
            <a:r>
              <a:rPr lang="en-GB" sz="2400" dirty="0"/>
              <a:t> </a:t>
            </a:r>
            <a:r>
              <a:rPr lang="en-GB" sz="2400" dirty="0" err="1"/>
              <a:t>podání</a:t>
            </a:r>
            <a:r>
              <a:rPr lang="en-GB" sz="2400" dirty="0"/>
              <a:t>,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jeho</a:t>
            </a:r>
            <a:r>
              <a:rPr lang="en-GB" sz="2400" dirty="0"/>
              <a:t> </a:t>
            </a:r>
            <a:r>
              <a:rPr lang="en-GB" sz="2400" dirty="0" err="1"/>
              <a:t>případné</a:t>
            </a:r>
            <a:r>
              <a:rPr lang="en-GB" sz="2400" dirty="0"/>
              <a:t> </a:t>
            </a:r>
            <a:r>
              <a:rPr lang="en-GB" sz="2400" dirty="0" err="1"/>
              <a:t>doplnění</a:t>
            </a:r>
            <a:r>
              <a:rPr lang="en-GB" sz="2400" dirty="0"/>
              <a:t>, </a:t>
            </a:r>
            <a:r>
              <a:rPr lang="en-GB" sz="2400" dirty="0" err="1"/>
              <a:t>bude</a:t>
            </a:r>
            <a:r>
              <a:rPr lang="en-GB" sz="2400" dirty="0"/>
              <a:t> </a:t>
            </a:r>
            <a:r>
              <a:rPr lang="en-GB" sz="2400" dirty="0" err="1"/>
              <a:t>učiněno</a:t>
            </a:r>
            <a:r>
              <a:rPr lang="en-GB" sz="2400" dirty="0"/>
              <a:t> </a:t>
            </a:r>
            <a:r>
              <a:rPr lang="en-GB" sz="2400" dirty="0" err="1"/>
              <a:t>tímto</a:t>
            </a:r>
            <a:r>
              <a:rPr lang="en-GB" sz="2400" dirty="0"/>
              <a:t> </a:t>
            </a:r>
            <a:r>
              <a:rPr lang="en-GB" sz="2400" dirty="0" err="1"/>
              <a:t>způsobem</a:t>
            </a:r>
            <a:r>
              <a:rPr lang="en-GB" sz="2400" b="1" dirty="0"/>
              <a:t>. </a:t>
            </a:r>
            <a:r>
              <a:rPr lang="en-GB" sz="2400" b="1" dirty="0" err="1"/>
              <a:t>Pokud</a:t>
            </a:r>
            <a:r>
              <a:rPr lang="en-GB" sz="2400" b="1" dirty="0"/>
              <a:t> </a:t>
            </a:r>
            <a:r>
              <a:rPr lang="en-GB" sz="2400" b="1" dirty="0" err="1"/>
              <a:t>tedy</a:t>
            </a:r>
            <a:r>
              <a:rPr lang="en-GB" sz="2400" b="1" dirty="0"/>
              <a:t> </a:t>
            </a:r>
            <a:r>
              <a:rPr lang="en-GB" sz="2400" b="1" dirty="0" err="1"/>
              <a:t>orgán</a:t>
            </a:r>
            <a:r>
              <a:rPr lang="en-GB" sz="2400" b="1" dirty="0"/>
              <a:t> </a:t>
            </a:r>
            <a:r>
              <a:rPr lang="en-GB" sz="2400" b="1" dirty="0" err="1"/>
              <a:t>rozhodující</a:t>
            </a:r>
            <a:r>
              <a:rPr lang="en-GB" sz="2400" b="1" dirty="0"/>
              <a:t> o </a:t>
            </a:r>
            <a:r>
              <a:rPr lang="en-GB" sz="2400" b="1" dirty="0" err="1"/>
              <a:t>stížnosti</a:t>
            </a:r>
            <a:r>
              <a:rPr lang="en-GB" sz="2400" b="1" dirty="0"/>
              <a:t> </a:t>
            </a:r>
            <a:r>
              <a:rPr lang="en-GB" sz="2400" b="1" dirty="0" err="1"/>
              <a:t>nemá</a:t>
            </a:r>
            <a:r>
              <a:rPr lang="en-GB" sz="2400" b="1" dirty="0"/>
              <a:t> </a:t>
            </a:r>
            <a:r>
              <a:rPr lang="en-GB" sz="2400" b="1" dirty="0" err="1"/>
              <a:t>její</a:t>
            </a:r>
            <a:r>
              <a:rPr lang="en-GB" sz="2400" b="1" dirty="0"/>
              <a:t> </a:t>
            </a:r>
            <a:r>
              <a:rPr lang="en-GB" sz="2400" b="1" dirty="0" err="1"/>
              <a:t>doplnění</a:t>
            </a:r>
            <a:r>
              <a:rPr lang="en-GB" sz="2400" b="1" dirty="0"/>
              <a:t> k </a:t>
            </a:r>
            <a:r>
              <a:rPr lang="en-GB" sz="2400" b="1" dirty="0" err="1"/>
              <a:t>dispozici</a:t>
            </a:r>
            <a:r>
              <a:rPr lang="en-GB" sz="2400" b="1" dirty="0"/>
              <a:t>, </a:t>
            </a:r>
            <a:r>
              <a:rPr lang="en-GB" sz="2400" b="1" dirty="0" err="1"/>
              <a:t>přestože</a:t>
            </a:r>
            <a:r>
              <a:rPr lang="en-GB" sz="2400" b="1" dirty="0"/>
              <a:t> </a:t>
            </a:r>
            <a:r>
              <a:rPr lang="en-GB" sz="2400" b="1" dirty="0" err="1"/>
              <a:t>toto</a:t>
            </a:r>
            <a:r>
              <a:rPr lang="en-GB" sz="2400" b="1" dirty="0"/>
              <a:t> </a:t>
            </a:r>
            <a:r>
              <a:rPr lang="en-GB" sz="2400" b="1" dirty="0" err="1"/>
              <a:t>bylo</a:t>
            </a:r>
            <a:r>
              <a:rPr lang="en-GB" sz="2400" b="1" dirty="0"/>
              <a:t> </a:t>
            </a:r>
            <a:r>
              <a:rPr lang="en-GB" sz="2400" b="1" dirty="0" err="1"/>
              <a:t>avizováno</a:t>
            </a:r>
            <a:r>
              <a:rPr lang="en-GB" sz="2400" b="1" dirty="0"/>
              <a:t> a </a:t>
            </a:r>
            <a:r>
              <a:rPr lang="en-GB" sz="2400" b="1" dirty="0" err="1"/>
              <a:t>přestože</a:t>
            </a:r>
            <a:r>
              <a:rPr lang="en-GB" sz="2400" b="1" dirty="0"/>
              <a:t> </a:t>
            </a:r>
            <a:r>
              <a:rPr lang="en-GB" sz="2400" b="1" dirty="0" err="1"/>
              <a:t>již</a:t>
            </a:r>
            <a:r>
              <a:rPr lang="en-GB" sz="2400" b="1" dirty="0"/>
              <a:t> </a:t>
            </a:r>
            <a:r>
              <a:rPr lang="en-GB" sz="2400" b="1" dirty="0" err="1"/>
              <a:t>navržená</a:t>
            </a:r>
            <a:r>
              <a:rPr lang="en-GB" sz="2400" b="1" dirty="0"/>
              <a:t> </a:t>
            </a:r>
            <a:r>
              <a:rPr lang="en-GB" sz="2400" b="1" dirty="0" err="1"/>
              <a:t>lhůta</a:t>
            </a:r>
            <a:r>
              <a:rPr lang="en-GB" sz="2400" b="1" dirty="0"/>
              <a:t> </a:t>
            </a:r>
            <a:r>
              <a:rPr lang="en-GB" sz="2400" b="1" dirty="0" err="1"/>
              <a:t>uplynula</a:t>
            </a:r>
            <a:r>
              <a:rPr lang="en-GB" sz="2400" b="1" dirty="0"/>
              <a:t>, je </a:t>
            </a:r>
            <a:r>
              <a:rPr lang="en-GB" sz="2400" b="1" dirty="0" err="1"/>
              <a:t>povinen</a:t>
            </a:r>
            <a:r>
              <a:rPr lang="en-GB" sz="2400" b="1" dirty="0"/>
              <a:t> </a:t>
            </a:r>
            <a:r>
              <a:rPr lang="en-GB" sz="2400" b="1" dirty="0" err="1"/>
              <a:t>si</a:t>
            </a:r>
            <a:r>
              <a:rPr lang="en-GB" sz="2400" b="1" dirty="0"/>
              <a:t> </a:t>
            </a:r>
            <a:r>
              <a:rPr lang="en-GB" sz="2400" b="1" dirty="0" err="1"/>
              <a:t>před</a:t>
            </a:r>
            <a:r>
              <a:rPr lang="en-GB" sz="2400" b="1" dirty="0"/>
              <a:t> </a:t>
            </a:r>
            <a:r>
              <a:rPr lang="en-GB" sz="2400" b="1" dirty="0" err="1"/>
              <a:t>vydáním</a:t>
            </a:r>
            <a:r>
              <a:rPr lang="en-GB" sz="2400" b="1" dirty="0"/>
              <a:t> </a:t>
            </a:r>
            <a:r>
              <a:rPr lang="en-GB" sz="2400" b="1" dirty="0" err="1"/>
              <a:t>rozhodnutí</a:t>
            </a:r>
            <a:r>
              <a:rPr lang="en-GB" sz="2400" b="1" dirty="0"/>
              <a:t> </a:t>
            </a:r>
            <a:r>
              <a:rPr lang="en-GB" sz="2400" b="1" dirty="0" err="1"/>
              <a:t>ověřit</a:t>
            </a:r>
            <a:r>
              <a:rPr lang="en-GB" sz="2400" b="1" dirty="0"/>
              <a:t> u </a:t>
            </a:r>
            <a:r>
              <a:rPr lang="en-GB" sz="2400" b="1" dirty="0" err="1"/>
              <a:t>orgánu</a:t>
            </a:r>
            <a:r>
              <a:rPr lang="en-GB" sz="2400" b="1" dirty="0"/>
              <a:t>, </a:t>
            </a:r>
            <a:r>
              <a:rPr lang="en-GB" sz="2400" b="1" dirty="0" err="1"/>
              <a:t>který</a:t>
            </a:r>
            <a:r>
              <a:rPr lang="en-GB" sz="2400" b="1" dirty="0"/>
              <a:t> </a:t>
            </a:r>
            <a:r>
              <a:rPr lang="en-GB" sz="2400" b="1" dirty="0" err="1"/>
              <a:t>napadené</a:t>
            </a:r>
            <a:r>
              <a:rPr lang="en-GB" sz="2400" b="1" dirty="0"/>
              <a:t> </a:t>
            </a:r>
            <a:r>
              <a:rPr lang="en-GB" sz="2400" b="1" dirty="0" err="1"/>
              <a:t>rozhodnutí</a:t>
            </a:r>
            <a:r>
              <a:rPr lang="en-GB" sz="2400" b="1" dirty="0"/>
              <a:t> </a:t>
            </a:r>
            <a:r>
              <a:rPr lang="en-GB" sz="2400" b="1" dirty="0" err="1"/>
              <a:t>vydal</a:t>
            </a:r>
            <a:r>
              <a:rPr lang="en-GB" sz="2400" b="1" dirty="0"/>
              <a:t>, </a:t>
            </a:r>
            <a:r>
              <a:rPr lang="en-GB" sz="2400" b="1" dirty="0" err="1"/>
              <a:t>zda</a:t>
            </a:r>
            <a:r>
              <a:rPr lang="en-GB" sz="2400" b="1" dirty="0"/>
              <a:t> mu </a:t>
            </a:r>
            <a:r>
              <a:rPr lang="en-GB" sz="2400" b="1" dirty="0" err="1"/>
              <a:t>doplnění</a:t>
            </a:r>
            <a:r>
              <a:rPr lang="en-GB" sz="2400" b="1" dirty="0"/>
              <a:t> </a:t>
            </a:r>
            <a:r>
              <a:rPr lang="en-GB" sz="2400" b="1" dirty="0" err="1"/>
              <a:t>stížnosti</a:t>
            </a:r>
            <a:r>
              <a:rPr lang="en-GB" sz="2400" b="1" dirty="0"/>
              <a:t> </a:t>
            </a:r>
            <a:r>
              <a:rPr lang="en-GB" sz="2400" b="1" dirty="0" err="1"/>
              <a:t>bylo</a:t>
            </a:r>
            <a:r>
              <a:rPr lang="en-GB" sz="2400" b="1" dirty="0"/>
              <a:t> </a:t>
            </a:r>
            <a:r>
              <a:rPr lang="en-GB" sz="2400" b="1" dirty="0" err="1"/>
              <a:t>doručeno</a:t>
            </a:r>
            <a:r>
              <a:rPr lang="en-GB" sz="2400" b="1" dirty="0"/>
              <a:t> </a:t>
            </a:r>
            <a:r>
              <a:rPr lang="en-GB" sz="2400" b="1" dirty="0" err="1"/>
              <a:t>či</a:t>
            </a:r>
            <a:r>
              <a:rPr lang="en-GB" sz="2400" b="1" dirty="0"/>
              <a:t> </a:t>
            </a:r>
            <a:r>
              <a:rPr lang="en-GB" sz="2400" b="1" dirty="0" err="1"/>
              <a:t>nikoliv</a:t>
            </a:r>
            <a:r>
              <a:rPr lang="en-GB" sz="2400" dirty="0"/>
              <a:t>. </a:t>
            </a:r>
            <a:r>
              <a:rPr lang="en-GB" sz="2400" dirty="0" err="1"/>
              <a:t>Odporovalo</a:t>
            </a:r>
            <a:r>
              <a:rPr lang="en-GB" sz="2400" dirty="0"/>
              <a:t> by </a:t>
            </a:r>
            <a:r>
              <a:rPr lang="en-GB" sz="2400" dirty="0" err="1"/>
              <a:t>principům</a:t>
            </a:r>
            <a:r>
              <a:rPr lang="en-GB" sz="2400" dirty="0"/>
              <a:t> </a:t>
            </a:r>
            <a:r>
              <a:rPr lang="en-GB" sz="2400" dirty="0" err="1"/>
              <a:t>spravedlivého</a:t>
            </a:r>
            <a:r>
              <a:rPr lang="en-GB" sz="2400" dirty="0"/>
              <a:t> </a:t>
            </a:r>
            <a:r>
              <a:rPr lang="en-GB" sz="2400" dirty="0" err="1"/>
              <a:t>procesu</a:t>
            </a:r>
            <a:r>
              <a:rPr lang="en-GB" sz="2400" dirty="0"/>
              <a:t>, aby </a:t>
            </a:r>
            <a:r>
              <a:rPr lang="en-GB" sz="2400" dirty="0" err="1"/>
              <a:t>riziko</a:t>
            </a:r>
            <a:r>
              <a:rPr lang="en-GB" sz="2400" dirty="0"/>
              <a:t> </a:t>
            </a:r>
            <a:r>
              <a:rPr lang="en-GB" sz="2400" dirty="0" err="1"/>
              <a:t>spojené</a:t>
            </a:r>
            <a:r>
              <a:rPr lang="en-GB" sz="2400" dirty="0"/>
              <a:t> s </a:t>
            </a:r>
            <a:r>
              <a:rPr lang="en-GB" sz="2400" dirty="0" err="1"/>
              <a:t>prodlevou</a:t>
            </a:r>
            <a:r>
              <a:rPr lang="en-GB" sz="2400" dirty="0"/>
              <a:t> </a:t>
            </a:r>
            <a:r>
              <a:rPr lang="en-GB" sz="2400" dirty="0" err="1"/>
              <a:t>při</a:t>
            </a:r>
            <a:r>
              <a:rPr lang="en-GB" sz="2400" dirty="0"/>
              <a:t> </a:t>
            </a:r>
            <a:r>
              <a:rPr lang="en-GB" sz="2400" dirty="0" err="1"/>
              <a:t>předání</a:t>
            </a:r>
            <a:r>
              <a:rPr lang="en-GB" sz="2400" dirty="0"/>
              <a:t> </a:t>
            </a:r>
            <a:r>
              <a:rPr lang="en-GB" sz="2400" dirty="0" err="1"/>
              <a:t>písemností</a:t>
            </a:r>
            <a:r>
              <a:rPr lang="en-GB" sz="2400" dirty="0"/>
              <a:t> </a:t>
            </a:r>
            <a:r>
              <a:rPr lang="en-GB" sz="2400" dirty="0" err="1"/>
              <a:t>mezi</a:t>
            </a:r>
            <a:r>
              <a:rPr lang="en-GB" sz="2400" dirty="0"/>
              <a:t> </a:t>
            </a:r>
            <a:r>
              <a:rPr lang="en-GB" sz="2400" dirty="0" err="1"/>
              <a:t>orgány</a:t>
            </a:r>
            <a:r>
              <a:rPr lang="en-GB" sz="2400" dirty="0"/>
              <a:t> </a:t>
            </a:r>
            <a:r>
              <a:rPr lang="en-GB" sz="2400" dirty="0" err="1"/>
              <a:t>činnými</a:t>
            </a:r>
            <a:r>
              <a:rPr lang="en-GB" sz="2400" dirty="0"/>
              <a:t> v </a:t>
            </a:r>
            <a:r>
              <a:rPr lang="en-GB" sz="2400" dirty="0" err="1"/>
              <a:t>trestním</a:t>
            </a:r>
            <a:r>
              <a:rPr lang="en-GB" sz="2400" dirty="0"/>
              <a:t> </a:t>
            </a:r>
            <a:r>
              <a:rPr lang="en-GB" sz="2400" dirty="0" err="1"/>
              <a:t>řízení</a:t>
            </a:r>
            <a:r>
              <a:rPr lang="en-GB" sz="2400" dirty="0"/>
              <a:t> </a:t>
            </a:r>
            <a:r>
              <a:rPr lang="en-GB" sz="2400" dirty="0" err="1"/>
              <a:t>bylo</a:t>
            </a:r>
            <a:r>
              <a:rPr lang="en-GB" sz="2400" dirty="0"/>
              <a:t> </a:t>
            </a:r>
            <a:r>
              <a:rPr lang="en-GB" sz="2400" dirty="0" err="1"/>
              <a:t>přenášeno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stěžovatele</a:t>
            </a:r>
            <a:r>
              <a:rPr lang="en-GB" sz="2400" dirty="0"/>
              <a:t>, </a:t>
            </a:r>
            <a:r>
              <a:rPr lang="en-GB" sz="2400" dirty="0" err="1"/>
              <a:t>který</a:t>
            </a:r>
            <a:r>
              <a:rPr lang="en-GB" sz="2400" dirty="0"/>
              <a:t> </a:t>
            </a:r>
            <a:r>
              <a:rPr lang="en-GB" sz="2400" dirty="0" err="1"/>
              <a:t>konal</a:t>
            </a:r>
            <a:r>
              <a:rPr lang="en-GB" sz="2400" dirty="0"/>
              <a:t> v </a:t>
            </a:r>
            <a:r>
              <a:rPr lang="en-GB" sz="2400" dirty="0" err="1"/>
              <a:t>souladu</a:t>
            </a:r>
            <a:r>
              <a:rPr lang="en-GB" sz="2400" dirty="0"/>
              <a:t> se </a:t>
            </a:r>
            <a:r>
              <a:rPr lang="en-GB" sz="2400" dirty="0" err="1"/>
              <a:t>zákonem</a:t>
            </a:r>
            <a:r>
              <a:rPr lang="en-GB" sz="2400" dirty="0"/>
              <a:t>. 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15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II. ÚS 131/18 ze dne 15. 8. </a:t>
            </a:r>
            <a:r>
              <a:rPr lang="pl-PL" dirty="0" smtClean="0"/>
              <a:t>2018 (K.Š.)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814" y="80633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400" dirty="0" err="1"/>
              <a:t>Stát</a:t>
            </a:r>
            <a:r>
              <a:rPr lang="en-GB" sz="2400" dirty="0"/>
              <a:t> </a:t>
            </a:r>
            <a:r>
              <a:rPr lang="en-GB" sz="2400" dirty="0" err="1"/>
              <a:t>může</a:t>
            </a:r>
            <a:r>
              <a:rPr lang="en-GB" sz="2400" dirty="0"/>
              <a:t> </a:t>
            </a:r>
            <a:r>
              <a:rPr lang="en-GB" sz="2400" dirty="0" err="1"/>
              <a:t>zákonem</a:t>
            </a:r>
            <a:r>
              <a:rPr lang="en-GB" sz="2400" dirty="0"/>
              <a:t> </a:t>
            </a:r>
            <a:r>
              <a:rPr lang="en-GB" sz="2400" dirty="0" err="1"/>
              <a:t>svobodnou</a:t>
            </a:r>
            <a:r>
              <a:rPr lang="en-GB" sz="2400" dirty="0"/>
              <a:t> </a:t>
            </a:r>
            <a:r>
              <a:rPr lang="en-GB" sz="2400" dirty="0" err="1"/>
              <a:t>volbu</a:t>
            </a:r>
            <a:r>
              <a:rPr lang="en-GB" sz="2400" dirty="0"/>
              <a:t> </a:t>
            </a:r>
            <a:r>
              <a:rPr lang="en-GB" sz="2400" dirty="0" err="1"/>
              <a:t>obhájce</a:t>
            </a:r>
            <a:r>
              <a:rPr lang="en-GB" sz="2400" dirty="0"/>
              <a:t> </a:t>
            </a:r>
            <a:r>
              <a:rPr lang="en-GB" sz="2400" dirty="0" err="1"/>
              <a:t>omezit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vybraných</a:t>
            </a:r>
            <a:r>
              <a:rPr lang="en-GB" sz="2400" dirty="0"/>
              <a:t> </a:t>
            </a:r>
            <a:r>
              <a:rPr lang="en-GB" sz="2400" dirty="0" err="1"/>
              <a:t>případech</a:t>
            </a:r>
            <a:r>
              <a:rPr lang="en-GB" sz="2400" dirty="0"/>
              <a:t>; </a:t>
            </a:r>
            <a:r>
              <a:rPr lang="en-GB" sz="2400" dirty="0" err="1"/>
              <a:t>jedná</a:t>
            </a:r>
            <a:r>
              <a:rPr lang="en-GB" sz="2400" dirty="0"/>
              <a:t> se </a:t>
            </a:r>
            <a:r>
              <a:rPr lang="en-GB" sz="2400" dirty="0" err="1"/>
              <a:t>však</a:t>
            </a:r>
            <a:r>
              <a:rPr lang="en-GB" sz="2400" dirty="0"/>
              <a:t> o </a:t>
            </a:r>
            <a:r>
              <a:rPr lang="en-GB" sz="2400" dirty="0" err="1"/>
              <a:t>mimořádně</a:t>
            </a:r>
            <a:r>
              <a:rPr lang="en-GB" sz="2400" dirty="0"/>
              <a:t> </a:t>
            </a:r>
            <a:r>
              <a:rPr lang="en-GB" sz="2400" dirty="0" err="1"/>
              <a:t>významný</a:t>
            </a:r>
            <a:r>
              <a:rPr lang="en-GB" sz="2400" dirty="0"/>
              <a:t> </a:t>
            </a:r>
            <a:r>
              <a:rPr lang="en-GB" sz="2400" dirty="0" err="1"/>
              <a:t>zásah</a:t>
            </a:r>
            <a:r>
              <a:rPr lang="en-GB" sz="2400" dirty="0"/>
              <a:t>. Proto </a:t>
            </a:r>
            <a:r>
              <a:rPr lang="en-GB" sz="2400" dirty="0" err="1"/>
              <a:t>tak</a:t>
            </a:r>
            <a:r>
              <a:rPr lang="en-GB" sz="2400" dirty="0"/>
              <a:t> </a:t>
            </a:r>
            <a:r>
              <a:rPr lang="en-GB" sz="2400" dirty="0" err="1"/>
              <a:t>může</a:t>
            </a:r>
            <a:r>
              <a:rPr lang="en-GB" sz="2400" dirty="0"/>
              <a:t> </a:t>
            </a:r>
            <a:r>
              <a:rPr lang="en-GB" sz="2400" dirty="0" err="1"/>
              <a:t>činit</a:t>
            </a:r>
            <a:r>
              <a:rPr lang="en-GB" sz="2400" dirty="0"/>
              <a:t> </a:t>
            </a:r>
            <a:r>
              <a:rPr lang="en-GB" sz="2400" dirty="0" err="1"/>
              <a:t>pouze</a:t>
            </a:r>
            <a:r>
              <a:rPr lang="en-GB" sz="2400" dirty="0"/>
              <a:t> </a:t>
            </a:r>
            <a:r>
              <a:rPr lang="en-GB" sz="2400" dirty="0" err="1"/>
              <a:t>tehdy</a:t>
            </a:r>
            <a:r>
              <a:rPr lang="en-GB" sz="2400" dirty="0"/>
              <a:t>, </a:t>
            </a:r>
            <a:r>
              <a:rPr lang="en-GB" sz="2400" dirty="0" err="1"/>
              <a:t>pokud</a:t>
            </a:r>
            <a:r>
              <a:rPr lang="en-GB" sz="2400" dirty="0"/>
              <a:t> </a:t>
            </a:r>
            <a:r>
              <a:rPr lang="en-GB" sz="2400" dirty="0" err="1"/>
              <a:t>takový</a:t>
            </a:r>
            <a:r>
              <a:rPr lang="en-GB" sz="2400" dirty="0"/>
              <a:t> </a:t>
            </a:r>
            <a:r>
              <a:rPr lang="en-GB" sz="2400" dirty="0" err="1"/>
              <a:t>zásah</a:t>
            </a:r>
            <a:r>
              <a:rPr lang="en-GB" sz="2400" dirty="0"/>
              <a:t> </a:t>
            </a:r>
            <a:r>
              <a:rPr lang="en-GB" sz="2400" dirty="0" err="1"/>
              <a:t>sleduje</a:t>
            </a:r>
            <a:r>
              <a:rPr lang="en-GB" sz="2400" dirty="0"/>
              <a:t> </a:t>
            </a:r>
            <a:r>
              <a:rPr lang="en-GB" sz="2400" dirty="0" err="1"/>
              <a:t>legitimní</a:t>
            </a:r>
            <a:r>
              <a:rPr lang="en-GB" sz="2400" dirty="0"/>
              <a:t> </a:t>
            </a:r>
            <a:r>
              <a:rPr lang="en-GB" sz="2400" dirty="0" err="1"/>
              <a:t>cíl</a:t>
            </a:r>
            <a:r>
              <a:rPr lang="en-GB" sz="2400" dirty="0"/>
              <a:t> a </a:t>
            </a:r>
            <a:r>
              <a:rPr lang="en-GB" sz="2400" dirty="0" err="1"/>
              <a:t>obstojí</a:t>
            </a:r>
            <a:r>
              <a:rPr lang="en-GB" sz="2400" dirty="0"/>
              <a:t> v </a:t>
            </a:r>
            <a:r>
              <a:rPr lang="en-GB" sz="2400" dirty="0" err="1"/>
              <a:t>testu</a:t>
            </a:r>
            <a:r>
              <a:rPr lang="en-GB" sz="2400" dirty="0"/>
              <a:t> </a:t>
            </a:r>
            <a:r>
              <a:rPr lang="en-GB" sz="2400" dirty="0" err="1"/>
              <a:t>proporcionality</a:t>
            </a:r>
            <a:r>
              <a:rPr lang="en-GB" sz="2400" dirty="0"/>
              <a:t>.</a:t>
            </a:r>
            <a:br>
              <a:rPr lang="en-GB" sz="2400" dirty="0"/>
            </a:br>
            <a:r>
              <a:rPr lang="en-GB" sz="2400" dirty="0"/>
              <a:t>S </a:t>
            </a:r>
            <a:r>
              <a:rPr lang="en-GB" sz="2400" dirty="0" err="1"/>
              <a:t>ohledem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základní</a:t>
            </a:r>
            <a:r>
              <a:rPr lang="en-GB" sz="2400" dirty="0"/>
              <a:t>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právnické</a:t>
            </a:r>
            <a:r>
              <a:rPr lang="en-GB" sz="2400" dirty="0"/>
              <a:t> </a:t>
            </a:r>
            <a:r>
              <a:rPr lang="en-GB" sz="2400" dirty="0" err="1"/>
              <a:t>osoby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obhajobu</a:t>
            </a:r>
            <a:r>
              <a:rPr lang="en-GB" sz="2400" dirty="0"/>
              <a:t>, </a:t>
            </a:r>
            <a:r>
              <a:rPr lang="en-GB" sz="2400" dirty="0" err="1"/>
              <a:t>jehož</a:t>
            </a:r>
            <a:r>
              <a:rPr lang="en-GB" sz="2400" dirty="0"/>
              <a:t> </a:t>
            </a:r>
            <a:r>
              <a:rPr lang="en-GB" sz="2400" dirty="0" err="1"/>
              <a:t>součástí</a:t>
            </a:r>
            <a:r>
              <a:rPr lang="en-GB" sz="2400" dirty="0"/>
              <a:t> je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zvolit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</a:t>
            </a:r>
            <a:r>
              <a:rPr lang="en-GB" sz="2400" dirty="0" err="1"/>
              <a:t>obhájce</a:t>
            </a:r>
            <a:r>
              <a:rPr lang="en-GB" sz="2400" dirty="0"/>
              <a:t>, </a:t>
            </a:r>
            <a:r>
              <a:rPr lang="en-GB" sz="2400" b="1" dirty="0"/>
              <a:t>je </a:t>
            </a:r>
            <a:r>
              <a:rPr lang="en-GB" sz="2400" b="1" dirty="0" err="1"/>
              <a:t>třeba</a:t>
            </a:r>
            <a:r>
              <a:rPr lang="en-GB" sz="2400" b="1" dirty="0"/>
              <a:t> </a:t>
            </a:r>
            <a:r>
              <a:rPr lang="en-GB" sz="2400" b="1" dirty="0" err="1"/>
              <a:t>ustanovení</a:t>
            </a:r>
            <a:r>
              <a:rPr lang="en-GB" sz="2400" b="1" dirty="0"/>
              <a:t> § 34 </a:t>
            </a:r>
            <a:r>
              <a:rPr lang="en-GB" sz="2400" b="1" dirty="0" err="1"/>
              <a:t>odst</a:t>
            </a:r>
            <a:r>
              <a:rPr lang="en-GB" sz="2400" b="1" dirty="0"/>
              <a:t>. 4 o </a:t>
            </a:r>
            <a:r>
              <a:rPr lang="en-GB" sz="2400" b="1" dirty="0" err="1"/>
              <a:t>trestní</a:t>
            </a:r>
            <a:r>
              <a:rPr lang="en-GB" sz="2400" b="1" dirty="0"/>
              <a:t> </a:t>
            </a:r>
            <a:r>
              <a:rPr lang="en-GB" sz="2400" b="1" dirty="0" err="1"/>
              <a:t>odpovědnosti</a:t>
            </a:r>
            <a:r>
              <a:rPr lang="en-GB" sz="2400" b="1" dirty="0"/>
              <a:t> </a:t>
            </a:r>
            <a:r>
              <a:rPr lang="en-GB" sz="2400" b="1" dirty="0" err="1"/>
              <a:t>právnických</a:t>
            </a:r>
            <a:r>
              <a:rPr lang="en-GB" sz="2400" b="1" dirty="0"/>
              <a:t> </a:t>
            </a:r>
            <a:r>
              <a:rPr lang="en-GB" sz="2400" b="1" dirty="0" err="1"/>
              <a:t>osob</a:t>
            </a:r>
            <a:r>
              <a:rPr lang="en-GB" sz="2400" b="1" dirty="0"/>
              <a:t> a </a:t>
            </a:r>
            <a:r>
              <a:rPr lang="en-GB" sz="2400" b="1" dirty="0" err="1"/>
              <a:t>řízení</a:t>
            </a:r>
            <a:r>
              <a:rPr lang="en-GB" sz="2400" b="1" dirty="0"/>
              <a:t> </a:t>
            </a:r>
            <a:r>
              <a:rPr lang="en-GB" sz="2400" b="1" dirty="0" err="1"/>
              <a:t>proti</a:t>
            </a:r>
            <a:r>
              <a:rPr lang="en-GB" sz="2400" b="1" dirty="0"/>
              <a:t> </a:t>
            </a:r>
            <a:r>
              <a:rPr lang="en-GB" sz="2400" b="1" dirty="0" err="1"/>
              <a:t>nim</a:t>
            </a:r>
            <a:r>
              <a:rPr lang="en-GB" sz="2400" b="1" dirty="0"/>
              <a:t> </a:t>
            </a:r>
            <a:r>
              <a:rPr lang="en-GB" sz="2400" b="1" dirty="0" err="1"/>
              <a:t>ve</a:t>
            </a:r>
            <a:r>
              <a:rPr lang="en-GB" sz="2400" b="1" dirty="0"/>
              <a:t> </a:t>
            </a:r>
            <a:r>
              <a:rPr lang="en-GB" sz="2400" b="1" dirty="0" err="1"/>
              <a:t>znění</a:t>
            </a:r>
            <a:r>
              <a:rPr lang="en-GB" sz="2400" b="1" dirty="0"/>
              <a:t> </a:t>
            </a:r>
            <a:r>
              <a:rPr lang="en-GB" sz="2400" b="1" dirty="0" err="1"/>
              <a:t>pozdějších</a:t>
            </a:r>
            <a:r>
              <a:rPr lang="en-GB" sz="2400" b="1" dirty="0"/>
              <a:t> </a:t>
            </a:r>
            <a:r>
              <a:rPr lang="en-GB" sz="2400" b="1" dirty="0" err="1"/>
              <a:t>předpisů</a:t>
            </a:r>
            <a:r>
              <a:rPr lang="en-GB" sz="2400" b="1" dirty="0"/>
              <a:t> </a:t>
            </a:r>
            <a:r>
              <a:rPr lang="en-GB" sz="2400" b="1" dirty="0" err="1"/>
              <a:t>vykládat</a:t>
            </a:r>
            <a:r>
              <a:rPr lang="en-GB" sz="2400" b="1" dirty="0"/>
              <a:t> </a:t>
            </a:r>
            <a:r>
              <a:rPr lang="en-GB" sz="2400" b="1" dirty="0" err="1"/>
              <a:t>tak</a:t>
            </a:r>
            <a:r>
              <a:rPr lang="en-GB" sz="2400" b="1" dirty="0"/>
              <a:t>, </a:t>
            </a:r>
            <a:r>
              <a:rPr lang="en-GB" sz="2400" b="1" dirty="0" err="1"/>
              <a:t>že</a:t>
            </a:r>
            <a:r>
              <a:rPr lang="en-GB" sz="2400" b="1" dirty="0"/>
              <a:t> </a:t>
            </a:r>
            <a:r>
              <a:rPr lang="en-GB" sz="2400" b="1" dirty="0" err="1"/>
              <a:t>osoba</a:t>
            </a:r>
            <a:r>
              <a:rPr lang="en-GB" sz="2400" b="1" dirty="0"/>
              <a:t> </a:t>
            </a:r>
            <a:r>
              <a:rPr lang="en-GB" sz="2400" b="1" dirty="0" err="1"/>
              <a:t>oprávněná</a:t>
            </a:r>
            <a:r>
              <a:rPr lang="en-GB" sz="2400" b="1" dirty="0"/>
              <a:t> </a:t>
            </a:r>
            <a:r>
              <a:rPr lang="en-GB" sz="2400" b="1" dirty="0" err="1"/>
              <a:t>činit</a:t>
            </a:r>
            <a:r>
              <a:rPr lang="en-GB" sz="2400" b="1" dirty="0"/>
              <a:t> </a:t>
            </a:r>
            <a:r>
              <a:rPr lang="en-GB" sz="2400" b="1" dirty="0" err="1"/>
              <a:t>úkony</a:t>
            </a:r>
            <a:r>
              <a:rPr lang="en-GB" sz="2400" b="1" dirty="0"/>
              <a:t> </a:t>
            </a:r>
            <a:r>
              <a:rPr lang="en-GB" sz="2400" b="1" dirty="0" err="1"/>
              <a:t>za</a:t>
            </a:r>
            <a:r>
              <a:rPr lang="en-GB" sz="2400" b="1" dirty="0"/>
              <a:t> </a:t>
            </a:r>
            <a:r>
              <a:rPr lang="en-GB" sz="2400" b="1" dirty="0" err="1"/>
              <a:t>obviněnou</a:t>
            </a:r>
            <a:r>
              <a:rPr lang="en-GB" sz="2400" b="1" dirty="0"/>
              <a:t> </a:t>
            </a:r>
            <a:r>
              <a:rPr lang="en-GB" sz="2400" b="1" dirty="0" err="1"/>
              <a:t>právnickou</a:t>
            </a:r>
            <a:r>
              <a:rPr lang="en-GB" sz="2400" b="1" dirty="0"/>
              <a:t> </a:t>
            </a:r>
            <a:r>
              <a:rPr lang="en-GB" sz="2400" b="1" dirty="0" err="1"/>
              <a:t>osobu</a:t>
            </a:r>
            <a:r>
              <a:rPr lang="en-GB" sz="2400" b="1" dirty="0"/>
              <a:t> </a:t>
            </a:r>
            <a:r>
              <a:rPr lang="en-GB" sz="2400" dirty="0"/>
              <a:t>(§ 34 </a:t>
            </a:r>
            <a:r>
              <a:rPr lang="en-GB" sz="2400" dirty="0" err="1"/>
              <a:t>odst</a:t>
            </a:r>
            <a:r>
              <a:rPr lang="en-GB" sz="2400" dirty="0"/>
              <a:t>. 1 </a:t>
            </a:r>
            <a:r>
              <a:rPr lang="en-GB" sz="2400" dirty="0" err="1"/>
              <a:t>zákona</a:t>
            </a:r>
            <a:r>
              <a:rPr lang="en-GB" sz="2400" dirty="0"/>
              <a:t>) </a:t>
            </a:r>
            <a:r>
              <a:rPr lang="en-GB" sz="2400" b="1" dirty="0" err="1"/>
              <a:t>může</a:t>
            </a:r>
            <a:r>
              <a:rPr lang="en-GB" sz="2400" b="1" dirty="0"/>
              <a:t> </a:t>
            </a:r>
            <a:r>
              <a:rPr lang="en-GB" sz="2400" b="1" dirty="0" err="1"/>
              <a:t>této</a:t>
            </a:r>
            <a:r>
              <a:rPr lang="en-GB" sz="2400" b="1" dirty="0"/>
              <a:t> </a:t>
            </a:r>
            <a:r>
              <a:rPr lang="en-GB" sz="2400" b="1" dirty="0" err="1"/>
              <a:t>obviněné</a:t>
            </a:r>
            <a:r>
              <a:rPr lang="en-GB" sz="2400" b="1" dirty="0"/>
              <a:t> </a:t>
            </a:r>
            <a:r>
              <a:rPr lang="en-GB" sz="2400" b="1" dirty="0" err="1"/>
              <a:t>právnické</a:t>
            </a:r>
            <a:r>
              <a:rPr lang="en-GB" sz="2400" b="1" dirty="0"/>
              <a:t> </a:t>
            </a:r>
            <a:r>
              <a:rPr lang="en-GB" sz="2400" b="1" dirty="0" err="1"/>
              <a:t>osobě</a:t>
            </a:r>
            <a:r>
              <a:rPr lang="en-GB" sz="2400" b="1" dirty="0"/>
              <a:t> </a:t>
            </a:r>
            <a:r>
              <a:rPr lang="en-GB" sz="2400" b="1" dirty="0" err="1"/>
              <a:t>zvolit</a:t>
            </a:r>
            <a:r>
              <a:rPr lang="en-GB" sz="2400" b="1" dirty="0"/>
              <a:t> </a:t>
            </a:r>
            <a:r>
              <a:rPr lang="en-GB" sz="2400" b="1" dirty="0" err="1"/>
              <a:t>obhájce</a:t>
            </a:r>
            <a:r>
              <a:rPr lang="en-GB" sz="2400" b="1" dirty="0"/>
              <a:t> </a:t>
            </a:r>
            <a:r>
              <a:rPr lang="en-GB" sz="2400" b="1" dirty="0" err="1"/>
              <a:t>i</a:t>
            </a:r>
            <a:r>
              <a:rPr lang="en-GB" sz="2400" b="1" dirty="0"/>
              <a:t> v </a:t>
            </a:r>
            <a:r>
              <a:rPr lang="en-GB" sz="2400" b="1" dirty="0" err="1"/>
              <a:t>případě</a:t>
            </a:r>
            <a:r>
              <a:rPr lang="en-GB" sz="2400" b="1" dirty="0"/>
              <a:t>, </a:t>
            </a:r>
            <a:r>
              <a:rPr lang="en-GB" sz="2400" b="1" dirty="0" err="1"/>
              <a:t>že</a:t>
            </a:r>
            <a:r>
              <a:rPr lang="en-GB" sz="2400" b="1" dirty="0"/>
              <a:t> </a:t>
            </a:r>
            <a:r>
              <a:rPr lang="en-GB" sz="2400" b="1" dirty="0" err="1"/>
              <a:t>tato</a:t>
            </a:r>
            <a:r>
              <a:rPr lang="en-GB" sz="2400" b="1" dirty="0"/>
              <a:t> </a:t>
            </a:r>
            <a:r>
              <a:rPr lang="en-GB" sz="2400" b="1" dirty="0" err="1"/>
              <a:t>oprávněná</a:t>
            </a:r>
            <a:r>
              <a:rPr lang="en-GB" sz="2400" b="1" dirty="0"/>
              <a:t> </a:t>
            </a:r>
            <a:r>
              <a:rPr lang="en-GB" sz="2400" b="1" dirty="0" err="1"/>
              <a:t>osoba</a:t>
            </a:r>
            <a:r>
              <a:rPr lang="en-GB" sz="2400" b="1" dirty="0"/>
              <a:t> </a:t>
            </a:r>
            <a:r>
              <a:rPr lang="en-GB" sz="2400" b="1" dirty="0" err="1"/>
              <a:t>sama</a:t>
            </a:r>
            <a:r>
              <a:rPr lang="en-GB" sz="2400" b="1" dirty="0"/>
              <a:t> </a:t>
            </a:r>
            <a:r>
              <a:rPr lang="en-GB" sz="2400" b="1" dirty="0" err="1"/>
              <a:t>vystupuje</a:t>
            </a:r>
            <a:r>
              <a:rPr lang="en-GB" sz="2400" b="1" dirty="0"/>
              <a:t> v </a:t>
            </a:r>
            <a:r>
              <a:rPr lang="en-GB" sz="2400" b="1" dirty="0" err="1"/>
              <a:t>řízení</a:t>
            </a:r>
            <a:r>
              <a:rPr lang="en-GB" sz="2400" b="1" dirty="0"/>
              <a:t> </a:t>
            </a:r>
            <a:r>
              <a:rPr lang="en-GB" sz="2400" b="1" dirty="0" err="1"/>
              <a:t>jako</a:t>
            </a:r>
            <a:r>
              <a:rPr lang="en-GB" sz="2400" b="1" dirty="0"/>
              <a:t> </a:t>
            </a:r>
            <a:r>
              <a:rPr lang="en-GB" sz="2400" b="1" dirty="0" err="1"/>
              <a:t>svědek</a:t>
            </a:r>
            <a:r>
              <a:rPr lang="en-GB" sz="2400" b="1" dirty="0" smtClean="0"/>
              <a:t>.</a:t>
            </a:r>
            <a:endParaRPr lang="cs-CZ" sz="24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dirty="0" smtClean="0"/>
              <a:t>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b="1" dirty="0" err="1" smtClean="0"/>
              <a:t>Opatrovník</a:t>
            </a:r>
            <a:r>
              <a:rPr lang="en-GB" sz="2400" b="1" dirty="0" smtClean="0"/>
              <a:t> </a:t>
            </a:r>
            <a:r>
              <a:rPr lang="en-GB" sz="2400" b="1" dirty="0" err="1"/>
              <a:t>nemůže</a:t>
            </a:r>
            <a:r>
              <a:rPr lang="en-GB" sz="2400" b="1" dirty="0"/>
              <a:t> </a:t>
            </a:r>
            <a:r>
              <a:rPr lang="en-GB" sz="2400" b="1" dirty="0" err="1"/>
              <a:t>zvolit</a:t>
            </a:r>
            <a:r>
              <a:rPr lang="en-GB" sz="2400" b="1" dirty="0"/>
              <a:t> </a:t>
            </a:r>
            <a:r>
              <a:rPr lang="en-GB" sz="2400" b="1" dirty="0" err="1"/>
              <a:t>obviněné</a:t>
            </a:r>
            <a:r>
              <a:rPr lang="en-GB" sz="2400" b="1" dirty="0"/>
              <a:t> </a:t>
            </a:r>
            <a:r>
              <a:rPr lang="en-GB" sz="2400" b="1" dirty="0" err="1"/>
              <a:t>právnické</a:t>
            </a:r>
            <a:r>
              <a:rPr lang="en-GB" sz="2400" b="1" dirty="0"/>
              <a:t> </a:t>
            </a:r>
            <a:r>
              <a:rPr lang="en-GB" sz="2400" b="1" dirty="0" err="1"/>
              <a:t>osobě</a:t>
            </a:r>
            <a:r>
              <a:rPr lang="en-GB" sz="2400" b="1" dirty="0"/>
              <a:t> </a:t>
            </a:r>
            <a:r>
              <a:rPr lang="en-GB" sz="2400" b="1" dirty="0" err="1"/>
              <a:t>obhájce</a:t>
            </a:r>
            <a:r>
              <a:rPr lang="en-GB" sz="2400" dirty="0"/>
              <a:t>, </a:t>
            </a:r>
            <a:r>
              <a:rPr lang="en-GB" sz="2400" b="1" dirty="0"/>
              <a:t>je-li </a:t>
            </a:r>
            <a:r>
              <a:rPr lang="en-GB" sz="2400" b="1" dirty="0" err="1"/>
              <a:t>opatrovník</a:t>
            </a:r>
            <a:r>
              <a:rPr lang="en-GB" sz="2400" b="1" dirty="0"/>
              <a:t> </a:t>
            </a:r>
            <a:r>
              <a:rPr lang="en-GB" sz="2400" b="1" dirty="0" err="1"/>
              <a:t>ustanoven</a:t>
            </a:r>
            <a:r>
              <a:rPr lang="en-GB" sz="2400" b="1" dirty="0"/>
              <a:t> </a:t>
            </a:r>
            <a:r>
              <a:rPr lang="en-GB" sz="2400" b="1" dirty="0" err="1"/>
              <a:t>pouze</a:t>
            </a:r>
            <a:r>
              <a:rPr lang="en-GB" sz="2400" b="1" dirty="0"/>
              <a:t> z </a:t>
            </a:r>
            <a:r>
              <a:rPr lang="en-GB" sz="2400" b="1" dirty="0" err="1"/>
              <a:t>důvodu</a:t>
            </a:r>
            <a:r>
              <a:rPr lang="en-GB" sz="2400" b="1" dirty="0"/>
              <a:t>, </a:t>
            </a:r>
            <a:r>
              <a:rPr lang="en-GB" sz="2400" b="1" dirty="0" err="1"/>
              <a:t>že</a:t>
            </a:r>
            <a:r>
              <a:rPr lang="en-GB" sz="2400" b="1" dirty="0"/>
              <a:t> </a:t>
            </a:r>
            <a:r>
              <a:rPr lang="en-GB" sz="2400" b="1" dirty="0" err="1"/>
              <a:t>právnická</a:t>
            </a:r>
            <a:r>
              <a:rPr lang="en-GB" sz="2400" b="1" dirty="0"/>
              <a:t> </a:t>
            </a:r>
            <a:r>
              <a:rPr lang="en-GB" sz="2400" b="1" dirty="0" err="1"/>
              <a:t>osoba</a:t>
            </a:r>
            <a:r>
              <a:rPr lang="en-GB" sz="2400" b="1" dirty="0"/>
              <a:t> </a:t>
            </a:r>
            <a:r>
              <a:rPr lang="en-GB" sz="2400" b="1" dirty="0" err="1"/>
              <a:t>nemá</a:t>
            </a:r>
            <a:r>
              <a:rPr lang="en-GB" sz="2400" b="1" dirty="0"/>
              <a:t> </a:t>
            </a:r>
            <a:r>
              <a:rPr lang="en-GB" sz="2400" b="1" dirty="0" err="1"/>
              <a:t>osobu</a:t>
            </a:r>
            <a:r>
              <a:rPr lang="en-GB" sz="2400" b="1" dirty="0"/>
              <a:t> </a:t>
            </a:r>
            <a:r>
              <a:rPr lang="en-GB" sz="2400" b="1" dirty="0" err="1"/>
              <a:t>způsobilou</a:t>
            </a:r>
            <a:r>
              <a:rPr lang="en-GB" sz="2400" b="1" dirty="0"/>
              <a:t> </a:t>
            </a:r>
            <a:r>
              <a:rPr lang="en-GB" sz="2400" b="1" dirty="0" err="1"/>
              <a:t>činit</a:t>
            </a:r>
            <a:r>
              <a:rPr lang="en-GB" sz="2400" b="1" dirty="0"/>
              <a:t> </a:t>
            </a:r>
            <a:r>
              <a:rPr lang="en-GB" sz="2400" b="1" dirty="0" err="1"/>
              <a:t>úkony</a:t>
            </a:r>
            <a:r>
              <a:rPr lang="en-GB" sz="2400" b="1" dirty="0"/>
              <a:t> v </a:t>
            </a:r>
            <a:r>
              <a:rPr lang="en-GB" sz="2400" b="1" dirty="0" err="1"/>
              <a:t>řízení</a:t>
            </a:r>
            <a:r>
              <a:rPr lang="en-GB" sz="2400" b="1" dirty="0"/>
              <a:t>, a </a:t>
            </a:r>
            <a:r>
              <a:rPr lang="en-GB" sz="2400" b="1" dirty="0" err="1"/>
              <a:t>tato</a:t>
            </a:r>
            <a:r>
              <a:rPr lang="en-GB" sz="2400" b="1" dirty="0"/>
              <a:t> </a:t>
            </a:r>
            <a:r>
              <a:rPr lang="en-GB" sz="2400" b="1" dirty="0" err="1"/>
              <a:t>nezpůsobilost</a:t>
            </a:r>
            <a:r>
              <a:rPr lang="en-GB" sz="2400" b="1" dirty="0"/>
              <a:t> je </a:t>
            </a:r>
            <a:r>
              <a:rPr lang="en-GB" sz="2400" b="1" dirty="0" err="1"/>
              <a:t>dána</a:t>
            </a:r>
            <a:r>
              <a:rPr lang="en-GB" sz="2400" b="1" dirty="0"/>
              <a:t> </a:t>
            </a:r>
            <a:r>
              <a:rPr lang="en-GB" sz="2400" b="1" dirty="0" err="1"/>
              <a:t>tím</a:t>
            </a:r>
            <a:r>
              <a:rPr lang="en-GB" sz="2400" b="1" dirty="0"/>
              <a:t>, </a:t>
            </a:r>
            <a:r>
              <a:rPr lang="en-GB" sz="2400" b="1" dirty="0" err="1"/>
              <a:t>že</a:t>
            </a:r>
            <a:r>
              <a:rPr lang="en-GB" sz="2400" b="1" dirty="0"/>
              <a:t> </a:t>
            </a:r>
            <a:r>
              <a:rPr lang="en-GB" sz="2400" b="1" dirty="0" err="1"/>
              <a:t>tato</a:t>
            </a:r>
            <a:r>
              <a:rPr lang="en-GB" sz="2400" b="1" dirty="0"/>
              <a:t> </a:t>
            </a:r>
            <a:r>
              <a:rPr lang="en-GB" sz="2400" b="1" dirty="0" err="1"/>
              <a:t>osoba</a:t>
            </a:r>
            <a:r>
              <a:rPr lang="en-GB" sz="2400" b="1" dirty="0"/>
              <a:t> </a:t>
            </a:r>
            <a:r>
              <a:rPr lang="en-GB" sz="2400" b="1" dirty="0" err="1"/>
              <a:t>vystupuje</a:t>
            </a:r>
            <a:r>
              <a:rPr lang="en-GB" sz="2400" b="1" dirty="0"/>
              <a:t> </a:t>
            </a:r>
            <a:r>
              <a:rPr lang="en-GB" sz="2400" b="1" dirty="0" err="1"/>
              <a:t>jako</a:t>
            </a:r>
            <a:r>
              <a:rPr lang="en-GB" sz="2400" b="1" dirty="0"/>
              <a:t> </a:t>
            </a:r>
            <a:r>
              <a:rPr lang="en-GB" sz="2400" b="1" dirty="0" err="1"/>
              <a:t>svědek</a:t>
            </a:r>
            <a:r>
              <a:rPr lang="en-GB" sz="2400" b="1" dirty="0"/>
              <a:t> </a:t>
            </a:r>
            <a:r>
              <a:rPr lang="en-GB" sz="2400" b="1" dirty="0" err="1"/>
              <a:t>ve</a:t>
            </a:r>
            <a:r>
              <a:rPr lang="en-GB" sz="2400" b="1" dirty="0"/>
              <a:t> </a:t>
            </a:r>
            <a:r>
              <a:rPr lang="en-GB" sz="2400" b="1" dirty="0" err="1"/>
              <a:t>věci</a:t>
            </a:r>
            <a:r>
              <a:rPr lang="en-GB" sz="2400" b="1" dirty="0"/>
              <a:t> </a:t>
            </a:r>
            <a:r>
              <a:rPr lang="en-GB" sz="2400" b="1" dirty="0" err="1"/>
              <a:t>obviněné</a:t>
            </a:r>
            <a:r>
              <a:rPr lang="en-GB" sz="2400" b="1" dirty="0"/>
              <a:t> </a:t>
            </a:r>
            <a:r>
              <a:rPr lang="en-GB" sz="2400" b="1" dirty="0" err="1"/>
              <a:t>právnické</a:t>
            </a:r>
            <a:r>
              <a:rPr lang="en-GB" sz="2400" b="1" dirty="0"/>
              <a:t> </a:t>
            </a:r>
            <a:r>
              <a:rPr lang="en-GB" sz="2400" b="1" dirty="0" err="1"/>
              <a:t>osoby</a:t>
            </a:r>
            <a:r>
              <a:rPr lang="en-GB" sz="2400" b="1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90621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207568" y="2492897"/>
            <a:ext cx="7772400" cy="1470025"/>
          </a:xfrm>
        </p:spPr>
        <p:txBody>
          <a:bodyPr/>
          <a:lstStyle/>
          <a:p>
            <a:pPr algn="ctr"/>
            <a:r>
              <a:rPr lang="cs-CZ" dirty="0" smtClean="0"/>
              <a:t>Ostatní nálezy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524001" y="4818146"/>
            <a:ext cx="8964891" cy="1752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1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41069" y="720000"/>
            <a:ext cx="11862262" cy="451576"/>
          </a:xfrm>
        </p:spPr>
        <p:txBody>
          <a:bodyPr/>
          <a:lstStyle/>
          <a:p>
            <a:r>
              <a:rPr lang="pl-PL" dirty="0"/>
              <a:t>nález sp. zn. II. ÚS 3689/17 ze dne 26. 1. </a:t>
            </a:r>
            <a:r>
              <a:rPr lang="pl-PL" dirty="0" smtClean="0"/>
              <a:t>2018 (V.Š.)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1069" y="1692002"/>
            <a:ext cx="11232131" cy="413999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dirty="0" err="1" smtClean="0"/>
              <a:t>Jestliže</a:t>
            </a:r>
            <a:r>
              <a:rPr lang="en-GB" dirty="0" smtClean="0"/>
              <a:t> </a:t>
            </a:r>
            <a:r>
              <a:rPr lang="en-GB" dirty="0" err="1"/>
              <a:t>příslušný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 </a:t>
            </a:r>
            <a:r>
              <a:rPr lang="en-GB" dirty="0" err="1"/>
              <a:t>obviněného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je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vazbě</a:t>
            </a:r>
            <a:r>
              <a:rPr lang="en-GB" dirty="0"/>
              <a:t>, </a:t>
            </a:r>
            <a:r>
              <a:rPr lang="en-GB" b="1" dirty="0" err="1"/>
              <a:t>vůbec</a:t>
            </a:r>
            <a:r>
              <a:rPr lang="en-GB" b="1" dirty="0"/>
              <a:t> </a:t>
            </a:r>
            <a:r>
              <a:rPr lang="en-GB" b="1" dirty="0" err="1"/>
              <a:t>neinformuje</a:t>
            </a:r>
            <a:r>
              <a:rPr lang="en-GB" b="1" dirty="0"/>
              <a:t> o tom,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b="1" dirty="0" err="1"/>
              <a:t>jím</a:t>
            </a:r>
            <a:r>
              <a:rPr lang="en-GB" b="1" dirty="0"/>
              <a:t> </a:t>
            </a:r>
            <a:r>
              <a:rPr lang="en-GB" b="1" dirty="0" err="1"/>
              <a:t>bude</a:t>
            </a:r>
            <a:r>
              <a:rPr lang="en-GB" b="1" dirty="0"/>
              <a:t> </a:t>
            </a:r>
            <a:r>
              <a:rPr lang="en-GB" b="1" dirty="0" err="1"/>
              <a:t>rozhodováno</a:t>
            </a:r>
            <a:r>
              <a:rPr lang="en-GB" b="1" dirty="0"/>
              <a:t> o </a:t>
            </a:r>
            <a:r>
              <a:rPr lang="en-GB" b="1" dirty="0" err="1"/>
              <a:t>dalším</a:t>
            </a:r>
            <a:r>
              <a:rPr lang="en-GB" b="1" dirty="0"/>
              <a:t> </a:t>
            </a:r>
            <a:r>
              <a:rPr lang="en-GB" b="1" dirty="0" err="1"/>
              <a:t>trvání</a:t>
            </a:r>
            <a:r>
              <a:rPr lang="en-GB" b="1" dirty="0"/>
              <a:t> </a:t>
            </a:r>
            <a:r>
              <a:rPr lang="en-GB" b="1" dirty="0" err="1"/>
              <a:t>jeho</a:t>
            </a:r>
            <a:r>
              <a:rPr lang="en-GB" b="1" dirty="0"/>
              <a:t> </a:t>
            </a:r>
            <a:r>
              <a:rPr lang="en-GB" b="1" dirty="0" err="1"/>
              <a:t>vazby</a:t>
            </a:r>
            <a:r>
              <a:rPr lang="en-GB" dirty="0"/>
              <a:t>, </a:t>
            </a:r>
            <a:r>
              <a:rPr lang="en-GB" dirty="0" err="1"/>
              <a:t>popřípadě</a:t>
            </a:r>
            <a:r>
              <a:rPr lang="en-GB" dirty="0"/>
              <a:t> </a:t>
            </a:r>
            <a:r>
              <a:rPr lang="en-GB" dirty="0" err="1"/>
              <a:t>kdy</a:t>
            </a:r>
            <a:r>
              <a:rPr lang="en-GB" dirty="0"/>
              <a:t> se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stane</a:t>
            </a:r>
            <a:r>
              <a:rPr lang="en-GB" dirty="0"/>
              <a:t>, </a:t>
            </a:r>
            <a:r>
              <a:rPr lang="en-GB" b="1" dirty="0" err="1"/>
              <a:t>nepoučí</a:t>
            </a:r>
            <a:r>
              <a:rPr lang="en-GB" b="1" dirty="0"/>
              <a:t> </a:t>
            </a:r>
            <a:r>
              <a:rPr lang="en-GB" b="1" dirty="0" err="1"/>
              <a:t>jej</a:t>
            </a:r>
            <a:r>
              <a:rPr lang="en-GB" b="1" dirty="0"/>
              <a:t> o </a:t>
            </a:r>
            <a:r>
              <a:rPr lang="en-GB" b="1" dirty="0" err="1"/>
              <a:t>možnosti</a:t>
            </a:r>
            <a:r>
              <a:rPr lang="en-GB" b="1" dirty="0"/>
              <a:t> </a:t>
            </a:r>
            <a:r>
              <a:rPr lang="en-GB" b="1" dirty="0" err="1"/>
              <a:t>požádat</a:t>
            </a:r>
            <a:r>
              <a:rPr lang="en-GB" b="1" dirty="0"/>
              <a:t> o </a:t>
            </a:r>
            <a:r>
              <a:rPr lang="en-GB" b="1" dirty="0" err="1"/>
              <a:t>konání</a:t>
            </a:r>
            <a:r>
              <a:rPr lang="en-GB" b="1" dirty="0"/>
              <a:t> </a:t>
            </a:r>
            <a:r>
              <a:rPr lang="en-GB" b="1" dirty="0" err="1"/>
              <a:t>vazebního</a:t>
            </a:r>
            <a:r>
              <a:rPr lang="en-GB" b="1" dirty="0"/>
              <a:t> </a:t>
            </a:r>
            <a:r>
              <a:rPr lang="en-GB" b="1" dirty="0" err="1"/>
              <a:t>zasedání</a:t>
            </a:r>
            <a:r>
              <a:rPr lang="en-GB" dirty="0"/>
              <a:t> </a:t>
            </a:r>
            <a:r>
              <a:rPr lang="en-GB" b="1" dirty="0"/>
              <a:t>a </a:t>
            </a:r>
            <a:r>
              <a:rPr lang="en-GB" b="1" dirty="0" err="1"/>
              <a:t>neposkytne</a:t>
            </a:r>
            <a:r>
              <a:rPr lang="en-GB" b="1" dirty="0"/>
              <a:t> mu </a:t>
            </a:r>
            <a:r>
              <a:rPr lang="en-GB" b="1" dirty="0" err="1"/>
              <a:t>lhůtu</a:t>
            </a:r>
            <a:r>
              <a:rPr lang="en-GB" b="1" dirty="0"/>
              <a:t> k </a:t>
            </a:r>
            <a:r>
              <a:rPr lang="en-GB" b="1" dirty="0" err="1"/>
              <a:t>vyslovení</a:t>
            </a:r>
            <a:r>
              <a:rPr lang="en-GB" b="1" dirty="0"/>
              <a:t> </a:t>
            </a:r>
            <a:r>
              <a:rPr lang="en-GB" b="1" dirty="0" err="1"/>
              <a:t>požadavku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konání</a:t>
            </a:r>
            <a:r>
              <a:rPr lang="en-GB" b="1" dirty="0"/>
              <a:t> </a:t>
            </a:r>
            <a:r>
              <a:rPr lang="en-GB" b="1" dirty="0" err="1"/>
              <a:t>vazebního</a:t>
            </a:r>
            <a:r>
              <a:rPr lang="en-GB" b="1" dirty="0"/>
              <a:t> </a:t>
            </a:r>
            <a:r>
              <a:rPr lang="en-GB" b="1" dirty="0" err="1"/>
              <a:t>zasedání</a:t>
            </a:r>
            <a:r>
              <a:rPr lang="en-GB" dirty="0"/>
              <a:t>, </a:t>
            </a:r>
            <a:r>
              <a:rPr lang="en-GB" b="1" dirty="0" err="1"/>
              <a:t>pak</a:t>
            </a:r>
            <a:r>
              <a:rPr lang="en-GB" b="1" dirty="0"/>
              <a:t> </a:t>
            </a:r>
            <a:r>
              <a:rPr lang="en-GB" b="1" dirty="0" err="1"/>
              <a:t>tím</a:t>
            </a:r>
            <a:r>
              <a:rPr lang="en-GB" b="1" dirty="0"/>
              <a:t> </a:t>
            </a:r>
            <a:r>
              <a:rPr lang="en-GB" b="1" dirty="0" err="1"/>
              <a:t>porušuje</a:t>
            </a:r>
            <a:r>
              <a:rPr lang="en-GB" b="1" dirty="0"/>
              <a:t> </a:t>
            </a:r>
            <a:r>
              <a:rPr lang="en-GB" b="1" dirty="0" err="1"/>
              <a:t>právo</a:t>
            </a:r>
            <a:r>
              <a:rPr lang="en-GB" b="1" dirty="0"/>
              <a:t> </a:t>
            </a:r>
            <a:r>
              <a:rPr lang="en-GB" b="1" dirty="0" err="1"/>
              <a:t>obviněného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spravedlivý</a:t>
            </a:r>
            <a:r>
              <a:rPr lang="en-GB" b="1" dirty="0"/>
              <a:t> </a:t>
            </a:r>
            <a:r>
              <a:rPr lang="en-GB" b="1" dirty="0" err="1"/>
              <a:t>proces</a:t>
            </a:r>
            <a:r>
              <a:rPr lang="en-GB" b="1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7442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27" y="720000"/>
            <a:ext cx="12108873" cy="451576"/>
          </a:xfrm>
        </p:spPr>
        <p:txBody>
          <a:bodyPr/>
          <a:lstStyle/>
          <a:p>
            <a:r>
              <a:rPr lang="pl-PL" dirty="0"/>
              <a:t>nález sp. zn. I. ÚS 2721/17 ze dne 30. 1. </a:t>
            </a:r>
            <a:r>
              <a:rPr lang="pl-PL" dirty="0" smtClean="0"/>
              <a:t>2018 (D.U.)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2879" y="1692002"/>
            <a:ext cx="11529753" cy="413999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/>
              <a:t>„</a:t>
            </a:r>
            <a:r>
              <a:rPr lang="en-GB" dirty="0" err="1"/>
              <a:t>stanovený</a:t>
            </a:r>
            <a:r>
              <a:rPr lang="en-GB" dirty="0"/>
              <a:t> </a:t>
            </a:r>
            <a:r>
              <a:rPr lang="en-GB" dirty="0" err="1"/>
              <a:t>postup</a:t>
            </a:r>
            <a:r>
              <a:rPr lang="en-GB" dirty="0"/>
              <a:t>“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smyslu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36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 je </a:t>
            </a:r>
            <a:r>
              <a:rPr lang="en-GB" dirty="0" err="1"/>
              <a:t>třeba</a:t>
            </a:r>
            <a:r>
              <a:rPr lang="en-GB" dirty="0"/>
              <a:t> </a:t>
            </a:r>
            <a:r>
              <a:rPr lang="en-GB" dirty="0" err="1"/>
              <a:t>považovat</a:t>
            </a:r>
            <a:r>
              <a:rPr lang="en-GB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včasné</a:t>
            </a:r>
            <a:r>
              <a:rPr lang="en-GB" b="1" dirty="0"/>
              <a:t> </a:t>
            </a:r>
            <a:r>
              <a:rPr lang="en-GB" b="1" dirty="0" err="1"/>
              <a:t>uplatnění</a:t>
            </a:r>
            <a:r>
              <a:rPr lang="en-GB" b="1" dirty="0"/>
              <a:t> </a:t>
            </a:r>
            <a:r>
              <a:rPr lang="en-GB" b="1" dirty="0" err="1"/>
              <a:t>procesního</a:t>
            </a:r>
            <a:r>
              <a:rPr lang="en-GB" b="1" dirty="0"/>
              <a:t> </a:t>
            </a:r>
            <a:r>
              <a:rPr lang="en-GB" b="1" dirty="0" err="1"/>
              <a:t>prostředku</a:t>
            </a:r>
            <a:r>
              <a:rPr lang="en-GB" b="1" dirty="0"/>
              <a:t> k </a:t>
            </a:r>
            <a:r>
              <a:rPr lang="en-GB" b="1" dirty="0" err="1"/>
              <a:t>ochraně</a:t>
            </a:r>
            <a:r>
              <a:rPr lang="en-GB" b="1" dirty="0"/>
              <a:t> </a:t>
            </a:r>
            <a:r>
              <a:rPr lang="en-GB" b="1" dirty="0" err="1"/>
              <a:t>práva</a:t>
            </a:r>
            <a:r>
              <a:rPr lang="en-GB" b="1" dirty="0"/>
              <a:t>,</a:t>
            </a:r>
            <a:r>
              <a:rPr lang="en-GB" dirty="0"/>
              <a:t> </a:t>
            </a:r>
            <a:r>
              <a:rPr lang="en-GB" dirty="0" err="1"/>
              <a:t>tedy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podání</a:t>
            </a:r>
            <a:r>
              <a:rPr lang="en-GB" dirty="0"/>
              <a:t> v </a:t>
            </a:r>
            <a:r>
              <a:rPr lang="en-GB" dirty="0" err="1"/>
              <a:t>zákonné</a:t>
            </a:r>
            <a:r>
              <a:rPr lang="en-GB" dirty="0"/>
              <a:t> </a:t>
            </a:r>
            <a:r>
              <a:rPr lang="en-GB" dirty="0" err="1"/>
              <a:t>lhůtě</a:t>
            </a:r>
            <a:r>
              <a:rPr lang="en-GB" dirty="0"/>
              <a:t> k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stanovené</a:t>
            </a:r>
            <a:r>
              <a:rPr lang="en-GB" dirty="0"/>
              <a:t>. </a:t>
            </a:r>
            <a:r>
              <a:rPr lang="en-GB" b="1" dirty="0" err="1"/>
              <a:t>Nesprávné</a:t>
            </a:r>
            <a:r>
              <a:rPr lang="en-GB" b="1" dirty="0"/>
              <a:t> </a:t>
            </a:r>
            <a:r>
              <a:rPr lang="en-GB" b="1" dirty="0" err="1"/>
              <a:t>posouzení</a:t>
            </a:r>
            <a:r>
              <a:rPr lang="en-GB" b="1" dirty="0"/>
              <a:t> </a:t>
            </a:r>
            <a:r>
              <a:rPr lang="en-GB" b="1" dirty="0" err="1"/>
              <a:t>splnění</a:t>
            </a:r>
            <a:r>
              <a:rPr lang="en-GB" b="1" dirty="0"/>
              <a:t> </a:t>
            </a:r>
            <a:r>
              <a:rPr lang="en-GB" b="1" dirty="0" err="1"/>
              <a:t>této</a:t>
            </a:r>
            <a:r>
              <a:rPr lang="en-GB" b="1" dirty="0"/>
              <a:t> </a:t>
            </a:r>
            <a:r>
              <a:rPr lang="en-GB" b="1" dirty="0" err="1"/>
              <a:t>podmínky</a:t>
            </a:r>
            <a:r>
              <a:rPr lang="en-GB" b="1" dirty="0"/>
              <a:t>, </a:t>
            </a:r>
            <a:r>
              <a:rPr lang="en-GB" b="1" dirty="0" err="1"/>
              <a:t>jež</a:t>
            </a:r>
            <a:r>
              <a:rPr lang="en-GB" b="1" dirty="0"/>
              <a:t> by </a:t>
            </a:r>
            <a:r>
              <a:rPr lang="en-GB" b="1" dirty="0" err="1"/>
              <a:t>mělo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následek</a:t>
            </a:r>
            <a:r>
              <a:rPr lang="en-GB" b="1" dirty="0"/>
              <a:t> </a:t>
            </a:r>
            <a:r>
              <a:rPr lang="en-GB" b="1" dirty="0" err="1"/>
              <a:t>odmítnutí</a:t>
            </a:r>
            <a:r>
              <a:rPr lang="en-GB" b="1" dirty="0"/>
              <a:t> </a:t>
            </a:r>
            <a:r>
              <a:rPr lang="en-GB" b="1" dirty="0" err="1"/>
              <a:t>řádně</a:t>
            </a:r>
            <a:r>
              <a:rPr lang="en-GB" b="1" dirty="0"/>
              <a:t> a </a:t>
            </a:r>
            <a:r>
              <a:rPr lang="en-GB" b="1" dirty="0" err="1"/>
              <a:t>včas</a:t>
            </a:r>
            <a:r>
              <a:rPr lang="en-GB" b="1" dirty="0"/>
              <a:t> </a:t>
            </a:r>
            <a:r>
              <a:rPr lang="en-GB" b="1" dirty="0" err="1"/>
              <a:t>podaného</a:t>
            </a:r>
            <a:r>
              <a:rPr lang="en-GB" b="1" dirty="0"/>
              <a:t> </a:t>
            </a:r>
            <a:r>
              <a:rPr lang="en-GB" b="1" dirty="0" err="1"/>
              <a:t>návrhu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by </a:t>
            </a:r>
            <a:r>
              <a:rPr lang="en-GB" dirty="0" err="1"/>
              <a:t>jinak</a:t>
            </a:r>
            <a:r>
              <a:rPr lang="en-GB" dirty="0"/>
              <a:t> </a:t>
            </a:r>
            <a:r>
              <a:rPr lang="en-GB" dirty="0" err="1"/>
              <a:t>mohl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věcně</a:t>
            </a:r>
            <a:r>
              <a:rPr lang="en-GB" dirty="0"/>
              <a:t> </a:t>
            </a:r>
            <a:r>
              <a:rPr lang="en-GB" dirty="0" err="1"/>
              <a:t>projednán</a:t>
            </a:r>
            <a:r>
              <a:rPr lang="en-GB" dirty="0"/>
              <a:t> (</a:t>
            </a:r>
            <a:r>
              <a:rPr lang="en-GB" dirty="0" err="1"/>
              <a:t>tj</a:t>
            </a:r>
            <a:r>
              <a:rPr lang="en-GB" dirty="0"/>
              <a:t>. u </a:t>
            </a:r>
            <a:r>
              <a:rPr lang="en-GB" dirty="0" err="1"/>
              <a:t>něhož</a:t>
            </a:r>
            <a:r>
              <a:rPr lang="en-GB" dirty="0"/>
              <a:t> by </a:t>
            </a:r>
            <a:r>
              <a:rPr lang="en-GB" dirty="0" err="1"/>
              <a:t>absentoval</a:t>
            </a:r>
            <a:r>
              <a:rPr lang="en-GB" dirty="0"/>
              <a:t> </a:t>
            </a:r>
            <a:r>
              <a:rPr lang="en-GB" dirty="0" err="1"/>
              <a:t>jiný</a:t>
            </a:r>
            <a:r>
              <a:rPr lang="en-GB" dirty="0"/>
              <a:t> </a:t>
            </a:r>
            <a:r>
              <a:rPr lang="en-GB" dirty="0" err="1"/>
              <a:t>důvod</a:t>
            </a:r>
            <a:r>
              <a:rPr lang="en-GB" dirty="0"/>
              <a:t> </a:t>
            </a:r>
            <a:r>
              <a:rPr lang="en-GB" dirty="0" err="1"/>
              <a:t>odmítnutí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zastavení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o </a:t>
            </a:r>
            <a:r>
              <a:rPr lang="en-GB" dirty="0" err="1"/>
              <a:t>něm</a:t>
            </a:r>
            <a:r>
              <a:rPr lang="en-GB" dirty="0"/>
              <a:t>, </a:t>
            </a:r>
            <a:r>
              <a:rPr lang="en-GB" dirty="0" err="1"/>
              <a:t>jehož</a:t>
            </a:r>
            <a:r>
              <a:rPr lang="en-GB" dirty="0"/>
              <a:t> </a:t>
            </a:r>
            <a:r>
              <a:rPr lang="en-GB" dirty="0" err="1"/>
              <a:t>posouzení</a:t>
            </a:r>
            <a:r>
              <a:rPr lang="en-GB" dirty="0"/>
              <a:t> by </a:t>
            </a:r>
            <a:r>
              <a:rPr lang="en-GB" dirty="0" err="1"/>
              <a:t>nezáviselo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uvážení</a:t>
            </a:r>
            <a:r>
              <a:rPr lang="en-GB" dirty="0"/>
              <a:t> </a:t>
            </a:r>
            <a:r>
              <a:rPr lang="en-GB" dirty="0" err="1"/>
              <a:t>soudu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o </a:t>
            </a:r>
            <a:r>
              <a:rPr lang="en-GB" dirty="0" err="1"/>
              <a:t>něm</a:t>
            </a:r>
            <a:r>
              <a:rPr lang="en-GB" dirty="0"/>
              <a:t> </a:t>
            </a:r>
            <a:r>
              <a:rPr lang="en-GB" dirty="0" err="1"/>
              <a:t>rozhoduje</a:t>
            </a:r>
            <a:r>
              <a:rPr lang="en-GB" dirty="0"/>
              <a:t>), </a:t>
            </a:r>
            <a:r>
              <a:rPr lang="en-GB" b="1" dirty="0"/>
              <a:t>by </a:t>
            </a:r>
            <a:r>
              <a:rPr lang="en-GB" b="1" dirty="0" err="1"/>
              <a:t>mělo</a:t>
            </a:r>
            <a:r>
              <a:rPr lang="en-GB" b="1" dirty="0"/>
              <a:t> </a:t>
            </a:r>
            <a:r>
              <a:rPr lang="en-GB" b="1" dirty="0" err="1"/>
              <a:t>vůči</a:t>
            </a:r>
            <a:r>
              <a:rPr lang="en-GB" b="1" dirty="0"/>
              <a:t> </a:t>
            </a:r>
            <a:r>
              <a:rPr lang="en-GB" b="1" dirty="0" err="1"/>
              <a:t>osobě</a:t>
            </a:r>
            <a:r>
              <a:rPr lang="en-GB" b="1" dirty="0"/>
              <a:t>, </a:t>
            </a:r>
            <a:r>
              <a:rPr lang="en-GB" b="1" dirty="0" err="1"/>
              <a:t>která</a:t>
            </a:r>
            <a:r>
              <a:rPr lang="en-GB" b="1" dirty="0"/>
              <a:t> </a:t>
            </a:r>
            <a:r>
              <a:rPr lang="en-GB" b="1" dirty="0" err="1"/>
              <a:t>jej</a:t>
            </a:r>
            <a:r>
              <a:rPr lang="en-GB" b="1" dirty="0"/>
              <a:t> </a:t>
            </a:r>
            <a:r>
              <a:rPr lang="en-GB" b="1" dirty="0" err="1"/>
              <a:t>podala</a:t>
            </a:r>
            <a:r>
              <a:rPr lang="en-GB" b="1" dirty="0"/>
              <a:t>, bez </a:t>
            </a:r>
            <a:r>
              <a:rPr lang="en-GB" b="1" dirty="0" err="1"/>
              <a:t>dalšího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následek</a:t>
            </a:r>
            <a:r>
              <a:rPr lang="en-GB" b="1" dirty="0"/>
              <a:t> </a:t>
            </a:r>
            <a:r>
              <a:rPr lang="en-GB" b="1" dirty="0" err="1"/>
              <a:t>odepření</a:t>
            </a:r>
            <a:r>
              <a:rPr lang="en-GB" b="1" dirty="0"/>
              <a:t> </a:t>
            </a:r>
            <a:r>
              <a:rPr lang="en-GB" b="1" dirty="0" err="1"/>
              <a:t>přístupu</a:t>
            </a:r>
            <a:r>
              <a:rPr lang="en-GB" b="1" dirty="0"/>
              <a:t> k </a:t>
            </a:r>
            <a:r>
              <a:rPr lang="en-GB" b="1" dirty="0" err="1"/>
              <a:t>soudu</a:t>
            </a:r>
            <a:r>
              <a:rPr lang="en-GB" dirty="0"/>
              <a:t>. </a:t>
            </a:r>
            <a:r>
              <a:rPr lang="en-GB" dirty="0" err="1"/>
              <a:t>Rozhodnutím</a:t>
            </a:r>
            <a:r>
              <a:rPr lang="en-GB" dirty="0"/>
              <a:t>, </a:t>
            </a:r>
            <a:r>
              <a:rPr lang="en-GB" dirty="0" err="1"/>
              <a:t>kterým</a:t>
            </a:r>
            <a:r>
              <a:rPr lang="en-GB" dirty="0"/>
              <a:t> je </a:t>
            </a:r>
            <a:r>
              <a:rPr lang="en-GB" dirty="0" err="1"/>
              <a:t>takovýto</a:t>
            </a:r>
            <a:r>
              <a:rPr lang="en-GB" dirty="0"/>
              <a:t> </a:t>
            </a:r>
            <a:r>
              <a:rPr lang="en-GB" dirty="0" err="1"/>
              <a:t>procesní</a:t>
            </a:r>
            <a:r>
              <a:rPr lang="en-GB" dirty="0"/>
              <a:t> </a:t>
            </a:r>
            <a:r>
              <a:rPr lang="en-GB" dirty="0" err="1"/>
              <a:t>prostředek</a:t>
            </a:r>
            <a:r>
              <a:rPr lang="en-GB" dirty="0"/>
              <a:t> z </a:t>
            </a:r>
            <a:r>
              <a:rPr lang="en-GB" dirty="0" err="1"/>
              <a:t>uvedeného</a:t>
            </a:r>
            <a:r>
              <a:rPr lang="en-GB" dirty="0"/>
              <a:t> </a:t>
            </a:r>
            <a:r>
              <a:rPr lang="en-GB" dirty="0" err="1"/>
              <a:t>důvodu</a:t>
            </a:r>
            <a:r>
              <a:rPr lang="en-GB" dirty="0"/>
              <a:t> </a:t>
            </a:r>
            <a:r>
              <a:rPr lang="en-GB" dirty="0" err="1"/>
              <a:t>odmítnut</a:t>
            </a:r>
            <a:r>
              <a:rPr lang="en-GB" dirty="0"/>
              <a:t>, je </a:t>
            </a:r>
            <a:r>
              <a:rPr lang="en-GB" dirty="0" err="1"/>
              <a:t>porušeno</a:t>
            </a:r>
            <a:r>
              <a:rPr lang="en-GB" dirty="0"/>
              <a:t>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právo</a:t>
            </a:r>
            <a:r>
              <a:rPr lang="en-GB" dirty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osoby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spravedlivý</a:t>
            </a:r>
            <a:r>
              <a:rPr lang="en-GB" dirty="0"/>
              <a:t> </a:t>
            </a:r>
            <a:r>
              <a:rPr lang="en-GB" dirty="0" err="1"/>
              <a:t>proces</a:t>
            </a:r>
            <a:r>
              <a:rPr lang="en-GB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629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207568" y="2492897"/>
            <a:ext cx="7772400" cy="1470025"/>
          </a:xfrm>
        </p:spPr>
        <p:txBody>
          <a:bodyPr/>
          <a:lstStyle/>
          <a:p>
            <a:pPr algn="ctr"/>
            <a:r>
              <a:rPr lang="cs-CZ" dirty="0" smtClean="0"/>
              <a:t>Nálezová judikatura Ústavního soudu České republiky za rok 2017 ve vztahu k </a:t>
            </a:r>
            <a:r>
              <a:rPr lang="cs-CZ" smtClean="0"/>
              <a:t>trestnímu právu</a:t>
            </a:r>
            <a:br>
              <a:rPr lang="cs-CZ" smtClean="0"/>
            </a:br>
            <a:r>
              <a:rPr lang="cs-CZ" smtClean="0"/>
              <a:t>- vybraná judikatura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524001" y="4818146"/>
            <a:ext cx="8964891" cy="1752600"/>
          </a:xfrm>
        </p:spPr>
        <p:txBody>
          <a:bodyPr/>
          <a:lstStyle/>
          <a:p>
            <a:endParaRPr lang="cs-CZ" dirty="0"/>
          </a:p>
          <a:p>
            <a:pPr algn="just"/>
            <a:r>
              <a:rPr lang="cs-CZ" i="1"/>
              <a:t>P</a:t>
            </a:r>
            <a:r>
              <a:rPr lang="cs-CZ" i="1"/>
              <a:t>ozn. – čerpáno z </a:t>
            </a:r>
            <a:r>
              <a:rPr lang="cs-CZ" i="1">
                <a:hlinkClick r:id="rId2"/>
              </a:rPr>
              <a:t>https://nalus.usoud.cz</a:t>
            </a:r>
            <a:r>
              <a:rPr lang="cs-CZ" i="1"/>
              <a:t>. Jde o oficiální právní věty, případně o narativní části tak, jak je vymezilo analytické oddělení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22712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737571" cy="451576"/>
          </a:xfrm>
        </p:spPr>
        <p:txBody>
          <a:bodyPr/>
          <a:lstStyle/>
          <a:p>
            <a:r>
              <a:rPr lang="pl-PL" dirty="0"/>
              <a:t>nález sp. zn. III. ÚS 1920/17 ze dne 6. 2. </a:t>
            </a:r>
            <a:r>
              <a:rPr lang="pl-PL" dirty="0" smtClean="0"/>
              <a:t>2018 (Ja.Fi.)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5884" y="2161309"/>
            <a:ext cx="11745883" cy="421101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Stížnostní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přezkumu</a:t>
            </a:r>
            <a:r>
              <a:rPr lang="en-GB" dirty="0"/>
              <a:t> </a:t>
            </a:r>
            <a:r>
              <a:rPr lang="en-GB" dirty="0" err="1"/>
              <a:t>správnosti</a:t>
            </a:r>
            <a:r>
              <a:rPr lang="en-GB" dirty="0"/>
              <a:t> </a:t>
            </a:r>
            <a:r>
              <a:rPr lang="en-GB" dirty="0" err="1"/>
              <a:t>výroků</a:t>
            </a:r>
            <a:r>
              <a:rPr lang="en-GB" dirty="0"/>
              <a:t> </a:t>
            </a:r>
            <a:r>
              <a:rPr lang="en-GB" dirty="0" err="1"/>
              <a:t>napadeného</a:t>
            </a:r>
            <a:r>
              <a:rPr lang="en-GB" dirty="0"/>
              <a:t> </a:t>
            </a:r>
            <a:r>
              <a:rPr lang="en-GB" dirty="0" err="1"/>
              <a:t>usnesení</a:t>
            </a:r>
            <a:r>
              <a:rPr lang="en-GB" dirty="0"/>
              <a:t> a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jemu</a:t>
            </a:r>
            <a:r>
              <a:rPr lang="en-GB" dirty="0"/>
              <a:t> </a:t>
            </a:r>
            <a:r>
              <a:rPr lang="en-GB" dirty="0" err="1"/>
              <a:t>předcházejícího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§ 147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en-GB" dirty="0"/>
              <a:t> </a:t>
            </a:r>
            <a:r>
              <a:rPr lang="en-GB" b="1" dirty="0" err="1"/>
              <a:t>nezohlednil</a:t>
            </a:r>
            <a:r>
              <a:rPr lang="en-GB" b="1" dirty="0"/>
              <a:t> </a:t>
            </a:r>
            <a:r>
              <a:rPr lang="en-GB" b="1" dirty="0" err="1"/>
              <a:t>skutečnost</a:t>
            </a:r>
            <a:r>
              <a:rPr lang="en-GB" b="1" dirty="0"/>
              <a:t>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dirty="0"/>
              <a:t>v </a:t>
            </a:r>
            <a:r>
              <a:rPr lang="en-GB" dirty="0" err="1"/>
              <a:t>rozporu</a:t>
            </a:r>
            <a:r>
              <a:rPr lang="en-GB" dirty="0"/>
              <a:t> s </a:t>
            </a:r>
            <a:r>
              <a:rPr lang="en-GB" dirty="0" err="1"/>
              <a:t>kogentním</a:t>
            </a:r>
            <a:r>
              <a:rPr lang="en-GB" dirty="0"/>
              <a:t> </a:t>
            </a:r>
            <a:r>
              <a:rPr lang="en-GB" dirty="0" err="1"/>
              <a:t>ustanovením</a:t>
            </a:r>
            <a:r>
              <a:rPr lang="en-GB" dirty="0"/>
              <a:t> § 30 </a:t>
            </a:r>
            <a:r>
              <a:rPr lang="en-GB" dirty="0" err="1"/>
              <a:t>odst</a:t>
            </a:r>
            <a:r>
              <a:rPr lang="en-GB" dirty="0"/>
              <a:t>. 2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spojení</a:t>
            </a:r>
            <a:r>
              <a:rPr lang="en-GB" dirty="0"/>
              <a:t> s </a:t>
            </a:r>
            <a:r>
              <a:rPr lang="en-GB" dirty="0" err="1"/>
              <a:t>čl</a:t>
            </a:r>
            <a:r>
              <a:rPr lang="en-GB" dirty="0"/>
              <a:t>. 38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 </a:t>
            </a:r>
            <a:r>
              <a:rPr lang="en-GB" b="1" dirty="0" err="1"/>
              <a:t>rozhodoval</a:t>
            </a:r>
            <a:r>
              <a:rPr lang="en-GB" b="1" dirty="0"/>
              <a:t> </a:t>
            </a:r>
            <a:r>
              <a:rPr lang="en-GB" b="1" dirty="0" err="1"/>
              <a:t>nezákonný</a:t>
            </a:r>
            <a:r>
              <a:rPr lang="en-GB" b="1" dirty="0"/>
              <a:t> </a:t>
            </a:r>
            <a:r>
              <a:rPr lang="en-GB" b="1" dirty="0" err="1"/>
              <a:t>soudce</a:t>
            </a:r>
            <a:r>
              <a:rPr lang="en-GB" b="1" dirty="0"/>
              <a:t>, </a:t>
            </a:r>
            <a:r>
              <a:rPr lang="en-GB" b="1" dirty="0" err="1"/>
              <a:t>neposkytl</a:t>
            </a:r>
            <a:r>
              <a:rPr lang="en-GB" b="1" dirty="0"/>
              <a:t> </a:t>
            </a:r>
            <a:r>
              <a:rPr lang="en-GB" b="1" dirty="0" err="1"/>
              <a:t>stěžovateli</a:t>
            </a:r>
            <a:r>
              <a:rPr lang="en-GB" b="1" dirty="0"/>
              <a:t> </a:t>
            </a:r>
            <a:r>
              <a:rPr lang="en-GB" b="1" dirty="0" err="1"/>
              <a:t>právo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soudní</a:t>
            </a:r>
            <a:r>
              <a:rPr lang="en-GB" b="1" dirty="0"/>
              <a:t> </a:t>
            </a:r>
            <a:r>
              <a:rPr lang="en-GB" b="1" dirty="0" err="1"/>
              <a:t>ochranu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36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, </a:t>
            </a:r>
            <a:r>
              <a:rPr lang="en-GB" b="1" dirty="0"/>
              <a:t>a to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když</a:t>
            </a:r>
            <a:r>
              <a:rPr lang="en-GB" b="1" dirty="0"/>
              <a:t> to </a:t>
            </a:r>
            <a:r>
              <a:rPr lang="en-GB" b="1" dirty="0" err="1"/>
              <a:t>nebylo</a:t>
            </a:r>
            <a:r>
              <a:rPr lang="en-GB" b="1" dirty="0"/>
              <a:t> </a:t>
            </a:r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stížnosti</a:t>
            </a:r>
            <a:r>
              <a:rPr lang="en-GB" b="1" dirty="0"/>
              <a:t> </a:t>
            </a:r>
            <a:r>
              <a:rPr lang="en-GB" dirty="0" err="1"/>
              <a:t>podle</a:t>
            </a:r>
            <a:r>
              <a:rPr lang="en-GB" dirty="0"/>
              <a:t> § 147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en-GB" dirty="0"/>
              <a:t> </a:t>
            </a:r>
            <a:r>
              <a:rPr lang="en-GB" b="1" dirty="0" err="1"/>
              <a:t>namítnuto</a:t>
            </a:r>
            <a:r>
              <a:rPr lang="en-GB" b="1" dirty="0"/>
              <a:t>. </a:t>
            </a:r>
            <a:endParaRPr lang="en-GB" sz="20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6023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6255" y="720000"/>
            <a:ext cx="11912138" cy="451576"/>
          </a:xfrm>
        </p:spPr>
        <p:txBody>
          <a:bodyPr/>
          <a:lstStyle/>
          <a:p>
            <a:r>
              <a:rPr lang="pl-PL" dirty="0"/>
              <a:t>nález sp. zn. I. ÚS 1981/17 ze dne 13. 2. </a:t>
            </a:r>
            <a:r>
              <a:rPr lang="pl-PL" dirty="0" smtClean="0"/>
              <a:t>2018 (K. 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6255" y="1787236"/>
            <a:ext cx="11912138" cy="404476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Dospěl</a:t>
            </a:r>
            <a:r>
              <a:rPr lang="en-GB" dirty="0"/>
              <a:t>-li </a:t>
            </a:r>
            <a:r>
              <a:rPr lang="en-GB" dirty="0" err="1"/>
              <a:t>Nejvyšší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 k </a:t>
            </a:r>
            <a:r>
              <a:rPr lang="en-GB" dirty="0" err="1"/>
              <a:t>závěru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b="1" dirty="0" err="1"/>
              <a:t>dovolání</a:t>
            </a:r>
            <a:r>
              <a:rPr lang="en-GB" b="1" dirty="0"/>
              <a:t> </a:t>
            </a:r>
            <a:r>
              <a:rPr lang="en-GB" b="1" dirty="0" err="1"/>
              <a:t>nebylo</a:t>
            </a:r>
            <a:r>
              <a:rPr lang="en-GB" b="1" dirty="0"/>
              <a:t> </a:t>
            </a:r>
            <a:r>
              <a:rPr lang="en-GB" b="1" dirty="0" err="1"/>
              <a:t>podáno</a:t>
            </a:r>
            <a:r>
              <a:rPr lang="en-GB" b="1" dirty="0"/>
              <a:t> </a:t>
            </a:r>
            <a:r>
              <a:rPr lang="en-GB" b="1" dirty="0" err="1"/>
              <a:t>prostřednictvím</a:t>
            </a:r>
            <a:r>
              <a:rPr lang="en-GB" b="1" dirty="0"/>
              <a:t> </a:t>
            </a:r>
            <a:r>
              <a:rPr lang="en-GB" b="1" dirty="0" err="1"/>
              <a:t>obhájce</a:t>
            </a:r>
            <a:r>
              <a:rPr lang="en-GB" dirty="0"/>
              <a:t>, </a:t>
            </a:r>
            <a:r>
              <a:rPr lang="en-GB" b="1" dirty="0" err="1"/>
              <a:t>byť</a:t>
            </a:r>
            <a:r>
              <a:rPr lang="en-GB" b="1" dirty="0"/>
              <a:t> </a:t>
            </a:r>
            <a:r>
              <a:rPr lang="en-GB" b="1" dirty="0" err="1"/>
              <a:t>bylo</a:t>
            </a:r>
            <a:r>
              <a:rPr lang="en-GB" b="1" dirty="0"/>
              <a:t> </a:t>
            </a:r>
            <a:r>
              <a:rPr lang="en-GB" b="1" dirty="0" err="1"/>
              <a:t>odesláno</a:t>
            </a:r>
            <a:r>
              <a:rPr lang="en-GB" b="1" dirty="0"/>
              <a:t> z e-</a:t>
            </a:r>
            <a:r>
              <a:rPr lang="en-GB" b="1" dirty="0" err="1"/>
              <a:t>mailové</a:t>
            </a:r>
            <a:r>
              <a:rPr lang="en-GB" b="1" dirty="0"/>
              <a:t> </a:t>
            </a:r>
            <a:r>
              <a:rPr lang="en-GB" b="1" dirty="0" err="1"/>
              <a:t>adresy</a:t>
            </a:r>
            <a:r>
              <a:rPr lang="en-GB" b="1" dirty="0"/>
              <a:t> </a:t>
            </a:r>
            <a:r>
              <a:rPr lang="en-GB" b="1" dirty="0" err="1"/>
              <a:t>původního</a:t>
            </a:r>
            <a:r>
              <a:rPr lang="en-GB" b="1" dirty="0"/>
              <a:t> </a:t>
            </a:r>
            <a:r>
              <a:rPr lang="en-GB" b="1" dirty="0" err="1"/>
              <a:t>obhájce</a:t>
            </a:r>
            <a:r>
              <a:rPr lang="en-GB" b="1" dirty="0"/>
              <a:t> </a:t>
            </a:r>
            <a:r>
              <a:rPr lang="en-GB" b="1" dirty="0" err="1"/>
              <a:t>stěžovatele</a:t>
            </a:r>
            <a:r>
              <a:rPr lang="en-GB" b="1" dirty="0"/>
              <a:t> a </a:t>
            </a:r>
            <a:r>
              <a:rPr lang="en-GB" b="1" dirty="0" err="1"/>
              <a:t>vybaveno</a:t>
            </a:r>
            <a:r>
              <a:rPr lang="en-GB" b="1" dirty="0"/>
              <a:t> </a:t>
            </a:r>
            <a:r>
              <a:rPr lang="en-GB" b="1" dirty="0" err="1"/>
              <a:t>ověřeným</a:t>
            </a:r>
            <a:r>
              <a:rPr lang="en-GB" b="1" dirty="0"/>
              <a:t> </a:t>
            </a:r>
            <a:r>
              <a:rPr lang="en-GB" b="1" dirty="0" err="1"/>
              <a:t>elektronickým</a:t>
            </a:r>
            <a:r>
              <a:rPr lang="en-GB" b="1" dirty="0"/>
              <a:t> </a:t>
            </a:r>
            <a:r>
              <a:rPr lang="en-GB" b="1" dirty="0" err="1"/>
              <a:t>podpisem</a:t>
            </a:r>
            <a:r>
              <a:rPr lang="en-GB" b="1" dirty="0"/>
              <a:t> </a:t>
            </a:r>
            <a:r>
              <a:rPr lang="en-GB" b="1" dirty="0" err="1"/>
              <a:t>obhájce</a:t>
            </a:r>
            <a:r>
              <a:rPr lang="en-GB" dirty="0"/>
              <a:t> </a:t>
            </a:r>
            <a:r>
              <a:rPr lang="en-GB" dirty="0" err="1"/>
              <a:t>zmocněného</a:t>
            </a:r>
            <a:r>
              <a:rPr lang="en-GB" dirty="0"/>
              <a:t> </a:t>
            </a:r>
            <a:r>
              <a:rPr lang="en-GB" dirty="0" err="1"/>
              <a:t>substituční</a:t>
            </a:r>
            <a:r>
              <a:rPr lang="en-GB" dirty="0"/>
              <a:t> </a:t>
            </a:r>
            <a:r>
              <a:rPr lang="en-GB" dirty="0" err="1"/>
              <a:t>plnou</a:t>
            </a:r>
            <a:r>
              <a:rPr lang="en-GB" dirty="0"/>
              <a:t> </a:t>
            </a:r>
            <a:r>
              <a:rPr lang="en-GB" dirty="0" err="1"/>
              <a:t>mocí</a:t>
            </a:r>
            <a:r>
              <a:rPr lang="en-GB" dirty="0"/>
              <a:t>, </a:t>
            </a:r>
            <a:r>
              <a:rPr lang="en-GB" b="1" dirty="0" err="1"/>
              <a:t>aniž</a:t>
            </a:r>
            <a:r>
              <a:rPr lang="en-GB" b="1" dirty="0"/>
              <a:t> </a:t>
            </a:r>
            <a:r>
              <a:rPr lang="en-GB" b="1" dirty="0" err="1"/>
              <a:t>byli</a:t>
            </a:r>
            <a:r>
              <a:rPr lang="en-GB" b="1" dirty="0"/>
              <a:t> </a:t>
            </a:r>
            <a:r>
              <a:rPr lang="en-GB" b="1" dirty="0" err="1"/>
              <a:t>tito</a:t>
            </a:r>
            <a:r>
              <a:rPr lang="en-GB" b="1" dirty="0"/>
              <a:t> </a:t>
            </a:r>
            <a:r>
              <a:rPr lang="en-GB" b="1" dirty="0" err="1"/>
              <a:t>stěžovatelovi</a:t>
            </a:r>
            <a:r>
              <a:rPr lang="en-GB" b="1" dirty="0"/>
              <a:t> </a:t>
            </a:r>
            <a:r>
              <a:rPr lang="en-GB" b="1" dirty="0" err="1"/>
              <a:t>obhájci</a:t>
            </a:r>
            <a:r>
              <a:rPr lang="en-GB" b="1" dirty="0"/>
              <a:t> (</a:t>
            </a:r>
            <a:r>
              <a:rPr lang="en-GB" b="1" dirty="0" err="1"/>
              <a:t>či</a:t>
            </a:r>
            <a:r>
              <a:rPr lang="en-GB" b="1" dirty="0"/>
              <a:t> </a:t>
            </a:r>
            <a:r>
              <a:rPr lang="en-GB" b="1" dirty="0" err="1"/>
              <a:t>některý</a:t>
            </a:r>
            <a:r>
              <a:rPr lang="en-GB" b="1" dirty="0"/>
              <a:t> z </a:t>
            </a:r>
            <a:r>
              <a:rPr lang="en-GB" b="1" dirty="0" err="1"/>
              <a:t>nich</a:t>
            </a:r>
            <a:r>
              <a:rPr lang="en-GB" b="1" dirty="0"/>
              <a:t>) </a:t>
            </a:r>
            <a:r>
              <a:rPr lang="en-GB" b="1" dirty="0" err="1"/>
              <a:t>vyzváni</a:t>
            </a:r>
            <a:r>
              <a:rPr lang="en-GB" b="1" dirty="0"/>
              <a:t> k </a:t>
            </a:r>
            <a:r>
              <a:rPr lang="en-GB" b="1" dirty="0" err="1"/>
              <a:t>odstranění</a:t>
            </a:r>
            <a:r>
              <a:rPr lang="en-GB" b="1" dirty="0"/>
              <a:t> </a:t>
            </a:r>
            <a:r>
              <a:rPr lang="en-GB" b="1" dirty="0" err="1"/>
              <a:t>vady</a:t>
            </a:r>
            <a:r>
              <a:rPr lang="en-GB" b="1" dirty="0"/>
              <a:t> </a:t>
            </a:r>
            <a:r>
              <a:rPr lang="en-GB" dirty="0" err="1"/>
              <a:t>podání</a:t>
            </a:r>
            <a:r>
              <a:rPr lang="en-GB" dirty="0"/>
              <a:t>, </a:t>
            </a:r>
            <a:r>
              <a:rPr lang="en-GB" b="1" dirty="0" err="1"/>
              <a:t>porušil</a:t>
            </a:r>
            <a:r>
              <a:rPr lang="en-GB" b="1" dirty="0"/>
              <a:t> </a:t>
            </a:r>
            <a:r>
              <a:rPr lang="en-GB" b="1" dirty="0" err="1"/>
              <a:t>tím</a:t>
            </a:r>
            <a:r>
              <a:rPr lang="en-GB" b="1" dirty="0"/>
              <a:t> </a:t>
            </a:r>
            <a:r>
              <a:rPr lang="en-GB" b="1" dirty="0" err="1"/>
              <a:t>stěžovatelovo</a:t>
            </a:r>
            <a:r>
              <a:rPr lang="en-GB" b="1" dirty="0"/>
              <a:t> </a:t>
            </a:r>
            <a:r>
              <a:rPr lang="en-GB" b="1" dirty="0" err="1"/>
              <a:t>právo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přístup</a:t>
            </a:r>
            <a:r>
              <a:rPr lang="en-GB" b="1" dirty="0"/>
              <a:t> k </a:t>
            </a:r>
            <a:r>
              <a:rPr lang="en-GB" b="1" dirty="0" err="1"/>
              <a:t>soudu</a:t>
            </a:r>
            <a:r>
              <a:rPr lang="en-GB" dirty="0"/>
              <a:t>, </a:t>
            </a:r>
            <a:r>
              <a:rPr lang="en-GB" dirty="0" err="1"/>
              <a:t>zaručené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36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.</a:t>
            </a:r>
            <a:endParaRPr lang="en-GB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5669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440" y="720000"/>
            <a:ext cx="12100560" cy="451576"/>
          </a:xfrm>
        </p:spPr>
        <p:txBody>
          <a:bodyPr/>
          <a:lstStyle/>
          <a:p>
            <a:r>
              <a:rPr lang="pl-PL" dirty="0"/>
              <a:t>nález sp. zn. IV. ÚS 168/18 ze dne 20. 2. </a:t>
            </a:r>
            <a:r>
              <a:rPr lang="pl-PL" dirty="0" smtClean="0"/>
              <a:t>2018 (P.R.)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7942" y="1820487"/>
            <a:ext cx="11315258" cy="401151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Skutečnost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b="1" dirty="0" err="1"/>
              <a:t>obviněný</a:t>
            </a:r>
            <a:r>
              <a:rPr lang="en-GB" b="1" dirty="0"/>
              <a:t> </a:t>
            </a:r>
            <a:r>
              <a:rPr lang="en-GB" b="1" dirty="0" err="1"/>
              <a:t>byl</a:t>
            </a:r>
            <a:r>
              <a:rPr lang="en-GB" b="1" dirty="0"/>
              <a:t> </a:t>
            </a:r>
            <a:r>
              <a:rPr lang="en-GB" b="1" dirty="0" err="1"/>
              <a:t>pravomocně</a:t>
            </a:r>
            <a:r>
              <a:rPr lang="en-GB" b="1" dirty="0"/>
              <a:t> </a:t>
            </a:r>
            <a:r>
              <a:rPr lang="en-GB" b="1" dirty="0" err="1"/>
              <a:t>odsouzen</a:t>
            </a:r>
            <a:r>
              <a:rPr lang="en-GB" b="1" dirty="0"/>
              <a:t> a </a:t>
            </a:r>
            <a:r>
              <a:rPr lang="en-GB" b="1" dirty="0" err="1"/>
              <a:t>převeden</a:t>
            </a:r>
            <a:r>
              <a:rPr lang="en-GB" b="1" dirty="0"/>
              <a:t> z </a:t>
            </a:r>
            <a:r>
              <a:rPr lang="en-GB" b="1" dirty="0" err="1"/>
              <a:t>vazby</a:t>
            </a:r>
            <a:r>
              <a:rPr lang="en-GB" b="1" dirty="0"/>
              <a:t> do </a:t>
            </a:r>
            <a:r>
              <a:rPr lang="en-GB" b="1" dirty="0" err="1"/>
              <a:t>výkonu</a:t>
            </a:r>
            <a:r>
              <a:rPr lang="en-GB" b="1" dirty="0"/>
              <a:t> </a:t>
            </a:r>
            <a:r>
              <a:rPr lang="en-GB" b="1" dirty="0" err="1"/>
              <a:t>trestu</a:t>
            </a:r>
            <a:r>
              <a:rPr lang="en-GB" dirty="0"/>
              <a:t>, </a:t>
            </a:r>
            <a:r>
              <a:rPr lang="en-GB" b="1" dirty="0" err="1"/>
              <a:t>nečiní</a:t>
            </a:r>
            <a:r>
              <a:rPr lang="en-GB" b="1" dirty="0"/>
              <a:t> </a:t>
            </a:r>
            <a:r>
              <a:rPr lang="en-GB" b="1" dirty="0" err="1"/>
              <a:t>jeho</a:t>
            </a:r>
            <a:r>
              <a:rPr lang="en-GB" b="1" dirty="0"/>
              <a:t> </a:t>
            </a:r>
            <a:r>
              <a:rPr lang="en-GB" b="1" dirty="0" err="1"/>
              <a:t>stížnost</a:t>
            </a:r>
            <a:r>
              <a:rPr lang="en-GB" b="1" dirty="0"/>
              <a:t> </a:t>
            </a:r>
            <a:r>
              <a:rPr lang="en-GB" b="1" dirty="0" err="1"/>
              <a:t>proti</a:t>
            </a:r>
            <a:r>
              <a:rPr lang="en-GB" b="1" dirty="0"/>
              <a:t> </a:t>
            </a:r>
            <a:r>
              <a:rPr lang="en-GB" b="1" dirty="0" err="1"/>
              <a:t>rozhodnutí</a:t>
            </a:r>
            <a:r>
              <a:rPr lang="en-GB" b="1" dirty="0"/>
              <a:t> o </a:t>
            </a:r>
            <a:r>
              <a:rPr lang="en-GB" b="1" dirty="0" err="1"/>
              <a:t>vazbě</a:t>
            </a:r>
            <a:r>
              <a:rPr lang="en-GB" b="1" dirty="0"/>
              <a:t> </a:t>
            </a:r>
            <a:r>
              <a:rPr lang="en-GB" b="1" dirty="0" err="1"/>
              <a:t>nedůvodnou</a:t>
            </a:r>
            <a:r>
              <a:rPr lang="en-GB" dirty="0"/>
              <a:t>. </a:t>
            </a:r>
            <a:r>
              <a:rPr lang="en-GB" dirty="0" err="1"/>
              <a:t>Jestliže</a:t>
            </a:r>
            <a:r>
              <a:rPr lang="en-GB" dirty="0"/>
              <a:t> </a:t>
            </a:r>
            <a:r>
              <a:rPr lang="en-GB" dirty="0" err="1"/>
              <a:t>ji</a:t>
            </a:r>
            <a:r>
              <a:rPr lang="en-GB" dirty="0"/>
              <a:t> </a:t>
            </a:r>
            <a:r>
              <a:rPr lang="en-GB" dirty="0" err="1"/>
              <a:t>tedy</a:t>
            </a:r>
            <a:r>
              <a:rPr lang="en-GB" dirty="0"/>
              <a:t> </a:t>
            </a:r>
            <a:r>
              <a:rPr lang="en-GB" dirty="0" err="1"/>
              <a:t>stížnostní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 </a:t>
            </a:r>
            <a:r>
              <a:rPr lang="en-GB" dirty="0" err="1"/>
              <a:t>zamítl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z </a:t>
            </a:r>
            <a:r>
              <a:rPr lang="en-GB" dirty="0" err="1"/>
              <a:t>tohoto</a:t>
            </a:r>
            <a:r>
              <a:rPr lang="en-GB" dirty="0"/>
              <a:t> </a:t>
            </a:r>
            <a:r>
              <a:rPr lang="en-GB" dirty="0" err="1"/>
              <a:t>důvodu</a:t>
            </a:r>
            <a:r>
              <a:rPr lang="en-GB" dirty="0"/>
              <a:t>, </a:t>
            </a:r>
            <a:r>
              <a:rPr lang="en-GB" dirty="0" err="1"/>
              <a:t>aniž</a:t>
            </a:r>
            <a:r>
              <a:rPr lang="en-GB" dirty="0"/>
              <a:t> by se </a:t>
            </a:r>
            <a:r>
              <a:rPr lang="en-GB" dirty="0" err="1"/>
              <a:t>jinak</a:t>
            </a:r>
            <a:r>
              <a:rPr lang="en-GB" dirty="0"/>
              <a:t> </a:t>
            </a:r>
            <a:r>
              <a:rPr lang="en-GB" dirty="0" err="1"/>
              <a:t>zabýval</a:t>
            </a:r>
            <a:r>
              <a:rPr lang="en-GB" dirty="0"/>
              <a:t> </a:t>
            </a:r>
            <a:r>
              <a:rPr lang="en-GB" dirty="0" err="1"/>
              <a:t>zákonností</a:t>
            </a:r>
            <a:r>
              <a:rPr lang="en-GB" dirty="0"/>
              <a:t> </a:t>
            </a:r>
            <a:r>
              <a:rPr lang="en-GB" dirty="0" err="1"/>
              <a:t>vazby</a:t>
            </a:r>
            <a:r>
              <a:rPr lang="en-GB" dirty="0"/>
              <a:t> a </a:t>
            </a:r>
            <a:r>
              <a:rPr lang="en-GB" dirty="0" err="1"/>
              <a:t>důvodností</a:t>
            </a:r>
            <a:r>
              <a:rPr lang="en-GB" dirty="0"/>
              <a:t> </a:t>
            </a:r>
            <a:r>
              <a:rPr lang="en-GB" dirty="0" err="1"/>
              <a:t>jednotlivých</a:t>
            </a:r>
            <a:r>
              <a:rPr lang="en-GB" dirty="0"/>
              <a:t> </a:t>
            </a:r>
            <a:r>
              <a:rPr lang="en-GB" dirty="0" err="1"/>
              <a:t>stížnostních</a:t>
            </a:r>
            <a:r>
              <a:rPr lang="en-GB" dirty="0"/>
              <a:t> </a:t>
            </a:r>
            <a:r>
              <a:rPr lang="en-GB" dirty="0" err="1"/>
              <a:t>námitek</a:t>
            </a:r>
            <a:r>
              <a:rPr lang="en-GB" dirty="0"/>
              <a:t>,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rozhodnutím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obviněnému</a:t>
            </a:r>
            <a:r>
              <a:rPr lang="en-GB" dirty="0"/>
              <a:t> v </a:t>
            </a:r>
            <a:r>
              <a:rPr lang="en-GB" dirty="0" err="1"/>
              <a:t>rozporu</a:t>
            </a:r>
            <a:r>
              <a:rPr lang="en-GB" dirty="0"/>
              <a:t> s </a:t>
            </a:r>
            <a:r>
              <a:rPr lang="en-GB" dirty="0" err="1"/>
              <a:t>čl</a:t>
            </a:r>
            <a:r>
              <a:rPr lang="en-GB" dirty="0"/>
              <a:t>. 36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spojení</a:t>
            </a:r>
            <a:r>
              <a:rPr lang="en-GB" dirty="0"/>
              <a:t> s </a:t>
            </a:r>
            <a:r>
              <a:rPr lang="en-GB" dirty="0" err="1"/>
              <a:t>čl</a:t>
            </a:r>
            <a:r>
              <a:rPr lang="en-GB" dirty="0"/>
              <a:t>. 8 </a:t>
            </a:r>
            <a:r>
              <a:rPr lang="en-GB" dirty="0" err="1"/>
              <a:t>odst</a:t>
            </a:r>
            <a:r>
              <a:rPr lang="en-GB" dirty="0"/>
              <a:t>. 1, 2 a 5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 a </a:t>
            </a:r>
            <a:r>
              <a:rPr lang="en-GB" dirty="0" err="1"/>
              <a:t>čl</a:t>
            </a:r>
            <a:r>
              <a:rPr lang="en-GB" dirty="0"/>
              <a:t>. 5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písm</a:t>
            </a:r>
            <a:r>
              <a:rPr lang="en-GB" dirty="0"/>
              <a:t>. c), </a:t>
            </a:r>
            <a:r>
              <a:rPr lang="en-GB" dirty="0" err="1"/>
              <a:t>odst</a:t>
            </a:r>
            <a:r>
              <a:rPr lang="en-GB" dirty="0"/>
              <a:t>. 3 </a:t>
            </a:r>
            <a:r>
              <a:rPr lang="en-GB" dirty="0" err="1"/>
              <a:t>Úmluvy</a:t>
            </a:r>
            <a:r>
              <a:rPr lang="en-GB" dirty="0"/>
              <a:t> o </a:t>
            </a:r>
            <a:r>
              <a:rPr lang="en-GB" dirty="0" err="1"/>
              <a:t>ochraně</a:t>
            </a:r>
            <a:r>
              <a:rPr lang="en-GB" dirty="0"/>
              <a:t> </a:t>
            </a:r>
            <a:r>
              <a:rPr lang="en-GB" dirty="0" err="1"/>
              <a:t>lidských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svobod</a:t>
            </a:r>
            <a:r>
              <a:rPr lang="en-GB" dirty="0"/>
              <a:t> </a:t>
            </a:r>
            <a:r>
              <a:rPr lang="en-GB" dirty="0" err="1"/>
              <a:t>odepřena</a:t>
            </a:r>
            <a:r>
              <a:rPr lang="en-GB" dirty="0"/>
              <a:t> </a:t>
            </a:r>
            <a:r>
              <a:rPr lang="en-GB" dirty="0" err="1"/>
              <a:t>soudní</a:t>
            </a:r>
            <a:r>
              <a:rPr lang="en-GB" dirty="0"/>
              <a:t> </a:t>
            </a:r>
            <a:r>
              <a:rPr lang="en-GB" dirty="0" err="1"/>
              <a:t>ochrana</a:t>
            </a:r>
            <a:r>
              <a:rPr lang="en-GB" dirty="0"/>
              <a:t> </a:t>
            </a:r>
            <a:r>
              <a:rPr lang="en-GB" dirty="0" err="1"/>
              <a:t>proti</a:t>
            </a:r>
            <a:r>
              <a:rPr lang="en-GB" dirty="0"/>
              <a:t> </a:t>
            </a:r>
            <a:r>
              <a:rPr lang="en-GB" dirty="0" err="1"/>
              <a:t>zásahu</a:t>
            </a:r>
            <a:r>
              <a:rPr lang="en-GB" dirty="0"/>
              <a:t> do </a:t>
            </a:r>
            <a:r>
              <a:rPr lang="en-GB" dirty="0" err="1"/>
              <a:t>osobní</a:t>
            </a:r>
            <a:r>
              <a:rPr lang="en-GB" dirty="0"/>
              <a:t> </a:t>
            </a:r>
            <a:r>
              <a:rPr lang="en-GB" dirty="0" err="1"/>
              <a:t>svobody</a:t>
            </a:r>
            <a:r>
              <a:rPr lang="en-GB" dirty="0"/>
              <a:t>. </a:t>
            </a:r>
            <a:endParaRPr lang="en-GB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9649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870575" cy="451576"/>
          </a:xfrm>
        </p:spPr>
        <p:txBody>
          <a:bodyPr/>
          <a:lstStyle/>
          <a:p>
            <a:r>
              <a:rPr lang="pl-PL" dirty="0"/>
              <a:t>nález sp. zn. I. ÚS 1470/17 ze dne 28. 2. </a:t>
            </a:r>
            <a:r>
              <a:rPr lang="pl-PL" dirty="0" smtClean="0"/>
              <a:t>2018 (T. L.)</a:t>
            </a:r>
            <a:br>
              <a:rPr lang="pl-PL" dirty="0" smtClean="0"/>
            </a:b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9505" y="1961803"/>
            <a:ext cx="11637819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/>
              <a:t>V </a:t>
            </a:r>
            <a:r>
              <a:rPr lang="en-GB" dirty="0" err="1"/>
              <a:t>projednávané</a:t>
            </a:r>
            <a:r>
              <a:rPr lang="en-GB" dirty="0"/>
              <a:t> </a:t>
            </a:r>
            <a:r>
              <a:rPr lang="en-GB" dirty="0" err="1"/>
              <a:t>věci</a:t>
            </a:r>
            <a:r>
              <a:rPr lang="en-GB" dirty="0"/>
              <a:t>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přehlížet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b="1" dirty="0" err="1"/>
              <a:t>stěžovatelka</a:t>
            </a:r>
            <a:r>
              <a:rPr lang="en-GB" b="1" dirty="0"/>
              <a:t> </a:t>
            </a:r>
            <a:r>
              <a:rPr lang="en-GB" b="1" dirty="0" err="1"/>
              <a:t>nabyla</a:t>
            </a:r>
            <a:r>
              <a:rPr lang="en-GB" b="1" dirty="0"/>
              <a:t> </a:t>
            </a:r>
            <a:r>
              <a:rPr lang="en-GB" b="1" dirty="0" err="1"/>
              <a:t>vlastnické</a:t>
            </a:r>
            <a:r>
              <a:rPr lang="en-GB" b="1" dirty="0"/>
              <a:t> </a:t>
            </a:r>
            <a:r>
              <a:rPr lang="en-GB" b="1" dirty="0" err="1"/>
              <a:t>právo</a:t>
            </a:r>
            <a:r>
              <a:rPr lang="en-GB" b="1" dirty="0"/>
              <a:t> k </a:t>
            </a:r>
            <a:r>
              <a:rPr lang="en-GB" b="1" dirty="0" err="1"/>
              <a:t>zajištěné</a:t>
            </a:r>
            <a:r>
              <a:rPr lang="en-GB" b="1" dirty="0"/>
              <a:t> </a:t>
            </a:r>
            <a:r>
              <a:rPr lang="en-GB" b="1" dirty="0" err="1"/>
              <a:t>nemovitosti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základě</a:t>
            </a:r>
            <a:r>
              <a:rPr lang="en-GB" b="1" dirty="0"/>
              <a:t> </a:t>
            </a:r>
            <a:r>
              <a:rPr lang="en-GB" b="1" dirty="0" err="1"/>
              <a:t>veřejné</a:t>
            </a:r>
            <a:r>
              <a:rPr lang="en-GB" b="1" dirty="0"/>
              <a:t> </a:t>
            </a:r>
            <a:r>
              <a:rPr lang="en-GB" b="1" dirty="0" err="1"/>
              <a:t>dražby</a:t>
            </a:r>
            <a:r>
              <a:rPr lang="en-GB" b="1" dirty="0"/>
              <a:t>, </a:t>
            </a:r>
            <a:r>
              <a:rPr lang="en-GB" b="1" dirty="0" err="1"/>
              <a:t>tedy</a:t>
            </a:r>
            <a:r>
              <a:rPr lang="en-GB" b="1" dirty="0"/>
              <a:t> </a:t>
            </a:r>
            <a:r>
              <a:rPr lang="en-GB" b="1" dirty="0" err="1"/>
              <a:t>originárním</a:t>
            </a:r>
            <a:r>
              <a:rPr lang="en-GB" b="1" dirty="0"/>
              <a:t> </a:t>
            </a:r>
            <a:r>
              <a:rPr lang="en-GB" b="1" dirty="0" err="1"/>
              <a:t>způsobem</a:t>
            </a:r>
            <a:r>
              <a:rPr lang="en-GB" dirty="0"/>
              <a:t>. V </a:t>
            </a:r>
            <a:r>
              <a:rPr lang="en-GB" dirty="0" err="1"/>
              <a:t>takové</a:t>
            </a:r>
            <a:r>
              <a:rPr lang="en-GB" dirty="0"/>
              <a:t> </a:t>
            </a:r>
            <a:r>
              <a:rPr lang="en-GB" dirty="0" err="1"/>
              <a:t>situaci</a:t>
            </a:r>
            <a:r>
              <a:rPr lang="en-GB" dirty="0"/>
              <a:t>, </a:t>
            </a:r>
            <a:r>
              <a:rPr lang="en-GB" dirty="0" err="1"/>
              <a:t>chtějí</a:t>
            </a:r>
            <a:r>
              <a:rPr lang="en-GB" dirty="0"/>
              <a:t>-li </a:t>
            </a:r>
            <a:r>
              <a:rPr lang="en-GB" dirty="0" err="1"/>
              <a:t>orgány</a:t>
            </a:r>
            <a:r>
              <a:rPr lang="en-GB" dirty="0"/>
              <a:t> </a:t>
            </a:r>
            <a:r>
              <a:rPr lang="en-GB" dirty="0" err="1"/>
              <a:t>činné</a:t>
            </a:r>
            <a:r>
              <a:rPr lang="en-GB" dirty="0"/>
              <a:t> v </a:t>
            </a:r>
            <a:r>
              <a:rPr lang="en-GB" dirty="0" err="1"/>
              <a:t>trestním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přistoupit</a:t>
            </a:r>
            <a:r>
              <a:rPr lang="en-GB" dirty="0"/>
              <a:t> k </a:t>
            </a:r>
            <a:r>
              <a:rPr lang="en-GB" dirty="0" err="1"/>
              <a:t>zajištění</a:t>
            </a:r>
            <a:r>
              <a:rPr lang="en-GB" dirty="0"/>
              <a:t> </a:t>
            </a:r>
            <a:r>
              <a:rPr lang="en-GB" dirty="0" err="1"/>
              <a:t>věci</a:t>
            </a:r>
            <a:r>
              <a:rPr lang="en-GB" dirty="0"/>
              <a:t>, </a:t>
            </a:r>
            <a:r>
              <a:rPr lang="en-GB" dirty="0" err="1"/>
              <a:t>měly</a:t>
            </a:r>
            <a:r>
              <a:rPr lang="en-GB" dirty="0"/>
              <a:t> by se s </a:t>
            </a:r>
            <a:r>
              <a:rPr lang="en-GB" dirty="0" err="1"/>
              <a:t>právními</a:t>
            </a:r>
            <a:r>
              <a:rPr lang="en-GB" dirty="0"/>
              <a:t> </a:t>
            </a:r>
            <a:r>
              <a:rPr lang="en-GB" dirty="0" err="1"/>
              <a:t>účinky</a:t>
            </a:r>
            <a:r>
              <a:rPr lang="en-GB" dirty="0"/>
              <a:t> </a:t>
            </a:r>
            <a:r>
              <a:rPr lang="en-GB" dirty="0" err="1"/>
              <a:t>originárního</a:t>
            </a:r>
            <a:r>
              <a:rPr lang="en-GB" dirty="0"/>
              <a:t> </a:t>
            </a:r>
            <a:r>
              <a:rPr lang="en-GB" dirty="0" err="1"/>
              <a:t>nabytí</a:t>
            </a:r>
            <a:r>
              <a:rPr lang="en-GB" dirty="0"/>
              <a:t> </a:t>
            </a:r>
            <a:r>
              <a:rPr lang="en-GB" dirty="0" err="1"/>
              <a:t>vlastnického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vypořádat</a:t>
            </a:r>
            <a:r>
              <a:rPr lang="en-GB" dirty="0"/>
              <a:t>. </a:t>
            </a:r>
            <a:r>
              <a:rPr lang="en-GB" dirty="0" smtClean="0"/>
              <a:t> </a:t>
            </a:r>
            <a:endParaRPr lang="en-GB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7349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870575" cy="451576"/>
          </a:xfrm>
        </p:spPr>
        <p:txBody>
          <a:bodyPr/>
          <a:lstStyle/>
          <a:p>
            <a:r>
              <a:rPr lang="pl-PL" dirty="0"/>
              <a:t>nález sp. zn. II. ÚS 1367/17 ze dne 13. 3. </a:t>
            </a:r>
            <a:r>
              <a:rPr lang="pl-PL" dirty="0" smtClean="0"/>
              <a:t>2018 (V.Š.)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8064" y="1762298"/>
            <a:ext cx="11962015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800" dirty="0"/>
              <a:t>1. </a:t>
            </a:r>
            <a:r>
              <a:rPr lang="en-GB" sz="1800" dirty="0" err="1"/>
              <a:t>Zajištění</a:t>
            </a:r>
            <a:r>
              <a:rPr lang="en-GB" sz="1800" dirty="0"/>
              <a:t> </a:t>
            </a:r>
            <a:r>
              <a:rPr lang="en-GB" sz="1800" dirty="0" err="1"/>
              <a:t>věci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</a:t>
            </a:r>
            <a:r>
              <a:rPr lang="en-GB" sz="1800" dirty="0" err="1"/>
              <a:t>ustanovení</a:t>
            </a:r>
            <a:r>
              <a:rPr lang="en-GB" sz="1800" dirty="0"/>
              <a:t> § 79a </a:t>
            </a:r>
            <a:r>
              <a:rPr lang="en-GB" sz="1800" dirty="0" err="1"/>
              <a:t>trestního</a:t>
            </a:r>
            <a:r>
              <a:rPr lang="en-GB" sz="1800" dirty="0"/>
              <a:t> </a:t>
            </a:r>
            <a:r>
              <a:rPr lang="en-GB" sz="1800" dirty="0" err="1"/>
              <a:t>řádu</a:t>
            </a:r>
            <a:r>
              <a:rPr lang="en-GB" sz="1800" dirty="0"/>
              <a:t> je </a:t>
            </a:r>
            <a:r>
              <a:rPr lang="en-GB" sz="1800" dirty="0" err="1"/>
              <a:t>institutem</a:t>
            </a:r>
            <a:r>
              <a:rPr lang="en-GB" sz="1800" dirty="0"/>
              <a:t>, </a:t>
            </a:r>
            <a:r>
              <a:rPr lang="en-GB" sz="1800" dirty="0" err="1"/>
              <a:t>který</a:t>
            </a:r>
            <a:r>
              <a:rPr lang="en-GB" sz="1800" dirty="0"/>
              <a:t> </a:t>
            </a:r>
            <a:r>
              <a:rPr lang="en-GB" sz="1800" dirty="0" err="1"/>
              <a:t>napomáhá</a:t>
            </a:r>
            <a:r>
              <a:rPr lang="en-GB" sz="1800" dirty="0"/>
              <a:t> </a:t>
            </a:r>
            <a:r>
              <a:rPr lang="en-GB" sz="1800" dirty="0" err="1"/>
              <a:t>objasňování</a:t>
            </a:r>
            <a:r>
              <a:rPr lang="en-GB" sz="1800" dirty="0"/>
              <a:t> </a:t>
            </a:r>
            <a:r>
              <a:rPr lang="en-GB" sz="1800" dirty="0" err="1"/>
              <a:t>závažné</a:t>
            </a:r>
            <a:r>
              <a:rPr lang="en-GB" sz="1800" dirty="0"/>
              <a:t> </a:t>
            </a:r>
            <a:r>
              <a:rPr lang="en-GB" sz="1800" dirty="0" err="1"/>
              <a:t>trestné</a:t>
            </a:r>
            <a:r>
              <a:rPr lang="en-GB" sz="1800" dirty="0"/>
              <a:t> </a:t>
            </a:r>
            <a:r>
              <a:rPr lang="en-GB" sz="1800" dirty="0" err="1"/>
              <a:t>činnosti</a:t>
            </a:r>
            <a:r>
              <a:rPr lang="en-GB" sz="1800" dirty="0"/>
              <a:t>, </a:t>
            </a:r>
            <a:r>
              <a:rPr lang="en-GB" sz="1800" dirty="0" err="1"/>
              <a:t>jehož</a:t>
            </a:r>
            <a:r>
              <a:rPr lang="en-GB" sz="1800" dirty="0"/>
              <a:t> </a:t>
            </a:r>
            <a:r>
              <a:rPr lang="en-GB" sz="1800" dirty="0" err="1"/>
              <a:t>podstatou</a:t>
            </a:r>
            <a:r>
              <a:rPr lang="en-GB" sz="1800" dirty="0"/>
              <a:t> je </a:t>
            </a:r>
            <a:r>
              <a:rPr lang="en-GB" sz="1800" dirty="0" err="1"/>
              <a:t>omezení</a:t>
            </a:r>
            <a:r>
              <a:rPr lang="en-GB" sz="1800" dirty="0"/>
              <a:t> </a:t>
            </a:r>
            <a:r>
              <a:rPr lang="en-GB" sz="1800" dirty="0" err="1"/>
              <a:t>dispozičního</a:t>
            </a:r>
            <a:r>
              <a:rPr lang="en-GB" sz="1800" dirty="0"/>
              <a:t> </a:t>
            </a:r>
            <a:r>
              <a:rPr lang="en-GB" sz="1800" dirty="0" err="1"/>
              <a:t>práva</a:t>
            </a:r>
            <a:r>
              <a:rPr lang="en-GB" sz="1800" dirty="0"/>
              <a:t> s </a:t>
            </a:r>
            <a:r>
              <a:rPr lang="en-GB" sz="1800" dirty="0" err="1"/>
              <a:t>danými</a:t>
            </a:r>
            <a:r>
              <a:rPr lang="en-GB" sz="1800" dirty="0"/>
              <a:t> </a:t>
            </a:r>
            <a:r>
              <a:rPr lang="en-GB" sz="1800" dirty="0" err="1"/>
              <a:t>prostředky</a:t>
            </a:r>
            <a:r>
              <a:rPr lang="en-GB" sz="1800" dirty="0"/>
              <a:t> </a:t>
            </a:r>
            <a:r>
              <a:rPr lang="en-GB" sz="1800" dirty="0" err="1"/>
              <a:t>tak</a:t>
            </a:r>
            <a:r>
              <a:rPr lang="en-GB" sz="1800" dirty="0"/>
              <a:t>, aby </a:t>
            </a:r>
            <a:r>
              <a:rPr lang="en-GB" sz="1800" dirty="0" err="1"/>
              <a:t>nemohlo</a:t>
            </a:r>
            <a:r>
              <a:rPr lang="en-GB" sz="1800" dirty="0"/>
              <a:t> </a:t>
            </a:r>
            <a:r>
              <a:rPr lang="en-GB" sz="1800" dirty="0" err="1"/>
              <a:t>dojít</a:t>
            </a:r>
            <a:r>
              <a:rPr lang="en-GB" sz="1800" dirty="0"/>
              <a:t> k </a:t>
            </a:r>
            <a:r>
              <a:rPr lang="en-GB" sz="1800" dirty="0" err="1"/>
              <a:t>jejich</a:t>
            </a:r>
            <a:r>
              <a:rPr lang="en-GB" sz="1800" dirty="0"/>
              <a:t> </a:t>
            </a:r>
            <a:r>
              <a:rPr lang="en-GB" sz="1800" dirty="0" err="1"/>
              <a:t>zneužití</a:t>
            </a:r>
            <a:r>
              <a:rPr lang="en-GB" sz="1800" dirty="0"/>
              <a:t>. Z </a:t>
            </a:r>
            <a:r>
              <a:rPr lang="en-GB" sz="1800" dirty="0" err="1"/>
              <a:t>preventivní</a:t>
            </a:r>
            <a:r>
              <a:rPr lang="en-GB" sz="1800" dirty="0"/>
              <a:t> </a:t>
            </a:r>
            <a:r>
              <a:rPr lang="en-GB" sz="1800" dirty="0" err="1"/>
              <a:t>povahy</a:t>
            </a:r>
            <a:r>
              <a:rPr lang="en-GB" sz="1800" dirty="0"/>
              <a:t> </a:t>
            </a:r>
            <a:r>
              <a:rPr lang="en-GB" sz="1800" dirty="0" err="1"/>
              <a:t>zajišťovacích</a:t>
            </a:r>
            <a:r>
              <a:rPr lang="en-GB" sz="1800" dirty="0"/>
              <a:t> </a:t>
            </a:r>
            <a:r>
              <a:rPr lang="en-GB" sz="1800" dirty="0" err="1"/>
              <a:t>institutů</a:t>
            </a:r>
            <a:r>
              <a:rPr lang="en-GB" sz="1800" dirty="0"/>
              <a:t> </a:t>
            </a:r>
            <a:r>
              <a:rPr lang="en-GB" sz="1800" dirty="0" err="1"/>
              <a:t>přirozeně</a:t>
            </a:r>
            <a:r>
              <a:rPr lang="en-GB" sz="1800" dirty="0"/>
              <a:t> </a:t>
            </a:r>
            <a:r>
              <a:rPr lang="en-GB" sz="1800" dirty="0" err="1"/>
              <a:t>vyplývá</a:t>
            </a:r>
            <a:r>
              <a:rPr lang="en-GB" sz="1800" dirty="0"/>
              <a:t>, </a:t>
            </a:r>
            <a:r>
              <a:rPr lang="en-GB" sz="1800" b="1" dirty="0" err="1"/>
              <a:t>že</a:t>
            </a:r>
            <a:r>
              <a:rPr lang="en-GB" sz="1800" b="1" dirty="0"/>
              <a:t> se </a:t>
            </a:r>
            <a:r>
              <a:rPr lang="en-GB" sz="1800" b="1" dirty="0" err="1"/>
              <a:t>pohybují</a:t>
            </a:r>
            <a:r>
              <a:rPr lang="en-GB" sz="1800" b="1" dirty="0"/>
              <a:t> </a:t>
            </a:r>
            <a:r>
              <a:rPr lang="en-GB" sz="1800" b="1" dirty="0" err="1"/>
              <a:t>vždy</a:t>
            </a:r>
            <a:r>
              <a:rPr lang="en-GB" sz="1800" b="1" dirty="0"/>
              <a:t> v </a:t>
            </a:r>
            <a:r>
              <a:rPr lang="en-GB" sz="1800" b="1" dirty="0" err="1"/>
              <a:t>rovině</a:t>
            </a:r>
            <a:r>
              <a:rPr lang="en-GB" sz="1800" b="1" dirty="0"/>
              <a:t> </a:t>
            </a:r>
            <a:r>
              <a:rPr lang="en-GB" sz="1800" b="1" dirty="0" err="1"/>
              <a:t>pravděpodobnosti</a:t>
            </a:r>
            <a:r>
              <a:rPr lang="en-GB" sz="1800" b="1" dirty="0"/>
              <a:t> a </a:t>
            </a:r>
            <a:r>
              <a:rPr lang="en-GB" sz="1800" b="1" dirty="0" err="1"/>
              <a:t>nikoli</a:t>
            </a:r>
            <a:r>
              <a:rPr lang="en-GB" sz="1800" b="1" dirty="0"/>
              <a:t> </a:t>
            </a:r>
            <a:r>
              <a:rPr lang="en-GB" sz="1800" b="1" dirty="0" err="1"/>
              <a:t>jistoty</a:t>
            </a:r>
            <a:r>
              <a:rPr lang="en-GB" sz="1800" b="1" dirty="0"/>
              <a:t> </a:t>
            </a:r>
            <a:r>
              <a:rPr lang="en-GB" sz="1800" b="1" dirty="0" err="1"/>
              <a:t>ohledně</a:t>
            </a:r>
            <a:r>
              <a:rPr lang="en-GB" sz="1800" b="1" dirty="0"/>
              <a:t> </a:t>
            </a:r>
            <a:r>
              <a:rPr lang="en-GB" sz="1800" b="1" dirty="0" err="1"/>
              <a:t>budoucích</a:t>
            </a:r>
            <a:r>
              <a:rPr lang="en-GB" sz="1800" b="1" dirty="0"/>
              <a:t> </a:t>
            </a:r>
            <a:r>
              <a:rPr lang="en-GB" sz="1800" b="1" dirty="0" err="1"/>
              <a:t>následků</a:t>
            </a:r>
            <a:r>
              <a:rPr lang="en-GB" sz="1800" b="1" dirty="0"/>
              <a:t>, </a:t>
            </a:r>
            <a:r>
              <a:rPr lang="en-GB" sz="1800" b="1" dirty="0" err="1"/>
              <a:t>jež</a:t>
            </a:r>
            <a:r>
              <a:rPr lang="en-GB" sz="1800" b="1" dirty="0"/>
              <a:t> se </a:t>
            </a:r>
            <a:r>
              <a:rPr lang="en-GB" sz="1800" b="1" dirty="0" err="1"/>
              <a:t>snaží</a:t>
            </a:r>
            <a:r>
              <a:rPr lang="en-GB" sz="1800" b="1" dirty="0"/>
              <a:t> </a:t>
            </a:r>
            <a:r>
              <a:rPr lang="en-GB" sz="1800" b="1" dirty="0" err="1"/>
              <a:t>předvídat</a:t>
            </a:r>
            <a:r>
              <a:rPr lang="en-GB" sz="1800" b="1" dirty="0"/>
              <a:t>. </a:t>
            </a:r>
            <a:r>
              <a:rPr lang="en-GB" sz="1800" b="1" dirty="0" err="1"/>
              <a:t>Závěr</a:t>
            </a:r>
            <a:r>
              <a:rPr lang="en-GB" sz="1800" b="1" dirty="0"/>
              <a:t>, </a:t>
            </a:r>
            <a:r>
              <a:rPr lang="en-GB" sz="1800" b="1" dirty="0" err="1"/>
              <a:t>že</a:t>
            </a:r>
            <a:r>
              <a:rPr lang="en-GB" sz="1800" b="1" dirty="0"/>
              <a:t> </a:t>
            </a:r>
            <a:r>
              <a:rPr lang="en-GB" sz="1800" b="1" dirty="0" err="1"/>
              <a:t>majetkové</a:t>
            </a:r>
            <a:r>
              <a:rPr lang="en-GB" sz="1800" b="1" dirty="0"/>
              <a:t> </a:t>
            </a:r>
            <a:r>
              <a:rPr lang="en-GB" sz="1800" b="1" dirty="0" err="1"/>
              <a:t>hodnoty</a:t>
            </a:r>
            <a:r>
              <a:rPr lang="en-GB" sz="1800" b="1" dirty="0"/>
              <a:t> </a:t>
            </a:r>
            <a:r>
              <a:rPr lang="en-GB" sz="1800" b="1" dirty="0" err="1"/>
              <a:t>mají</a:t>
            </a:r>
            <a:r>
              <a:rPr lang="en-GB" sz="1800" b="1" dirty="0"/>
              <a:t> </a:t>
            </a:r>
            <a:r>
              <a:rPr lang="en-GB" sz="1800" b="1" dirty="0" err="1"/>
              <a:t>uvedené</a:t>
            </a:r>
            <a:r>
              <a:rPr lang="en-GB" sz="1800" b="1" dirty="0"/>
              <a:t> </a:t>
            </a:r>
            <a:r>
              <a:rPr lang="en-GB" sz="1800" b="1" dirty="0" err="1"/>
              <a:t>určení</a:t>
            </a:r>
            <a:r>
              <a:rPr lang="en-GB" sz="1800" b="1" dirty="0"/>
              <a:t>, </a:t>
            </a:r>
            <a:r>
              <a:rPr lang="en-GB" sz="1800" b="1" dirty="0" err="1"/>
              <a:t>tedy</a:t>
            </a:r>
            <a:r>
              <a:rPr lang="en-GB" sz="1800" b="1" dirty="0"/>
              <a:t> </a:t>
            </a:r>
            <a:r>
              <a:rPr lang="en-GB" sz="1800" b="1" dirty="0" err="1"/>
              <a:t>nemusí</a:t>
            </a:r>
            <a:r>
              <a:rPr lang="en-GB" sz="1800" b="1" dirty="0"/>
              <a:t> </a:t>
            </a:r>
            <a:r>
              <a:rPr lang="en-GB" sz="1800" b="1" dirty="0" err="1"/>
              <a:t>být</a:t>
            </a:r>
            <a:r>
              <a:rPr lang="en-GB" sz="1800" b="1" dirty="0"/>
              <a:t> </a:t>
            </a:r>
            <a:r>
              <a:rPr lang="en-GB" sz="1800" b="1" dirty="0" err="1"/>
              <a:t>plně</a:t>
            </a:r>
            <a:r>
              <a:rPr lang="en-GB" sz="1800" b="1" dirty="0"/>
              <a:t> </a:t>
            </a:r>
            <a:r>
              <a:rPr lang="en-GB" sz="1800" b="1" dirty="0" err="1"/>
              <a:t>hodnověrný</a:t>
            </a:r>
            <a:r>
              <a:rPr lang="en-GB" sz="1800" b="1" dirty="0"/>
              <a:t> a </a:t>
            </a:r>
            <a:r>
              <a:rPr lang="en-GB" sz="1800" b="1" dirty="0" err="1"/>
              <a:t>není</a:t>
            </a:r>
            <a:r>
              <a:rPr lang="en-GB" sz="1800" b="1" dirty="0"/>
              <a:t> </a:t>
            </a:r>
            <a:r>
              <a:rPr lang="en-GB" sz="1800" b="1" dirty="0" err="1"/>
              <a:t>ani</a:t>
            </a:r>
            <a:r>
              <a:rPr lang="en-GB" sz="1800" b="1" dirty="0"/>
              <a:t> </a:t>
            </a:r>
            <a:r>
              <a:rPr lang="en-GB" sz="1800" b="1" dirty="0" err="1"/>
              <a:t>konečný</a:t>
            </a:r>
            <a:r>
              <a:rPr lang="en-GB" sz="1800" b="1" dirty="0"/>
              <a:t>, </a:t>
            </a:r>
            <a:r>
              <a:rPr lang="en-GB" sz="1800" b="1" dirty="0" err="1"/>
              <a:t>jelikož</a:t>
            </a:r>
            <a:r>
              <a:rPr lang="en-GB" sz="1800" b="1" dirty="0"/>
              <a:t> </a:t>
            </a:r>
            <a:r>
              <a:rPr lang="en-GB" sz="1800" b="1" dirty="0" err="1"/>
              <a:t>může</a:t>
            </a:r>
            <a:r>
              <a:rPr lang="en-GB" sz="1800" b="1" dirty="0"/>
              <a:t> </a:t>
            </a:r>
            <a:r>
              <a:rPr lang="en-GB" sz="1800" b="1" dirty="0" err="1"/>
              <a:t>být</a:t>
            </a:r>
            <a:r>
              <a:rPr lang="en-GB" sz="1800" b="1" dirty="0"/>
              <a:t> </a:t>
            </a:r>
            <a:r>
              <a:rPr lang="en-GB" sz="1800" b="1" dirty="0" err="1"/>
              <a:t>dalším</a:t>
            </a:r>
            <a:r>
              <a:rPr lang="en-GB" sz="1800" b="1" dirty="0"/>
              <a:t> </a:t>
            </a:r>
            <a:r>
              <a:rPr lang="en-GB" sz="1800" b="1" dirty="0" err="1"/>
              <a:t>šetřením</a:t>
            </a:r>
            <a:r>
              <a:rPr lang="en-GB" sz="1800" b="1" dirty="0"/>
              <a:t> </a:t>
            </a:r>
            <a:r>
              <a:rPr lang="en-GB" sz="1800" b="1" dirty="0" err="1"/>
              <a:t>vyvrácen</a:t>
            </a:r>
            <a:r>
              <a:rPr lang="en-GB" sz="1800" dirty="0"/>
              <a:t>. </a:t>
            </a:r>
            <a:br>
              <a:rPr lang="en-GB" sz="1800" dirty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2. V </a:t>
            </a:r>
            <a:r>
              <a:rPr lang="en-GB" sz="1800" dirty="0" err="1"/>
              <a:t>tomto</a:t>
            </a:r>
            <a:r>
              <a:rPr lang="en-GB" sz="1800" dirty="0"/>
              <a:t> </a:t>
            </a:r>
            <a:r>
              <a:rPr lang="en-GB" sz="1800" dirty="0" err="1"/>
              <a:t>směru</a:t>
            </a:r>
            <a:r>
              <a:rPr lang="en-GB" sz="1800" dirty="0"/>
              <a:t> </a:t>
            </a:r>
            <a:r>
              <a:rPr lang="en-GB" sz="1800" b="1" dirty="0"/>
              <a:t>je </a:t>
            </a:r>
            <a:r>
              <a:rPr lang="en-GB" sz="1800" b="1" dirty="0" err="1"/>
              <a:t>však</a:t>
            </a:r>
            <a:r>
              <a:rPr lang="en-GB" sz="1800" b="1" dirty="0"/>
              <a:t> </a:t>
            </a:r>
            <a:r>
              <a:rPr lang="en-GB" sz="1800" b="1" dirty="0" err="1"/>
              <a:t>významný</a:t>
            </a:r>
            <a:r>
              <a:rPr lang="en-GB" sz="1800" b="1" dirty="0"/>
              <a:t> </a:t>
            </a:r>
            <a:r>
              <a:rPr lang="en-GB" sz="1800" b="1" dirty="0" err="1"/>
              <a:t>faktor</a:t>
            </a:r>
            <a:r>
              <a:rPr lang="en-GB" sz="1800" b="1" dirty="0"/>
              <a:t> </a:t>
            </a:r>
            <a:r>
              <a:rPr lang="en-GB" sz="1800" b="1" dirty="0" err="1"/>
              <a:t>plynutí</a:t>
            </a:r>
            <a:r>
              <a:rPr lang="en-GB" sz="1800" b="1" dirty="0"/>
              <a:t> </a:t>
            </a:r>
            <a:r>
              <a:rPr lang="en-GB" sz="1800" b="1" dirty="0" err="1"/>
              <a:t>času</a:t>
            </a:r>
            <a:r>
              <a:rPr lang="en-GB" sz="1800" b="1" dirty="0"/>
              <a:t>, </a:t>
            </a:r>
            <a:r>
              <a:rPr lang="en-GB" sz="1800" b="1" dirty="0" err="1"/>
              <a:t>kterým</a:t>
            </a:r>
            <a:r>
              <a:rPr lang="en-GB" sz="1800" b="1" dirty="0"/>
              <a:t> je </a:t>
            </a:r>
            <a:r>
              <a:rPr lang="en-GB" sz="1800" b="1" dirty="0" err="1"/>
              <a:t>stav</a:t>
            </a:r>
            <a:r>
              <a:rPr lang="en-GB" sz="1800" b="1" dirty="0"/>
              <a:t> </a:t>
            </a:r>
            <a:r>
              <a:rPr lang="en-GB" sz="1800" b="1" dirty="0" err="1"/>
              <a:t>věci</a:t>
            </a:r>
            <a:r>
              <a:rPr lang="en-GB" sz="1800" b="1" dirty="0"/>
              <a:t> </a:t>
            </a:r>
            <a:r>
              <a:rPr lang="en-GB" sz="1800" b="1" dirty="0" err="1"/>
              <a:t>významně</a:t>
            </a:r>
            <a:r>
              <a:rPr lang="en-GB" sz="1800" b="1" dirty="0"/>
              <a:t> </a:t>
            </a:r>
            <a:r>
              <a:rPr lang="en-GB" sz="1800" b="1" dirty="0" err="1"/>
              <a:t>modifikován</a:t>
            </a:r>
            <a:r>
              <a:rPr lang="en-GB" sz="1800" b="1" dirty="0"/>
              <a:t>. </a:t>
            </a:r>
            <a:r>
              <a:rPr lang="en-GB" sz="1800" b="1" dirty="0" err="1"/>
              <a:t>Pokud</a:t>
            </a:r>
            <a:r>
              <a:rPr lang="en-GB" sz="1800" b="1" dirty="0"/>
              <a:t> </a:t>
            </a:r>
            <a:r>
              <a:rPr lang="en-GB" sz="1800" b="1" dirty="0" err="1"/>
              <a:t>jsou</a:t>
            </a:r>
            <a:r>
              <a:rPr lang="en-GB" sz="1800" b="1" dirty="0"/>
              <a:t> </a:t>
            </a:r>
            <a:r>
              <a:rPr lang="en-GB" sz="1800" b="1" dirty="0" err="1"/>
              <a:t>totiž</a:t>
            </a:r>
            <a:r>
              <a:rPr lang="en-GB" sz="1800" b="1" dirty="0"/>
              <a:t> </a:t>
            </a:r>
            <a:r>
              <a:rPr lang="en-GB" sz="1800" b="1" dirty="0" err="1"/>
              <a:t>finanční</a:t>
            </a:r>
            <a:r>
              <a:rPr lang="en-GB" sz="1800" b="1" dirty="0"/>
              <a:t> </a:t>
            </a:r>
            <a:r>
              <a:rPr lang="en-GB" sz="1800" b="1" dirty="0" err="1"/>
              <a:t>prostředky</a:t>
            </a:r>
            <a:r>
              <a:rPr lang="en-GB" sz="1800" b="1" dirty="0"/>
              <a:t> "</a:t>
            </a:r>
            <a:r>
              <a:rPr lang="en-GB" sz="1800" b="1" dirty="0" err="1"/>
              <a:t>dočasně</a:t>
            </a:r>
            <a:r>
              <a:rPr lang="en-GB" sz="1800" b="1" dirty="0"/>
              <a:t>" </a:t>
            </a:r>
            <a:r>
              <a:rPr lang="en-GB" sz="1800" b="1" dirty="0" err="1"/>
              <a:t>zajištěny</a:t>
            </a:r>
            <a:r>
              <a:rPr lang="en-GB" sz="1800" b="1" dirty="0"/>
              <a:t> </a:t>
            </a:r>
            <a:r>
              <a:rPr lang="en-GB" sz="1800" b="1" dirty="0" err="1"/>
              <a:t>již</a:t>
            </a:r>
            <a:r>
              <a:rPr lang="en-GB" sz="1800" b="1" dirty="0"/>
              <a:t> </a:t>
            </a:r>
            <a:r>
              <a:rPr lang="en-GB" sz="1800" b="1" dirty="0" err="1"/>
              <a:t>více</a:t>
            </a:r>
            <a:r>
              <a:rPr lang="en-GB" sz="1800" b="1" dirty="0"/>
              <a:t> </a:t>
            </a:r>
            <a:r>
              <a:rPr lang="en-GB" sz="1800" b="1" dirty="0" err="1"/>
              <a:t>než</a:t>
            </a:r>
            <a:r>
              <a:rPr lang="en-GB" sz="1800" b="1" dirty="0"/>
              <a:t> 12 let, </a:t>
            </a:r>
            <a:r>
              <a:rPr lang="en-GB" sz="1800" b="1" dirty="0" err="1"/>
              <a:t>dostává</a:t>
            </a:r>
            <a:r>
              <a:rPr lang="en-GB" sz="1800" b="1" dirty="0"/>
              <a:t> se </a:t>
            </a:r>
            <a:r>
              <a:rPr lang="en-GB" sz="1800" b="1" dirty="0" err="1"/>
              <a:t>tato</a:t>
            </a:r>
            <a:r>
              <a:rPr lang="en-GB" sz="1800" b="1" dirty="0"/>
              <a:t> </a:t>
            </a:r>
            <a:r>
              <a:rPr lang="en-GB" sz="1800" b="1" dirty="0" err="1"/>
              <a:t>okolnost</a:t>
            </a:r>
            <a:r>
              <a:rPr lang="en-GB" sz="1800" b="1" dirty="0"/>
              <a:t> do </a:t>
            </a:r>
            <a:r>
              <a:rPr lang="en-GB" sz="1800" b="1" dirty="0" err="1"/>
              <a:t>kolize</a:t>
            </a:r>
            <a:r>
              <a:rPr lang="en-GB" sz="1800" b="1" dirty="0"/>
              <a:t> s </a:t>
            </a:r>
            <a:r>
              <a:rPr lang="en-GB" sz="1800" b="1" dirty="0" err="1"/>
              <a:t>požadavkem</a:t>
            </a:r>
            <a:r>
              <a:rPr lang="en-GB" sz="1800" b="1" dirty="0"/>
              <a:t> </a:t>
            </a:r>
            <a:r>
              <a:rPr lang="en-GB" sz="1800" b="1" dirty="0" err="1"/>
              <a:t>přiměřenosti</a:t>
            </a:r>
            <a:r>
              <a:rPr lang="en-GB" sz="1800" b="1" dirty="0"/>
              <a:t> </a:t>
            </a:r>
            <a:r>
              <a:rPr lang="en-GB" sz="1800" b="1" dirty="0" err="1"/>
              <a:t>zásahu</a:t>
            </a:r>
            <a:r>
              <a:rPr lang="en-GB" sz="1800" b="1" dirty="0"/>
              <a:t> do </a:t>
            </a:r>
            <a:r>
              <a:rPr lang="en-GB" sz="1800" b="1" dirty="0" err="1"/>
              <a:t>práva</a:t>
            </a:r>
            <a:r>
              <a:rPr lang="en-GB" sz="1800" b="1" dirty="0"/>
              <a:t> </a:t>
            </a:r>
            <a:r>
              <a:rPr lang="en-GB" sz="1800" b="1" dirty="0" err="1"/>
              <a:t>na</a:t>
            </a:r>
            <a:r>
              <a:rPr lang="en-GB" sz="1800" b="1" dirty="0"/>
              <a:t> </a:t>
            </a:r>
            <a:r>
              <a:rPr lang="en-GB" sz="1800" b="1" dirty="0" err="1"/>
              <a:t>pokojné</a:t>
            </a:r>
            <a:r>
              <a:rPr lang="en-GB" sz="1800" b="1" dirty="0"/>
              <a:t> </a:t>
            </a:r>
            <a:r>
              <a:rPr lang="en-GB" sz="1800" b="1" dirty="0" err="1"/>
              <a:t>užívání</a:t>
            </a:r>
            <a:r>
              <a:rPr lang="en-GB" sz="1800" b="1" dirty="0"/>
              <a:t> </a:t>
            </a:r>
            <a:r>
              <a:rPr lang="en-GB" sz="1800" b="1" dirty="0" err="1"/>
              <a:t>majetku</a:t>
            </a:r>
            <a:r>
              <a:rPr lang="en-GB" sz="1800" b="1" dirty="0"/>
              <a:t>.</a:t>
            </a:r>
            <a:r>
              <a:rPr lang="en-GB" sz="1800" dirty="0"/>
              <a:t> S </a:t>
            </a:r>
            <a:r>
              <a:rPr lang="en-GB" sz="1800" dirty="0" err="1"/>
              <a:t>narůstajícím</a:t>
            </a:r>
            <a:r>
              <a:rPr lang="en-GB" sz="1800" dirty="0"/>
              <a:t> </a:t>
            </a:r>
            <a:r>
              <a:rPr lang="en-GB" sz="1800" dirty="0" err="1"/>
              <a:t>časem</a:t>
            </a:r>
            <a:r>
              <a:rPr lang="en-GB" sz="1800" dirty="0"/>
              <a:t> se </a:t>
            </a:r>
            <a:r>
              <a:rPr lang="en-GB" sz="1800" dirty="0" err="1"/>
              <a:t>totiž</a:t>
            </a:r>
            <a:r>
              <a:rPr lang="en-GB" sz="1800" dirty="0"/>
              <a:t> </a:t>
            </a:r>
            <a:r>
              <a:rPr lang="en-GB" sz="1800" dirty="0" err="1"/>
              <a:t>dočasnost</a:t>
            </a:r>
            <a:r>
              <a:rPr lang="en-GB" sz="1800" dirty="0"/>
              <a:t> </a:t>
            </a:r>
            <a:r>
              <a:rPr lang="en-GB" sz="1800" dirty="0" err="1"/>
              <a:t>zajišťovacího</a:t>
            </a:r>
            <a:r>
              <a:rPr lang="en-GB" sz="1800" dirty="0"/>
              <a:t> </a:t>
            </a:r>
            <a:r>
              <a:rPr lang="en-GB" sz="1800" dirty="0" err="1"/>
              <a:t>institutu</a:t>
            </a:r>
            <a:r>
              <a:rPr lang="en-GB" sz="1800" dirty="0"/>
              <a:t> </a:t>
            </a:r>
            <a:r>
              <a:rPr lang="en-GB" sz="1800" dirty="0" err="1"/>
              <a:t>relativizuje</a:t>
            </a:r>
            <a:r>
              <a:rPr lang="en-GB" sz="1800" dirty="0"/>
              <a:t> a je </a:t>
            </a:r>
            <a:r>
              <a:rPr lang="en-GB" sz="1800" dirty="0" err="1"/>
              <a:t>třeba</a:t>
            </a:r>
            <a:r>
              <a:rPr lang="en-GB" sz="1800" dirty="0"/>
              <a:t> </a:t>
            </a:r>
            <a:r>
              <a:rPr lang="en-GB" sz="1800" dirty="0" err="1"/>
              <a:t>ji</a:t>
            </a:r>
            <a:r>
              <a:rPr lang="en-GB" sz="1800" dirty="0"/>
              <a:t> </a:t>
            </a:r>
            <a:r>
              <a:rPr lang="en-GB" sz="1800" dirty="0" err="1"/>
              <a:t>posuzovat</a:t>
            </a:r>
            <a:r>
              <a:rPr lang="en-GB" sz="1800" dirty="0"/>
              <a:t> </a:t>
            </a:r>
            <a:r>
              <a:rPr lang="en-GB" sz="1800" dirty="0" err="1"/>
              <a:t>mnohem</a:t>
            </a:r>
            <a:r>
              <a:rPr lang="en-GB" sz="1800" dirty="0"/>
              <a:t> </a:t>
            </a:r>
            <a:r>
              <a:rPr lang="en-GB" sz="1800" dirty="0" err="1"/>
              <a:t>přísněji</a:t>
            </a:r>
            <a:r>
              <a:rPr lang="en-GB" sz="1800" dirty="0"/>
              <a:t>. </a:t>
            </a:r>
            <a:r>
              <a:rPr lang="en-GB" sz="1800" dirty="0" err="1"/>
              <a:t>Zde</a:t>
            </a:r>
            <a:r>
              <a:rPr lang="en-GB" sz="1800" dirty="0"/>
              <a:t> </a:t>
            </a:r>
            <a:r>
              <a:rPr lang="en-GB" sz="1800" dirty="0" err="1"/>
              <a:t>není</a:t>
            </a:r>
            <a:r>
              <a:rPr lang="en-GB" sz="1800" dirty="0"/>
              <a:t> </a:t>
            </a:r>
            <a:r>
              <a:rPr lang="en-GB" sz="1800" dirty="0" err="1"/>
              <a:t>možné</a:t>
            </a:r>
            <a:r>
              <a:rPr lang="en-GB" sz="1800" dirty="0"/>
              <a:t> se </a:t>
            </a:r>
            <a:r>
              <a:rPr lang="en-GB" sz="1800" dirty="0" err="1"/>
              <a:t>spokojit</a:t>
            </a:r>
            <a:r>
              <a:rPr lang="en-GB" sz="1800" dirty="0"/>
              <a:t> s </a:t>
            </a:r>
            <a:r>
              <a:rPr lang="en-GB" sz="1800" dirty="0" err="1"/>
              <a:t>pouhým</a:t>
            </a:r>
            <a:r>
              <a:rPr lang="en-GB" sz="1800" dirty="0"/>
              <a:t> </a:t>
            </a:r>
            <a:r>
              <a:rPr lang="en-GB" sz="1800" dirty="0" err="1"/>
              <a:t>zjištěním</a:t>
            </a:r>
            <a:r>
              <a:rPr lang="en-GB" sz="1800" dirty="0"/>
              <a:t>, </a:t>
            </a:r>
            <a:r>
              <a:rPr lang="en-GB" sz="1800" dirty="0" err="1"/>
              <a:t>že</a:t>
            </a:r>
            <a:r>
              <a:rPr lang="en-GB" sz="1800" dirty="0"/>
              <a:t> </a:t>
            </a:r>
            <a:r>
              <a:rPr lang="en-GB" sz="1800" dirty="0" err="1"/>
              <a:t>rozhodnutí</a:t>
            </a:r>
            <a:r>
              <a:rPr lang="en-GB" sz="1800" dirty="0"/>
              <a:t> o </a:t>
            </a:r>
            <a:r>
              <a:rPr lang="en-GB" sz="1800" dirty="0" err="1"/>
              <a:t>zajištění</a:t>
            </a:r>
            <a:r>
              <a:rPr lang="en-GB" sz="1800" dirty="0"/>
              <a:t> </a:t>
            </a:r>
            <a:r>
              <a:rPr lang="en-GB" sz="1800" dirty="0" err="1"/>
              <a:t>bylo</a:t>
            </a:r>
            <a:r>
              <a:rPr lang="en-GB" sz="1800" dirty="0"/>
              <a:t> </a:t>
            </a:r>
            <a:r>
              <a:rPr lang="en-GB" sz="1800" dirty="0" err="1"/>
              <a:t>vydáno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základě</a:t>
            </a:r>
            <a:r>
              <a:rPr lang="en-GB" sz="1800" dirty="0"/>
              <a:t> </a:t>
            </a:r>
            <a:r>
              <a:rPr lang="en-GB" sz="1800" dirty="0" err="1"/>
              <a:t>zákona</a:t>
            </a:r>
            <a:r>
              <a:rPr lang="en-GB" sz="1800" dirty="0"/>
              <a:t>, </a:t>
            </a:r>
            <a:r>
              <a:rPr lang="en-GB" sz="1800" dirty="0" err="1"/>
              <a:t>příslušným</a:t>
            </a:r>
            <a:r>
              <a:rPr lang="en-GB" sz="1800" dirty="0"/>
              <a:t> </a:t>
            </a:r>
            <a:r>
              <a:rPr lang="en-GB" sz="1800" dirty="0" err="1"/>
              <a:t>orgánem</a:t>
            </a:r>
            <a:r>
              <a:rPr lang="en-GB" sz="1800" dirty="0"/>
              <a:t> a </a:t>
            </a:r>
            <a:r>
              <a:rPr lang="en-GB" sz="1800" dirty="0" err="1"/>
              <a:t>že</a:t>
            </a:r>
            <a:r>
              <a:rPr lang="en-GB" sz="1800" dirty="0"/>
              <a:t> </a:t>
            </a:r>
            <a:r>
              <a:rPr lang="en-GB" sz="1800" dirty="0" err="1"/>
              <a:t>není</a:t>
            </a:r>
            <a:r>
              <a:rPr lang="en-GB" sz="1800" dirty="0"/>
              <a:t> </a:t>
            </a:r>
            <a:r>
              <a:rPr lang="en-GB" sz="1800" dirty="0" err="1"/>
              <a:t>projevem</a:t>
            </a:r>
            <a:r>
              <a:rPr lang="en-GB" sz="1800" dirty="0"/>
              <a:t> </a:t>
            </a:r>
            <a:r>
              <a:rPr lang="en-GB" sz="1800" dirty="0" err="1"/>
              <a:t>svévole</a:t>
            </a:r>
            <a:r>
              <a:rPr lang="en-GB" sz="1800" dirty="0"/>
              <a:t>. U </a:t>
            </a:r>
            <a:r>
              <a:rPr lang="en-GB" sz="1800" dirty="0" err="1"/>
              <a:t>mnohaletých</a:t>
            </a:r>
            <a:r>
              <a:rPr lang="en-GB" sz="1800" dirty="0"/>
              <a:t> </a:t>
            </a:r>
            <a:r>
              <a:rPr lang="en-GB" sz="1800" dirty="0" err="1"/>
              <a:t>zajištění</a:t>
            </a:r>
            <a:r>
              <a:rPr lang="en-GB" sz="1800" dirty="0"/>
              <a:t> </a:t>
            </a:r>
            <a:r>
              <a:rPr lang="en-GB" sz="1800" b="1" dirty="0"/>
              <a:t>je </a:t>
            </a:r>
            <a:r>
              <a:rPr lang="en-GB" sz="1800" b="1" dirty="0" err="1"/>
              <a:t>třeba</a:t>
            </a:r>
            <a:r>
              <a:rPr lang="en-GB" sz="1800" b="1" dirty="0"/>
              <a:t> </a:t>
            </a:r>
            <a:r>
              <a:rPr lang="en-GB" sz="1800" b="1" dirty="0" err="1"/>
              <a:t>nad</a:t>
            </a:r>
            <a:r>
              <a:rPr lang="en-GB" sz="1800" b="1" dirty="0"/>
              <a:t> </a:t>
            </a:r>
            <a:r>
              <a:rPr lang="en-GB" sz="1800" b="1" dirty="0" err="1"/>
              <a:t>rámec</a:t>
            </a:r>
            <a:r>
              <a:rPr lang="en-GB" sz="1800" b="1" dirty="0"/>
              <a:t> </a:t>
            </a:r>
            <a:r>
              <a:rPr lang="en-GB" sz="1800" b="1" dirty="0" err="1"/>
              <a:t>těchto</a:t>
            </a:r>
            <a:r>
              <a:rPr lang="en-GB" sz="1800" b="1" dirty="0"/>
              <a:t> </a:t>
            </a:r>
            <a:r>
              <a:rPr lang="en-GB" sz="1800" b="1" dirty="0" err="1"/>
              <a:t>požadavků</a:t>
            </a:r>
            <a:r>
              <a:rPr lang="en-GB" sz="1800" b="1" dirty="0"/>
              <a:t> </a:t>
            </a:r>
            <a:r>
              <a:rPr lang="en-GB" sz="1800" b="1" dirty="0" err="1"/>
              <a:t>zohlednit</a:t>
            </a:r>
            <a:r>
              <a:rPr lang="en-GB" sz="1800" b="1" dirty="0"/>
              <a:t>, co </a:t>
            </a:r>
            <a:r>
              <a:rPr lang="en-GB" sz="1800" b="1" dirty="0" err="1"/>
              <a:t>ovlivňuje</a:t>
            </a:r>
            <a:r>
              <a:rPr lang="en-GB" sz="1800" b="1" dirty="0"/>
              <a:t> </a:t>
            </a:r>
            <a:r>
              <a:rPr lang="en-GB" sz="1800" b="1" dirty="0" err="1"/>
              <a:t>délku</a:t>
            </a:r>
            <a:r>
              <a:rPr lang="en-GB" sz="1800" b="1" dirty="0"/>
              <a:t> </a:t>
            </a:r>
            <a:r>
              <a:rPr lang="en-GB" sz="1800" b="1" dirty="0" err="1"/>
              <a:t>samotného</a:t>
            </a:r>
            <a:r>
              <a:rPr lang="en-GB" sz="1800" b="1" dirty="0"/>
              <a:t> </a:t>
            </a:r>
            <a:r>
              <a:rPr lang="en-GB" sz="1800" b="1" dirty="0" err="1"/>
              <a:t>zajištění</a:t>
            </a:r>
            <a:r>
              <a:rPr lang="en-GB" sz="1800" b="1" dirty="0"/>
              <a:t>, </a:t>
            </a:r>
            <a:r>
              <a:rPr lang="en-GB" sz="1800" b="1" dirty="0" err="1"/>
              <a:t>tedy</a:t>
            </a:r>
            <a:r>
              <a:rPr lang="en-GB" sz="1800" b="1" dirty="0"/>
              <a:t> </a:t>
            </a:r>
            <a:r>
              <a:rPr lang="en-GB" sz="1800" b="1" dirty="0" err="1"/>
              <a:t>zda</a:t>
            </a:r>
            <a:r>
              <a:rPr lang="en-GB" sz="1800" b="1" dirty="0"/>
              <a:t> je </a:t>
            </a:r>
            <a:r>
              <a:rPr lang="en-GB" sz="1800" b="1" dirty="0" err="1"/>
              <a:t>dána</a:t>
            </a:r>
            <a:r>
              <a:rPr lang="en-GB" sz="1800" b="1" dirty="0"/>
              <a:t> </a:t>
            </a:r>
            <a:r>
              <a:rPr lang="en-GB" sz="1800" b="1" dirty="0" err="1"/>
              <a:t>objektivní</a:t>
            </a:r>
            <a:r>
              <a:rPr lang="en-GB" sz="1800" b="1" dirty="0"/>
              <a:t> </a:t>
            </a:r>
            <a:r>
              <a:rPr lang="en-GB" sz="1800" b="1" dirty="0" err="1"/>
              <a:t>složitostí</a:t>
            </a:r>
            <a:r>
              <a:rPr lang="en-GB" sz="1800" b="1" dirty="0"/>
              <a:t> </a:t>
            </a:r>
            <a:r>
              <a:rPr lang="en-GB" sz="1800" b="1" dirty="0" err="1"/>
              <a:t>trestní</a:t>
            </a:r>
            <a:r>
              <a:rPr lang="en-GB" sz="1800" b="1" dirty="0"/>
              <a:t> </a:t>
            </a:r>
            <a:r>
              <a:rPr lang="en-GB" sz="1800" b="1" dirty="0" err="1"/>
              <a:t>věci</a:t>
            </a:r>
            <a:r>
              <a:rPr lang="en-GB" sz="1800" b="1" dirty="0"/>
              <a:t> </a:t>
            </a:r>
            <a:r>
              <a:rPr lang="en-GB" sz="1800" b="1" dirty="0" err="1"/>
              <a:t>či</a:t>
            </a:r>
            <a:r>
              <a:rPr lang="en-GB" sz="1800" b="1" dirty="0"/>
              <a:t> </a:t>
            </a:r>
            <a:r>
              <a:rPr lang="en-GB" sz="1800" b="1" dirty="0" err="1"/>
              <a:t>uplatňováním</a:t>
            </a:r>
            <a:r>
              <a:rPr lang="en-GB" sz="1800" b="1" dirty="0"/>
              <a:t> (</a:t>
            </a:r>
            <a:r>
              <a:rPr lang="en-GB" sz="1800" b="1" dirty="0" err="1"/>
              <a:t>i</a:t>
            </a:r>
            <a:r>
              <a:rPr lang="en-GB" sz="1800" b="1" dirty="0"/>
              <a:t> </a:t>
            </a:r>
            <a:r>
              <a:rPr lang="en-GB" sz="1800" b="1" dirty="0" err="1"/>
              <a:t>obstrukčním</a:t>
            </a:r>
            <a:r>
              <a:rPr lang="en-GB" sz="1800" b="1" dirty="0"/>
              <a:t>) </a:t>
            </a:r>
            <a:r>
              <a:rPr lang="en-GB" sz="1800" b="1" dirty="0" err="1"/>
              <a:t>procesních</a:t>
            </a:r>
            <a:r>
              <a:rPr lang="en-GB" sz="1800" b="1" dirty="0"/>
              <a:t> </a:t>
            </a:r>
            <a:r>
              <a:rPr lang="en-GB" sz="1800" b="1" dirty="0" err="1"/>
              <a:t>práv</a:t>
            </a:r>
            <a:r>
              <a:rPr lang="en-GB" sz="1800" b="1" dirty="0"/>
              <a:t>, </a:t>
            </a:r>
            <a:r>
              <a:rPr lang="en-GB" sz="1800" b="1" dirty="0" err="1"/>
              <a:t>nebo</a:t>
            </a:r>
            <a:r>
              <a:rPr lang="en-GB" sz="1800" b="1" dirty="0"/>
              <a:t> </a:t>
            </a:r>
            <a:r>
              <a:rPr lang="en-GB" sz="1800" b="1" dirty="0" err="1"/>
              <a:t>zda</a:t>
            </a:r>
            <a:r>
              <a:rPr lang="en-GB" sz="1800" b="1" dirty="0"/>
              <a:t> je </a:t>
            </a:r>
            <a:r>
              <a:rPr lang="en-GB" sz="1800" b="1" dirty="0" err="1"/>
              <a:t>délka</a:t>
            </a:r>
            <a:r>
              <a:rPr lang="en-GB" sz="1800" b="1" dirty="0"/>
              <a:t> </a:t>
            </a:r>
            <a:r>
              <a:rPr lang="en-GB" sz="1800" b="1" dirty="0" err="1"/>
              <a:t>řízení</a:t>
            </a:r>
            <a:r>
              <a:rPr lang="en-GB" sz="1800" b="1" dirty="0"/>
              <a:t> </a:t>
            </a:r>
            <a:r>
              <a:rPr lang="en-GB" sz="1800" b="1" dirty="0" err="1"/>
              <a:t>ovlivněna</a:t>
            </a:r>
            <a:r>
              <a:rPr lang="en-GB" sz="1800" b="1" dirty="0"/>
              <a:t> </a:t>
            </a:r>
            <a:r>
              <a:rPr lang="en-GB" sz="1800" b="1" dirty="0" err="1"/>
              <a:t>neodůvodněnými</a:t>
            </a:r>
            <a:r>
              <a:rPr lang="en-GB" sz="1800" b="1" dirty="0"/>
              <a:t> </a:t>
            </a:r>
            <a:r>
              <a:rPr lang="en-GB" sz="1800" b="1" dirty="0" err="1"/>
              <a:t>průtahy</a:t>
            </a:r>
            <a:r>
              <a:rPr lang="en-GB" sz="1800" b="1" dirty="0"/>
              <a:t> a </a:t>
            </a:r>
            <a:r>
              <a:rPr lang="en-GB" sz="1800" b="1" dirty="0" err="1"/>
              <a:t>pochybeními</a:t>
            </a:r>
            <a:r>
              <a:rPr lang="en-GB" sz="1800" b="1" dirty="0"/>
              <a:t> </a:t>
            </a:r>
            <a:r>
              <a:rPr lang="en-GB" sz="1800" b="1" dirty="0" err="1"/>
              <a:t>ze</a:t>
            </a:r>
            <a:r>
              <a:rPr lang="en-GB" sz="1800" b="1" dirty="0"/>
              <a:t> </a:t>
            </a:r>
            <a:r>
              <a:rPr lang="en-GB" sz="1800" b="1" dirty="0" err="1"/>
              <a:t>strany</a:t>
            </a:r>
            <a:r>
              <a:rPr lang="en-GB" sz="1800" b="1" dirty="0"/>
              <a:t> </a:t>
            </a:r>
            <a:r>
              <a:rPr lang="en-GB" sz="1800" b="1" dirty="0" err="1"/>
              <a:t>orgánů</a:t>
            </a:r>
            <a:r>
              <a:rPr lang="en-GB" sz="1800" b="1" dirty="0"/>
              <a:t> </a:t>
            </a:r>
            <a:r>
              <a:rPr lang="en-GB" sz="1800" b="1" dirty="0" err="1"/>
              <a:t>činných</a:t>
            </a:r>
            <a:r>
              <a:rPr lang="en-GB" sz="1800" b="1" dirty="0"/>
              <a:t> v </a:t>
            </a:r>
            <a:r>
              <a:rPr lang="en-GB" sz="1800" b="1" dirty="0" err="1"/>
              <a:t>trestním</a:t>
            </a:r>
            <a:r>
              <a:rPr lang="en-GB" sz="1800" b="1" dirty="0"/>
              <a:t> </a:t>
            </a:r>
            <a:r>
              <a:rPr lang="en-GB" sz="1800" b="1" dirty="0" err="1"/>
              <a:t>řízení</a:t>
            </a:r>
            <a:r>
              <a:rPr lang="en-GB" sz="1800" dirty="0"/>
              <a:t>. </a:t>
            </a:r>
            <a:r>
              <a:rPr lang="en-GB" sz="1800" dirty="0" err="1"/>
              <a:t>Současně</a:t>
            </a:r>
            <a:r>
              <a:rPr lang="en-GB" sz="1800" dirty="0"/>
              <a:t> je </a:t>
            </a:r>
            <a:r>
              <a:rPr lang="en-GB" sz="1800" dirty="0" err="1"/>
              <a:t>třeba</a:t>
            </a:r>
            <a:r>
              <a:rPr lang="en-GB" sz="1800" dirty="0"/>
              <a:t> </a:t>
            </a:r>
            <a:r>
              <a:rPr lang="en-GB" sz="1800" dirty="0" err="1"/>
              <a:t>zohlednit</a:t>
            </a:r>
            <a:r>
              <a:rPr lang="en-GB" sz="1800" dirty="0"/>
              <a:t>, </a:t>
            </a:r>
            <a:r>
              <a:rPr lang="en-GB" sz="1800" dirty="0" err="1"/>
              <a:t>jakou</a:t>
            </a:r>
            <a:r>
              <a:rPr lang="en-GB" sz="1800" dirty="0"/>
              <a:t> </a:t>
            </a:r>
            <a:r>
              <a:rPr lang="en-GB" sz="1800" dirty="0" err="1"/>
              <a:t>relevanci</a:t>
            </a:r>
            <a:r>
              <a:rPr lang="en-GB" sz="1800" dirty="0"/>
              <a:t> </a:t>
            </a:r>
            <a:r>
              <a:rPr lang="en-GB" sz="1800" dirty="0" err="1"/>
              <a:t>mají</a:t>
            </a:r>
            <a:r>
              <a:rPr lang="en-GB" sz="1800" dirty="0"/>
              <a:t> </a:t>
            </a:r>
            <a:r>
              <a:rPr lang="en-GB" sz="1800" dirty="0" err="1"/>
              <a:t>argumenty</a:t>
            </a:r>
            <a:r>
              <a:rPr lang="en-GB" sz="1800" dirty="0"/>
              <a:t> </a:t>
            </a:r>
            <a:r>
              <a:rPr lang="en-GB" sz="1800" dirty="0" err="1"/>
              <a:t>podporující</a:t>
            </a:r>
            <a:r>
              <a:rPr lang="en-GB" sz="1800" dirty="0"/>
              <a:t> </a:t>
            </a:r>
            <a:r>
              <a:rPr lang="en-GB" sz="1800" dirty="0" err="1"/>
              <a:t>trvání</a:t>
            </a:r>
            <a:r>
              <a:rPr lang="en-GB" sz="1800" dirty="0"/>
              <a:t> </a:t>
            </a:r>
            <a:r>
              <a:rPr lang="en-GB" sz="1800" dirty="0" err="1"/>
              <a:t>zajištění</a:t>
            </a:r>
            <a:r>
              <a:rPr lang="en-GB" sz="1800" dirty="0"/>
              <a:t>, </a:t>
            </a:r>
            <a:r>
              <a:rPr lang="en-GB" sz="1800" dirty="0" err="1"/>
              <a:t>tedy</a:t>
            </a:r>
            <a:r>
              <a:rPr lang="en-GB" sz="1800" dirty="0"/>
              <a:t> </a:t>
            </a:r>
            <a:r>
              <a:rPr lang="en-GB" sz="1800" dirty="0" err="1"/>
              <a:t>zdali</a:t>
            </a:r>
            <a:r>
              <a:rPr lang="en-GB" sz="1800" dirty="0"/>
              <a:t> </a:t>
            </a:r>
            <a:r>
              <a:rPr lang="en-GB" sz="1800" dirty="0" err="1"/>
              <a:t>jsou</a:t>
            </a:r>
            <a:r>
              <a:rPr lang="en-GB" sz="1800" dirty="0"/>
              <a:t> </a:t>
            </a:r>
            <a:r>
              <a:rPr lang="en-GB" sz="1800" dirty="0" err="1"/>
              <a:t>tyto</a:t>
            </a:r>
            <a:r>
              <a:rPr lang="en-GB" sz="1800" dirty="0"/>
              <a:t> </a:t>
            </a:r>
            <a:r>
              <a:rPr lang="en-GB" sz="1800" dirty="0" err="1"/>
              <a:t>argumenty</a:t>
            </a:r>
            <a:r>
              <a:rPr lang="en-GB" sz="1800" dirty="0"/>
              <a:t> </a:t>
            </a:r>
            <a:r>
              <a:rPr lang="en-GB" sz="1800" dirty="0" err="1"/>
              <a:t>vymezené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počátku</a:t>
            </a:r>
            <a:r>
              <a:rPr lang="en-GB" sz="1800" dirty="0"/>
              <a:t> </a:t>
            </a:r>
            <a:r>
              <a:rPr lang="en-GB" sz="1800" dirty="0" err="1"/>
              <a:t>trestního</a:t>
            </a:r>
            <a:r>
              <a:rPr lang="en-GB" sz="1800" dirty="0"/>
              <a:t> </a:t>
            </a:r>
            <a:r>
              <a:rPr lang="en-GB" sz="1800" dirty="0" err="1"/>
              <a:t>řízení</a:t>
            </a:r>
            <a:r>
              <a:rPr lang="en-GB" sz="1800" dirty="0"/>
              <a:t> </a:t>
            </a:r>
            <a:r>
              <a:rPr lang="en-GB" sz="1800" dirty="0" err="1"/>
              <a:t>podporovány</a:t>
            </a:r>
            <a:r>
              <a:rPr lang="en-GB" sz="1800" dirty="0"/>
              <a:t> </a:t>
            </a:r>
            <a:r>
              <a:rPr lang="en-GB" sz="1800" dirty="0" err="1"/>
              <a:t>vývojem</a:t>
            </a:r>
            <a:r>
              <a:rPr lang="en-GB" sz="1800" dirty="0"/>
              <a:t> a </a:t>
            </a:r>
            <a:r>
              <a:rPr lang="en-GB" sz="1800" dirty="0" err="1"/>
              <a:t>směřováním</a:t>
            </a:r>
            <a:r>
              <a:rPr lang="en-GB" sz="1800" dirty="0"/>
              <a:t> </a:t>
            </a:r>
            <a:r>
              <a:rPr lang="en-GB" sz="1800" dirty="0" err="1"/>
              <a:t>celé</a:t>
            </a:r>
            <a:r>
              <a:rPr lang="en-GB" sz="1800" dirty="0"/>
              <a:t> </a:t>
            </a:r>
            <a:r>
              <a:rPr lang="en-GB" sz="1800" dirty="0" err="1"/>
              <a:t>trestní</a:t>
            </a:r>
            <a:r>
              <a:rPr lang="en-GB" sz="1800" dirty="0"/>
              <a:t> </a:t>
            </a:r>
            <a:r>
              <a:rPr lang="en-GB" sz="1800" dirty="0" err="1"/>
              <a:t>kauzy</a:t>
            </a:r>
            <a:r>
              <a:rPr lang="en-GB" sz="1800" dirty="0"/>
              <a:t>. </a:t>
            </a:r>
            <a:r>
              <a:rPr lang="en-GB" sz="1800" dirty="0" err="1"/>
              <a:t>Přihlédnout</a:t>
            </a:r>
            <a:r>
              <a:rPr lang="en-GB" sz="1800" dirty="0"/>
              <a:t> je </a:t>
            </a:r>
            <a:r>
              <a:rPr lang="en-GB" sz="1800" dirty="0" err="1"/>
              <a:t>pak</a:t>
            </a:r>
            <a:r>
              <a:rPr lang="en-GB" sz="1800" dirty="0"/>
              <a:t> </a:t>
            </a:r>
            <a:r>
              <a:rPr lang="en-GB" sz="1800" dirty="0" err="1"/>
              <a:t>nutné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k </a:t>
            </a:r>
            <a:r>
              <a:rPr lang="en-GB" sz="1800" dirty="0" err="1"/>
              <a:t>tomu</a:t>
            </a:r>
            <a:r>
              <a:rPr lang="en-GB" sz="1800" dirty="0"/>
              <a:t>, </a:t>
            </a:r>
            <a:r>
              <a:rPr lang="en-GB" sz="1800" dirty="0" err="1"/>
              <a:t>jak</a:t>
            </a:r>
            <a:r>
              <a:rPr lang="en-GB" sz="1800" dirty="0"/>
              <a:t> </a:t>
            </a:r>
            <a:r>
              <a:rPr lang="en-GB" sz="1800" dirty="0" err="1"/>
              <a:t>intenzivní</a:t>
            </a:r>
            <a:r>
              <a:rPr lang="en-GB" sz="1800" dirty="0"/>
              <a:t> </a:t>
            </a:r>
            <a:r>
              <a:rPr lang="en-GB" sz="1800" dirty="0" err="1"/>
              <a:t>zásah</a:t>
            </a:r>
            <a:r>
              <a:rPr lang="en-GB" sz="1800" dirty="0"/>
              <a:t> </a:t>
            </a:r>
            <a:r>
              <a:rPr lang="en-GB" sz="1800" dirty="0" err="1"/>
              <a:t>dané</a:t>
            </a:r>
            <a:r>
              <a:rPr lang="en-GB" sz="1800" dirty="0"/>
              <a:t> </a:t>
            </a:r>
            <a:r>
              <a:rPr lang="en-GB" sz="1800" dirty="0" err="1"/>
              <a:t>zajištění</a:t>
            </a:r>
            <a:r>
              <a:rPr lang="en-GB" sz="1800" dirty="0"/>
              <a:t> pro </a:t>
            </a:r>
            <a:r>
              <a:rPr lang="en-GB" sz="1800" dirty="0" err="1"/>
              <a:t>dotčeného</a:t>
            </a:r>
            <a:r>
              <a:rPr lang="en-GB" sz="1800" dirty="0"/>
              <a:t> </a:t>
            </a:r>
            <a:r>
              <a:rPr lang="en-GB" sz="1800" dirty="0" err="1"/>
              <a:t>individuální</a:t>
            </a:r>
            <a:r>
              <a:rPr lang="en-GB" sz="1800" dirty="0"/>
              <a:t> </a:t>
            </a:r>
            <a:r>
              <a:rPr lang="en-GB" sz="1800" dirty="0" err="1"/>
              <a:t>představuje</a:t>
            </a:r>
            <a:r>
              <a:rPr lang="en-GB" sz="1800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9645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870575" cy="451576"/>
          </a:xfrm>
        </p:spPr>
        <p:txBody>
          <a:bodyPr/>
          <a:lstStyle/>
          <a:p>
            <a:r>
              <a:rPr lang="pl-PL" dirty="0"/>
              <a:t>nález sp. zn. I. ÚS 2155/16 ze dne 14. 3. </a:t>
            </a:r>
            <a:r>
              <a:rPr lang="pl-PL" dirty="0" smtClean="0"/>
              <a:t>2018 (T. L.)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8064" y="1762298"/>
            <a:ext cx="11962015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/>
              <a:t>„</a:t>
            </a:r>
            <a:r>
              <a:rPr lang="en-GB" dirty="0" err="1"/>
              <a:t>Adresátem</a:t>
            </a:r>
            <a:r>
              <a:rPr lang="en-GB" dirty="0"/>
              <a:t> </a:t>
            </a:r>
            <a:r>
              <a:rPr lang="en-GB" b="1" dirty="0" err="1"/>
              <a:t>právní</a:t>
            </a:r>
            <a:r>
              <a:rPr lang="en-GB" b="1" dirty="0"/>
              <a:t> </a:t>
            </a:r>
            <a:r>
              <a:rPr lang="en-GB" b="1" dirty="0" err="1"/>
              <a:t>normy</a:t>
            </a:r>
            <a:r>
              <a:rPr lang="en-GB" b="1" dirty="0"/>
              <a:t> </a:t>
            </a:r>
            <a:r>
              <a:rPr lang="en-GB" b="1" dirty="0" err="1"/>
              <a:t>uvedené</a:t>
            </a:r>
            <a:r>
              <a:rPr lang="en-GB" b="1" dirty="0"/>
              <a:t> v § 8b </a:t>
            </a:r>
            <a:r>
              <a:rPr lang="en-GB" b="1" dirty="0" err="1"/>
              <a:t>odst</a:t>
            </a:r>
            <a:r>
              <a:rPr lang="en-GB" b="1" dirty="0"/>
              <a:t>. 1 </a:t>
            </a:r>
            <a:r>
              <a:rPr lang="en-GB" b="1" dirty="0" err="1"/>
              <a:t>trestního</a:t>
            </a:r>
            <a:r>
              <a:rPr lang="en-GB" b="1" dirty="0"/>
              <a:t> </a:t>
            </a:r>
            <a:r>
              <a:rPr lang="en-GB" b="1" dirty="0" err="1"/>
              <a:t>řádu</a:t>
            </a:r>
            <a:r>
              <a:rPr lang="en-GB" b="1" dirty="0"/>
              <a:t> </a:t>
            </a:r>
            <a:r>
              <a:rPr lang="en-GB" b="1" dirty="0" err="1"/>
              <a:t>mohou</a:t>
            </a:r>
            <a:r>
              <a:rPr lang="en-GB" b="1" dirty="0"/>
              <a:t> </a:t>
            </a:r>
            <a:r>
              <a:rPr lang="en-GB" b="1" dirty="0" err="1"/>
              <a:t>být</a:t>
            </a:r>
            <a:r>
              <a:rPr lang="en-GB" b="1" dirty="0"/>
              <a:t> </a:t>
            </a:r>
            <a:r>
              <a:rPr lang="en-GB" b="1" dirty="0" err="1"/>
              <a:t>pouze</a:t>
            </a:r>
            <a:r>
              <a:rPr lang="en-GB" b="1" dirty="0"/>
              <a:t> ty </a:t>
            </a:r>
            <a:r>
              <a:rPr lang="en-GB" b="1" dirty="0" err="1"/>
              <a:t>osoby</a:t>
            </a:r>
            <a:r>
              <a:rPr lang="en-GB" b="1" dirty="0"/>
              <a:t>, </a:t>
            </a:r>
            <a:r>
              <a:rPr lang="en-GB" b="1" dirty="0" err="1"/>
              <a:t>kterým</a:t>
            </a:r>
            <a:r>
              <a:rPr lang="en-GB" b="1" dirty="0"/>
              <a:t> </a:t>
            </a:r>
            <a:r>
              <a:rPr lang="en-GB" b="1" dirty="0" err="1"/>
              <a:t>orgány</a:t>
            </a:r>
            <a:r>
              <a:rPr lang="en-GB" b="1" dirty="0"/>
              <a:t> </a:t>
            </a:r>
            <a:r>
              <a:rPr lang="en-GB" b="1" dirty="0" err="1"/>
              <a:t>činné</a:t>
            </a:r>
            <a:r>
              <a:rPr lang="en-GB" b="1" dirty="0"/>
              <a:t> v </a:t>
            </a:r>
            <a:r>
              <a:rPr lang="en-GB" b="1" dirty="0" err="1"/>
              <a:t>trestním</a:t>
            </a:r>
            <a:r>
              <a:rPr lang="en-GB" b="1" dirty="0"/>
              <a:t> </a:t>
            </a:r>
            <a:r>
              <a:rPr lang="en-GB" b="1" dirty="0" err="1"/>
              <a:t>řízení</a:t>
            </a:r>
            <a:r>
              <a:rPr lang="en-GB" b="1" dirty="0"/>
              <a:t> </a:t>
            </a:r>
            <a:r>
              <a:rPr lang="en-GB" b="1" dirty="0" err="1"/>
              <a:t>poskytly</a:t>
            </a:r>
            <a:r>
              <a:rPr lang="en-GB" b="1" dirty="0"/>
              <a:t> </a:t>
            </a:r>
            <a:r>
              <a:rPr lang="en-GB" b="1" dirty="0" err="1"/>
              <a:t>informace</a:t>
            </a:r>
            <a:r>
              <a:rPr lang="en-GB" b="1" dirty="0"/>
              <a:t>,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něž</a:t>
            </a:r>
            <a:r>
              <a:rPr lang="en-GB" b="1" dirty="0"/>
              <a:t> se </a:t>
            </a:r>
            <a:r>
              <a:rPr lang="en-GB" b="1" dirty="0" err="1"/>
              <a:t>vztahuje</a:t>
            </a:r>
            <a:r>
              <a:rPr lang="en-GB" b="1" dirty="0"/>
              <a:t> </a:t>
            </a:r>
            <a:r>
              <a:rPr lang="en-GB" b="1" dirty="0" err="1"/>
              <a:t>zákaz</a:t>
            </a:r>
            <a:r>
              <a:rPr lang="en-GB" b="1" dirty="0"/>
              <a:t> </a:t>
            </a:r>
            <a:r>
              <a:rPr lang="en-GB" b="1" dirty="0" err="1"/>
              <a:t>zveřejnění</a:t>
            </a:r>
            <a:r>
              <a:rPr lang="en-GB" b="1" dirty="0"/>
              <a:t> </a:t>
            </a:r>
            <a:r>
              <a:rPr lang="en-GB" dirty="0" err="1"/>
              <a:t>podle</a:t>
            </a:r>
            <a:r>
              <a:rPr lang="en-GB" dirty="0"/>
              <a:t> § 8a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téhož</a:t>
            </a:r>
            <a:r>
              <a:rPr lang="en-GB" dirty="0"/>
              <a:t> </a:t>
            </a:r>
            <a:r>
              <a:rPr lang="en-GB" dirty="0" err="1"/>
              <a:t>zákona</a:t>
            </a:r>
            <a:r>
              <a:rPr lang="en-GB" dirty="0"/>
              <a:t>. </a:t>
            </a:r>
            <a:r>
              <a:rPr lang="en-GB" b="1" dirty="0"/>
              <a:t>Na </a:t>
            </a:r>
            <a:r>
              <a:rPr lang="en-GB" b="1" dirty="0" err="1"/>
              <a:t>jiné</a:t>
            </a:r>
            <a:r>
              <a:rPr lang="en-GB" b="1" dirty="0"/>
              <a:t> </a:t>
            </a:r>
            <a:r>
              <a:rPr lang="en-GB" b="1" dirty="0" err="1"/>
              <a:t>subjekty</a:t>
            </a:r>
            <a:r>
              <a:rPr lang="en-GB" b="1" dirty="0"/>
              <a:t>, </a:t>
            </a:r>
            <a:r>
              <a:rPr lang="en-GB" b="1" dirty="0" err="1"/>
              <a:t>ať</a:t>
            </a:r>
            <a:r>
              <a:rPr lang="en-GB" b="1" dirty="0"/>
              <a:t> se </a:t>
            </a:r>
            <a:r>
              <a:rPr lang="en-GB" b="1" dirty="0" err="1"/>
              <a:t>již</a:t>
            </a:r>
            <a:r>
              <a:rPr lang="en-GB" b="1" dirty="0"/>
              <a:t> s </a:t>
            </a:r>
            <a:r>
              <a:rPr lang="en-GB" b="1" dirty="0" err="1"/>
              <a:t>takovými</a:t>
            </a:r>
            <a:r>
              <a:rPr lang="en-GB" b="1" dirty="0"/>
              <a:t> </a:t>
            </a:r>
            <a:r>
              <a:rPr lang="en-GB" b="1" dirty="0" err="1"/>
              <a:t>informacemi</a:t>
            </a:r>
            <a:r>
              <a:rPr lang="en-GB" b="1" dirty="0"/>
              <a:t> </a:t>
            </a:r>
            <a:r>
              <a:rPr lang="en-GB" b="1" dirty="0" err="1"/>
              <a:t>seznámily</a:t>
            </a:r>
            <a:r>
              <a:rPr lang="en-GB" b="1" dirty="0"/>
              <a:t> </a:t>
            </a:r>
            <a:r>
              <a:rPr lang="en-GB" b="1" dirty="0" err="1"/>
              <a:t>jakkoli</a:t>
            </a:r>
            <a:r>
              <a:rPr lang="en-GB" b="1" dirty="0"/>
              <a:t>, </a:t>
            </a:r>
            <a:r>
              <a:rPr lang="en-GB" b="1" dirty="0" err="1"/>
              <a:t>zákaz</a:t>
            </a:r>
            <a:r>
              <a:rPr lang="en-GB" b="1" dirty="0"/>
              <a:t> </a:t>
            </a:r>
            <a:r>
              <a:rPr lang="en-GB" b="1" dirty="0" err="1"/>
              <a:t>dalšího</a:t>
            </a:r>
            <a:r>
              <a:rPr lang="en-GB" b="1" dirty="0"/>
              <a:t> </a:t>
            </a:r>
            <a:r>
              <a:rPr lang="en-GB" b="1" dirty="0" err="1"/>
              <a:t>poskytnutí</a:t>
            </a:r>
            <a:r>
              <a:rPr lang="en-GB" b="1" dirty="0"/>
              <a:t> </a:t>
            </a:r>
            <a:r>
              <a:rPr lang="en-GB" b="1" dirty="0" err="1"/>
              <a:t>stanovený</a:t>
            </a:r>
            <a:r>
              <a:rPr lang="en-GB" b="1" dirty="0"/>
              <a:t> v § 8b </a:t>
            </a:r>
            <a:r>
              <a:rPr lang="en-GB" b="1" dirty="0" err="1"/>
              <a:t>odst</a:t>
            </a:r>
            <a:r>
              <a:rPr lang="en-GB" b="1" dirty="0"/>
              <a:t>. 1 tr. ř. </a:t>
            </a:r>
            <a:r>
              <a:rPr lang="en-GB" b="1" dirty="0" err="1"/>
              <a:t>nedopadá</a:t>
            </a:r>
            <a:r>
              <a:rPr lang="en-GB" dirty="0"/>
              <a:t>; </a:t>
            </a:r>
            <a:r>
              <a:rPr lang="en-GB" dirty="0" err="1"/>
              <a:t>tím</a:t>
            </a:r>
            <a:r>
              <a:rPr lang="en-GB" dirty="0"/>
              <a:t>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dotčena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případná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odpovědnost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jiných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 </a:t>
            </a:r>
            <a:r>
              <a:rPr lang="en-GB" dirty="0" err="1"/>
              <a:t>právního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en-GB" dirty="0"/>
              <a:t>. </a:t>
            </a:r>
            <a:r>
              <a:rPr lang="en-GB" dirty="0" err="1"/>
              <a:t>Opačný</a:t>
            </a:r>
            <a:r>
              <a:rPr lang="en-GB" dirty="0"/>
              <a:t> </a:t>
            </a:r>
            <a:r>
              <a:rPr lang="en-GB" dirty="0" err="1"/>
              <a:t>výklad</a:t>
            </a:r>
            <a:r>
              <a:rPr lang="en-GB" dirty="0"/>
              <a:t>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zásady</a:t>
            </a:r>
            <a:r>
              <a:rPr lang="en-GB" dirty="0"/>
              <a:t> </a:t>
            </a:r>
            <a:r>
              <a:rPr lang="en-GB" dirty="0" err="1"/>
              <a:t>legální</a:t>
            </a:r>
            <a:r>
              <a:rPr lang="en-GB" dirty="0"/>
              <a:t> licence </a:t>
            </a:r>
            <a:r>
              <a:rPr lang="en-GB" dirty="0" err="1"/>
              <a:t>stanovené</a:t>
            </a:r>
            <a:r>
              <a:rPr lang="en-GB" dirty="0"/>
              <a:t> v </a:t>
            </a:r>
            <a:r>
              <a:rPr lang="en-GB" dirty="0" err="1"/>
              <a:t>čl</a:t>
            </a:r>
            <a:r>
              <a:rPr lang="en-GB" dirty="0"/>
              <a:t>. 2 </a:t>
            </a:r>
            <a:r>
              <a:rPr lang="en-GB" dirty="0" err="1"/>
              <a:t>odst</a:t>
            </a:r>
            <a:r>
              <a:rPr lang="en-GB" dirty="0"/>
              <a:t>. 4 </a:t>
            </a:r>
            <a:r>
              <a:rPr lang="en-GB" dirty="0" err="1"/>
              <a:t>Ústavy</a:t>
            </a:r>
            <a:r>
              <a:rPr lang="en-GB" dirty="0"/>
              <a:t> </a:t>
            </a:r>
            <a:r>
              <a:rPr lang="en-GB" dirty="0" err="1"/>
              <a:t>České</a:t>
            </a:r>
            <a:r>
              <a:rPr lang="en-GB" dirty="0"/>
              <a:t> </a:t>
            </a:r>
            <a:r>
              <a:rPr lang="en-GB" dirty="0" err="1"/>
              <a:t>republiky</a:t>
            </a:r>
            <a:r>
              <a:rPr lang="en-GB" dirty="0"/>
              <a:t>, resp. </a:t>
            </a:r>
            <a:r>
              <a:rPr lang="en-GB" dirty="0" err="1"/>
              <a:t>čl</a:t>
            </a:r>
            <a:r>
              <a:rPr lang="en-GB" dirty="0"/>
              <a:t>. 2 </a:t>
            </a:r>
            <a:r>
              <a:rPr lang="en-GB" dirty="0" err="1"/>
              <a:t>odst</a:t>
            </a:r>
            <a:r>
              <a:rPr lang="en-GB" dirty="0"/>
              <a:t>. 3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.“ </a:t>
            </a:r>
            <a:endParaRPr lang="cs-CZ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0"/>
              <a:t> </a:t>
            </a:r>
            <a:endParaRPr lang="en-GB" sz="1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6589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870575" cy="451576"/>
          </a:xfrm>
        </p:spPr>
        <p:txBody>
          <a:bodyPr/>
          <a:lstStyle/>
          <a:p>
            <a:r>
              <a:rPr lang="pl-PL" dirty="0"/>
              <a:t>nález sp. zn. III. ÚS 3579/17 ze dne 3. 4. </a:t>
            </a:r>
            <a:r>
              <a:rPr lang="pl-PL" dirty="0" smtClean="0"/>
              <a:t>2018 (R.S.)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8064" y="1762298"/>
            <a:ext cx="11962015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Jestliže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pístu</a:t>
            </a:r>
            <a:r>
              <a:rPr lang="en-GB" b="1" dirty="0"/>
              <a:t> </a:t>
            </a:r>
            <a:r>
              <a:rPr lang="en-GB" b="1" dirty="0" err="1"/>
              <a:t>injekční</a:t>
            </a:r>
            <a:r>
              <a:rPr lang="en-GB" b="1" dirty="0"/>
              <a:t> </a:t>
            </a:r>
            <a:r>
              <a:rPr lang="en-GB" b="1" dirty="0" err="1"/>
              <a:t>stříkačky</a:t>
            </a:r>
            <a:r>
              <a:rPr lang="en-GB" b="1" dirty="0"/>
              <a:t>, </a:t>
            </a:r>
            <a:r>
              <a:rPr lang="en-GB" b="1" dirty="0" err="1"/>
              <a:t>která</a:t>
            </a:r>
            <a:r>
              <a:rPr lang="en-GB" b="1" dirty="0"/>
              <a:t> </a:t>
            </a:r>
            <a:r>
              <a:rPr lang="en-GB" b="1" dirty="0" err="1"/>
              <a:t>vypadla</a:t>
            </a:r>
            <a:r>
              <a:rPr lang="en-GB" b="1" dirty="0"/>
              <a:t> </a:t>
            </a:r>
            <a:r>
              <a:rPr lang="en-GB" b="1" dirty="0" err="1"/>
              <a:t>pachateli</a:t>
            </a:r>
            <a:r>
              <a:rPr lang="en-GB" b="1" dirty="0"/>
              <a:t> </a:t>
            </a:r>
            <a:r>
              <a:rPr lang="en-GB" b="1" dirty="0" err="1"/>
              <a:t>při</a:t>
            </a:r>
            <a:r>
              <a:rPr lang="en-GB" b="1" dirty="0"/>
              <a:t> </a:t>
            </a:r>
            <a:r>
              <a:rPr lang="en-GB" b="1" dirty="0" err="1"/>
              <a:t>činu</a:t>
            </a:r>
            <a:r>
              <a:rPr lang="en-GB" b="1" dirty="0"/>
              <a:t> z </a:t>
            </a:r>
            <a:r>
              <a:rPr lang="en-GB" b="1" dirty="0" err="1"/>
              <a:t>kapsy</a:t>
            </a:r>
            <a:r>
              <a:rPr lang="en-GB" b="1" dirty="0"/>
              <a:t>, </a:t>
            </a:r>
            <a:r>
              <a:rPr lang="en-GB" b="1" dirty="0" err="1"/>
              <a:t>identifikován</a:t>
            </a:r>
            <a:r>
              <a:rPr lang="en-GB" b="1" dirty="0"/>
              <a:t> </a:t>
            </a:r>
            <a:r>
              <a:rPr lang="en-GB" b="1" dirty="0" err="1"/>
              <a:t>profil</a:t>
            </a:r>
            <a:r>
              <a:rPr lang="en-GB" b="1" dirty="0"/>
              <a:t> DNA </a:t>
            </a:r>
            <a:r>
              <a:rPr lang="en-GB" b="1" dirty="0" err="1"/>
              <a:t>obžalovaného</a:t>
            </a:r>
            <a:r>
              <a:rPr lang="en-GB" b="1" dirty="0"/>
              <a:t>, </a:t>
            </a:r>
            <a:r>
              <a:rPr lang="en-GB" b="1" dirty="0" err="1"/>
              <a:t>jde</a:t>
            </a:r>
            <a:r>
              <a:rPr lang="en-GB" b="1" dirty="0"/>
              <a:t> o </a:t>
            </a:r>
            <a:r>
              <a:rPr lang="en-GB" b="1" dirty="0" err="1"/>
              <a:t>nepřímý</a:t>
            </a:r>
            <a:r>
              <a:rPr lang="en-GB" b="1" dirty="0"/>
              <a:t> </a:t>
            </a:r>
            <a:r>
              <a:rPr lang="en-GB" b="1" dirty="0" err="1"/>
              <a:t>důkaz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sám</a:t>
            </a:r>
            <a:r>
              <a:rPr lang="en-GB" dirty="0"/>
              <a:t> o </a:t>
            </a:r>
            <a:r>
              <a:rPr lang="en-GB" dirty="0" err="1"/>
              <a:t>sobě</a:t>
            </a:r>
            <a:r>
              <a:rPr lang="en-GB" dirty="0"/>
              <a:t> </a:t>
            </a:r>
            <a:r>
              <a:rPr lang="en-GB" dirty="0" err="1"/>
              <a:t>nemůže</a:t>
            </a:r>
            <a:r>
              <a:rPr lang="en-GB" dirty="0"/>
              <a:t> </a:t>
            </a:r>
            <a:r>
              <a:rPr lang="en-GB" dirty="0" err="1"/>
              <a:t>postačovat</a:t>
            </a:r>
            <a:r>
              <a:rPr lang="en-GB" dirty="0"/>
              <a:t> k </a:t>
            </a:r>
            <a:r>
              <a:rPr lang="en-GB" dirty="0" err="1"/>
              <a:t>prokázání</a:t>
            </a:r>
            <a:r>
              <a:rPr lang="en-GB" dirty="0"/>
              <a:t> </a:t>
            </a:r>
            <a:r>
              <a:rPr lang="en-GB" dirty="0" err="1"/>
              <a:t>viny</a:t>
            </a:r>
            <a:r>
              <a:rPr lang="en-GB" dirty="0"/>
              <a:t> </a:t>
            </a:r>
            <a:r>
              <a:rPr lang="en-GB" dirty="0" err="1"/>
              <a:t>ze</a:t>
            </a:r>
            <a:r>
              <a:rPr lang="en-GB" dirty="0"/>
              <a:t> </a:t>
            </a:r>
            <a:r>
              <a:rPr lang="en-GB" dirty="0" err="1"/>
              <a:t>spáchání</a:t>
            </a:r>
            <a:r>
              <a:rPr lang="en-GB" dirty="0"/>
              <a:t>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. </a:t>
            </a:r>
            <a:r>
              <a:rPr lang="en-GB" dirty="0" err="1"/>
              <a:t>Důvodné</a:t>
            </a:r>
            <a:r>
              <a:rPr lang="en-GB" dirty="0"/>
              <a:t> </a:t>
            </a:r>
            <a:r>
              <a:rPr lang="en-GB" dirty="0" err="1"/>
              <a:t>pochybnosti</a:t>
            </a:r>
            <a:r>
              <a:rPr lang="en-GB" dirty="0"/>
              <a:t> o </a:t>
            </a:r>
            <a:r>
              <a:rPr lang="en-GB" dirty="0" err="1"/>
              <a:t>vině</a:t>
            </a:r>
            <a:r>
              <a:rPr lang="en-GB" dirty="0"/>
              <a:t> </a:t>
            </a:r>
            <a:r>
              <a:rPr lang="en-GB" dirty="0" err="1"/>
              <a:t>obžalovaného</a:t>
            </a:r>
            <a:r>
              <a:rPr lang="en-GB" dirty="0"/>
              <a:t> </a:t>
            </a:r>
            <a:r>
              <a:rPr lang="en-GB" b="1" dirty="0" err="1"/>
              <a:t>nemohou</a:t>
            </a:r>
            <a:r>
              <a:rPr lang="en-GB" b="1" dirty="0"/>
              <a:t> </a:t>
            </a:r>
            <a:r>
              <a:rPr lang="en-GB" b="1" dirty="0" err="1"/>
              <a:t>být</a:t>
            </a:r>
            <a:r>
              <a:rPr lang="en-GB" b="1" dirty="0"/>
              <a:t> </a:t>
            </a:r>
            <a:r>
              <a:rPr lang="en-GB" b="1" dirty="0" err="1"/>
              <a:t>rozptýleny</a:t>
            </a:r>
            <a:r>
              <a:rPr lang="en-GB" b="1" dirty="0"/>
              <a:t> </a:t>
            </a:r>
            <a:r>
              <a:rPr lang="en-GB" b="1" dirty="0" err="1"/>
              <a:t>ani</a:t>
            </a:r>
            <a:r>
              <a:rPr lang="en-GB" b="1" dirty="0"/>
              <a:t> </a:t>
            </a:r>
            <a:r>
              <a:rPr lang="en-GB" b="1" dirty="0" err="1"/>
              <a:t>tím</a:t>
            </a:r>
            <a:r>
              <a:rPr lang="en-GB" b="1" dirty="0"/>
              <a:t>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b="1" dirty="0" err="1"/>
              <a:t>poškozený</a:t>
            </a:r>
            <a:r>
              <a:rPr lang="en-GB" b="1" dirty="0"/>
              <a:t> </a:t>
            </a:r>
            <a:r>
              <a:rPr lang="en-GB" b="1" dirty="0" err="1"/>
              <a:t>při</a:t>
            </a:r>
            <a:r>
              <a:rPr lang="en-GB" b="1" dirty="0"/>
              <a:t> </a:t>
            </a:r>
            <a:r>
              <a:rPr lang="en-GB" b="1" dirty="0" err="1"/>
              <a:t>hlavním</a:t>
            </a:r>
            <a:r>
              <a:rPr lang="en-GB" b="1" dirty="0"/>
              <a:t> </a:t>
            </a:r>
            <a:r>
              <a:rPr lang="en-GB" b="1" dirty="0" err="1"/>
              <a:t>líčení</a:t>
            </a:r>
            <a:r>
              <a:rPr lang="en-GB" b="1" dirty="0"/>
              <a:t> v </a:t>
            </a:r>
            <a:r>
              <a:rPr lang="en-GB" b="1" dirty="0" err="1"/>
              <a:t>rámci</a:t>
            </a:r>
            <a:r>
              <a:rPr lang="en-GB" b="1" dirty="0"/>
              <a:t> </a:t>
            </a:r>
            <a:r>
              <a:rPr lang="en-GB" b="1" dirty="0" err="1"/>
              <a:t>agnoskace</a:t>
            </a:r>
            <a:r>
              <a:rPr lang="en-GB" b="1" dirty="0"/>
              <a:t> </a:t>
            </a:r>
            <a:r>
              <a:rPr lang="en-GB" b="1" dirty="0" err="1"/>
              <a:t>nevyloučil</a:t>
            </a:r>
            <a:r>
              <a:rPr lang="en-GB" b="1" dirty="0"/>
              <a:t>, </a:t>
            </a:r>
            <a:r>
              <a:rPr lang="en-GB" b="1" dirty="0" err="1"/>
              <a:t>že</a:t>
            </a:r>
            <a:r>
              <a:rPr lang="en-GB" b="1" dirty="0"/>
              <a:t> by </a:t>
            </a:r>
            <a:r>
              <a:rPr lang="en-GB" b="1" dirty="0" err="1"/>
              <a:t>obžalovaný</a:t>
            </a:r>
            <a:r>
              <a:rPr lang="en-GB" b="1" dirty="0"/>
              <a:t> </a:t>
            </a:r>
            <a:r>
              <a:rPr lang="en-GB" b="1" dirty="0" err="1"/>
              <a:t>mohl</a:t>
            </a:r>
            <a:r>
              <a:rPr lang="en-GB" b="1" dirty="0"/>
              <a:t> </a:t>
            </a:r>
            <a:r>
              <a:rPr lang="en-GB" b="1" dirty="0" err="1"/>
              <a:t>být</a:t>
            </a:r>
            <a:r>
              <a:rPr lang="en-GB" b="1" dirty="0"/>
              <a:t> </a:t>
            </a:r>
            <a:r>
              <a:rPr lang="en-GB" b="1" dirty="0" err="1"/>
              <a:t>pachatelem</a:t>
            </a:r>
            <a:r>
              <a:rPr lang="en-GB" b="1" dirty="0"/>
              <a:t> </a:t>
            </a:r>
            <a:r>
              <a:rPr lang="en-GB" b="1" dirty="0" err="1"/>
              <a:t>činu</a:t>
            </a:r>
            <a:r>
              <a:rPr lang="en-GB" dirty="0"/>
              <a:t>, </a:t>
            </a:r>
            <a:r>
              <a:rPr lang="en-GB" dirty="0" err="1"/>
              <a:t>zvláště</a:t>
            </a:r>
            <a:r>
              <a:rPr lang="en-GB" dirty="0"/>
              <a:t> </a:t>
            </a:r>
            <a:r>
              <a:rPr lang="en-GB" dirty="0" err="1"/>
              <a:t>když</a:t>
            </a:r>
            <a:r>
              <a:rPr lang="en-GB" dirty="0"/>
              <a:t> </a:t>
            </a:r>
            <a:r>
              <a:rPr lang="en-GB" dirty="0" err="1"/>
              <a:t>ho</a:t>
            </a:r>
            <a:r>
              <a:rPr lang="en-GB" dirty="0"/>
              <a:t> </a:t>
            </a:r>
            <a:r>
              <a:rPr lang="en-GB" dirty="0" err="1"/>
              <a:t>viděl</a:t>
            </a:r>
            <a:r>
              <a:rPr lang="en-GB" dirty="0"/>
              <a:t> </a:t>
            </a:r>
            <a:r>
              <a:rPr lang="en-GB" dirty="0" err="1"/>
              <a:t>již</a:t>
            </a:r>
            <a:r>
              <a:rPr lang="en-GB" dirty="0"/>
              <a:t> </a:t>
            </a:r>
            <a:r>
              <a:rPr lang="en-GB" dirty="0" err="1"/>
              <a:t>opakovaně</a:t>
            </a:r>
            <a:r>
              <a:rPr lang="en-GB" dirty="0"/>
              <a:t>, </a:t>
            </a:r>
            <a:r>
              <a:rPr lang="en-GB" dirty="0" err="1"/>
              <a:t>přičemž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předchozích</a:t>
            </a:r>
            <a:r>
              <a:rPr lang="en-GB" dirty="0"/>
              <a:t> </a:t>
            </a:r>
            <a:r>
              <a:rPr lang="en-GB" dirty="0" err="1"/>
              <a:t>rekognicích</a:t>
            </a:r>
            <a:r>
              <a:rPr lang="en-GB" dirty="0"/>
              <a:t> </a:t>
            </a:r>
            <a:r>
              <a:rPr lang="en-GB" dirty="0" err="1"/>
              <a:t>ho</a:t>
            </a:r>
            <a:r>
              <a:rPr lang="en-GB" dirty="0"/>
              <a:t> </a:t>
            </a:r>
            <a:r>
              <a:rPr lang="en-GB" dirty="0" err="1"/>
              <a:t>nepoznal</a:t>
            </a:r>
            <a:r>
              <a:rPr lang="en-GB" dirty="0"/>
              <a:t> a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pachatele</a:t>
            </a:r>
            <a:r>
              <a:rPr lang="en-GB" dirty="0"/>
              <a:t> </a:t>
            </a:r>
            <a:r>
              <a:rPr lang="en-GB" dirty="0" err="1"/>
              <a:t>identifikoval</a:t>
            </a:r>
            <a:r>
              <a:rPr lang="en-GB" dirty="0"/>
              <a:t> </a:t>
            </a:r>
            <a:r>
              <a:rPr lang="en-GB" dirty="0" err="1"/>
              <a:t>jinou</a:t>
            </a:r>
            <a:r>
              <a:rPr lang="en-GB" dirty="0"/>
              <a:t> </a:t>
            </a:r>
            <a:r>
              <a:rPr lang="en-GB" dirty="0" err="1"/>
              <a:t>osobu</a:t>
            </a:r>
            <a:r>
              <a:rPr lang="en-GB" dirty="0"/>
              <a:t>. </a:t>
            </a:r>
            <a:r>
              <a:rPr lang="en-GB" dirty="0" err="1"/>
              <a:t>Nedostatečné</a:t>
            </a:r>
            <a:r>
              <a:rPr lang="en-GB" dirty="0"/>
              <a:t> </a:t>
            </a:r>
            <a:r>
              <a:rPr lang="en-GB" dirty="0" err="1"/>
              <a:t>objasnění</a:t>
            </a:r>
            <a:r>
              <a:rPr lang="en-GB" dirty="0"/>
              <a:t> </a:t>
            </a:r>
            <a:r>
              <a:rPr lang="en-GB" dirty="0" err="1"/>
              <a:t>skutkového</a:t>
            </a:r>
            <a:r>
              <a:rPr lang="en-GB" dirty="0"/>
              <a:t> </a:t>
            </a:r>
            <a:r>
              <a:rPr lang="en-GB" dirty="0" err="1"/>
              <a:t>stavu</a:t>
            </a:r>
            <a:r>
              <a:rPr lang="en-GB" dirty="0"/>
              <a:t> </a:t>
            </a:r>
            <a:r>
              <a:rPr lang="en-GB" dirty="0" err="1"/>
              <a:t>ohledně</a:t>
            </a:r>
            <a:r>
              <a:rPr lang="en-GB" dirty="0"/>
              <a:t> </a:t>
            </a:r>
            <a:r>
              <a:rPr lang="en-GB" dirty="0" err="1"/>
              <a:t>skutku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obžalovanému</a:t>
            </a:r>
            <a:r>
              <a:rPr lang="en-GB" dirty="0"/>
              <a:t> </a:t>
            </a:r>
            <a:r>
              <a:rPr lang="en-GB" dirty="0" err="1"/>
              <a:t>kladen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vinu</a:t>
            </a:r>
            <a:r>
              <a:rPr lang="en-GB" dirty="0"/>
              <a:t>,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presumpce</a:t>
            </a:r>
            <a:r>
              <a:rPr lang="en-GB" dirty="0"/>
              <a:t> </a:t>
            </a:r>
            <a:r>
              <a:rPr lang="en-GB" dirty="0" err="1"/>
              <a:t>neviny</a:t>
            </a:r>
            <a:r>
              <a:rPr lang="en-GB" dirty="0"/>
              <a:t> </a:t>
            </a:r>
            <a:r>
              <a:rPr lang="en-GB" dirty="0" err="1"/>
              <a:t>zakotvené</a:t>
            </a:r>
            <a:r>
              <a:rPr lang="en-GB" dirty="0"/>
              <a:t> v </a:t>
            </a:r>
            <a:r>
              <a:rPr lang="en-GB" dirty="0" err="1"/>
              <a:t>čl</a:t>
            </a:r>
            <a:r>
              <a:rPr lang="en-GB" dirty="0"/>
              <a:t>. 40 </a:t>
            </a:r>
            <a:r>
              <a:rPr lang="en-GB" dirty="0" err="1"/>
              <a:t>odst</a:t>
            </a:r>
            <a:r>
              <a:rPr lang="en-GB" dirty="0"/>
              <a:t>. 2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. </a:t>
            </a:r>
            <a:endParaRPr lang="en-GB" sz="1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2751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870575" cy="451576"/>
          </a:xfrm>
        </p:spPr>
        <p:txBody>
          <a:bodyPr/>
          <a:lstStyle/>
          <a:p>
            <a:r>
              <a:rPr lang="pl-PL" dirty="0"/>
              <a:t>nález sp. zn. II. ÚS 807/18 ze dne 24. 4. </a:t>
            </a:r>
            <a:r>
              <a:rPr lang="pl-PL" dirty="0" smtClean="0"/>
              <a:t>2018 (V.Š.)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8064" y="1762298"/>
            <a:ext cx="11962015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/>
              <a:t>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plynutí</a:t>
            </a:r>
            <a:r>
              <a:rPr lang="en-GB" dirty="0"/>
              <a:t> </a:t>
            </a:r>
            <a:r>
              <a:rPr lang="en-GB" dirty="0" err="1"/>
              <a:t>zákonné</a:t>
            </a:r>
            <a:r>
              <a:rPr lang="en-GB" dirty="0"/>
              <a:t> </a:t>
            </a:r>
            <a:r>
              <a:rPr lang="en-GB" dirty="0" err="1"/>
              <a:t>lhůty</a:t>
            </a:r>
            <a:r>
              <a:rPr lang="en-GB" dirty="0"/>
              <a:t> k </a:t>
            </a:r>
            <a:r>
              <a:rPr lang="en-GB" dirty="0" err="1"/>
              <a:t>vykonání</a:t>
            </a:r>
            <a:r>
              <a:rPr lang="en-GB" dirty="0"/>
              <a:t> </a:t>
            </a:r>
            <a:r>
              <a:rPr lang="en-GB" dirty="0" err="1"/>
              <a:t>trestu</a:t>
            </a:r>
            <a:r>
              <a:rPr lang="en-GB" dirty="0"/>
              <a:t> </a:t>
            </a:r>
            <a:r>
              <a:rPr lang="en-GB" dirty="0" err="1"/>
              <a:t>obecně</a:t>
            </a:r>
            <a:r>
              <a:rPr lang="en-GB" dirty="0"/>
              <a:t> </a:t>
            </a:r>
            <a:r>
              <a:rPr lang="en-GB" dirty="0" err="1"/>
              <a:t>prospěšných</a:t>
            </a:r>
            <a:r>
              <a:rPr lang="en-GB" dirty="0"/>
              <a:t> </a:t>
            </a:r>
            <a:r>
              <a:rPr lang="en-GB" dirty="0" err="1"/>
              <a:t>prací</a:t>
            </a:r>
            <a:r>
              <a:rPr lang="en-GB" dirty="0"/>
              <a:t> v </a:t>
            </a:r>
            <a:r>
              <a:rPr lang="en-GB" dirty="0" err="1"/>
              <a:t>jiném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v </a:t>
            </a:r>
            <a:r>
              <a:rPr lang="en-GB" dirty="0" err="1"/>
              <a:t>nyní</a:t>
            </a:r>
            <a:r>
              <a:rPr lang="en-GB" dirty="0"/>
              <a:t> </a:t>
            </a:r>
            <a:r>
              <a:rPr lang="en-GB" dirty="0" err="1"/>
              <a:t>projednávaném</a:t>
            </a:r>
            <a:r>
              <a:rPr lang="en-GB" dirty="0"/>
              <a:t> </a:t>
            </a:r>
            <a:r>
              <a:rPr lang="en-GB" dirty="0" err="1"/>
              <a:t>trestním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b="1" dirty="0" err="1"/>
              <a:t>nelze</a:t>
            </a:r>
            <a:r>
              <a:rPr lang="en-GB" b="1" dirty="0"/>
              <a:t> </a:t>
            </a:r>
            <a:r>
              <a:rPr lang="en-GB" b="1" dirty="0" err="1"/>
              <a:t>stěžovateli</a:t>
            </a:r>
            <a:r>
              <a:rPr lang="en-GB" b="1" dirty="0"/>
              <a:t> </a:t>
            </a:r>
            <a:r>
              <a:rPr lang="en-GB" b="1" dirty="0" err="1"/>
              <a:t>při</a:t>
            </a:r>
            <a:r>
              <a:rPr lang="en-GB" b="1" dirty="0"/>
              <a:t> </a:t>
            </a:r>
            <a:r>
              <a:rPr lang="en-GB" b="1" dirty="0" err="1"/>
              <a:t>rozhodování</a:t>
            </a:r>
            <a:r>
              <a:rPr lang="en-GB" b="1" dirty="0"/>
              <a:t> o </a:t>
            </a:r>
            <a:r>
              <a:rPr lang="en-GB" b="1" dirty="0" err="1"/>
              <a:t>přeměně</a:t>
            </a:r>
            <a:r>
              <a:rPr lang="en-GB" b="1" dirty="0"/>
              <a:t> </a:t>
            </a:r>
            <a:r>
              <a:rPr lang="en-GB" b="1" dirty="0" err="1"/>
              <a:t>podmíněně</a:t>
            </a:r>
            <a:r>
              <a:rPr lang="en-GB" b="1" dirty="0"/>
              <a:t> </a:t>
            </a:r>
            <a:r>
              <a:rPr lang="en-GB" b="1" dirty="0" err="1"/>
              <a:t>uloženého</a:t>
            </a:r>
            <a:r>
              <a:rPr lang="en-GB" b="1" dirty="0"/>
              <a:t> </a:t>
            </a:r>
            <a:r>
              <a:rPr lang="en-GB" b="1" dirty="0" err="1"/>
              <a:t>trestu</a:t>
            </a:r>
            <a:r>
              <a:rPr lang="en-GB" b="1" dirty="0"/>
              <a:t> </a:t>
            </a:r>
            <a:r>
              <a:rPr lang="en-GB" b="1" dirty="0" err="1"/>
              <a:t>odnětí</a:t>
            </a:r>
            <a:r>
              <a:rPr lang="en-GB" b="1" dirty="0"/>
              <a:t> </a:t>
            </a:r>
            <a:r>
              <a:rPr lang="en-GB" b="1" dirty="0" err="1"/>
              <a:t>svobody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trest</a:t>
            </a:r>
            <a:r>
              <a:rPr lang="en-GB" b="1" dirty="0"/>
              <a:t> </a:t>
            </a:r>
            <a:r>
              <a:rPr lang="en-GB" b="1" dirty="0" err="1"/>
              <a:t>nepodmíněný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 § 83 </a:t>
            </a:r>
            <a:r>
              <a:rPr lang="en-GB" dirty="0" err="1"/>
              <a:t>odst</a:t>
            </a:r>
            <a:r>
              <a:rPr lang="en-GB" dirty="0"/>
              <a:t>. 1 tr. </a:t>
            </a:r>
            <a:r>
              <a:rPr lang="en-GB" dirty="0" err="1"/>
              <a:t>zákoníku</a:t>
            </a:r>
            <a:r>
              <a:rPr lang="en-GB" dirty="0"/>
              <a:t> </a:t>
            </a:r>
            <a:r>
              <a:rPr lang="en-GB" b="1" dirty="0" err="1"/>
              <a:t>přičítat</a:t>
            </a:r>
            <a:r>
              <a:rPr lang="en-GB" b="1" dirty="0"/>
              <a:t> k </a:t>
            </a:r>
            <a:r>
              <a:rPr lang="en-GB" b="1" dirty="0" err="1"/>
              <a:t>tíži</a:t>
            </a:r>
            <a:r>
              <a:rPr lang="en-GB" b="1" dirty="0"/>
              <a:t>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b="1" dirty="0" err="1"/>
              <a:t>trest</a:t>
            </a:r>
            <a:r>
              <a:rPr lang="en-GB" b="1" dirty="0"/>
              <a:t> </a:t>
            </a:r>
            <a:r>
              <a:rPr lang="en-GB" b="1" dirty="0" err="1"/>
              <a:t>obecně</a:t>
            </a:r>
            <a:r>
              <a:rPr lang="en-GB" b="1" dirty="0"/>
              <a:t> </a:t>
            </a:r>
            <a:r>
              <a:rPr lang="en-GB" b="1" dirty="0" err="1"/>
              <a:t>prospěšných</a:t>
            </a:r>
            <a:r>
              <a:rPr lang="en-GB" b="1" dirty="0"/>
              <a:t> </a:t>
            </a:r>
            <a:r>
              <a:rPr lang="en-GB" b="1" dirty="0" err="1"/>
              <a:t>prací</a:t>
            </a:r>
            <a:r>
              <a:rPr lang="en-GB" b="1" dirty="0"/>
              <a:t> </a:t>
            </a:r>
            <a:r>
              <a:rPr lang="en-GB" b="1" dirty="0" err="1"/>
              <a:t>není</a:t>
            </a:r>
            <a:r>
              <a:rPr lang="en-GB" b="1" dirty="0"/>
              <a:t> </a:t>
            </a:r>
            <a:r>
              <a:rPr lang="en-GB" b="1" dirty="0" err="1"/>
              <a:t>splněn</a:t>
            </a:r>
            <a:r>
              <a:rPr lang="en-GB" b="1" dirty="0"/>
              <a:t>, </a:t>
            </a:r>
            <a:r>
              <a:rPr lang="en-GB" b="1" dirty="0" err="1"/>
              <a:t>když</a:t>
            </a:r>
            <a:r>
              <a:rPr lang="en-GB" b="1" dirty="0"/>
              <a:t> </a:t>
            </a:r>
            <a:r>
              <a:rPr lang="en-GB" b="1" dirty="0" err="1"/>
              <a:t>lhůta</a:t>
            </a:r>
            <a:r>
              <a:rPr lang="en-GB" b="1" dirty="0"/>
              <a:t> k </a:t>
            </a:r>
            <a:r>
              <a:rPr lang="en-GB" b="1" dirty="0" err="1"/>
              <a:t>jeho</a:t>
            </a:r>
            <a:r>
              <a:rPr lang="en-GB" b="1" dirty="0"/>
              <a:t> </a:t>
            </a:r>
            <a:r>
              <a:rPr lang="en-GB" b="1" dirty="0" err="1"/>
              <a:t>splnění</a:t>
            </a:r>
            <a:r>
              <a:rPr lang="en-GB" b="1" dirty="0"/>
              <a:t> </a:t>
            </a:r>
            <a:r>
              <a:rPr lang="en-GB" b="1" dirty="0" err="1"/>
              <a:t>stále</a:t>
            </a:r>
            <a:r>
              <a:rPr lang="en-GB" b="1" dirty="0"/>
              <a:t> </a:t>
            </a:r>
            <a:r>
              <a:rPr lang="en-GB" b="1" dirty="0" err="1"/>
              <a:t>plyne</a:t>
            </a:r>
            <a:r>
              <a:rPr lang="en-GB" b="1" dirty="0"/>
              <a:t>. </a:t>
            </a:r>
            <a:endParaRPr lang="en-GB" sz="1600" b="1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7785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870575" cy="451576"/>
          </a:xfrm>
        </p:spPr>
        <p:txBody>
          <a:bodyPr/>
          <a:lstStyle/>
          <a:p>
            <a:r>
              <a:rPr lang="pl-PL" dirty="0"/>
              <a:t>nález sp. zn. II. ÚS 4085/17 ze dne 24. 4. </a:t>
            </a:r>
            <a:r>
              <a:rPr lang="pl-PL" dirty="0" smtClean="0"/>
              <a:t>2018 (K.Š.)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8064" y="1762298"/>
            <a:ext cx="11962015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400" dirty="0" err="1"/>
              <a:t>Nález</a:t>
            </a:r>
            <a:r>
              <a:rPr lang="en-GB" sz="2400" dirty="0"/>
              <a:t> sp. </a:t>
            </a:r>
            <a:r>
              <a:rPr lang="en-GB" sz="2400" dirty="0" err="1"/>
              <a:t>zn</a:t>
            </a:r>
            <a:r>
              <a:rPr lang="en-GB" sz="2400" dirty="0"/>
              <a:t>. IV. ÚS 253/03 </a:t>
            </a:r>
            <a:r>
              <a:rPr lang="en-GB" sz="2400" dirty="0" err="1"/>
              <a:t>ze</a:t>
            </a:r>
            <a:r>
              <a:rPr lang="en-GB" sz="2400" dirty="0"/>
              <a:t> </a:t>
            </a:r>
            <a:r>
              <a:rPr lang="en-GB" sz="2400" dirty="0" err="1"/>
              <a:t>dne</a:t>
            </a:r>
            <a:r>
              <a:rPr lang="en-GB" sz="2400" dirty="0"/>
              <a:t> 23. 10. 2003 </a:t>
            </a:r>
            <a:r>
              <a:rPr lang="en-GB" sz="2400" dirty="0" err="1"/>
              <a:t>vycházel</a:t>
            </a:r>
            <a:r>
              <a:rPr lang="en-GB" sz="2400" dirty="0"/>
              <a:t> </a:t>
            </a:r>
            <a:r>
              <a:rPr lang="en-GB" sz="2400" dirty="0" err="1"/>
              <a:t>ze</a:t>
            </a:r>
            <a:r>
              <a:rPr lang="en-GB" sz="2400" dirty="0"/>
              <a:t> </a:t>
            </a:r>
            <a:r>
              <a:rPr lang="en-GB" sz="2400" dirty="0" err="1"/>
              <a:t>situace</a:t>
            </a:r>
            <a:r>
              <a:rPr lang="en-GB" sz="2400" dirty="0"/>
              <a:t> </a:t>
            </a:r>
            <a:r>
              <a:rPr lang="en-GB" sz="2400" dirty="0" err="1"/>
              <a:t>vyplývající</a:t>
            </a:r>
            <a:r>
              <a:rPr lang="en-GB" sz="2400" dirty="0"/>
              <a:t> z </a:t>
            </a:r>
            <a:r>
              <a:rPr lang="en-GB" sz="2400" dirty="0" err="1"/>
              <a:t>předchozí</a:t>
            </a:r>
            <a:r>
              <a:rPr lang="en-GB" sz="2400" dirty="0"/>
              <a:t> </a:t>
            </a:r>
            <a:r>
              <a:rPr lang="en-GB" sz="2400" dirty="0" err="1"/>
              <a:t>právní</a:t>
            </a:r>
            <a:r>
              <a:rPr lang="en-GB" sz="2400" dirty="0"/>
              <a:t> </a:t>
            </a:r>
            <a:r>
              <a:rPr lang="en-GB" sz="2400" dirty="0" err="1"/>
              <a:t>úpravy</a:t>
            </a:r>
            <a:r>
              <a:rPr lang="en-GB" sz="2400" dirty="0"/>
              <a:t> </a:t>
            </a:r>
            <a:r>
              <a:rPr lang="en-GB" sz="2400" dirty="0" err="1"/>
              <a:t>účinné</a:t>
            </a:r>
            <a:r>
              <a:rPr lang="en-GB" sz="2400" dirty="0"/>
              <a:t> do 31. 12. 2011 (</a:t>
            </a:r>
            <a:r>
              <a:rPr lang="en-GB" sz="2400" dirty="0" err="1"/>
              <a:t>viz</a:t>
            </a:r>
            <a:r>
              <a:rPr lang="en-GB" sz="2400" dirty="0"/>
              <a:t> bod 36 </a:t>
            </a:r>
            <a:r>
              <a:rPr lang="en-GB" sz="2400" dirty="0" err="1"/>
              <a:t>výše</a:t>
            </a:r>
            <a:r>
              <a:rPr lang="en-GB" sz="2400" dirty="0"/>
              <a:t>). </a:t>
            </a:r>
            <a:r>
              <a:rPr lang="en-GB" sz="2400" dirty="0" err="1"/>
              <a:t>Jak</a:t>
            </a:r>
            <a:r>
              <a:rPr lang="en-GB" sz="2400" dirty="0"/>
              <a:t> </a:t>
            </a:r>
            <a:r>
              <a:rPr lang="en-GB" sz="2400" dirty="0" err="1"/>
              <a:t>již</a:t>
            </a:r>
            <a:r>
              <a:rPr lang="en-GB" sz="2400" dirty="0"/>
              <a:t> </a:t>
            </a:r>
            <a:r>
              <a:rPr lang="en-GB" sz="2400" dirty="0" err="1"/>
              <a:t>bylo</a:t>
            </a:r>
            <a:r>
              <a:rPr lang="en-GB" sz="2400" dirty="0"/>
              <a:t> </a:t>
            </a:r>
            <a:r>
              <a:rPr lang="en-GB" sz="2400" dirty="0" err="1"/>
              <a:t>uvedeno</a:t>
            </a:r>
            <a:r>
              <a:rPr lang="en-GB" sz="2400" dirty="0"/>
              <a:t>, </a:t>
            </a:r>
            <a:r>
              <a:rPr lang="en-GB" sz="2400" dirty="0" err="1"/>
              <a:t>smyslem</a:t>
            </a:r>
            <a:r>
              <a:rPr lang="en-GB" sz="2400" dirty="0"/>
              <a:t> a </a:t>
            </a:r>
            <a:r>
              <a:rPr lang="en-GB" sz="2400" dirty="0" err="1"/>
              <a:t>účelem</a:t>
            </a:r>
            <a:r>
              <a:rPr lang="en-GB" sz="2400" dirty="0"/>
              <a:t> </a:t>
            </a:r>
            <a:r>
              <a:rPr lang="en-GB" sz="2400" dirty="0" err="1"/>
              <a:t>stanovení</a:t>
            </a:r>
            <a:r>
              <a:rPr lang="en-GB" sz="2400" dirty="0"/>
              <a:t> </a:t>
            </a:r>
            <a:r>
              <a:rPr lang="en-GB" sz="2400" dirty="0" err="1"/>
              <a:t>povinnosti</a:t>
            </a:r>
            <a:r>
              <a:rPr lang="en-GB" sz="2400" dirty="0"/>
              <a:t> </a:t>
            </a:r>
            <a:r>
              <a:rPr lang="en-GB" sz="2400" dirty="0" err="1"/>
              <a:t>periodického</a:t>
            </a:r>
            <a:r>
              <a:rPr lang="en-GB" sz="2400" dirty="0"/>
              <a:t> </a:t>
            </a:r>
            <a:r>
              <a:rPr lang="en-GB" sz="2400" dirty="0" err="1"/>
              <a:t>přezkumu</a:t>
            </a:r>
            <a:r>
              <a:rPr lang="en-GB" sz="2400" dirty="0"/>
              <a:t> </a:t>
            </a:r>
            <a:r>
              <a:rPr lang="en-GB" sz="2400" dirty="0" err="1"/>
              <a:t>důvodů</a:t>
            </a:r>
            <a:r>
              <a:rPr lang="en-GB" sz="2400" dirty="0"/>
              <a:t> pro </a:t>
            </a:r>
            <a:r>
              <a:rPr lang="en-GB" sz="2400" dirty="0" err="1"/>
              <a:t>trvání</a:t>
            </a:r>
            <a:r>
              <a:rPr lang="en-GB" sz="2400" dirty="0"/>
              <a:t> </a:t>
            </a:r>
            <a:r>
              <a:rPr lang="en-GB" sz="2400" dirty="0" err="1"/>
              <a:t>vazby</a:t>
            </a:r>
            <a:r>
              <a:rPr lang="en-GB" sz="2400" dirty="0"/>
              <a:t> je </a:t>
            </a:r>
            <a:r>
              <a:rPr lang="en-GB" sz="2400" dirty="0" err="1"/>
              <a:t>ochrana</a:t>
            </a:r>
            <a:r>
              <a:rPr lang="en-GB" sz="2400" dirty="0"/>
              <a:t> </a:t>
            </a:r>
            <a:r>
              <a:rPr lang="en-GB" sz="2400" dirty="0" err="1"/>
              <a:t>osobní</a:t>
            </a:r>
            <a:r>
              <a:rPr lang="en-GB" sz="2400" dirty="0"/>
              <a:t> </a:t>
            </a:r>
            <a:r>
              <a:rPr lang="en-GB" sz="2400" dirty="0" err="1"/>
              <a:t>svobody</a:t>
            </a:r>
            <a:r>
              <a:rPr lang="en-GB" sz="2400" dirty="0"/>
              <a:t> </a:t>
            </a:r>
            <a:r>
              <a:rPr lang="en-GB" sz="2400" dirty="0" err="1"/>
              <a:t>zaručená</a:t>
            </a:r>
            <a:r>
              <a:rPr lang="en-GB" sz="2400" dirty="0"/>
              <a:t> </a:t>
            </a:r>
            <a:r>
              <a:rPr lang="en-GB" sz="2400" dirty="0" err="1"/>
              <a:t>článkem</a:t>
            </a:r>
            <a:r>
              <a:rPr lang="en-GB" sz="2400" dirty="0"/>
              <a:t> 8 </a:t>
            </a:r>
            <a:r>
              <a:rPr lang="en-GB" sz="2400" dirty="0" err="1"/>
              <a:t>Listiny</a:t>
            </a:r>
            <a:r>
              <a:rPr lang="en-GB" sz="2400" dirty="0"/>
              <a:t>, </a:t>
            </a:r>
            <a:r>
              <a:rPr lang="en-GB" sz="2400" dirty="0" err="1"/>
              <a:t>jež</a:t>
            </a:r>
            <a:r>
              <a:rPr lang="en-GB" sz="2400" dirty="0"/>
              <a:t> </a:t>
            </a:r>
            <a:r>
              <a:rPr lang="en-GB" sz="2400" dirty="0" err="1"/>
              <a:t>vyžaduje</a:t>
            </a:r>
            <a:r>
              <a:rPr lang="en-GB" sz="2400" dirty="0"/>
              <a:t> </a:t>
            </a:r>
            <a:r>
              <a:rPr lang="en-GB" sz="2400" dirty="0" err="1"/>
              <a:t>pravidelné</a:t>
            </a:r>
            <a:r>
              <a:rPr lang="en-GB" sz="2400" dirty="0"/>
              <a:t> </a:t>
            </a:r>
            <a:r>
              <a:rPr lang="en-GB" sz="2400" dirty="0" err="1"/>
              <a:t>přezkoumávání</a:t>
            </a:r>
            <a:r>
              <a:rPr lang="en-GB" sz="2400" dirty="0"/>
              <a:t> relevance </a:t>
            </a:r>
            <a:r>
              <a:rPr lang="en-GB" sz="2400" dirty="0" err="1"/>
              <a:t>vazebních</a:t>
            </a:r>
            <a:r>
              <a:rPr lang="en-GB" sz="2400" dirty="0"/>
              <a:t> </a:t>
            </a:r>
            <a:r>
              <a:rPr lang="en-GB" sz="2400" dirty="0" err="1"/>
              <a:t>důvodů</a:t>
            </a:r>
            <a:r>
              <a:rPr lang="en-GB" sz="2400" dirty="0"/>
              <a:t>. </a:t>
            </a:r>
            <a:r>
              <a:rPr lang="en-GB" sz="2400" dirty="0" err="1"/>
              <a:t>Oproti</a:t>
            </a:r>
            <a:r>
              <a:rPr lang="en-GB" sz="2400" dirty="0"/>
              <a:t> </a:t>
            </a:r>
            <a:r>
              <a:rPr lang="en-GB" sz="2400" dirty="0" err="1"/>
              <a:t>právní</a:t>
            </a:r>
            <a:r>
              <a:rPr lang="en-GB" sz="2400" dirty="0"/>
              <a:t> </a:t>
            </a:r>
            <a:r>
              <a:rPr lang="en-GB" sz="2400" dirty="0" err="1"/>
              <a:t>úpravě</a:t>
            </a:r>
            <a:r>
              <a:rPr lang="en-GB" sz="2400" dirty="0"/>
              <a:t> </a:t>
            </a:r>
            <a:r>
              <a:rPr lang="en-GB" sz="2400" dirty="0" err="1"/>
              <a:t>obsažené</a:t>
            </a:r>
            <a:r>
              <a:rPr lang="en-GB" sz="2400" dirty="0"/>
              <a:t> v </a:t>
            </a:r>
            <a:r>
              <a:rPr lang="en-GB" sz="2400" dirty="0" err="1"/>
              <a:t>trestním</a:t>
            </a:r>
            <a:r>
              <a:rPr lang="en-GB" sz="2400" dirty="0"/>
              <a:t> </a:t>
            </a:r>
            <a:r>
              <a:rPr lang="en-GB" sz="2400" dirty="0" err="1"/>
              <a:t>řádu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znění</a:t>
            </a:r>
            <a:r>
              <a:rPr lang="en-GB" sz="2400" dirty="0"/>
              <a:t> do 31. 12. 2011 </a:t>
            </a:r>
            <a:r>
              <a:rPr lang="en-GB" sz="2400" dirty="0" err="1"/>
              <a:t>došlo</a:t>
            </a:r>
            <a:r>
              <a:rPr lang="en-GB" sz="2400" dirty="0"/>
              <a:t> k </a:t>
            </a:r>
            <a:r>
              <a:rPr lang="en-GB" sz="2400" dirty="0" err="1"/>
              <a:t>odstranění</a:t>
            </a:r>
            <a:r>
              <a:rPr lang="en-GB" sz="2400" dirty="0"/>
              <a:t> </a:t>
            </a:r>
            <a:r>
              <a:rPr lang="en-GB" sz="2400" dirty="0" err="1"/>
              <a:t>dvoukolejnosti</a:t>
            </a:r>
            <a:r>
              <a:rPr lang="en-GB" sz="2400" dirty="0"/>
              <a:t> </a:t>
            </a:r>
            <a:r>
              <a:rPr lang="en-GB" sz="2400" dirty="0" err="1"/>
              <a:t>rozhodování</a:t>
            </a:r>
            <a:r>
              <a:rPr lang="en-GB" sz="2400" dirty="0"/>
              <a:t> o </a:t>
            </a:r>
            <a:r>
              <a:rPr lang="en-GB" sz="2400" dirty="0" err="1"/>
              <a:t>dalším</a:t>
            </a:r>
            <a:r>
              <a:rPr lang="en-GB" sz="2400" dirty="0"/>
              <a:t> </a:t>
            </a:r>
            <a:r>
              <a:rPr lang="en-GB" sz="2400" dirty="0" err="1"/>
              <a:t>trvání</a:t>
            </a:r>
            <a:r>
              <a:rPr lang="en-GB" sz="2400" dirty="0"/>
              <a:t> </a:t>
            </a:r>
            <a:r>
              <a:rPr lang="en-GB" sz="2400" dirty="0" err="1"/>
              <a:t>vazby</a:t>
            </a:r>
            <a:r>
              <a:rPr lang="en-GB" sz="2400" dirty="0"/>
              <a:t> z </a:t>
            </a:r>
            <a:r>
              <a:rPr lang="en-GB" sz="2400" dirty="0" err="1"/>
              <a:t>úřední</a:t>
            </a:r>
            <a:r>
              <a:rPr lang="en-GB" sz="2400" dirty="0"/>
              <a:t> </a:t>
            </a:r>
            <a:r>
              <a:rPr lang="en-GB" sz="2400" dirty="0" err="1"/>
              <a:t>povinnosti</a:t>
            </a:r>
            <a:r>
              <a:rPr lang="en-GB" sz="2400" dirty="0"/>
              <a:t> a </a:t>
            </a:r>
            <a:r>
              <a:rPr lang="en-GB" sz="2400" dirty="0" err="1"/>
              <a:t>rozhodování</a:t>
            </a:r>
            <a:r>
              <a:rPr lang="en-GB" sz="2400" dirty="0"/>
              <a:t> o </a:t>
            </a:r>
            <a:r>
              <a:rPr lang="en-GB" sz="2400" dirty="0" err="1"/>
              <a:t>žádosti</a:t>
            </a:r>
            <a:r>
              <a:rPr lang="en-GB" sz="2400" dirty="0"/>
              <a:t> </a:t>
            </a:r>
            <a:r>
              <a:rPr lang="en-GB" sz="2400" dirty="0" err="1"/>
              <a:t>obviněného</a:t>
            </a:r>
            <a:r>
              <a:rPr lang="en-GB" sz="2400" dirty="0"/>
              <a:t> o </a:t>
            </a:r>
            <a:r>
              <a:rPr lang="en-GB" sz="2400" dirty="0" err="1"/>
              <a:t>propuštění</a:t>
            </a:r>
            <a:r>
              <a:rPr lang="en-GB" sz="2400" dirty="0"/>
              <a:t> z </a:t>
            </a:r>
            <a:r>
              <a:rPr lang="en-GB" sz="2400" dirty="0" err="1"/>
              <a:t>vazby</a:t>
            </a:r>
            <a:r>
              <a:rPr lang="en-GB" sz="2400" dirty="0"/>
              <a:t>. </a:t>
            </a:r>
            <a:r>
              <a:rPr lang="en-GB" sz="2400" dirty="0" err="1"/>
              <a:t>Byl</a:t>
            </a:r>
            <a:r>
              <a:rPr lang="en-GB" sz="2400" dirty="0"/>
              <a:t> </a:t>
            </a:r>
            <a:r>
              <a:rPr lang="en-GB" sz="2400" dirty="0" err="1"/>
              <a:t>totiž</a:t>
            </a:r>
            <a:r>
              <a:rPr lang="en-GB" sz="2400" dirty="0"/>
              <a:t> </a:t>
            </a:r>
            <a:r>
              <a:rPr lang="en-GB" sz="2400" dirty="0" err="1"/>
              <a:t>sjednocen</a:t>
            </a:r>
            <a:r>
              <a:rPr lang="en-GB" sz="2400" dirty="0"/>
              <a:t> </a:t>
            </a:r>
            <a:r>
              <a:rPr lang="en-GB" sz="2400" dirty="0" err="1"/>
              <a:t>okruh</a:t>
            </a:r>
            <a:r>
              <a:rPr lang="en-GB" sz="2400" dirty="0"/>
              <a:t> </a:t>
            </a:r>
            <a:r>
              <a:rPr lang="en-GB" sz="2400" dirty="0" err="1"/>
              <a:t>přezkoumávaných</a:t>
            </a:r>
            <a:r>
              <a:rPr lang="en-GB" sz="2400" dirty="0"/>
              <a:t> </a:t>
            </a:r>
            <a:r>
              <a:rPr lang="en-GB" sz="2400" dirty="0" err="1"/>
              <a:t>okolností</a:t>
            </a:r>
            <a:r>
              <a:rPr lang="en-GB" sz="2400" dirty="0"/>
              <a:t> a </a:t>
            </a:r>
            <a:r>
              <a:rPr lang="en-GB" sz="2400" dirty="0" err="1"/>
              <a:t>byla</a:t>
            </a:r>
            <a:r>
              <a:rPr lang="en-GB" sz="2400" dirty="0"/>
              <a:t> </a:t>
            </a:r>
            <a:r>
              <a:rPr lang="en-GB" sz="2400" dirty="0" err="1"/>
              <a:t>zavedena</a:t>
            </a:r>
            <a:r>
              <a:rPr lang="en-GB" sz="2400" dirty="0"/>
              <a:t> </a:t>
            </a:r>
            <a:r>
              <a:rPr lang="en-GB" sz="2400" dirty="0" err="1"/>
              <a:t>vazební</a:t>
            </a:r>
            <a:r>
              <a:rPr lang="en-GB" sz="2400" dirty="0"/>
              <a:t> </a:t>
            </a:r>
            <a:r>
              <a:rPr lang="en-GB" sz="2400" dirty="0" err="1"/>
              <a:t>zasedání</a:t>
            </a:r>
            <a:r>
              <a:rPr lang="en-GB" sz="2400" dirty="0"/>
              <a:t> k </a:t>
            </a:r>
            <a:r>
              <a:rPr lang="en-GB" sz="2400" dirty="0" err="1"/>
              <a:t>realizaci</a:t>
            </a:r>
            <a:r>
              <a:rPr lang="en-GB" sz="2400" dirty="0"/>
              <a:t> </a:t>
            </a:r>
            <a:r>
              <a:rPr lang="en-GB" sz="2400" dirty="0" err="1"/>
              <a:t>slyšení</a:t>
            </a:r>
            <a:r>
              <a:rPr lang="en-GB" sz="2400" dirty="0"/>
              <a:t> </a:t>
            </a:r>
            <a:r>
              <a:rPr lang="en-GB" sz="2400" dirty="0" err="1"/>
              <a:t>obviněného</a:t>
            </a:r>
            <a:r>
              <a:rPr lang="en-GB" sz="2400" dirty="0"/>
              <a:t> v </a:t>
            </a:r>
            <a:r>
              <a:rPr lang="en-GB" sz="2400" dirty="0" err="1"/>
              <a:t>souvislosti</a:t>
            </a:r>
            <a:r>
              <a:rPr lang="en-GB" sz="2400" dirty="0"/>
              <a:t> s </a:t>
            </a:r>
            <a:r>
              <a:rPr lang="en-GB" sz="2400" dirty="0" err="1"/>
              <a:t>rozhodování</a:t>
            </a:r>
            <a:r>
              <a:rPr lang="en-GB" sz="2400" dirty="0"/>
              <a:t> o </a:t>
            </a:r>
            <a:r>
              <a:rPr lang="en-GB" sz="2400" dirty="0" err="1"/>
              <a:t>vazbě</a:t>
            </a:r>
            <a:r>
              <a:rPr lang="en-GB" sz="2400" dirty="0"/>
              <a:t>. </a:t>
            </a:r>
            <a:r>
              <a:rPr lang="en-GB" sz="2400" b="1" dirty="0" err="1"/>
              <a:t>Nedodržení</a:t>
            </a:r>
            <a:r>
              <a:rPr lang="en-GB" sz="2400" b="1" dirty="0"/>
              <a:t> </a:t>
            </a:r>
            <a:r>
              <a:rPr lang="en-GB" sz="2400" b="1" dirty="0" err="1"/>
              <a:t>požadavku</a:t>
            </a:r>
            <a:r>
              <a:rPr lang="en-GB" sz="2400" b="1" dirty="0"/>
              <a:t> </a:t>
            </a:r>
            <a:r>
              <a:rPr lang="en-GB" sz="2400" b="1" dirty="0" err="1"/>
              <a:t>na</a:t>
            </a:r>
            <a:r>
              <a:rPr lang="en-GB" sz="2400" b="1" dirty="0"/>
              <a:t> </a:t>
            </a:r>
            <a:r>
              <a:rPr lang="en-GB" sz="2400" b="1" dirty="0" err="1"/>
              <a:t>výslovný</a:t>
            </a:r>
            <a:r>
              <a:rPr lang="en-GB" sz="2400" b="1" dirty="0"/>
              <a:t> </a:t>
            </a:r>
            <a:r>
              <a:rPr lang="en-GB" sz="2400" b="1" dirty="0" err="1"/>
              <a:t>výrok</a:t>
            </a:r>
            <a:r>
              <a:rPr lang="en-GB" sz="2400" b="1" dirty="0"/>
              <a:t> o </a:t>
            </a:r>
            <a:r>
              <a:rPr lang="en-GB" sz="2400" b="1" dirty="0" err="1"/>
              <a:t>ponechání</a:t>
            </a:r>
            <a:r>
              <a:rPr lang="en-GB" sz="2400" b="1" dirty="0"/>
              <a:t> </a:t>
            </a:r>
            <a:r>
              <a:rPr lang="en-GB" sz="2400" b="1" dirty="0" err="1"/>
              <a:t>obviněného</a:t>
            </a:r>
            <a:r>
              <a:rPr lang="en-GB" sz="2400" b="1" dirty="0"/>
              <a:t> </a:t>
            </a:r>
            <a:r>
              <a:rPr lang="en-GB" sz="2400" b="1" dirty="0" err="1"/>
              <a:t>ve</a:t>
            </a:r>
            <a:r>
              <a:rPr lang="en-GB" sz="2400" b="1" dirty="0"/>
              <a:t> </a:t>
            </a:r>
            <a:r>
              <a:rPr lang="en-GB" sz="2400" b="1" dirty="0" err="1"/>
              <a:t>vazbě</a:t>
            </a:r>
            <a:r>
              <a:rPr lang="en-GB" sz="2400" b="1" dirty="0"/>
              <a:t> </a:t>
            </a:r>
            <a:r>
              <a:rPr lang="en-GB" sz="2400" b="1" dirty="0" err="1"/>
              <a:t>vedle</a:t>
            </a:r>
            <a:r>
              <a:rPr lang="en-GB" sz="2400" b="1" dirty="0"/>
              <a:t> </a:t>
            </a:r>
            <a:r>
              <a:rPr lang="en-GB" sz="2400" b="1" dirty="0" err="1"/>
              <a:t>výroku</a:t>
            </a:r>
            <a:r>
              <a:rPr lang="en-GB" sz="2400" b="1" dirty="0"/>
              <a:t> o </a:t>
            </a:r>
            <a:r>
              <a:rPr lang="en-GB" sz="2400" b="1" dirty="0" err="1"/>
              <a:t>žádosti</a:t>
            </a:r>
            <a:r>
              <a:rPr lang="en-GB" sz="2400" b="1" dirty="0"/>
              <a:t> o </a:t>
            </a:r>
            <a:r>
              <a:rPr lang="en-GB" sz="2400" b="1" dirty="0" err="1"/>
              <a:t>propuštění</a:t>
            </a:r>
            <a:r>
              <a:rPr lang="en-GB" sz="2400" b="1" dirty="0"/>
              <a:t> z </a:t>
            </a:r>
            <a:r>
              <a:rPr lang="en-GB" sz="2400" b="1" dirty="0" err="1"/>
              <a:t>vazby</a:t>
            </a:r>
            <a:r>
              <a:rPr lang="en-GB" sz="2400" b="1" dirty="0"/>
              <a:t> </a:t>
            </a:r>
            <a:r>
              <a:rPr lang="en-GB" sz="2400" b="1" dirty="0" err="1"/>
              <a:t>tedy</a:t>
            </a:r>
            <a:r>
              <a:rPr lang="en-GB" sz="2400" b="1" dirty="0"/>
              <a:t> </a:t>
            </a:r>
            <a:r>
              <a:rPr lang="en-GB" sz="2400" b="1" dirty="0" err="1"/>
              <a:t>není</a:t>
            </a:r>
            <a:r>
              <a:rPr lang="en-GB" sz="2400" b="1" dirty="0"/>
              <a:t> bez </a:t>
            </a:r>
            <a:r>
              <a:rPr lang="en-GB" sz="2400" b="1" dirty="0" err="1"/>
              <a:t>dalšího</a:t>
            </a:r>
            <a:r>
              <a:rPr lang="en-GB" sz="2400" b="1" dirty="0"/>
              <a:t> </a:t>
            </a:r>
            <a:r>
              <a:rPr lang="en-GB" sz="2400" b="1" dirty="0" err="1"/>
              <a:t>porušením</a:t>
            </a:r>
            <a:r>
              <a:rPr lang="en-GB" sz="2400" b="1" dirty="0"/>
              <a:t> </a:t>
            </a:r>
            <a:r>
              <a:rPr lang="en-GB" sz="2400" b="1" dirty="0" err="1"/>
              <a:t>práva</a:t>
            </a:r>
            <a:r>
              <a:rPr lang="en-GB" sz="2400" b="1" dirty="0"/>
              <a:t> </a:t>
            </a:r>
            <a:r>
              <a:rPr lang="en-GB" sz="2400" b="1" dirty="0" err="1"/>
              <a:t>na</a:t>
            </a:r>
            <a:r>
              <a:rPr lang="en-GB" sz="2400" b="1" dirty="0"/>
              <a:t> </a:t>
            </a:r>
            <a:r>
              <a:rPr lang="en-GB" sz="2400" b="1" dirty="0" err="1"/>
              <a:t>ochranu</a:t>
            </a:r>
            <a:r>
              <a:rPr lang="en-GB" sz="2400" b="1" dirty="0"/>
              <a:t> </a:t>
            </a:r>
            <a:r>
              <a:rPr lang="en-GB" sz="2400" b="1" dirty="0" err="1"/>
              <a:t>osobní</a:t>
            </a:r>
            <a:r>
              <a:rPr lang="en-GB" sz="2400" b="1" dirty="0"/>
              <a:t> </a:t>
            </a:r>
            <a:r>
              <a:rPr lang="en-GB" sz="2400" b="1" dirty="0" err="1"/>
              <a:t>svobody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článku</a:t>
            </a:r>
            <a:r>
              <a:rPr lang="en-GB" sz="2400" dirty="0"/>
              <a:t> 8 </a:t>
            </a:r>
            <a:r>
              <a:rPr lang="en-GB" sz="2400" dirty="0" err="1"/>
              <a:t>odst</a:t>
            </a:r>
            <a:r>
              <a:rPr lang="en-GB" sz="2400" dirty="0"/>
              <a:t>. 2 a 5 </a:t>
            </a:r>
            <a:r>
              <a:rPr lang="en-GB" sz="2400" dirty="0" err="1"/>
              <a:t>Listiny</a:t>
            </a:r>
            <a:r>
              <a:rPr lang="en-GB" sz="2400" dirty="0"/>
              <a:t> </a:t>
            </a:r>
            <a:r>
              <a:rPr lang="en-GB" sz="2400" dirty="0" err="1"/>
              <a:t>ani</a:t>
            </a:r>
            <a:r>
              <a:rPr lang="en-GB" sz="2400" dirty="0"/>
              <a:t> </a:t>
            </a:r>
            <a:r>
              <a:rPr lang="en-GB" sz="2400" dirty="0" err="1"/>
              <a:t>práva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spravedlivý</a:t>
            </a:r>
            <a:r>
              <a:rPr lang="en-GB" sz="2400" dirty="0"/>
              <a:t> </a:t>
            </a:r>
            <a:r>
              <a:rPr lang="en-GB" sz="2400" dirty="0" err="1"/>
              <a:t>proces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článku</a:t>
            </a:r>
            <a:r>
              <a:rPr lang="en-GB" sz="2400" dirty="0"/>
              <a:t> 36 </a:t>
            </a:r>
            <a:r>
              <a:rPr lang="en-GB" sz="2400" dirty="0" err="1"/>
              <a:t>odst</a:t>
            </a:r>
            <a:r>
              <a:rPr lang="en-GB" sz="2400" dirty="0"/>
              <a:t>. 1 </a:t>
            </a:r>
            <a:r>
              <a:rPr lang="en-GB" sz="2400" dirty="0" err="1"/>
              <a:t>Listiny</a:t>
            </a:r>
            <a:r>
              <a:rPr lang="en-GB" sz="2400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2092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4" y="345928"/>
            <a:ext cx="11870575" cy="451576"/>
          </a:xfrm>
        </p:spPr>
        <p:txBody>
          <a:bodyPr/>
          <a:lstStyle/>
          <a:p>
            <a:r>
              <a:rPr lang="pl-PL" dirty="0"/>
              <a:t>nález sp. zn. II. ÚS 279/18 ze dne 15. 5. </a:t>
            </a:r>
            <a:r>
              <a:rPr lang="pl-PL" dirty="0" smtClean="0"/>
              <a:t>2018 (K.Š.)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8064" y="1313412"/>
            <a:ext cx="11962015" cy="48677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000" dirty="0" err="1"/>
              <a:t>Nepodmíněný</a:t>
            </a:r>
            <a:r>
              <a:rPr lang="en-GB" sz="2000" dirty="0"/>
              <a:t> </a:t>
            </a:r>
            <a:r>
              <a:rPr lang="en-GB" sz="2000" dirty="0" err="1"/>
              <a:t>trest</a:t>
            </a:r>
            <a:r>
              <a:rPr lang="en-GB" sz="2000" dirty="0"/>
              <a:t> </a:t>
            </a:r>
            <a:r>
              <a:rPr lang="en-GB" sz="2000" dirty="0" err="1"/>
              <a:t>odnětí</a:t>
            </a:r>
            <a:r>
              <a:rPr lang="en-GB" sz="2000" dirty="0"/>
              <a:t> </a:t>
            </a:r>
            <a:r>
              <a:rPr lang="en-GB" sz="2000" dirty="0" err="1"/>
              <a:t>svobody</a:t>
            </a:r>
            <a:r>
              <a:rPr lang="en-GB" sz="2000" dirty="0"/>
              <a:t> </a:t>
            </a:r>
            <a:r>
              <a:rPr lang="en-GB" sz="2000" dirty="0" err="1"/>
              <a:t>tak</a:t>
            </a:r>
            <a:r>
              <a:rPr lang="en-GB" sz="2000" dirty="0"/>
              <a:t> </a:t>
            </a:r>
            <a:r>
              <a:rPr lang="en-GB" sz="2000" dirty="0" err="1"/>
              <a:t>může</a:t>
            </a:r>
            <a:r>
              <a:rPr lang="en-GB" sz="2000" dirty="0"/>
              <a:t> </a:t>
            </a:r>
            <a:r>
              <a:rPr lang="en-GB" sz="2000" dirty="0" err="1"/>
              <a:t>být</a:t>
            </a:r>
            <a:r>
              <a:rPr lang="en-GB" sz="2000" dirty="0"/>
              <a:t> </a:t>
            </a:r>
            <a:r>
              <a:rPr lang="en-GB" sz="2000" dirty="0" err="1"/>
              <a:t>teoreticky</a:t>
            </a:r>
            <a:r>
              <a:rPr lang="en-GB" sz="2000" dirty="0"/>
              <a:t> </a:t>
            </a:r>
            <a:r>
              <a:rPr lang="en-GB" sz="2000" dirty="0" err="1"/>
              <a:t>uložen</a:t>
            </a:r>
            <a:r>
              <a:rPr lang="en-GB" sz="2000" dirty="0"/>
              <a:t>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více</a:t>
            </a:r>
            <a:r>
              <a:rPr lang="en-GB" sz="2000" dirty="0"/>
              <a:t> </a:t>
            </a:r>
            <a:r>
              <a:rPr lang="en-GB" sz="2000" dirty="0" err="1"/>
              <a:t>různými</a:t>
            </a:r>
            <a:r>
              <a:rPr lang="en-GB" sz="2000" dirty="0"/>
              <a:t> </a:t>
            </a:r>
            <a:r>
              <a:rPr lang="en-GB" sz="2000" dirty="0" err="1"/>
              <a:t>účely</a:t>
            </a:r>
            <a:r>
              <a:rPr lang="en-GB" sz="2000" dirty="0"/>
              <a:t>; </a:t>
            </a:r>
            <a:r>
              <a:rPr lang="en-GB" sz="2000" dirty="0" err="1"/>
              <a:t>vždy</a:t>
            </a:r>
            <a:r>
              <a:rPr lang="en-GB" sz="2000" dirty="0"/>
              <a:t> </a:t>
            </a:r>
            <a:r>
              <a:rPr lang="en-GB" sz="2000" dirty="0" err="1"/>
              <a:t>však</a:t>
            </a:r>
            <a:r>
              <a:rPr lang="en-GB" sz="2000" dirty="0"/>
              <a:t> </a:t>
            </a:r>
            <a:r>
              <a:rPr lang="en-GB" sz="2000" dirty="0" err="1"/>
              <a:t>má</a:t>
            </a:r>
            <a:r>
              <a:rPr lang="en-GB" sz="2000" dirty="0"/>
              <a:t> </a:t>
            </a:r>
            <a:r>
              <a:rPr lang="en-GB" sz="2000" dirty="0" err="1"/>
              <a:t>být</a:t>
            </a:r>
            <a:r>
              <a:rPr lang="en-GB" sz="2000" dirty="0"/>
              <a:t> </a:t>
            </a:r>
            <a:r>
              <a:rPr lang="en-GB" sz="2000" dirty="0" err="1"/>
              <a:t>jeho</a:t>
            </a:r>
            <a:r>
              <a:rPr lang="en-GB" sz="2000" dirty="0"/>
              <a:t> </a:t>
            </a:r>
            <a:r>
              <a:rPr lang="en-GB" sz="2000" dirty="0" err="1"/>
              <a:t>výkon</a:t>
            </a:r>
            <a:r>
              <a:rPr lang="en-GB" sz="2000" dirty="0"/>
              <a:t> </a:t>
            </a:r>
            <a:r>
              <a:rPr lang="en-GB" sz="2000" dirty="0" err="1"/>
              <a:t>organizován</a:t>
            </a:r>
            <a:r>
              <a:rPr lang="en-GB" sz="2000" dirty="0"/>
              <a:t> </a:t>
            </a:r>
            <a:r>
              <a:rPr lang="en-GB" sz="2000" dirty="0" err="1"/>
              <a:t>státem</a:t>
            </a:r>
            <a:r>
              <a:rPr lang="en-GB" sz="2000" dirty="0"/>
              <a:t> a </a:t>
            </a:r>
            <a:r>
              <a:rPr lang="en-GB" sz="2000" dirty="0" err="1"/>
              <a:t>prováděn</a:t>
            </a:r>
            <a:r>
              <a:rPr lang="en-GB" sz="2000" dirty="0"/>
              <a:t> </a:t>
            </a:r>
            <a:r>
              <a:rPr lang="en-GB" sz="2000" dirty="0" err="1"/>
              <a:t>tak</a:t>
            </a:r>
            <a:r>
              <a:rPr lang="en-GB" sz="2000" dirty="0"/>
              <a:t>, aby </a:t>
            </a:r>
            <a:r>
              <a:rPr lang="en-GB" sz="2000" dirty="0" err="1"/>
              <a:t>napomáhal</a:t>
            </a:r>
            <a:r>
              <a:rPr lang="en-GB" sz="2000" dirty="0"/>
              <a:t> </a:t>
            </a:r>
            <a:r>
              <a:rPr lang="en-GB" sz="2000" dirty="0" err="1"/>
              <a:t>nápravě</a:t>
            </a:r>
            <a:r>
              <a:rPr lang="en-GB" sz="2000" dirty="0"/>
              <a:t> </a:t>
            </a:r>
            <a:r>
              <a:rPr lang="en-GB" sz="2000" dirty="0" err="1"/>
              <a:t>pachatele</a:t>
            </a:r>
            <a:r>
              <a:rPr lang="en-GB" sz="2000" dirty="0"/>
              <a:t>, a </a:t>
            </a:r>
            <a:r>
              <a:rPr lang="en-GB" sz="2000" dirty="0" err="1"/>
              <a:t>tedy</a:t>
            </a:r>
            <a:r>
              <a:rPr lang="en-GB" sz="2000" dirty="0"/>
              <a:t> </a:t>
            </a:r>
            <a:r>
              <a:rPr lang="en-GB" sz="2000" dirty="0" err="1"/>
              <a:t>ochraně</a:t>
            </a:r>
            <a:r>
              <a:rPr lang="en-GB" sz="2000" dirty="0"/>
              <a:t> </a:t>
            </a:r>
            <a:r>
              <a:rPr lang="en-GB" sz="2000" dirty="0" err="1"/>
              <a:t>společnosti</a:t>
            </a:r>
            <a:r>
              <a:rPr lang="en-GB" sz="2000" dirty="0" smtClean="0"/>
              <a:t>.</a:t>
            </a:r>
            <a:endParaRPr lang="cs-CZ" sz="20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err="1"/>
              <a:t>Hlavním</a:t>
            </a:r>
            <a:r>
              <a:rPr lang="en-GB" sz="2000" dirty="0"/>
              <a:t> </a:t>
            </a:r>
            <a:r>
              <a:rPr lang="en-GB" sz="2000" b="1" dirty="0" err="1"/>
              <a:t>měřítkem</a:t>
            </a:r>
            <a:r>
              <a:rPr lang="en-GB" sz="2000" b="1" dirty="0"/>
              <a:t> </a:t>
            </a:r>
            <a:r>
              <a:rPr lang="en-GB" sz="2000" b="1" dirty="0" err="1"/>
              <a:t>vhodnosti</a:t>
            </a:r>
            <a:r>
              <a:rPr lang="en-GB" sz="2000" b="1" dirty="0"/>
              <a:t> a </a:t>
            </a:r>
            <a:r>
              <a:rPr lang="en-GB" sz="2000" b="1" dirty="0" err="1"/>
              <a:t>účelnosti</a:t>
            </a:r>
            <a:r>
              <a:rPr lang="en-GB" sz="2000" b="1" dirty="0"/>
              <a:t> </a:t>
            </a:r>
            <a:r>
              <a:rPr lang="en-GB" sz="2000" b="1" dirty="0" err="1"/>
              <a:t>zaslání</a:t>
            </a:r>
            <a:r>
              <a:rPr lang="en-GB" sz="2000" b="1" dirty="0"/>
              <a:t> </a:t>
            </a:r>
            <a:r>
              <a:rPr lang="en-GB" sz="2000" b="1" dirty="0" err="1"/>
              <a:t>rozhodnutí</a:t>
            </a:r>
            <a:r>
              <a:rPr lang="en-GB" sz="2000" b="1" dirty="0"/>
              <a:t> k </a:t>
            </a:r>
            <a:r>
              <a:rPr lang="en-GB" sz="2000" b="1" dirty="0" err="1"/>
              <a:t>uznání</a:t>
            </a:r>
            <a:r>
              <a:rPr lang="en-GB" sz="2000" b="1" dirty="0"/>
              <a:t> a </a:t>
            </a:r>
            <a:r>
              <a:rPr lang="en-GB" sz="2000" b="1" dirty="0" err="1"/>
              <a:t>výkonu</a:t>
            </a:r>
            <a:r>
              <a:rPr lang="en-GB" sz="2000" b="1" dirty="0"/>
              <a:t> </a:t>
            </a:r>
            <a:r>
              <a:rPr lang="en-GB" sz="2000" b="1" dirty="0" err="1"/>
              <a:t>podle</a:t>
            </a:r>
            <a:r>
              <a:rPr lang="en-GB" sz="2000" b="1" dirty="0"/>
              <a:t> </a:t>
            </a:r>
            <a:r>
              <a:rPr lang="en-GB" sz="2000" b="1" dirty="0" err="1"/>
              <a:t>zákona</a:t>
            </a:r>
            <a:r>
              <a:rPr lang="en-GB" sz="2000" b="1" dirty="0"/>
              <a:t> o </a:t>
            </a:r>
            <a:r>
              <a:rPr lang="en-GB" sz="2000" b="1" dirty="0" err="1"/>
              <a:t>mezinárodní</a:t>
            </a:r>
            <a:r>
              <a:rPr lang="en-GB" sz="2000" b="1" dirty="0"/>
              <a:t> </a:t>
            </a:r>
            <a:r>
              <a:rPr lang="en-GB" sz="2000" b="1" dirty="0" err="1"/>
              <a:t>justiční</a:t>
            </a:r>
            <a:r>
              <a:rPr lang="en-GB" sz="2000" b="1" dirty="0"/>
              <a:t> </a:t>
            </a:r>
            <a:r>
              <a:rPr lang="en-GB" sz="2000" b="1" dirty="0" err="1"/>
              <a:t>spolupráci</a:t>
            </a:r>
            <a:r>
              <a:rPr lang="en-GB" sz="2000" b="1" dirty="0"/>
              <a:t> </a:t>
            </a:r>
            <a:r>
              <a:rPr lang="en-GB" sz="2000" b="1" dirty="0" err="1"/>
              <a:t>ve</a:t>
            </a:r>
            <a:r>
              <a:rPr lang="en-GB" sz="2000" b="1" dirty="0"/>
              <a:t> </a:t>
            </a:r>
            <a:r>
              <a:rPr lang="en-GB" sz="2000" b="1" dirty="0" err="1"/>
              <a:t>věcech</a:t>
            </a:r>
            <a:r>
              <a:rPr lang="en-GB" sz="2000" b="1" dirty="0"/>
              <a:t> </a:t>
            </a:r>
            <a:r>
              <a:rPr lang="en-GB" sz="2000" b="1" dirty="0" err="1"/>
              <a:t>trestních</a:t>
            </a:r>
            <a:r>
              <a:rPr lang="en-GB" sz="2000" b="1" dirty="0"/>
              <a:t> je </a:t>
            </a:r>
            <a:r>
              <a:rPr lang="en-GB" sz="2000" b="1" dirty="0" err="1"/>
              <a:t>zlepšení</a:t>
            </a:r>
            <a:r>
              <a:rPr lang="en-GB" sz="2000" b="1" dirty="0"/>
              <a:t> </a:t>
            </a:r>
            <a:r>
              <a:rPr lang="en-GB" sz="2000" b="1" dirty="0" err="1"/>
              <a:t>šancí</a:t>
            </a:r>
            <a:r>
              <a:rPr lang="en-GB" sz="2000" b="1" dirty="0"/>
              <a:t> </a:t>
            </a:r>
            <a:r>
              <a:rPr lang="en-GB" sz="2000" b="1" dirty="0" err="1"/>
              <a:t>dotčené</a:t>
            </a:r>
            <a:r>
              <a:rPr lang="en-GB" sz="2000" b="1" dirty="0"/>
              <a:t> </a:t>
            </a:r>
            <a:r>
              <a:rPr lang="en-GB" sz="2000" b="1" dirty="0" err="1"/>
              <a:t>osoby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úspěšné</a:t>
            </a:r>
            <a:r>
              <a:rPr lang="en-GB" sz="2000" b="1" dirty="0"/>
              <a:t> </a:t>
            </a:r>
            <a:r>
              <a:rPr lang="en-GB" sz="2000" b="1" dirty="0" err="1"/>
              <a:t>začlenění</a:t>
            </a:r>
            <a:r>
              <a:rPr lang="en-GB" sz="2000" b="1" dirty="0"/>
              <a:t> do </a:t>
            </a:r>
            <a:r>
              <a:rPr lang="en-GB" sz="2000" b="1" dirty="0" err="1"/>
              <a:t>společnosti</a:t>
            </a:r>
            <a:r>
              <a:rPr lang="en-GB" sz="2000" b="1" dirty="0"/>
              <a:t>.</a:t>
            </a:r>
            <a:r>
              <a:rPr lang="en-GB" sz="2000" dirty="0"/>
              <a:t> </a:t>
            </a:r>
            <a:r>
              <a:rPr lang="en-GB" sz="2000" dirty="0" err="1"/>
              <a:t>Soudy</a:t>
            </a:r>
            <a:r>
              <a:rPr lang="en-GB" sz="2000" dirty="0"/>
              <a:t> </a:t>
            </a:r>
            <a:r>
              <a:rPr lang="en-GB" sz="2000" dirty="0" err="1"/>
              <a:t>tak</a:t>
            </a:r>
            <a:r>
              <a:rPr lang="en-GB" sz="2000" dirty="0"/>
              <a:t> </a:t>
            </a:r>
            <a:r>
              <a:rPr lang="en-GB" sz="2000" dirty="0" err="1"/>
              <a:t>při</a:t>
            </a:r>
            <a:r>
              <a:rPr lang="en-GB" sz="2000" dirty="0"/>
              <a:t> </a:t>
            </a:r>
            <a:r>
              <a:rPr lang="en-GB" sz="2000" dirty="0" err="1"/>
              <a:t>zhodnocení</a:t>
            </a:r>
            <a:r>
              <a:rPr lang="en-GB" sz="2000" dirty="0"/>
              <a:t> </a:t>
            </a:r>
            <a:r>
              <a:rPr lang="en-GB" sz="2000" dirty="0" err="1"/>
              <a:t>vhodnosti</a:t>
            </a:r>
            <a:r>
              <a:rPr lang="en-GB" sz="2000" dirty="0"/>
              <a:t> a </a:t>
            </a:r>
            <a:r>
              <a:rPr lang="en-GB" sz="2000" dirty="0" err="1"/>
              <a:t>účelnosti</a:t>
            </a:r>
            <a:r>
              <a:rPr lang="en-GB" sz="2000" dirty="0"/>
              <a:t> </a:t>
            </a:r>
            <a:r>
              <a:rPr lang="en-GB" sz="2000" dirty="0" err="1"/>
              <a:t>musí</a:t>
            </a:r>
            <a:r>
              <a:rPr lang="en-GB" sz="2000" dirty="0"/>
              <a:t> </a:t>
            </a:r>
            <a:r>
              <a:rPr lang="en-GB" sz="2000" dirty="0" err="1"/>
              <a:t>primárně</a:t>
            </a:r>
            <a:r>
              <a:rPr lang="en-GB" sz="2000" dirty="0"/>
              <a:t> </a:t>
            </a:r>
            <a:r>
              <a:rPr lang="en-GB" sz="2000" dirty="0" err="1"/>
              <a:t>zvažovat</a:t>
            </a:r>
            <a:r>
              <a:rPr lang="en-GB" sz="2000" dirty="0"/>
              <a:t>, </a:t>
            </a:r>
            <a:r>
              <a:rPr lang="en-GB" sz="2000" dirty="0" err="1"/>
              <a:t>zda</a:t>
            </a:r>
            <a:r>
              <a:rPr lang="en-GB" sz="2000" dirty="0"/>
              <a:t> </a:t>
            </a:r>
            <a:r>
              <a:rPr lang="en-GB" sz="2000" dirty="0" err="1"/>
              <a:t>zaslání</a:t>
            </a:r>
            <a:r>
              <a:rPr lang="en-GB" sz="2000" dirty="0"/>
              <a:t> </a:t>
            </a:r>
            <a:r>
              <a:rPr lang="en-GB" sz="2000" dirty="0" err="1"/>
              <a:t>rozhodnutí</a:t>
            </a:r>
            <a:r>
              <a:rPr lang="en-GB" sz="2000" dirty="0"/>
              <a:t> do </a:t>
            </a:r>
            <a:r>
              <a:rPr lang="en-GB" sz="2000" dirty="0" err="1"/>
              <a:t>jiného</a:t>
            </a:r>
            <a:r>
              <a:rPr lang="en-GB" sz="2000" dirty="0"/>
              <a:t> </a:t>
            </a:r>
            <a:r>
              <a:rPr lang="en-GB" sz="2000" dirty="0" err="1"/>
              <a:t>státu</a:t>
            </a:r>
            <a:r>
              <a:rPr lang="en-GB" sz="2000" dirty="0"/>
              <a:t> </a:t>
            </a:r>
            <a:r>
              <a:rPr lang="en-GB" sz="2000" dirty="0" err="1"/>
              <a:t>zvýší</a:t>
            </a:r>
            <a:r>
              <a:rPr lang="en-GB" sz="2000" dirty="0"/>
              <a:t> </a:t>
            </a:r>
            <a:r>
              <a:rPr lang="en-GB" sz="2000" dirty="0" err="1"/>
              <a:t>její</a:t>
            </a:r>
            <a:r>
              <a:rPr lang="en-GB" sz="2000" dirty="0"/>
              <a:t> </a:t>
            </a:r>
            <a:r>
              <a:rPr lang="en-GB" sz="2000" dirty="0" err="1"/>
              <a:t>šance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reintegraci</a:t>
            </a:r>
            <a:r>
              <a:rPr lang="en-GB" sz="2000" dirty="0"/>
              <a:t> do </a:t>
            </a:r>
            <a:r>
              <a:rPr lang="en-GB" sz="2000" dirty="0" err="1"/>
              <a:t>společnosti</a:t>
            </a:r>
            <a:r>
              <a:rPr lang="en-GB" sz="2000" dirty="0"/>
              <a:t> </a:t>
            </a:r>
            <a:r>
              <a:rPr lang="en-GB" sz="2000" dirty="0" err="1"/>
              <a:t>či</a:t>
            </a:r>
            <a:r>
              <a:rPr lang="en-GB" sz="2000" dirty="0"/>
              <a:t> </a:t>
            </a:r>
            <a:r>
              <a:rPr lang="en-GB" sz="2000" dirty="0" err="1"/>
              <a:t>úspěšnost</a:t>
            </a:r>
            <a:r>
              <a:rPr lang="en-GB" sz="2000" dirty="0"/>
              <a:t> </a:t>
            </a:r>
            <a:r>
              <a:rPr lang="en-GB" sz="2000" dirty="0" err="1"/>
              <a:t>léčby</a:t>
            </a:r>
            <a:r>
              <a:rPr lang="en-GB" sz="2000" dirty="0"/>
              <a:t>. </a:t>
            </a:r>
            <a:r>
              <a:rPr lang="en-GB" sz="2000" b="1" dirty="0" err="1"/>
              <a:t>Jiné</a:t>
            </a:r>
            <a:r>
              <a:rPr lang="en-GB" sz="2000" b="1" dirty="0"/>
              <a:t> </a:t>
            </a:r>
            <a:r>
              <a:rPr lang="en-GB" sz="2000" b="1" dirty="0" err="1"/>
              <a:t>důvody</a:t>
            </a:r>
            <a:r>
              <a:rPr lang="en-GB" sz="2000" b="1" dirty="0"/>
              <a:t> </a:t>
            </a:r>
            <a:r>
              <a:rPr lang="en-GB" sz="2000" b="1" dirty="0" err="1"/>
              <a:t>mohou</a:t>
            </a:r>
            <a:r>
              <a:rPr lang="en-GB" sz="2000" b="1" dirty="0"/>
              <a:t> </a:t>
            </a:r>
            <a:r>
              <a:rPr lang="en-GB" sz="2000" b="1" dirty="0" err="1"/>
              <a:t>tato</a:t>
            </a:r>
            <a:r>
              <a:rPr lang="en-GB" sz="2000" b="1" dirty="0"/>
              <a:t> </a:t>
            </a:r>
            <a:r>
              <a:rPr lang="en-GB" sz="2000" b="1" dirty="0" err="1"/>
              <a:t>kritéria</a:t>
            </a:r>
            <a:r>
              <a:rPr lang="en-GB" sz="2000" b="1" dirty="0"/>
              <a:t> </a:t>
            </a:r>
            <a:r>
              <a:rPr lang="en-GB" sz="2000" b="1" dirty="0" err="1"/>
              <a:t>převážit</a:t>
            </a:r>
            <a:r>
              <a:rPr lang="en-GB" sz="2000" b="1" dirty="0"/>
              <a:t> </a:t>
            </a:r>
            <a:r>
              <a:rPr lang="en-GB" sz="2000" b="1" dirty="0" err="1"/>
              <a:t>pouze</a:t>
            </a:r>
            <a:r>
              <a:rPr lang="en-GB" sz="2000" b="1" dirty="0"/>
              <a:t> </a:t>
            </a:r>
            <a:r>
              <a:rPr lang="en-GB" sz="2000" b="1" dirty="0" err="1"/>
              <a:t>výjimečně</a:t>
            </a:r>
            <a:r>
              <a:rPr lang="en-GB" sz="2000" dirty="0"/>
              <a:t> (</a:t>
            </a:r>
            <a:r>
              <a:rPr lang="en-GB" sz="2000" dirty="0" err="1"/>
              <a:t>např</a:t>
            </a:r>
            <a:r>
              <a:rPr lang="en-GB" sz="2000" dirty="0"/>
              <a:t>. </a:t>
            </a:r>
            <a:r>
              <a:rPr lang="en-GB" sz="2000" dirty="0" err="1"/>
              <a:t>pokud</a:t>
            </a:r>
            <a:r>
              <a:rPr lang="en-GB" sz="2000" dirty="0"/>
              <a:t> by se </a:t>
            </a:r>
            <a:r>
              <a:rPr lang="en-GB" sz="2000" dirty="0" err="1"/>
              <a:t>výrazně</a:t>
            </a:r>
            <a:r>
              <a:rPr lang="en-GB" sz="2000" dirty="0"/>
              <a:t> </a:t>
            </a:r>
            <a:r>
              <a:rPr lang="en-GB" sz="2000" dirty="0" err="1"/>
              <a:t>ztížilo</a:t>
            </a:r>
            <a:r>
              <a:rPr lang="en-GB" sz="2000" dirty="0"/>
              <a:t> </a:t>
            </a:r>
            <a:r>
              <a:rPr lang="en-GB" sz="2000" dirty="0" err="1"/>
              <a:t>jiné</a:t>
            </a:r>
            <a:r>
              <a:rPr lang="en-GB" sz="2000" dirty="0"/>
              <a:t> </a:t>
            </a:r>
            <a:r>
              <a:rPr lang="en-GB" sz="2000" dirty="0" err="1"/>
              <a:t>probíhající</a:t>
            </a:r>
            <a:r>
              <a:rPr lang="en-GB" sz="2000" dirty="0"/>
              <a:t> </a:t>
            </a:r>
            <a:r>
              <a:rPr lang="en-GB" sz="2000" dirty="0" err="1"/>
              <a:t>trestní</a:t>
            </a:r>
            <a:r>
              <a:rPr lang="en-GB" sz="2000" dirty="0"/>
              <a:t> </a:t>
            </a:r>
            <a:r>
              <a:rPr lang="en-GB" sz="2000" dirty="0" err="1"/>
              <a:t>řízení</a:t>
            </a:r>
            <a:r>
              <a:rPr lang="en-GB" sz="2000" dirty="0"/>
              <a:t>), </a:t>
            </a:r>
            <a:r>
              <a:rPr lang="en-GB" sz="2000" dirty="0" err="1"/>
              <a:t>přičemž</a:t>
            </a:r>
            <a:r>
              <a:rPr lang="en-GB" sz="2000" dirty="0"/>
              <a:t> </a:t>
            </a:r>
            <a:r>
              <a:rPr lang="en-GB" sz="2000" dirty="0" err="1"/>
              <a:t>takový</a:t>
            </a:r>
            <a:r>
              <a:rPr lang="en-GB" sz="2000" dirty="0"/>
              <a:t> </a:t>
            </a:r>
            <a:r>
              <a:rPr lang="en-GB" sz="2000" dirty="0" err="1"/>
              <a:t>postup</a:t>
            </a:r>
            <a:r>
              <a:rPr lang="en-GB" sz="2000" dirty="0"/>
              <a:t> </a:t>
            </a:r>
            <a:r>
              <a:rPr lang="en-GB" sz="2000" dirty="0" err="1"/>
              <a:t>musí</a:t>
            </a:r>
            <a:r>
              <a:rPr lang="en-GB" sz="2000" dirty="0"/>
              <a:t> </a:t>
            </a:r>
            <a:r>
              <a:rPr lang="en-GB" sz="2000" dirty="0" err="1"/>
              <a:t>být</a:t>
            </a:r>
            <a:r>
              <a:rPr lang="en-GB" sz="2000" dirty="0"/>
              <a:t> </a:t>
            </a:r>
            <a:r>
              <a:rPr lang="en-GB" sz="2000" dirty="0" err="1"/>
              <a:t>řádně</a:t>
            </a:r>
            <a:r>
              <a:rPr lang="en-GB" sz="2000" dirty="0"/>
              <a:t> </a:t>
            </a:r>
            <a:r>
              <a:rPr lang="en-GB" sz="2000" dirty="0" err="1"/>
              <a:t>odůvodněný</a:t>
            </a:r>
            <a:r>
              <a:rPr lang="en-GB" sz="2000" dirty="0"/>
              <a:t>. </a:t>
            </a:r>
            <a:r>
              <a:rPr lang="en-GB" sz="2000" dirty="0" err="1"/>
              <a:t>Při</a:t>
            </a:r>
            <a:r>
              <a:rPr lang="en-GB" sz="2000" dirty="0"/>
              <a:t> </a:t>
            </a:r>
            <a:r>
              <a:rPr lang="en-GB" sz="2000" dirty="0" err="1"/>
              <a:t>zvažování</a:t>
            </a:r>
            <a:r>
              <a:rPr lang="en-GB" sz="2000" dirty="0"/>
              <a:t>, </a:t>
            </a:r>
            <a:r>
              <a:rPr lang="en-GB" sz="2000" dirty="0" err="1"/>
              <a:t>který</a:t>
            </a:r>
            <a:r>
              <a:rPr lang="en-GB" sz="2000" dirty="0"/>
              <a:t> </a:t>
            </a:r>
            <a:r>
              <a:rPr lang="en-GB" sz="2000" dirty="0" err="1"/>
              <a:t>stát</a:t>
            </a:r>
            <a:r>
              <a:rPr lang="en-GB" sz="2000" dirty="0"/>
              <a:t> je </a:t>
            </a:r>
            <a:r>
              <a:rPr lang="en-GB" sz="2000" dirty="0" err="1"/>
              <a:t>nejvhodnější</a:t>
            </a:r>
            <a:r>
              <a:rPr lang="en-GB" sz="2000" dirty="0"/>
              <a:t> pro </a:t>
            </a:r>
            <a:r>
              <a:rPr lang="en-GB" sz="2000" dirty="0" err="1"/>
              <a:t>výkon</a:t>
            </a:r>
            <a:r>
              <a:rPr lang="en-GB" sz="2000" dirty="0"/>
              <a:t> </a:t>
            </a:r>
            <a:r>
              <a:rPr lang="en-GB" sz="2000" dirty="0" err="1"/>
              <a:t>trestu</a:t>
            </a:r>
            <a:r>
              <a:rPr lang="en-GB" sz="2000" dirty="0"/>
              <a:t>, </a:t>
            </a:r>
            <a:r>
              <a:rPr lang="en-GB" sz="2000" dirty="0" err="1"/>
              <a:t>pak</a:t>
            </a:r>
            <a:r>
              <a:rPr lang="en-GB" sz="2000" dirty="0"/>
              <a:t> </a:t>
            </a:r>
            <a:r>
              <a:rPr lang="en-GB" sz="2000" dirty="0" err="1"/>
              <a:t>soud</a:t>
            </a:r>
            <a:r>
              <a:rPr lang="en-GB" sz="2000" dirty="0"/>
              <a:t> </a:t>
            </a:r>
            <a:r>
              <a:rPr lang="en-GB" sz="2000" dirty="0" err="1"/>
              <a:t>musí</a:t>
            </a:r>
            <a:r>
              <a:rPr lang="en-GB" sz="2000" dirty="0"/>
              <a:t> </a:t>
            </a:r>
            <a:r>
              <a:rPr lang="en-GB" sz="2000" dirty="0" err="1"/>
              <a:t>přihlédnout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ke</a:t>
            </a:r>
            <a:r>
              <a:rPr lang="en-GB" sz="2000" dirty="0"/>
              <a:t> </a:t>
            </a:r>
            <a:r>
              <a:rPr lang="en-GB" sz="2000" dirty="0" err="1"/>
              <a:t>stanovisko</a:t>
            </a:r>
            <a:r>
              <a:rPr lang="en-GB" sz="2000" dirty="0"/>
              <a:t> </a:t>
            </a:r>
            <a:r>
              <a:rPr lang="en-GB" sz="2000" dirty="0" err="1"/>
              <a:t>dotčené</a:t>
            </a:r>
            <a:r>
              <a:rPr lang="en-GB" sz="2000" dirty="0"/>
              <a:t> </a:t>
            </a:r>
            <a:r>
              <a:rPr lang="en-GB" sz="2000" dirty="0" err="1"/>
              <a:t>osoby</a:t>
            </a:r>
            <a:r>
              <a:rPr lang="en-GB" sz="2000" dirty="0"/>
              <a:t> a k </a:t>
            </a:r>
            <a:r>
              <a:rPr lang="en-GB" sz="2000" dirty="0" err="1"/>
              <a:t>argumentům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/>
              <a:t>uvádí</a:t>
            </a:r>
            <a:r>
              <a:rPr lang="en-GB" sz="2000" dirty="0" smtClean="0"/>
              <a:t>.</a:t>
            </a:r>
            <a:endParaRPr lang="cs-CZ" sz="20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err="1"/>
              <a:t>Není</a:t>
            </a:r>
            <a:r>
              <a:rPr lang="en-GB" sz="2000" dirty="0"/>
              <a:t> </a:t>
            </a:r>
            <a:r>
              <a:rPr lang="en-GB" sz="2000" dirty="0" err="1"/>
              <a:t>možné</a:t>
            </a:r>
            <a:r>
              <a:rPr lang="en-GB" sz="2000" dirty="0"/>
              <a:t>, </a:t>
            </a:r>
            <a:r>
              <a:rPr lang="en-GB" sz="2000" b="1" dirty="0"/>
              <a:t>aby </a:t>
            </a:r>
            <a:r>
              <a:rPr lang="en-GB" sz="2000" b="1" dirty="0" err="1"/>
              <a:t>zaslání</a:t>
            </a:r>
            <a:r>
              <a:rPr lang="en-GB" sz="2000" b="1" dirty="0"/>
              <a:t> </a:t>
            </a:r>
            <a:r>
              <a:rPr lang="en-GB" sz="2000" b="1" dirty="0" err="1"/>
              <a:t>rozhodnutí</a:t>
            </a:r>
            <a:r>
              <a:rPr lang="en-GB" sz="2000" b="1" dirty="0"/>
              <a:t>, </a:t>
            </a:r>
            <a:r>
              <a:rPr lang="en-GB" sz="2000" b="1" dirty="0" err="1"/>
              <a:t>kterým</a:t>
            </a:r>
            <a:r>
              <a:rPr lang="en-GB" sz="2000" b="1" dirty="0"/>
              <a:t> </a:t>
            </a:r>
            <a:r>
              <a:rPr lang="en-GB" sz="2000" b="1" dirty="0" err="1"/>
              <a:t>byl</a:t>
            </a:r>
            <a:r>
              <a:rPr lang="en-GB" sz="2000" b="1" dirty="0"/>
              <a:t> </a:t>
            </a:r>
            <a:r>
              <a:rPr lang="en-GB" sz="2000" b="1" dirty="0" err="1"/>
              <a:t>uložen</a:t>
            </a:r>
            <a:r>
              <a:rPr lang="en-GB" sz="2000" b="1" dirty="0"/>
              <a:t> </a:t>
            </a:r>
            <a:r>
              <a:rPr lang="en-GB" sz="2000" b="1" dirty="0" err="1"/>
              <a:t>dlouhodobější</a:t>
            </a:r>
            <a:r>
              <a:rPr lang="en-GB" sz="2000" b="1" dirty="0"/>
              <a:t> </a:t>
            </a:r>
            <a:r>
              <a:rPr lang="en-GB" sz="2000" b="1" dirty="0" err="1"/>
              <a:t>trest</a:t>
            </a:r>
            <a:r>
              <a:rPr lang="en-GB" sz="2000" b="1" dirty="0"/>
              <a:t> </a:t>
            </a:r>
            <a:r>
              <a:rPr lang="en-GB" sz="2000" b="1" dirty="0" err="1"/>
              <a:t>odnětí</a:t>
            </a:r>
            <a:r>
              <a:rPr lang="en-GB" sz="2000" b="1" dirty="0"/>
              <a:t> </a:t>
            </a:r>
            <a:r>
              <a:rPr lang="en-GB" sz="2000" b="1" dirty="0" err="1"/>
              <a:t>svobody</a:t>
            </a:r>
            <a:r>
              <a:rPr lang="en-GB" sz="2000" b="1" dirty="0"/>
              <a:t>, </a:t>
            </a:r>
            <a:r>
              <a:rPr lang="en-GB" sz="2000" b="1" dirty="0" err="1"/>
              <a:t>bránilo</a:t>
            </a:r>
            <a:r>
              <a:rPr lang="en-GB" sz="2000" b="1" dirty="0"/>
              <a:t> </a:t>
            </a:r>
            <a:r>
              <a:rPr lang="en-GB" sz="2000" b="1" dirty="0" err="1"/>
              <a:t>jiné</a:t>
            </a:r>
            <a:r>
              <a:rPr lang="en-GB" sz="2000" b="1" dirty="0"/>
              <a:t> </a:t>
            </a:r>
            <a:r>
              <a:rPr lang="en-GB" sz="2000" b="1" dirty="0" err="1"/>
              <a:t>rozhodnutí</a:t>
            </a:r>
            <a:r>
              <a:rPr lang="en-GB" sz="2000" b="1" dirty="0"/>
              <a:t>, </a:t>
            </a:r>
            <a:r>
              <a:rPr lang="en-GB" sz="2000" b="1" dirty="0" err="1"/>
              <a:t>kterým</a:t>
            </a:r>
            <a:r>
              <a:rPr lang="en-GB" sz="2000" b="1" dirty="0"/>
              <a:t> </a:t>
            </a:r>
            <a:r>
              <a:rPr lang="en-GB" sz="2000" b="1" dirty="0" err="1"/>
              <a:t>byl</a:t>
            </a:r>
            <a:r>
              <a:rPr lang="en-GB" sz="2000" b="1" dirty="0"/>
              <a:t> </a:t>
            </a:r>
            <a:r>
              <a:rPr lang="en-GB" sz="2000" b="1" dirty="0" err="1"/>
              <a:t>uložen</a:t>
            </a:r>
            <a:r>
              <a:rPr lang="en-GB" sz="2000" b="1" dirty="0"/>
              <a:t> </a:t>
            </a:r>
            <a:r>
              <a:rPr lang="en-GB" sz="2000" b="1" dirty="0" err="1"/>
              <a:t>trest</a:t>
            </a:r>
            <a:r>
              <a:rPr lang="en-GB" sz="2000" b="1" dirty="0"/>
              <a:t> </a:t>
            </a:r>
            <a:r>
              <a:rPr lang="en-GB" sz="2000" b="1" dirty="0" err="1"/>
              <a:t>kratší</a:t>
            </a:r>
            <a:r>
              <a:rPr lang="en-GB" sz="2000" b="1" dirty="0"/>
              <a:t> </a:t>
            </a:r>
            <a:r>
              <a:rPr lang="en-GB" sz="2000" b="1" dirty="0" err="1"/>
              <a:t>než</a:t>
            </a:r>
            <a:r>
              <a:rPr lang="en-GB" sz="2000" b="1" dirty="0"/>
              <a:t> </a:t>
            </a:r>
            <a:r>
              <a:rPr lang="en-GB" sz="2000" b="1" dirty="0" err="1"/>
              <a:t>šest</a:t>
            </a:r>
            <a:r>
              <a:rPr lang="en-GB" sz="2000" b="1" dirty="0"/>
              <a:t> </a:t>
            </a:r>
            <a:r>
              <a:rPr lang="en-GB" sz="2000" b="1" dirty="0" err="1"/>
              <a:t>měsíců</a:t>
            </a:r>
            <a:r>
              <a:rPr lang="en-GB" sz="2000" b="1" dirty="0"/>
              <a:t>.</a:t>
            </a:r>
            <a:r>
              <a:rPr lang="en-GB" sz="2000" dirty="0"/>
              <a:t> </a:t>
            </a:r>
            <a:r>
              <a:rPr lang="en-GB" sz="2000" dirty="0" err="1"/>
              <a:t>Takový</a:t>
            </a:r>
            <a:r>
              <a:rPr lang="en-GB" sz="2000" dirty="0"/>
              <a:t> </a:t>
            </a:r>
            <a:r>
              <a:rPr lang="en-GB" sz="2000" dirty="0" err="1"/>
              <a:t>přístup</a:t>
            </a:r>
            <a:r>
              <a:rPr lang="en-GB" sz="2000" dirty="0"/>
              <a:t> by </a:t>
            </a:r>
            <a:r>
              <a:rPr lang="en-GB" sz="2000" dirty="0" err="1"/>
              <a:t>byl</a:t>
            </a:r>
            <a:r>
              <a:rPr lang="en-GB" sz="2000" dirty="0"/>
              <a:t> </a:t>
            </a:r>
            <a:r>
              <a:rPr lang="en-GB" sz="2000" dirty="0" err="1"/>
              <a:t>přehnaně</a:t>
            </a:r>
            <a:r>
              <a:rPr lang="en-GB" sz="2000" dirty="0"/>
              <a:t> </a:t>
            </a:r>
            <a:r>
              <a:rPr lang="en-GB" sz="2000" dirty="0" err="1"/>
              <a:t>formalistický</a:t>
            </a:r>
            <a:r>
              <a:rPr lang="en-GB" sz="2000" dirty="0"/>
              <a:t> a </a:t>
            </a:r>
            <a:r>
              <a:rPr lang="en-GB" sz="2000" dirty="0" err="1"/>
              <a:t>směřoval</a:t>
            </a:r>
            <a:r>
              <a:rPr lang="en-GB" sz="2000" dirty="0"/>
              <a:t> by </a:t>
            </a:r>
            <a:r>
              <a:rPr lang="en-GB" sz="2000" dirty="0" err="1"/>
              <a:t>proti</a:t>
            </a:r>
            <a:r>
              <a:rPr lang="en-GB" sz="2000" dirty="0"/>
              <a:t> </a:t>
            </a:r>
            <a:r>
              <a:rPr lang="en-GB" sz="2000" dirty="0" err="1"/>
              <a:t>účelu</a:t>
            </a:r>
            <a:r>
              <a:rPr lang="en-GB" sz="2000" dirty="0"/>
              <a:t> </a:t>
            </a:r>
            <a:r>
              <a:rPr lang="en-GB" sz="2000" dirty="0" err="1"/>
              <a:t>daného</a:t>
            </a:r>
            <a:r>
              <a:rPr lang="en-GB" sz="2000" dirty="0"/>
              <a:t> </a:t>
            </a:r>
            <a:r>
              <a:rPr lang="en-GB" sz="2000" dirty="0" err="1"/>
              <a:t>ustanovení</a:t>
            </a:r>
            <a:r>
              <a:rPr lang="en-GB" sz="2000" dirty="0"/>
              <a:t>; </a:t>
            </a:r>
            <a:r>
              <a:rPr lang="en-GB" sz="2000" dirty="0" err="1"/>
              <a:t>byl</a:t>
            </a:r>
            <a:r>
              <a:rPr lang="en-GB" sz="2000" dirty="0"/>
              <a:t> by </a:t>
            </a:r>
            <a:r>
              <a:rPr lang="en-GB" sz="2000" dirty="0" err="1"/>
              <a:t>přijatelný</a:t>
            </a:r>
            <a:r>
              <a:rPr lang="en-GB" sz="2000" dirty="0"/>
              <a:t> </a:t>
            </a:r>
            <a:r>
              <a:rPr lang="en-GB" sz="2000" dirty="0" err="1"/>
              <a:t>jen</a:t>
            </a:r>
            <a:r>
              <a:rPr lang="en-GB" sz="2000" dirty="0"/>
              <a:t> </a:t>
            </a:r>
            <a:r>
              <a:rPr lang="en-GB" sz="2000" dirty="0" err="1"/>
              <a:t>tehdy</a:t>
            </a:r>
            <a:r>
              <a:rPr lang="en-GB" sz="2000" dirty="0"/>
              <a:t>, </a:t>
            </a:r>
            <a:r>
              <a:rPr lang="en-GB" sz="2000" dirty="0" err="1"/>
              <a:t>pokud</a:t>
            </a:r>
            <a:r>
              <a:rPr lang="en-GB" sz="2000" dirty="0"/>
              <a:t> by z </a:t>
            </a:r>
            <a:r>
              <a:rPr lang="en-GB" sz="2000" dirty="0" err="1"/>
              <a:t>právního</a:t>
            </a:r>
            <a:r>
              <a:rPr lang="en-GB" sz="2000" dirty="0"/>
              <a:t> </a:t>
            </a:r>
            <a:r>
              <a:rPr lang="en-GB" sz="2000" dirty="0" err="1"/>
              <a:t>řádu</a:t>
            </a:r>
            <a:r>
              <a:rPr lang="en-GB" sz="2000" dirty="0"/>
              <a:t> </a:t>
            </a:r>
            <a:r>
              <a:rPr lang="en-GB" sz="2000" dirty="0" err="1"/>
              <a:t>cizího</a:t>
            </a:r>
            <a:r>
              <a:rPr lang="en-GB" sz="2000" dirty="0"/>
              <a:t> </a:t>
            </a:r>
            <a:r>
              <a:rPr lang="en-GB" sz="2000" dirty="0" err="1"/>
              <a:t>státu</a:t>
            </a:r>
            <a:r>
              <a:rPr lang="en-GB" sz="2000" dirty="0"/>
              <a:t> </a:t>
            </a:r>
            <a:r>
              <a:rPr lang="en-GB" sz="2000" dirty="0" err="1"/>
              <a:t>bylo</a:t>
            </a:r>
            <a:r>
              <a:rPr lang="en-GB" sz="2000" dirty="0"/>
              <a:t> </a:t>
            </a:r>
            <a:r>
              <a:rPr lang="en-GB" sz="2000" dirty="0" err="1"/>
              <a:t>zřejmé</a:t>
            </a:r>
            <a:r>
              <a:rPr lang="en-GB" sz="2000" dirty="0"/>
              <a:t>, </a:t>
            </a:r>
            <a:r>
              <a:rPr lang="en-GB" sz="2000" dirty="0" err="1"/>
              <a:t>že</a:t>
            </a:r>
            <a:r>
              <a:rPr lang="en-GB" sz="2000" dirty="0"/>
              <a:t> </a:t>
            </a:r>
            <a:r>
              <a:rPr lang="en-GB" sz="2000" dirty="0" err="1"/>
              <a:t>cizí</a:t>
            </a:r>
            <a:r>
              <a:rPr lang="en-GB" sz="2000" dirty="0"/>
              <a:t> </a:t>
            </a:r>
            <a:r>
              <a:rPr lang="en-GB" sz="2000" dirty="0" err="1"/>
              <a:t>stát</a:t>
            </a:r>
            <a:r>
              <a:rPr lang="en-GB" sz="2000" dirty="0"/>
              <a:t> </a:t>
            </a:r>
            <a:r>
              <a:rPr lang="en-GB" sz="2000" dirty="0" err="1"/>
              <a:t>neumožňuje</a:t>
            </a:r>
            <a:r>
              <a:rPr lang="en-GB" sz="2000" dirty="0"/>
              <a:t>, aby se pro </a:t>
            </a:r>
            <a:r>
              <a:rPr lang="en-GB" sz="2000" dirty="0" err="1"/>
              <a:t>účely</a:t>
            </a:r>
            <a:r>
              <a:rPr lang="en-GB" sz="2000" dirty="0"/>
              <a:t> </a:t>
            </a:r>
            <a:r>
              <a:rPr lang="en-GB" sz="2000" dirty="0" err="1"/>
              <a:t>zaslání</a:t>
            </a:r>
            <a:r>
              <a:rPr lang="en-GB" sz="2000" dirty="0"/>
              <a:t> </a:t>
            </a:r>
            <a:r>
              <a:rPr lang="en-GB" sz="2000" dirty="0" err="1"/>
              <a:t>rozhodnutí</a:t>
            </a:r>
            <a:r>
              <a:rPr lang="en-GB" sz="2000" dirty="0"/>
              <a:t> k </a:t>
            </a:r>
            <a:r>
              <a:rPr lang="en-GB" sz="2000" dirty="0" err="1"/>
              <a:t>uznání</a:t>
            </a:r>
            <a:r>
              <a:rPr lang="en-GB" sz="2000" dirty="0"/>
              <a:t> a </a:t>
            </a:r>
            <a:r>
              <a:rPr lang="en-GB" sz="2000" dirty="0" err="1"/>
              <a:t>výkonu</a:t>
            </a:r>
            <a:r>
              <a:rPr lang="en-GB" sz="2000" dirty="0"/>
              <a:t> </a:t>
            </a:r>
            <a:r>
              <a:rPr lang="en-GB" sz="2000" dirty="0" err="1"/>
              <a:t>sčítaly</a:t>
            </a:r>
            <a:r>
              <a:rPr lang="en-GB" sz="2000" dirty="0"/>
              <a:t> </a:t>
            </a:r>
            <a:r>
              <a:rPr lang="en-GB" sz="2000" dirty="0" err="1"/>
              <a:t>délky</a:t>
            </a:r>
            <a:r>
              <a:rPr lang="en-GB" sz="2000" dirty="0"/>
              <a:t> </a:t>
            </a:r>
            <a:r>
              <a:rPr lang="en-GB" sz="2000" dirty="0" err="1"/>
              <a:t>trestů</a:t>
            </a:r>
            <a:r>
              <a:rPr lang="en-GB" sz="2000" dirty="0"/>
              <a:t> </a:t>
            </a:r>
            <a:r>
              <a:rPr lang="en-GB" sz="2000" dirty="0" err="1"/>
              <a:t>uložených</a:t>
            </a:r>
            <a:r>
              <a:rPr lang="en-GB" sz="2000" dirty="0"/>
              <a:t> </a:t>
            </a:r>
            <a:r>
              <a:rPr lang="en-GB" sz="2000" dirty="0" err="1"/>
              <a:t>několika</a:t>
            </a:r>
            <a:r>
              <a:rPr lang="en-GB" sz="2000" dirty="0"/>
              <a:t> </a:t>
            </a:r>
            <a:r>
              <a:rPr lang="en-GB" sz="2000" dirty="0" err="1"/>
              <a:t>rozsudky</a:t>
            </a:r>
            <a:r>
              <a:rPr lang="en-GB" sz="2000" dirty="0"/>
              <a:t>.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0741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207568" y="2492897"/>
            <a:ext cx="7772400" cy="1470025"/>
          </a:xfrm>
        </p:spPr>
        <p:txBody>
          <a:bodyPr/>
          <a:lstStyle/>
          <a:p>
            <a:pPr algn="ctr"/>
            <a:r>
              <a:rPr lang="cs-CZ" dirty="0" smtClean="0"/>
              <a:t>Nálezy se zobecnitelnějším dopadem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524001" y="4818146"/>
            <a:ext cx="8964891" cy="1752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8077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II. ÚS 2802/17 ze dne 22. 5. </a:t>
            </a:r>
            <a:r>
              <a:rPr lang="pl-PL" dirty="0" smtClean="0"/>
              <a:t>2018 (V.Š.)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1439" y="847898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800" dirty="0" smtClean="0"/>
              <a:t>1. V </a:t>
            </a:r>
            <a:r>
              <a:rPr lang="en-GB" sz="1800" dirty="0" err="1"/>
              <a:t>případě</a:t>
            </a:r>
            <a:r>
              <a:rPr lang="en-GB" sz="1800" dirty="0"/>
              <a:t> </a:t>
            </a:r>
            <a:r>
              <a:rPr lang="en-GB" sz="1800" b="1" dirty="0" err="1"/>
              <a:t>prvního</a:t>
            </a:r>
            <a:r>
              <a:rPr lang="en-GB" sz="1800" b="1" dirty="0"/>
              <a:t> </a:t>
            </a:r>
            <a:r>
              <a:rPr lang="en-GB" sz="1800" b="1" dirty="0" err="1"/>
              <a:t>přezkumu</a:t>
            </a:r>
            <a:r>
              <a:rPr lang="en-GB" sz="1800" b="1" dirty="0"/>
              <a:t> </a:t>
            </a:r>
            <a:r>
              <a:rPr lang="en-GB" sz="1800" b="1" dirty="0" err="1"/>
              <a:t>trvání</a:t>
            </a:r>
            <a:r>
              <a:rPr lang="en-GB" sz="1800" b="1" dirty="0"/>
              <a:t> </a:t>
            </a:r>
            <a:r>
              <a:rPr lang="en-GB" sz="1800" b="1" dirty="0" err="1"/>
              <a:t>důvodů</a:t>
            </a:r>
            <a:r>
              <a:rPr lang="en-GB" sz="1800" b="1" dirty="0"/>
              <a:t> </a:t>
            </a:r>
            <a:r>
              <a:rPr lang="en-GB" sz="1800" b="1" dirty="0" err="1"/>
              <a:t>zabezpečovací</a:t>
            </a:r>
            <a:r>
              <a:rPr lang="en-GB" sz="1800" b="1" dirty="0"/>
              <a:t> </a:t>
            </a:r>
            <a:r>
              <a:rPr lang="en-GB" sz="1800" b="1" dirty="0" err="1"/>
              <a:t>detence</a:t>
            </a:r>
            <a:r>
              <a:rPr lang="en-GB" sz="1800" b="1" dirty="0"/>
              <a:t> </a:t>
            </a:r>
            <a:r>
              <a:rPr lang="en-GB" sz="1800" b="1" dirty="0" err="1"/>
              <a:t>počne</a:t>
            </a:r>
            <a:r>
              <a:rPr lang="en-GB" sz="1800" b="1" dirty="0"/>
              <a:t> </a:t>
            </a:r>
            <a:r>
              <a:rPr lang="en-GB" sz="1800" b="1" dirty="0" err="1"/>
              <a:t>lhůta</a:t>
            </a:r>
            <a:r>
              <a:rPr lang="en-GB" sz="1800" b="1" dirty="0"/>
              <a:t> 12 </a:t>
            </a:r>
            <a:r>
              <a:rPr lang="en-GB" sz="1800" b="1" dirty="0" err="1"/>
              <a:t>měsíců</a:t>
            </a:r>
            <a:r>
              <a:rPr lang="en-GB" sz="1800" b="1" dirty="0"/>
              <a:t> </a:t>
            </a:r>
            <a:r>
              <a:rPr lang="en-GB" sz="1800" dirty="0"/>
              <a:t>(§ 100 </a:t>
            </a:r>
            <a:r>
              <a:rPr lang="en-GB" sz="1800" dirty="0" err="1"/>
              <a:t>odst</a:t>
            </a:r>
            <a:r>
              <a:rPr lang="en-GB" sz="1800" dirty="0"/>
              <a:t>. 5 </a:t>
            </a:r>
            <a:r>
              <a:rPr lang="en-GB" sz="1800" dirty="0" err="1"/>
              <a:t>trestního</a:t>
            </a:r>
            <a:r>
              <a:rPr lang="en-GB" sz="1800" dirty="0"/>
              <a:t> </a:t>
            </a:r>
            <a:r>
              <a:rPr lang="en-GB" sz="1800" dirty="0" err="1"/>
              <a:t>zákoníku</a:t>
            </a:r>
            <a:r>
              <a:rPr lang="en-GB" sz="1800" dirty="0"/>
              <a:t>, § 357 </a:t>
            </a:r>
            <a:r>
              <a:rPr lang="en-GB" sz="1800" dirty="0" err="1"/>
              <a:t>trestního</a:t>
            </a:r>
            <a:r>
              <a:rPr lang="en-GB" sz="1800" dirty="0"/>
              <a:t> </a:t>
            </a:r>
            <a:r>
              <a:rPr lang="en-GB" sz="1800" dirty="0" err="1"/>
              <a:t>řádu</a:t>
            </a:r>
            <a:r>
              <a:rPr lang="en-GB" sz="1800" dirty="0"/>
              <a:t>) </a:t>
            </a:r>
            <a:r>
              <a:rPr lang="en-GB" sz="1800" dirty="0" err="1"/>
              <a:t>běžet</a:t>
            </a:r>
            <a:r>
              <a:rPr lang="en-GB" sz="1800" dirty="0"/>
              <a:t> </a:t>
            </a:r>
            <a:r>
              <a:rPr lang="en-GB" sz="1800" b="1" dirty="0" err="1"/>
              <a:t>až</a:t>
            </a:r>
            <a:r>
              <a:rPr lang="en-GB" sz="1800" b="1" dirty="0"/>
              <a:t> od </a:t>
            </a:r>
            <a:r>
              <a:rPr lang="en-GB" sz="1800" b="1" dirty="0" err="1"/>
              <a:t>faktického</a:t>
            </a:r>
            <a:r>
              <a:rPr lang="en-GB" sz="1800" b="1" dirty="0"/>
              <a:t> </a:t>
            </a:r>
            <a:r>
              <a:rPr lang="en-GB" sz="1800" b="1" dirty="0" err="1"/>
              <a:t>započetí</a:t>
            </a:r>
            <a:r>
              <a:rPr lang="en-GB" sz="1800" b="1" dirty="0"/>
              <a:t> </a:t>
            </a:r>
            <a:r>
              <a:rPr lang="en-GB" sz="1800" b="1" dirty="0" err="1"/>
              <a:t>jejího</a:t>
            </a:r>
            <a:r>
              <a:rPr lang="en-GB" sz="1800" b="1" dirty="0"/>
              <a:t> </a:t>
            </a:r>
            <a:r>
              <a:rPr lang="en-GB" sz="1800" b="1" dirty="0" err="1"/>
              <a:t>výkonu</a:t>
            </a:r>
            <a:r>
              <a:rPr lang="en-GB" sz="1800" b="1" dirty="0"/>
              <a:t> a </a:t>
            </a:r>
            <a:r>
              <a:rPr lang="en-GB" sz="1800" b="1" dirty="0" err="1"/>
              <a:t>nikoliv</a:t>
            </a:r>
            <a:r>
              <a:rPr lang="en-GB" sz="1800" b="1" dirty="0"/>
              <a:t> </a:t>
            </a:r>
            <a:r>
              <a:rPr lang="en-GB" sz="1800" b="1" dirty="0" err="1"/>
              <a:t>již</a:t>
            </a:r>
            <a:r>
              <a:rPr lang="en-GB" sz="1800" b="1" dirty="0"/>
              <a:t> od </a:t>
            </a:r>
            <a:r>
              <a:rPr lang="en-GB" sz="1800" b="1" dirty="0" err="1"/>
              <a:t>právní</a:t>
            </a:r>
            <a:r>
              <a:rPr lang="en-GB" sz="1800" b="1" dirty="0"/>
              <a:t> </a:t>
            </a:r>
            <a:r>
              <a:rPr lang="en-GB" sz="1800" b="1" dirty="0" err="1"/>
              <a:t>moci</a:t>
            </a:r>
            <a:r>
              <a:rPr lang="en-GB" sz="1800" b="1" dirty="0"/>
              <a:t> </a:t>
            </a:r>
            <a:r>
              <a:rPr lang="en-GB" sz="1800" b="1" dirty="0" err="1"/>
              <a:t>rozhodnutí</a:t>
            </a:r>
            <a:r>
              <a:rPr lang="en-GB" sz="1800" b="1" dirty="0"/>
              <a:t> </a:t>
            </a:r>
            <a:r>
              <a:rPr lang="en-GB" sz="1800" dirty="0"/>
              <a:t>o </a:t>
            </a:r>
            <a:r>
              <a:rPr lang="en-GB" sz="1800" dirty="0" err="1"/>
              <a:t>změně</a:t>
            </a:r>
            <a:r>
              <a:rPr lang="en-GB" sz="1800" dirty="0"/>
              <a:t> </a:t>
            </a:r>
            <a:r>
              <a:rPr lang="en-GB" sz="1800" dirty="0" err="1"/>
              <a:t>ochranné</a:t>
            </a:r>
            <a:r>
              <a:rPr lang="en-GB" sz="1800" dirty="0"/>
              <a:t> </a:t>
            </a:r>
            <a:r>
              <a:rPr lang="en-GB" sz="1800" dirty="0" err="1"/>
              <a:t>léčby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zabezpečovací</a:t>
            </a:r>
            <a:r>
              <a:rPr lang="en-GB" sz="1800" dirty="0"/>
              <a:t> </a:t>
            </a:r>
            <a:r>
              <a:rPr lang="en-GB" sz="1800" dirty="0" err="1"/>
              <a:t>detenci</a:t>
            </a:r>
            <a:r>
              <a:rPr lang="en-GB" sz="1800" dirty="0" smtClean="0"/>
              <a:t>.</a:t>
            </a:r>
            <a:endParaRPr lang="cs-CZ" sz="18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>2</a:t>
            </a:r>
            <a:r>
              <a:rPr lang="en-GB" sz="1800" dirty="0"/>
              <a:t>. </a:t>
            </a:r>
            <a:r>
              <a:rPr lang="en-GB" sz="1800" b="1" dirty="0" err="1"/>
              <a:t>Zbavení</a:t>
            </a:r>
            <a:r>
              <a:rPr lang="en-GB" sz="1800" b="1" dirty="0"/>
              <a:t> </a:t>
            </a:r>
            <a:r>
              <a:rPr lang="en-GB" sz="1800" b="1" dirty="0" err="1"/>
              <a:t>osobní</a:t>
            </a:r>
            <a:r>
              <a:rPr lang="en-GB" sz="1800" b="1" dirty="0"/>
              <a:t> </a:t>
            </a:r>
            <a:r>
              <a:rPr lang="en-GB" sz="1800" b="1" dirty="0" err="1"/>
              <a:t>svobody</a:t>
            </a:r>
            <a:r>
              <a:rPr lang="en-GB" sz="1800" b="1" dirty="0"/>
              <a:t> v </a:t>
            </a:r>
            <a:r>
              <a:rPr lang="en-GB" sz="1800" b="1" dirty="0" err="1"/>
              <a:t>mezidobí</a:t>
            </a:r>
            <a:r>
              <a:rPr lang="en-GB" sz="1800" b="1" dirty="0"/>
              <a:t> </a:t>
            </a:r>
            <a:r>
              <a:rPr lang="en-GB" sz="1800" b="1" dirty="0" err="1"/>
              <a:t>mezi</a:t>
            </a:r>
            <a:r>
              <a:rPr lang="en-GB" sz="1800" b="1" dirty="0"/>
              <a:t> </a:t>
            </a:r>
            <a:r>
              <a:rPr lang="en-GB" sz="1800" b="1" dirty="0" err="1"/>
              <a:t>uplynutím</a:t>
            </a:r>
            <a:r>
              <a:rPr lang="en-GB" sz="1800" b="1" dirty="0"/>
              <a:t> </a:t>
            </a:r>
            <a:r>
              <a:rPr lang="en-GB" sz="1800" b="1" dirty="0" err="1"/>
              <a:t>lhůty</a:t>
            </a:r>
            <a:r>
              <a:rPr lang="en-GB" sz="1800" b="1" dirty="0"/>
              <a:t> pro </a:t>
            </a:r>
            <a:r>
              <a:rPr lang="en-GB" sz="1800" b="1" dirty="0" err="1"/>
              <a:t>provedení</a:t>
            </a:r>
            <a:r>
              <a:rPr lang="en-GB" sz="1800" b="1" dirty="0"/>
              <a:t> </a:t>
            </a:r>
            <a:r>
              <a:rPr lang="en-GB" sz="1800" b="1" dirty="0" err="1"/>
              <a:t>přezkumu</a:t>
            </a:r>
            <a:r>
              <a:rPr lang="en-GB" sz="1800" b="1" dirty="0"/>
              <a:t> a </a:t>
            </a:r>
            <a:r>
              <a:rPr lang="en-GB" sz="1800" b="1" dirty="0" err="1"/>
              <a:t>vydáním</a:t>
            </a:r>
            <a:r>
              <a:rPr lang="en-GB" sz="1800" b="1" dirty="0"/>
              <a:t> (</a:t>
            </a:r>
            <a:r>
              <a:rPr lang="en-GB" sz="1800" b="1" dirty="0" err="1"/>
              <a:t>opožděného</a:t>
            </a:r>
            <a:r>
              <a:rPr lang="en-GB" sz="1800" b="1" dirty="0"/>
              <a:t>) </a:t>
            </a:r>
            <a:r>
              <a:rPr lang="en-GB" sz="1800" b="1" dirty="0" err="1"/>
              <a:t>rozhodnutí</a:t>
            </a:r>
            <a:r>
              <a:rPr lang="en-GB" sz="1800" b="1" dirty="0"/>
              <a:t> </a:t>
            </a:r>
            <a:r>
              <a:rPr lang="en-GB" sz="1800" b="1" dirty="0" err="1"/>
              <a:t>ve</a:t>
            </a:r>
            <a:r>
              <a:rPr lang="en-GB" sz="1800" b="1" dirty="0"/>
              <a:t> </a:t>
            </a:r>
            <a:r>
              <a:rPr lang="en-GB" sz="1800" b="1" dirty="0" err="1"/>
              <a:t>smyslu</a:t>
            </a:r>
            <a:r>
              <a:rPr lang="en-GB" sz="1800" b="1" dirty="0"/>
              <a:t> § 100 </a:t>
            </a:r>
            <a:r>
              <a:rPr lang="en-GB" sz="1800" b="1" dirty="0" err="1"/>
              <a:t>odst</a:t>
            </a:r>
            <a:r>
              <a:rPr lang="en-GB" sz="1800" b="1" dirty="0"/>
              <a:t>. 5 </a:t>
            </a:r>
            <a:r>
              <a:rPr lang="en-GB" sz="1800" b="1" dirty="0" err="1"/>
              <a:t>trestního</a:t>
            </a:r>
            <a:r>
              <a:rPr lang="en-GB" sz="1800" b="1" dirty="0"/>
              <a:t> </a:t>
            </a:r>
            <a:r>
              <a:rPr lang="en-GB" sz="1800" b="1" dirty="0" err="1"/>
              <a:t>zákoníku</a:t>
            </a:r>
            <a:r>
              <a:rPr lang="en-GB" sz="1800" b="1" dirty="0"/>
              <a:t> </a:t>
            </a:r>
            <a:r>
              <a:rPr lang="en-GB" sz="1800" b="1" dirty="0" err="1"/>
              <a:t>lze</a:t>
            </a:r>
            <a:r>
              <a:rPr lang="en-GB" sz="1800" b="1" dirty="0"/>
              <a:t> </a:t>
            </a:r>
            <a:r>
              <a:rPr lang="en-GB" sz="1800" b="1" dirty="0" err="1"/>
              <a:t>označit</a:t>
            </a:r>
            <a:r>
              <a:rPr lang="en-GB" sz="1800" b="1" dirty="0"/>
              <a:t> </a:t>
            </a:r>
            <a:r>
              <a:rPr lang="en-GB" sz="1800" b="1" dirty="0" err="1"/>
              <a:t>za</a:t>
            </a:r>
            <a:r>
              <a:rPr lang="en-GB" sz="1800" b="1" dirty="0"/>
              <a:t> </a:t>
            </a:r>
            <a:r>
              <a:rPr lang="en-GB" sz="1800" b="1" dirty="0" err="1"/>
              <a:t>nezákonné</a:t>
            </a:r>
            <a:r>
              <a:rPr lang="en-GB" sz="1800" b="1" dirty="0"/>
              <a:t> a </a:t>
            </a:r>
            <a:r>
              <a:rPr lang="en-GB" sz="1800" b="1" dirty="0" err="1"/>
              <a:t>svévolné</a:t>
            </a:r>
            <a:r>
              <a:rPr lang="en-GB" sz="1800" b="1" dirty="0"/>
              <a:t> </a:t>
            </a:r>
            <a:r>
              <a:rPr lang="en-GB" sz="1800" dirty="0" err="1"/>
              <a:t>ve</a:t>
            </a:r>
            <a:r>
              <a:rPr lang="en-GB" sz="1800" dirty="0"/>
              <a:t> </a:t>
            </a:r>
            <a:r>
              <a:rPr lang="en-GB" sz="1800" dirty="0" err="1"/>
              <a:t>smyslu</a:t>
            </a:r>
            <a:r>
              <a:rPr lang="en-GB" sz="1800" dirty="0"/>
              <a:t> </a:t>
            </a:r>
            <a:r>
              <a:rPr lang="en-GB" sz="1800" dirty="0" err="1"/>
              <a:t>čl</a:t>
            </a:r>
            <a:r>
              <a:rPr lang="en-GB" sz="1800" dirty="0"/>
              <a:t>. 5 </a:t>
            </a:r>
            <a:r>
              <a:rPr lang="en-GB" sz="1800" dirty="0" err="1"/>
              <a:t>Úmluvy</a:t>
            </a:r>
            <a:r>
              <a:rPr lang="en-GB" sz="1800" dirty="0"/>
              <a:t> (</a:t>
            </a:r>
            <a:r>
              <a:rPr lang="en-GB" sz="1800" dirty="0" err="1"/>
              <a:t>srov</a:t>
            </a:r>
            <a:r>
              <a:rPr lang="en-GB" sz="1800" dirty="0"/>
              <a:t>. mutatis mutandis </a:t>
            </a:r>
            <a:r>
              <a:rPr lang="en-GB" sz="1800" dirty="0" err="1"/>
              <a:t>rozsudek</a:t>
            </a:r>
            <a:r>
              <a:rPr lang="en-GB" sz="1800" dirty="0"/>
              <a:t> </a:t>
            </a:r>
            <a:r>
              <a:rPr lang="en-GB" sz="1800" dirty="0" err="1"/>
              <a:t>Evropského</a:t>
            </a:r>
            <a:r>
              <a:rPr lang="en-GB" sz="1800" dirty="0"/>
              <a:t> </a:t>
            </a:r>
            <a:r>
              <a:rPr lang="en-GB" sz="1800" dirty="0" err="1"/>
              <a:t>soudu</a:t>
            </a:r>
            <a:r>
              <a:rPr lang="en-GB" sz="1800" dirty="0"/>
              <a:t> pro </a:t>
            </a:r>
            <a:r>
              <a:rPr lang="en-GB" sz="1800" dirty="0" err="1"/>
              <a:t>lidská</a:t>
            </a:r>
            <a:r>
              <a:rPr lang="en-GB" sz="1800" dirty="0"/>
              <a:t> </a:t>
            </a:r>
            <a:r>
              <a:rPr lang="en-GB" sz="1800" dirty="0" err="1"/>
              <a:t>práva</a:t>
            </a:r>
            <a:r>
              <a:rPr lang="en-GB" sz="1800" dirty="0"/>
              <a:t> </a:t>
            </a:r>
            <a:r>
              <a:rPr lang="en-GB" sz="1800" dirty="0" err="1"/>
              <a:t>ze</a:t>
            </a:r>
            <a:r>
              <a:rPr lang="en-GB" sz="1800" dirty="0"/>
              <a:t> </a:t>
            </a:r>
            <a:r>
              <a:rPr lang="en-GB" sz="1800" dirty="0" err="1"/>
              <a:t>dne</a:t>
            </a:r>
            <a:r>
              <a:rPr lang="en-GB" sz="1800" dirty="0"/>
              <a:t> 26. 5. 2011, </a:t>
            </a:r>
            <a:r>
              <a:rPr lang="en-GB" sz="1800" dirty="0" err="1"/>
              <a:t>Ťupa</a:t>
            </a:r>
            <a:r>
              <a:rPr lang="en-GB" sz="1800" dirty="0"/>
              <a:t> </a:t>
            </a:r>
            <a:r>
              <a:rPr lang="en-GB" sz="1800" dirty="0" err="1"/>
              <a:t>proti</a:t>
            </a:r>
            <a:r>
              <a:rPr lang="en-GB" sz="1800" dirty="0"/>
              <a:t> </a:t>
            </a:r>
            <a:r>
              <a:rPr lang="en-GB" sz="1800" dirty="0" err="1"/>
              <a:t>České</a:t>
            </a:r>
            <a:r>
              <a:rPr lang="en-GB" sz="1800" dirty="0"/>
              <a:t> </a:t>
            </a:r>
            <a:r>
              <a:rPr lang="en-GB" sz="1800" dirty="0" err="1"/>
              <a:t>republice</a:t>
            </a:r>
            <a:r>
              <a:rPr lang="en-GB" sz="1800" dirty="0"/>
              <a:t>, </a:t>
            </a:r>
            <a:r>
              <a:rPr lang="en-GB" sz="1800" dirty="0" err="1"/>
              <a:t>stížnost</a:t>
            </a:r>
            <a:r>
              <a:rPr lang="en-GB" sz="1800" dirty="0"/>
              <a:t> č. 39822/07, </a:t>
            </a:r>
            <a:r>
              <a:rPr lang="en-GB" sz="1800" dirty="0" err="1"/>
              <a:t>odst</a:t>
            </a:r>
            <a:r>
              <a:rPr lang="en-GB" sz="1800" dirty="0"/>
              <a:t>. 37 </a:t>
            </a:r>
            <a:r>
              <a:rPr lang="en-GB" sz="1800" dirty="0" err="1"/>
              <a:t>či</a:t>
            </a:r>
            <a:r>
              <a:rPr lang="en-GB" sz="1800" dirty="0"/>
              <a:t> </a:t>
            </a:r>
            <a:r>
              <a:rPr lang="en-GB" sz="1800" dirty="0" err="1"/>
              <a:t>jeho</a:t>
            </a:r>
            <a:r>
              <a:rPr lang="en-GB" sz="1800" dirty="0"/>
              <a:t> </a:t>
            </a:r>
            <a:r>
              <a:rPr lang="en-GB" sz="1800" dirty="0" err="1"/>
              <a:t>rozsudek</a:t>
            </a:r>
            <a:r>
              <a:rPr lang="en-GB" sz="1800" dirty="0"/>
              <a:t> </a:t>
            </a:r>
            <a:r>
              <a:rPr lang="en-GB" sz="1800" dirty="0" err="1"/>
              <a:t>ze</a:t>
            </a:r>
            <a:r>
              <a:rPr lang="en-GB" sz="1800" dirty="0"/>
              <a:t> </a:t>
            </a:r>
            <a:r>
              <a:rPr lang="en-GB" sz="1800" dirty="0" err="1"/>
              <a:t>dne</a:t>
            </a:r>
            <a:r>
              <a:rPr lang="en-GB" sz="1800" dirty="0"/>
              <a:t> 2. 9. 1998, </a:t>
            </a:r>
            <a:r>
              <a:rPr lang="en-GB" sz="1800" dirty="0" err="1"/>
              <a:t>Erkalo</a:t>
            </a:r>
            <a:r>
              <a:rPr lang="en-GB" sz="1800" dirty="0"/>
              <a:t> </a:t>
            </a:r>
            <a:r>
              <a:rPr lang="en-GB" sz="1800" dirty="0" err="1"/>
              <a:t>proti</a:t>
            </a:r>
            <a:r>
              <a:rPr lang="en-GB" sz="1800" dirty="0"/>
              <a:t> </a:t>
            </a:r>
            <a:r>
              <a:rPr lang="en-GB" sz="1800" dirty="0" err="1"/>
              <a:t>Nizozemí</a:t>
            </a:r>
            <a:r>
              <a:rPr lang="en-GB" sz="1800" dirty="0"/>
              <a:t>, </a:t>
            </a:r>
            <a:r>
              <a:rPr lang="en-GB" sz="1800" dirty="0" err="1"/>
              <a:t>stížnost</a:t>
            </a:r>
            <a:r>
              <a:rPr lang="en-GB" sz="1800" dirty="0"/>
              <a:t> č. 23807/94), </a:t>
            </a:r>
            <a:r>
              <a:rPr lang="en-GB" sz="1800" dirty="0" err="1"/>
              <a:t>přičemž</a:t>
            </a:r>
            <a:r>
              <a:rPr lang="en-GB" sz="1800" dirty="0"/>
              <a:t> </a:t>
            </a:r>
            <a:r>
              <a:rPr lang="en-GB" sz="1800" dirty="0" err="1"/>
              <a:t>však</a:t>
            </a:r>
            <a:r>
              <a:rPr lang="en-GB" sz="1800" dirty="0"/>
              <a:t> </a:t>
            </a:r>
            <a:r>
              <a:rPr lang="en-GB" sz="1800" dirty="0" err="1"/>
              <a:t>judikatura</a:t>
            </a:r>
            <a:r>
              <a:rPr lang="en-GB" sz="1800" dirty="0"/>
              <a:t> </a:t>
            </a:r>
            <a:r>
              <a:rPr lang="en-GB" sz="1800" dirty="0" err="1"/>
              <a:t>Evropského</a:t>
            </a:r>
            <a:r>
              <a:rPr lang="en-GB" sz="1800" dirty="0"/>
              <a:t> </a:t>
            </a:r>
            <a:r>
              <a:rPr lang="en-GB" sz="1800" dirty="0" err="1"/>
              <a:t>soudu</a:t>
            </a:r>
            <a:r>
              <a:rPr lang="en-GB" sz="1800" dirty="0"/>
              <a:t> pro </a:t>
            </a:r>
            <a:r>
              <a:rPr lang="en-GB" sz="1800" dirty="0" err="1"/>
              <a:t>lidská</a:t>
            </a:r>
            <a:r>
              <a:rPr lang="en-GB" sz="1800" dirty="0"/>
              <a:t> </a:t>
            </a:r>
            <a:r>
              <a:rPr lang="en-GB" sz="1800" dirty="0" err="1"/>
              <a:t>práva</a:t>
            </a:r>
            <a:r>
              <a:rPr lang="en-GB" sz="1800" dirty="0"/>
              <a:t> </a:t>
            </a:r>
            <a:r>
              <a:rPr lang="en-GB" sz="1800" b="1" dirty="0" err="1"/>
              <a:t>považuje</a:t>
            </a:r>
            <a:r>
              <a:rPr lang="en-GB" sz="1800" b="1" dirty="0"/>
              <a:t> </a:t>
            </a:r>
            <a:r>
              <a:rPr lang="en-GB" sz="1800" b="1" dirty="0" err="1"/>
              <a:t>zbavení</a:t>
            </a:r>
            <a:r>
              <a:rPr lang="en-GB" sz="1800" b="1" dirty="0"/>
              <a:t> </a:t>
            </a:r>
            <a:r>
              <a:rPr lang="en-GB" sz="1800" b="1" dirty="0" err="1"/>
              <a:t>svobody</a:t>
            </a:r>
            <a:r>
              <a:rPr lang="en-GB" sz="1800" b="1" dirty="0"/>
              <a:t> </a:t>
            </a:r>
            <a:r>
              <a:rPr lang="en-GB" sz="1800" b="1" dirty="0" err="1"/>
              <a:t>za</a:t>
            </a:r>
            <a:r>
              <a:rPr lang="en-GB" sz="1800" b="1" dirty="0"/>
              <a:t> </a:t>
            </a:r>
            <a:r>
              <a:rPr lang="en-GB" sz="1800" b="1" dirty="0" err="1"/>
              <a:t>svévolné</a:t>
            </a:r>
            <a:r>
              <a:rPr lang="en-GB" sz="1800" b="1" dirty="0"/>
              <a:t> </a:t>
            </a:r>
            <a:r>
              <a:rPr lang="en-GB" sz="1800" b="1" dirty="0" err="1"/>
              <a:t>až</a:t>
            </a:r>
            <a:r>
              <a:rPr lang="en-GB" sz="1800" b="1" dirty="0"/>
              <a:t> od </a:t>
            </a:r>
            <a:r>
              <a:rPr lang="en-GB" sz="1800" b="1" dirty="0" err="1"/>
              <a:t>chvíle</a:t>
            </a:r>
            <a:r>
              <a:rPr lang="en-GB" sz="1800" b="1" dirty="0"/>
              <a:t>, </a:t>
            </a:r>
            <a:r>
              <a:rPr lang="en-GB" sz="1800" b="1" dirty="0" err="1"/>
              <a:t>kdy</a:t>
            </a:r>
            <a:r>
              <a:rPr lang="en-GB" sz="1800" b="1" dirty="0"/>
              <a:t> je </a:t>
            </a:r>
            <a:r>
              <a:rPr lang="en-GB" sz="1800" b="1" dirty="0" err="1"/>
              <a:t>zmeškání</a:t>
            </a:r>
            <a:r>
              <a:rPr lang="en-GB" sz="1800" b="1" dirty="0"/>
              <a:t> </a:t>
            </a:r>
            <a:r>
              <a:rPr lang="en-GB" sz="1800" b="1" dirty="0" err="1"/>
              <a:t>lhůty</a:t>
            </a:r>
            <a:r>
              <a:rPr lang="en-GB" sz="1800" b="1" dirty="0"/>
              <a:t> pro </a:t>
            </a:r>
            <a:r>
              <a:rPr lang="en-GB" sz="1800" b="1" dirty="0" err="1"/>
              <a:t>provedení</a:t>
            </a:r>
            <a:r>
              <a:rPr lang="en-GB" sz="1800" b="1" dirty="0"/>
              <a:t> </a:t>
            </a:r>
            <a:r>
              <a:rPr lang="en-GB" sz="1800" b="1" dirty="0" err="1"/>
              <a:t>periodického</a:t>
            </a:r>
            <a:r>
              <a:rPr lang="en-GB" sz="1800" b="1" dirty="0"/>
              <a:t> </a:t>
            </a:r>
            <a:r>
              <a:rPr lang="en-GB" sz="1800" b="1" dirty="0" err="1"/>
              <a:t>přezkumu</a:t>
            </a:r>
            <a:r>
              <a:rPr lang="en-GB" sz="1800" b="1" dirty="0"/>
              <a:t> </a:t>
            </a:r>
            <a:r>
              <a:rPr lang="en-GB" sz="1800" b="1" dirty="0" err="1"/>
              <a:t>podstatné</a:t>
            </a:r>
            <a:r>
              <a:rPr lang="en-GB" sz="1800" b="1" dirty="0"/>
              <a:t> </a:t>
            </a:r>
            <a:r>
              <a:rPr lang="en-GB" sz="1800" dirty="0"/>
              <a:t>a </a:t>
            </a:r>
            <a:r>
              <a:rPr lang="en-GB" sz="1800" dirty="0" err="1"/>
              <a:t>nikoliv</a:t>
            </a:r>
            <a:r>
              <a:rPr lang="en-GB" sz="1800" dirty="0"/>
              <a:t> </a:t>
            </a:r>
            <a:r>
              <a:rPr lang="en-GB" sz="1800" dirty="0" err="1"/>
              <a:t>relativně</a:t>
            </a:r>
            <a:r>
              <a:rPr lang="en-GB" sz="1800" dirty="0"/>
              <a:t> </a:t>
            </a:r>
            <a:r>
              <a:rPr lang="en-GB" sz="1800" dirty="0" err="1"/>
              <a:t>zanedbatelné</a:t>
            </a:r>
            <a:r>
              <a:rPr lang="en-GB" sz="1800" dirty="0"/>
              <a:t> (k </a:t>
            </a:r>
            <a:r>
              <a:rPr lang="en-GB" sz="1800" dirty="0" err="1"/>
              <a:t>tomu</a:t>
            </a:r>
            <a:r>
              <a:rPr lang="en-GB" sz="1800" dirty="0"/>
              <a:t> </a:t>
            </a:r>
            <a:r>
              <a:rPr lang="en-GB" sz="1800" dirty="0" err="1"/>
              <a:t>srov</a:t>
            </a:r>
            <a:r>
              <a:rPr lang="en-GB" sz="1800" dirty="0"/>
              <a:t>. mutatis mutandis </a:t>
            </a:r>
            <a:r>
              <a:rPr lang="en-GB" sz="1800" dirty="0" err="1"/>
              <a:t>rozsudek</a:t>
            </a:r>
            <a:r>
              <a:rPr lang="en-GB" sz="1800" dirty="0"/>
              <a:t> </a:t>
            </a:r>
            <a:r>
              <a:rPr lang="en-GB" sz="1800" dirty="0" err="1"/>
              <a:t>Evropského</a:t>
            </a:r>
            <a:r>
              <a:rPr lang="en-GB" sz="1800" dirty="0"/>
              <a:t> </a:t>
            </a:r>
            <a:r>
              <a:rPr lang="en-GB" sz="1800" dirty="0" err="1"/>
              <a:t>soud</a:t>
            </a:r>
            <a:r>
              <a:rPr lang="en-GB" sz="1800" dirty="0"/>
              <a:t> pro </a:t>
            </a:r>
            <a:r>
              <a:rPr lang="en-GB" sz="1800" dirty="0" err="1"/>
              <a:t>lidská</a:t>
            </a:r>
            <a:r>
              <a:rPr lang="en-GB" sz="1800" dirty="0"/>
              <a:t> </a:t>
            </a:r>
            <a:r>
              <a:rPr lang="en-GB" sz="1800" dirty="0" err="1"/>
              <a:t>práva</a:t>
            </a:r>
            <a:r>
              <a:rPr lang="en-GB" sz="1800" dirty="0"/>
              <a:t> </a:t>
            </a:r>
            <a:r>
              <a:rPr lang="en-GB" sz="1800" dirty="0" err="1"/>
              <a:t>ze</a:t>
            </a:r>
            <a:r>
              <a:rPr lang="en-GB" sz="1800" dirty="0"/>
              <a:t> </a:t>
            </a:r>
            <a:r>
              <a:rPr lang="en-GB" sz="1800" dirty="0" err="1"/>
              <a:t>dne</a:t>
            </a:r>
            <a:r>
              <a:rPr lang="en-GB" sz="1800" dirty="0"/>
              <a:t> 2. 9. 1998, </a:t>
            </a:r>
            <a:r>
              <a:rPr lang="en-GB" sz="1800" dirty="0" err="1"/>
              <a:t>Erkalo</a:t>
            </a:r>
            <a:r>
              <a:rPr lang="en-GB" sz="1800" dirty="0"/>
              <a:t> </a:t>
            </a:r>
            <a:r>
              <a:rPr lang="en-GB" sz="1800" dirty="0" err="1"/>
              <a:t>proti</a:t>
            </a:r>
            <a:r>
              <a:rPr lang="en-GB" sz="1800" dirty="0"/>
              <a:t> </a:t>
            </a:r>
            <a:r>
              <a:rPr lang="en-GB" sz="1800" dirty="0" err="1"/>
              <a:t>Nizozemí</a:t>
            </a:r>
            <a:r>
              <a:rPr lang="en-GB" sz="1800" dirty="0"/>
              <a:t>, </a:t>
            </a:r>
            <a:r>
              <a:rPr lang="en-GB" sz="1800" dirty="0" err="1"/>
              <a:t>stížnost</a:t>
            </a:r>
            <a:r>
              <a:rPr lang="en-GB" sz="1800" dirty="0"/>
              <a:t> č. 23807/94, </a:t>
            </a:r>
            <a:r>
              <a:rPr lang="en-GB" sz="1800" dirty="0" err="1"/>
              <a:t>odst</a:t>
            </a:r>
            <a:r>
              <a:rPr lang="en-GB" sz="1800" dirty="0"/>
              <a:t>. 57 </a:t>
            </a:r>
            <a:r>
              <a:rPr lang="en-GB" sz="1800" dirty="0" err="1"/>
              <a:t>či</a:t>
            </a:r>
            <a:r>
              <a:rPr lang="en-GB" sz="1800" dirty="0"/>
              <a:t> </a:t>
            </a:r>
            <a:r>
              <a:rPr lang="en-GB" sz="1800" dirty="0" err="1"/>
              <a:t>jeho</a:t>
            </a:r>
            <a:r>
              <a:rPr lang="en-GB" sz="1800" dirty="0"/>
              <a:t> </a:t>
            </a:r>
            <a:r>
              <a:rPr lang="en-GB" sz="1800" dirty="0" err="1"/>
              <a:t>rozsudek</a:t>
            </a:r>
            <a:r>
              <a:rPr lang="en-GB" sz="1800" dirty="0"/>
              <a:t> </a:t>
            </a:r>
            <a:r>
              <a:rPr lang="en-GB" sz="1800" dirty="0" err="1"/>
              <a:t>ze</a:t>
            </a:r>
            <a:r>
              <a:rPr lang="en-GB" sz="1800" dirty="0"/>
              <a:t> </a:t>
            </a:r>
            <a:r>
              <a:rPr lang="en-GB" sz="1800" dirty="0" err="1"/>
              <a:t>dne</a:t>
            </a:r>
            <a:r>
              <a:rPr lang="en-GB" sz="1800" dirty="0"/>
              <a:t> 24. 10. 1979, </a:t>
            </a:r>
            <a:r>
              <a:rPr lang="en-GB" sz="1800" dirty="0" err="1"/>
              <a:t>Winterwerp</a:t>
            </a:r>
            <a:r>
              <a:rPr lang="en-GB" sz="1800" dirty="0"/>
              <a:t> </a:t>
            </a:r>
            <a:r>
              <a:rPr lang="en-GB" sz="1800" dirty="0" err="1"/>
              <a:t>proti</a:t>
            </a:r>
            <a:r>
              <a:rPr lang="en-GB" sz="1800" dirty="0"/>
              <a:t> </a:t>
            </a:r>
            <a:r>
              <a:rPr lang="en-GB" sz="1800" dirty="0" err="1"/>
              <a:t>Nizozemí</a:t>
            </a:r>
            <a:r>
              <a:rPr lang="en-GB" sz="1800" dirty="0"/>
              <a:t>, č. </a:t>
            </a:r>
            <a:r>
              <a:rPr lang="en-GB" sz="1800" dirty="0" err="1"/>
              <a:t>stížnosti</a:t>
            </a:r>
            <a:r>
              <a:rPr lang="en-GB" sz="1800" dirty="0"/>
              <a:t> 6301/73, </a:t>
            </a:r>
            <a:r>
              <a:rPr lang="en-GB" sz="1800" dirty="0" err="1"/>
              <a:t>odst</a:t>
            </a:r>
            <a:r>
              <a:rPr lang="en-GB" sz="1800" dirty="0"/>
              <a:t>. 49 </a:t>
            </a:r>
            <a:r>
              <a:rPr lang="en-GB" sz="1800" dirty="0" err="1"/>
              <a:t>či</a:t>
            </a:r>
            <a:r>
              <a:rPr lang="en-GB" sz="1800" dirty="0"/>
              <a:t> </a:t>
            </a:r>
            <a:r>
              <a:rPr lang="en-GB" sz="1800" dirty="0" err="1"/>
              <a:t>nověji</a:t>
            </a:r>
            <a:r>
              <a:rPr lang="en-GB" sz="1800" dirty="0"/>
              <a:t> </a:t>
            </a:r>
            <a:r>
              <a:rPr lang="en-GB" sz="1800" dirty="0" err="1"/>
              <a:t>rozsudek</a:t>
            </a:r>
            <a:r>
              <a:rPr lang="en-GB" sz="1800" dirty="0"/>
              <a:t> </a:t>
            </a:r>
            <a:r>
              <a:rPr lang="en-GB" sz="1800" dirty="0" err="1"/>
              <a:t>velkého</a:t>
            </a:r>
            <a:r>
              <a:rPr lang="en-GB" sz="1800" dirty="0"/>
              <a:t> </a:t>
            </a:r>
            <a:r>
              <a:rPr lang="en-GB" sz="1800" dirty="0" err="1"/>
              <a:t>senátu</a:t>
            </a:r>
            <a:r>
              <a:rPr lang="en-GB" sz="1800" dirty="0"/>
              <a:t> </a:t>
            </a:r>
            <a:r>
              <a:rPr lang="en-GB" sz="1800" dirty="0" err="1"/>
              <a:t>Evropského</a:t>
            </a:r>
            <a:r>
              <a:rPr lang="en-GB" sz="1800" dirty="0"/>
              <a:t> </a:t>
            </a:r>
            <a:r>
              <a:rPr lang="en-GB" sz="1800" dirty="0" err="1"/>
              <a:t>soudu</a:t>
            </a:r>
            <a:r>
              <a:rPr lang="en-GB" sz="1800" dirty="0"/>
              <a:t> pro </a:t>
            </a:r>
            <a:r>
              <a:rPr lang="en-GB" sz="1800" dirty="0" err="1"/>
              <a:t>lidská</a:t>
            </a:r>
            <a:r>
              <a:rPr lang="en-GB" sz="1800" dirty="0"/>
              <a:t> </a:t>
            </a:r>
            <a:r>
              <a:rPr lang="en-GB" sz="1800" dirty="0" err="1"/>
              <a:t>práva</a:t>
            </a:r>
            <a:r>
              <a:rPr lang="en-GB" sz="1800" dirty="0"/>
              <a:t> </a:t>
            </a:r>
            <a:r>
              <a:rPr lang="en-GB" sz="1800" dirty="0" err="1"/>
              <a:t>ze</a:t>
            </a:r>
            <a:r>
              <a:rPr lang="en-GB" sz="1800" dirty="0"/>
              <a:t> </a:t>
            </a:r>
            <a:r>
              <a:rPr lang="en-GB" sz="1800" dirty="0" err="1"/>
              <a:t>dne</a:t>
            </a:r>
            <a:r>
              <a:rPr lang="en-GB" sz="1800" dirty="0"/>
              <a:t> 9. 7. 2009, </a:t>
            </a:r>
            <a:r>
              <a:rPr lang="en-GB" sz="1800" dirty="0" err="1"/>
              <a:t>Mooren</a:t>
            </a:r>
            <a:r>
              <a:rPr lang="en-GB" sz="1800" dirty="0"/>
              <a:t> </a:t>
            </a:r>
            <a:r>
              <a:rPr lang="en-GB" sz="1800" dirty="0" err="1"/>
              <a:t>proti</a:t>
            </a:r>
            <a:r>
              <a:rPr lang="en-GB" sz="1800" dirty="0"/>
              <a:t> </a:t>
            </a:r>
            <a:r>
              <a:rPr lang="en-GB" sz="1800" dirty="0" err="1"/>
              <a:t>Německu</a:t>
            </a:r>
            <a:r>
              <a:rPr lang="en-GB" sz="1800" dirty="0"/>
              <a:t>, č. </a:t>
            </a:r>
            <a:r>
              <a:rPr lang="en-GB" sz="1800" dirty="0" err="1"/>
              <a:t>stížnosti</a:t>
            </a:r>
            <a:r>
              <a:rPr lang="en-GB" sz="1800" dirty="0"/>
              <a:t> 11364/03 </a:t>
            </a:r>
            <a:r>
              <a:rPr lang="en-GB" sz="1800" dirty="0" err="1"/>
              <a:t>odst</a:t>
            </a:r>
            <a:r>
              <a:rPr lang="en-GB" sz="1800" dirty="0"/>
              <a:t>. 80 a 81; </a:t>
            </a:r>
            <a:r>
              <a:rPr lang="en-GB" sz="1800" b="1" dirty="0"/>
              <a:t>z </a:t>
            </a:r>
            <a:r>
              <a:rPr lang="en-GB" sz="1800" b="1" dirty="0" err="1"/>
              <a:t>citované</a:t>
            </a:r>
            <a:r>
              <a:rPr lang="en-GB" sz="1800" b="1" dirty="0"/>
              <a:t> </a:t>
            </a:r>
            <a:r>
              <a:rPr lang="en-GB" sz="1800" b="1" dirty="0" err="1"/>
              <a:t>judikatury</a:t>
            </a:r>
            <a:r>
              <a:rPr lang="en-GB" sz="1800" b="1" dirty="0"/>
              <a:t> </a:t>
            </a:r>
            <a:r>
              <a:rPr lang="en-GB" sz="1800" b="1" dirty="0" err="1"/>
              <a:t>plyne</a:t>
            </a:r>
            <a:r>
              <a:rPr lang="en-GB" sz="1800" b="1" dirty="0"/>
              <a:t>, </a:t>
            </a:r>
            <a:r>
              <a:rPr lang="en-GB" sz="1800" b="1" dirty="0" err="1"/>
              <a:t>že</a:t>
            </a:r>
            <a:r>
              <a:rPr lang="en-GB" sz="1800" b="1" dirty="0"/>
              <a:t> </a:t>
            </a:r>
            <a:r>
              <a:rPr lang="en-GB" sz="1800" b="1" dirty="0" err="1"/>
              <a:t>až</a:t>
            </a:r>
            <a:r>
              <a:rPr lang="en-GB" sz="1800" b="1" dirty="0"/>
              <a:t> </a:t>
            </a:r>
            <a:r>
              <a:rPr lang="en-GB" sz="1800" b="1" dirty="0" err="1"/>
              <a:t>zdržení</a:t>
            </a:r>
            <a:r>
              <a:rPr lang="en-GB" sz="1800" b="1" dirty="0"/>
              <a:t> </a:t>
            </a:r>
            <a:r>
              <a:rPr lang="en-GB" sz="1800" b="1" dirty="0" err="1"/>
              <a:t>okolo</a:t>
            </a:r>
            <a:r>
              <a:rPr lang="en-GB" sz="1800" b="1" dirty="0"/>
              <a:t> </a:t>
            </a:r>
            <a:r>
              <a:rPr lang="en-GB" sz="1800" b="1" dirty="0" err="1"/>
              <a:t>jednoho</a:t>
            </a:r>
            <a:r>
              <a:rPr lang="en-GB" sz="1800" b="1" dirty="0"/>
              <a:t> </a:t>
            </a:r>
            <a:r>
              <a:rPr lang="en-GB" sz="1800" b="1" dirty="0" err="1"/>
              <a:t>měsíce</a:t>
            </a:r>
            <a:r>
              <a:rPr lang="en-GB" sz="1800" b="1" dirty="0"/>
              <a:t> </a:t>
            </a:r>
            <a:r>
              <a:rPr lang="en-GB" sz="1800" b="1" dirty="0" err="1"/>
              <a:t>lze</a:t>
            </a:r>
            <a:r>
              <a:rPr lang="en-GB" sz="1800" b="1" dirty="0"/>
              <a:t> </a:t>
            </a:r>
            <a:r>
              <a:rPr lang="en-GB" sz="1800" b="1" dirty="0" err="1"/>
              <a:t>obecně</a:t>
            </a:r>
            <a:r>
              <a:rPr lang="en-GB" sz="1800" b="1" dirty="0"/>
              <a:t> </a:t>
            </a:r>
            <a:r>
              <a:rPr lang="en-GB" sz="1800" b="1" dirty="0" err="1"/>
              <a:t>považovat</a:t>
            </a:r>
            <a:r>
              <a:rPr lang="en-GB" sz="1800" b="1" dirty="0"/>
              <a:t> </a:t>
            </a:r>
            <a:r>
              <a:rPr lang="en-GB" sz="1800" b="1" dirty="0" err="1"/>
              <a:t>za</a:t>
            </a:r>
            <a:r>
              <a:rPr lang="en-GB" sz="1800" b="1" dirty="0"/>
              <a:t> </a:t>
            </a:r>
            <a:r>
              <a:rPr lang="en-GB" sz="1800" b="1" dirty="0" err="1"/>
              <a:t>podstatné</a:t>
            </a:r>
            <a:r>
              <a:rPr lang="en-GB" sz="1800" b="1" dirty="0" smtClean="0"/>
              <a:t>).</a:t>
            </a:r>
            <a:endParaRPr lang="cs-CZ" sz="18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>3</a:t>
            </a:r>
            <a:r>
              <a:rPr lang="en-GB" sz="1800" dirty="0"/>
              <a:t>. Je </a:t>
            </a:r>
            <a:r>
              <a:rPr lang="en-GB" sz="1800" dirty="0" err="1"/>
              <a:t>třeba</a:t>
            </a:r>
            <a:r>
              <a:rPr lang="en-GB" sz="1800" dirty="0"/>
              <a:t> </a:t>
            </a:r>
            <a:r>
              <a:rPr lang="en-GB" sz="1800" dirty="0" err="1"/>
              <a:t>trvat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tom, aby </a:t>
            </a:r>
            <a:r>
              <a:rPr lang="en-GB" sz="1800" b="1" dirty="0" err="1"/>
              <a:t>ustanovení</a:t>
            </a:r>
            <a:r>
              <a:rPr lang="en-GB" sz="1800" b="1" dirty="0"/>
              <a:t> </a:t>
            </a:r>
            <a:r>
              <a:rPr lang="en-GB" sz="1800" b="1" dirty="0" err="1"/>
              <a:t>zakotvující</a:t>
            </a:r>
            <a:r>
              <a:rPr lang="en-GB" sz="1800" b="1" dirty="0"/>
              <a:t> </a:t>
            </a:r>
            <a:r>
              <a:rPr lang="en-GB" sz="1800" b="1" dirty="0" err="1"/>
              <a:t>procesní</a:t>
            </a:r>
            <a:r>
              <a:rPr lang="en-GB" sz="1800" b="1" dirty="0"/>
              <a:t> </a:t>
            </a:r>
            <a:r>
              <a:rPr lang="en-GB" sz="1800" b="1" dirty="0" err="1"/>
              <a:t>záruky</a:t>
            </a:r>
            <a:r>
              <a:rPr lang="en-GB" sz="1800" b="1" dirty="0"/>
              <a:t> </a:t>
            </a:r>
            <a:r>
              <a:rPr lang="en-GB" sz="1800" b="1" dirty="0" err="1"/>
              <a:t>proti</a:t>
            </a:r>
            <a:r>
              <a:rPr lang="en-GB" sz="1800" b="1" dirty="0"/>
              <a:t> </a:t>
            </a:r>
            <a:r>
              <a:rPr lang="en-GB" sz="1800" b="1" dirty="0" err="1"/>
              <a:t>svévolnému</a:t>
            </a:r>
            <a:r>
              <a:rPr lang="en-GB" sz="1800" b="1" dirty="0"/>
              <a:t> </a:t>
            </a:r>
            <a:r>
              <a:rPr lang="en-GB" sz="1800" b="1" dirty="0" err="1"/>
              <a:t>zbavení</a:t>
            </a:r>
            <a:r>
              <a:rPr lang="en-GB" sz="1800" b="1" dirty="0"/>
              <a:t> </a:t>
            </a:r>
            <a:r>
              <a:rPr lang="en-GB" sz="1800" b="1" dirty="0" err="1"/>
              <a:t>osobní</a:t>
            </a:r>
            <a:r>
              <a:rPr lang="en-GB" sz="1800" b="1" dirty="0"/>
              <a:t> </a:t>
            </a:r>
            <a:r>
              <a:rPr lang="en-GB" sz="1800" b="1" dirty="0" err="1"/>
              <a:t>svobody</a:t>
            </a:r>
            <a:r>
              <a:rPr lang="en-GB" sz="1800" b="1" dirty="0"/>
              <a:t> </a:t>
            </a:r>
            <a:r>
              <a:rPr lang="en-GB" sz="1800" b="1" dirty="0" err="1"/>
              <a:t>nebyla</a:t>
            </a:r>
            <a:r>
              <a:rPr lang="en-GB" sz="1800" b="1" dirty="0"/>
              <a:t> </a:t>
            </a:r>
            <a:r>
              <a:rPr lang="en-GB" sz="1800" b="1" dirty="0" err="1"/>
              <a:t>vykládána</a:t>
            </a:r>
            <a:r>
              <a:rPr lang="en-GB" sz="1800" b="1" dirty="0"/>
              <a:t> v </a:t>
            </a:r>
            <a:r>
              <a:rPr lang="en-GB" sz="1800" b="1" dirty="0" err="1"/>
              <a:t>neprospěch</a:t>
            </a:r>
            <a:r>
              <a:rPr lang="en-GB" sz="1800" b="1" dirty="0"/>
              <a:t> </a:t>
            </a:r>
            <a:r>
              <a:rPr lang="en-GB" sz="1800" b="1" dirty="0" err="1"/>
              <a:t>dotčeného</a:t>
            </a:r>
            <a:r>
              <a:rPr lang="en-GB" sz="1800" b="1" dirty="0"/>
              <a:t> </a:t>
            </a:r>
            <a:r>
              <a:rPr lang="en-GB" sz="1800" b="1" dirty="0" err="1"/>
              <a:t>jednotlivce</a:t>
            </a:r>
            <a:r>
              <a:rPr lang="en-GB" sz="1800" b="1" dirty="0"/>
              <a:t> </a:t>
            </a:r>
            <a:r>
              <a:rPr lang="en-GB" sz="1800" dirty="0"/>
              <a:t>(to </a:t>
            </a:r>
            <a:r>
              <a:rPr lang="en-GB" sz="1800" dirty="0" err="1"/>
              <a:t>platí</a:t>
            </a:r>
            <a:r>
              <a:rPr lang="en-GB" sz="1800" dirty="0"/>
              <a:t> </a:t>
            </a:r>
            <a:r>
              <a:rPr lang="en-GB" sz="1800" dirty="0" err="1"/>
              <a:t>nejen</a:t>
            </a:r>
            <a:r>
              <a:rPr lang="en-GB" sz="1800" dirty="0"/>
              <a:t> </a:t>
            </a:r>
            <a:r>
              <a:rPr lang="en-GB" sz="1800" dirty="0" err="1"/>
              <a:t>ve</a:t>
            </a:r>
            <a:r>
              <a:rPr lang="en-GB" sz="1800" dirty="0"/>
              <a:t> </a:t>
            </a:r>
            <a:r>
              <a:rPr lang="en-GB" sz="1800" dirty="0" err="1"/>
              <a:t>vztahu</a:t>
            </a:r>
            <a:r>
              <a:rPr lang="en-GB" sz="1800" dirty="0"/>
              <a:t> k </a:t>
            </a:r>
            <a:r>
              <a:rPr lang="en-GB" sz="1800" dirty="0" err="1"/>
              <a:t>dodržování</a:t>
            </a:r>
            <a:r>
              <a:rPr lang="en-GB" sz="1800" dirty="0"/>
              <a:t> </a:t>
            </a:r>
            <a:r>
              <a:rPr lang="en-GB" sz="1800" dirty="0" err="1"/>
              <a:t>příslušných</a:t>
            </a:r>
            <a:r>
              <a:rPr lang="en-GB" sz="1800" dirty="0"/>
              <a:t> </a:t>
            </a:r>
            <a:r>
              <a:rPr lang="en-GB" sz="1800" dirty="0" err="1"/>
              <a:t>lhůt</a:t>
            </a:r>
            <a:r>
              <a:rPr lang="en-GB" sz="1800" dirty="0"/>
              <a:t>, </a:t>
            </a:r>
            <a:r>
              <a:rPr lang="en-GB" sz="1800" dirty="0" err="1"/>
              <a:t>nýbrž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pokud</a:t>
            </a:r>
            <a:r>
              <a:rPr lang="en-GB" sz="1800" dirty="0"/>
              <a:t> </a:t>
            </a:r>
            <a:r>
              <a:rPr lang="en-GB" sz="1800" dirty="0" err="1"/>
              <a:t>jde</a:t>
            </a:r>
            <a:r>
              <a:rPr lang="en-GB" sz="1800" dirty="0"/>
              <a:t> o </a:t>
            </a:r>
            <a:r>
              <a:rPr lang="en-GB" sz="1800" dirty="0" err="1"/>
              <a:t>procesní</a:t>
            </a:r>
            <a:r>
              <a:rPr lang="en-GB" sz="1800" dirty="0"/>
              <a:t> </a:t>
            </a:r>
            <a:r>
              <a:rPr lang="en-GB" sz="1800" dirty="0" err="1"/>
              <a:t>práva</a:t>
            </a:r>
            <a:r>
              <a:rPr lang="en-GB" sz="1800" dirty="0"/>
              <a:t> </a:t>
            </a:r>
            <a:r>
              <a:rPr lang="en-GB" sz="1800" dirty="0" err="1"/>
              <a:t>dotčeného</a:t>
            </a:r>
            <a:r>
              <a:rPr lang="en-GB" sz="1800" dirty="0"/>
              <a:t> </a:t>
            </a:r>
            <a:r>
              <a:rPr lang="en-GB" sz="1800" dirty="0" err="1"/>
              <a:t>jednotlivce</a:t>
            </a:r>
            <a:r>
              <a:rPr lang="en-GB" sz="1800" dirty="0"/>
              <a:t>). </a:t>
            </a:r>
            <a:r>
              <a:rPr lang="en-GB" sz="1800" dirty="0" err="1"/>
              <a:t>Uvedené</a:t>
            </a:r>
            <a:r>
              <a:rPr lang="en-GB" sz="1800" dirty="0"/>
              <a:t> </a:t>
            </a:r>
            <a:r>
              <a:rPr lang="en-GB" sz="1800" dirty="0" err="1"/>
              <a:t>platí</a:t>
            </a:r>
            <a:r>
              <a:rPr lang="en-GB" sz="1800" dirty="0"/>
              <a:t> </a:t>
            </a:r>
            <a:r>
              <a:rPr lang="en-GB" sz="1800" dirty="0" err="1"/>
              <a:t>tím</a:t>
            </a:r>
            <a:r>
              <a:rPr lang="en-GB" sz="1800" dirty="0"/>
              <a:t> </a:t>
            </a:r>
            <a:r>
              <a:rPr lang="en-GB" sz="1800" dirty="0" err="1"/>
              <a:t>spíše</a:t>
            </a:r>
            <a:r>
              <a:rPr lang="en-GB" sz="1800" dirty="0"/>
              <a:t>, </a:t>
            </a:r>
            <a:r>
              <a:rPr lang="en-GB" sz="1800" dirty="0" err="1"/>
              <a:t>že</a:t>
            </a:r>
            <a:r>
              <a:rPr lang="en-GB" sz="1800" dirty="0"/>
              <a:t> </a:t>
            </a:r>
            <a:r>
              <a:rPr lang="en-GB" sz="1800" dirty="0" err="1"/>
              <a:t>periodický</a:t>
            </a:r>
            <a:r>
              <a:rPr lang="en-GB" sz="1800" dirty="0"/>
              <a:t> </a:t>
            </a:r>
            <a:r>
              <a:rPr lang="en-GB" sz="1800" dirty="0" err="1"/>
              <a:t>přezkum</a:t>
            </a:r>
            <a:r>
              <a:rPr lang="en-GB" sz="1800" dirty="0"/>
              <a:t> se </a:t>
            </a:r>
            <a:r>
              <a:rPr lang="en-GB" sz="1800" dirty="0" err="1"/>
              <a:t>provádí</a:t>
            </a:r>
            <a:r>
              <a:rPr lang="en-GB" sz="1800" dirty="0"/>
              <a:t> </a:t>
            </a:r>
            <a:r>
              <a:rPr lang="en-GB" sz="1800" dirty="0" err="1"/>
              <a:t>pouze</a:t>
            </a:r>
            <a:r>
              <a:rPr lang="en-GB" sz="1800" dirty="0"/>
              <a:t> </a:t>
            </a:r>
            <a:r>
              <a:rPr lang="en-GB" sz="1800" dirty="0" err="1"/>
              <a:t>jednou</a:t>
            </a:r>
            <a:r>
              <a:rPr lang="en-GB" sz="1800" dirty="0"/>
              <a:t> </a:t>
            </a:r>
            <a:r>
              <a:rPr lang="en-GB" sz="1800" dirty="0" err="1"/>
              <a:t>za</a:t>
            </a:r>
            <a:r>
              <a:rPr lang="en-GB" sz="1800" dirty="0"/>
              <a:t> </a:t>
            </a:r>
            <a:r>
              <a:rPr lang="en-GB" sz="1800" dirty="0" err="1"/>
              <a:t>dvanáct</a:t>
            </a:r>
            <a:r>
              <a:rPr lang="en-GB" sz="1800" dirty="0"/>
              <a:t> </a:t>
            </a:r>
            <a:r>
              <a:rPr lang="en-GB" sz="1800" dirty="0" err="1"/>
              <a:t>měsíců</a:t>
            </a:r>
            <a:r>
              <a:rPr lang="en-GB" sz="1800" dirty="0"/>
              <a:t>, </a:t>
            </a:r>
            <a:r>
              <a:rPr lang="en-GB" sz="1800" dirty="0" err="1"/>
              <a:t>což</a:t>
            </a:r>
            <a:r>
              <a:rPr lang="en-GB" sz="1800" dirty="0"/>
              <a:t> je v </a:t>
            </a:r>
            <a:r>
              <a:rPr lang="en-GB" sz="1800" dirty="0" err="1"/>
              <a:t>kontextu</a:t>
            </a:r>
            <a:r>
              <a:rPr lang="en-GB" sz="1800" dirty="0"/>
              <a:t> </a:t>
            </a:r>
            <a:r>
              <a:rPr lang="en-GB" sz="1800" dirty="0" err="1"/>
              <a:t>zbavení</a:t>
            </a:r>
            <a:r>
              <a:rPr lang="en-GB" sz="1800" dirty="0"/>
              <a:t> </a:t>
            </a:r>
            <a:r>
              <a:rPr lang="en-GB" sz="1800" dirty="0" err="1"/>
              <a:t>osobní</a:t>
            </a:r>
            <a:r>
              <a:rPr lang="en-GB" sz="1800" dirty="0"/>
              <a:t> </a:t>
            </a:r>
            <a:r>
              <a:rPr lang="en-GB" sz="1800" dirty="0" err="1"/>
              <a:t>svobody</a:t>
            </a:r>
            <a:r>
              <a:rPr lang="en-GB" sz="1800" dirty="0"/>
              <a:t> </a:t>
            </a:r>
            <a:r>
              <a:rPr lang="en-GB" sz="1800" dirty="0" err="1"/>
              <a:t>poměrně</a:t>
            </a:r>
            <a:r>
              <a:rPr lang="en-GB" sz="1800" dirty="0"/>
              <a:t> </a:t>
            </a:r>
            <a:r>
              <a:rPr lang="en-GB" sz="1800" dirty="0" err="1"/>
              <a:t>dlouhá</a:t>
            </a:r>
            <a:r>
              <a:rPr lang="en-GB" sz="1800" dirty="0"/>
              <a:t> </a:t>
            </a:r>
            <a:r>
              <a:rPr lang="en-GB" sz="1800" dirty="0" err="1"/>
              <a:t>doba</a:t>
            </a:r>
            <a:r>
              <a:rPr lang="en-GB" sz="1800" dirty="0"/>
              <a:t>. </a:t>
            </a:r>
            <a:r>
              <a:rPr lang="en-GB" sz="1800" dirty="0" err="1"/>
              <a:t>Lhůta</a:t>
            </a:r>
            <a:r>
              <a:rPr lang="en-GB" sz="1800" dirty="0"/>
              <a:t> pro </a:t>
            </a:r>
            <a:r>
              <a:rPr lang="en-GB" sz="1800" dirty="0" err="1"/>
              <a:t>provedení</a:t>
            </a:r>
            <a:r>
              <a:rPr lang="en-GB" sz="1800" dirty="0"/>
              <a:t> </a:t>
            </a:r>
            <a:r>
              <a:rPr lang="en-GB" sz="1800" dirty="0" err="1"/>
              <a:t>periodického</a:t>
            </a:r>
            <a:r>
              <a:rPr lang="en-GB" sz="1800" dirty="0"/>
              <a:t> </a:t>
            </a:r>
            <a:r>
              <a:rPr lang="en-GB" sz="1800" dirty="0" err="1"/>
              <a:t>přezkumu</a:t>
            </a:r>
            <a:r>
              <a:rPr lang="en-GB" sz="1800" dirty="0"/>
              <a:t> </a:t>
            </a:r>
            <a:r>
              <a:rPr lang="en-GB" sz="1800" dirty="0" err="1"/>
              <a:t>trvání</a:t>
            </a:r>
            <a:r>
              <a:rPr lang="en-GB" sz="1800" dirty="0"/>
              <a:t> </a:t>
            </a:r>
            <a:r>
              <a:rPr lang="en-GB" sz="1800" dirty="0" err="1"/>
              <a:t>důvodů</a:t>
            </a:r>
            <a:r>
              <a:rPr lang="en-GB" sz="1800" dirty="0"/>
              <a:t> </a:t>
            </a:r>
            <a:r>
              <a:rPr lang="en-GB" sz="1800" dirty="0" err="1"/>
              <a:t>zabezpečovací</a:t>
            </a:r>
            <a:r>
              <a:rPr lang="en-GB" sz="1800" dirty="0"/>
              <a:t> </a:t>
            </a:r>
            <a:r>
              <a:rPr lang="en-GB" sz="1800" dirty="0" err="1"/>
              <a:t>detence</a:t>
            </a:r>
            <a:r>
              <a:rPr lang="en-GB" sz="1800" dirty="0"/>
              <a:t> by proto </a:t>
            </a:r>
            <a:r>
              <a:rPr lang="en-GB" sz="1800" dirty="0" err="1"/>
              <a:t>měla</a:t>
            </a:r>
            <a:r>
              <a:rPr lang="en-GB" sz="1800" dirty="0"/>
              <a:t> </a:t>
            </a:r>
            <a:r>
              <a:rPr lang="en-GB" sz="1800" dirty="0" err="1"/>
              <a:t>být</a:t>
            </a:r>
            <a:r>
              <a:rPr lang="en-GB" sz="1800" dirty="0"/>
              <a:t> </a:t>
            </a:r>
            <a:r>
              <a:rPr lang="en-GB" sz="1800" dirty="0" err="1"/>
              <a:t>důsledně</a:t>
            </a:r>
            <a:r>
              <a:rPr lang="en-GB" sz="1800" dirty="0"/>
              <a:t> </a:t>
            </a:r>
            <a:r>
              <a:rPr lang="en-GB" sz="1800" dirty="0" err="1"/>
              <a:t>dodržována</a:t>
            </a:r>
            <a:r>
              <a:rPr lang="en-GB" sz="1800" dirty="0"/>
              <a:t>. </a:t>
            </a:r>
            <a:r>
              <a:rPr lang="en-GB" dirty="0" smtClean="0"/>
              <a:t> 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171570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I. ÚS 3842/17 ze dne 31. 5. </a:t>
            </a:r>
            <a:r>
              <a:rPr lang="pl-PL" dirty="0" smtClean="0"/>
              <a:t>2018 (Ja.Fe.)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126" y="135497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400" dirty="0" err="1"/>
              <a:t>Pokud</a:t>
            </a:r>
            <a:r>
              <a:rPr lang="en-GB" sz="2400" dirty="0"/>
              <a:t> je </a:t>
            </a:r>
            <a:r>
              <a:rPr lang="en-GB" sz="2400" dirty="0" err="1"/>
              <a:t>stěžovateli</a:t>
            </a:r>
            <a:r>
              <a:rPr lang="en-GB" sz="2400" dirty="0"/>
              <a:t> </a:t>
            </a:r>
            <a:r>
              <a:rPr lang="en-GB" sz="2400" dirty="0" err="1"/>
              <a:t>nutno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smyslu</a:t>
            </a:r>
            <a:r>
              <a:rPr lang="en-GB" sz="2400" dirty="0"/>
              <a:t> § 137 </a:t>
            </a:r>
            <a:r>
              <a:rPr lang="en-GB" sz="2400" dirty="0" err="1"/>
              <a:t>odst</a:t>
            </a:r>
            <a:r>
              <a:rPr lang="en-GB" sz="2400" dirty="0"/>
              <a:t>. 4 </a:t>
            </a:r>
            <a:r>
              <a:rPr lang="en-GB" sz="2400" dirty="0" err="1"/>
              <a:t>trestního</a:t>
            </a:r>
            <a:r>
              <a:rPr lang="en-GB" sz="2400" dirty="0"/>
              <a:t> </a:t>
            </a:r>
            <a:r>
              <a:rPr lang="en-GB" sz="2400" dirty="0" err="1"/>
              <a:t>řádu</a:t>
            </a:r>
            <a:r>
              <a:rPr lang="en-GB" sz="2400" b="1" dirty="0"/>
              <a:t> </a:t>
            </a:r>
            <a:r>
              <a:rPr lang="en-GB" sz="2400" b="1" dirty="0" err="1"/>
              <a:t>doručit</a:t>
            </a:r>
            <a:r>
              <a:rPr lang="en-GB" sz="2400" b="1" dirty="0"/>
              <a:t> </a:t>
            </a:r>
            <a:r>
              <a:rPr lang="en-GB" sz="2400" b="1" dirty="0" err="1"/>
              <a:t>opis</a:t>
            </a:r>
            <a:r>
              <a:rPr lang="en-GB" sz="2400" b="1" dirty="0"/>
              <a:t> </a:t>
            </a:r>
            <a:r>
              <a:rPr lang="en-GB" sz="2400" b="1" dirty="0" err="1"/>
              <a:t>usnesení</a:t>
            </a:r>
            <a:r>
              <a:rPr lang="en-GB" sz="2400" b="1" dirty="0"/>
              <a:t> </a:t>
            </a:r>
            <a:r>
              <a:rPr lang="en-GB" sz="2400" b="1" dirty="0" err="1"/>
              <a:t>příslušného</a:t>
            </a:r>
            <a:r>
              <a:rPr lang="en-GB" sz="2400" b="1" dirty="0"/>
              <a:t> </a:t>
            </a:r>
            <a:r>
              <a:rPr lang="en-GB" sz="2400" b="1" dirty="0" err="1"/>
              <a:t>okresního</a:t>
            </a:r>
            <a:r>
              <a:rPr lang="en-GB" sz="2400" b="1" dirty="0"/>
              <a:t> </a:t>
            </a:r>
            <a:r>
              <a:rPr lang="en-GB" sz="2400" b="1" dirty="0" err="1"/>
              <a:t>soudu</a:t>
            </a:r>
            <a:r>
              <a:rPr lang="en-GB" sz="2400" b="1" dirty="0"/>
              <a:t>, </a:t>
            </a:r>
            <a:r>
              <a:rPr lang="en-GB" sz="2400" b="1" dirty="0" err="1"/>
              <a:t>pak</a:t>
            </a:r>
            <a:r>
              <a:rPr lang="en-GB" sz="2400" b="1" dirty="0"/>
              <a:t> </a:t>
            </a:r>
            <a:r>
              <a:rPr lang="en-GB" sz="2400" b="1" dirty="0" err="1"/>
              <a:t>jeho</a:t>
            </a:r>
            <a:r>
              <a:rPr lang="en-GB" sz="2400" b="1" dirty="0"/>
              <a:t> </a:t>
            </a:r>
            <a:r>
              <a:rPr lang="en-GB" sz="2400" b="1" dirty="0" err="1"/>
              <a:t>přítomnost</a:t>
            </a:r>
            <a:r>
              <a:rPr lang="en-GB" sz="2400" b="1" dirty="0"/>
              <a:t> </a:t>
            </a:r>
            <a:r>
              <a:rPr lang="en-GB" sz="2400" b="1" dirty="0" err="1"/>
              <a:t>při</a:t>
            </a:r>
            <a:r>
              <a:rPr lang="en-GB" sz="2400" b="1" dirty="0"/>
              <a:t> </a:t>
            </a:r>
            <a:r>
              <a:rPr lang="en-GB" sz="2400" b="1" dirty="0" err="1"/>
              <a:t>vyhlášení</a:t>
            </a:r>
            <a:r>
              <a:rPr lang="en-GB" sz="2400" b="1" dirty="0"/>
              <a:t> </a:t>
            </a:r>
            <a:r>
              <a:rPr lang="en-GB" sz="2400" b="1" dirty="0" err="1"/>
              <a:t>takového</a:t>
            </a:r>
            <a:r>
              <a:rPr lang="en-GB" sz="2400" b="1" dirty="0"/>
              <a:t> </a:t>
            </a:r>
            <a:r>
              <a:rPr lang="en-GB" sz="2400" b="1" dirty="0" err="1"/>
              <a:t>usnesení</a:t>
            </a:r>
            <a:r>
              <a:rPr lang="en-GB" sz="2400" b="1" dirty="0"/>
              <a:t> </a:t>
            </a:r>
            <a:r>
              <a:rPr lang="en-GB" sz="2400" b="1" dirty="0" err="1"/>
              <a:t>nezaložila</a:t>
            </a:r>
            <a:r>
              <a:rPr lang="en-GB" sz="2400" b="1" dirty="0"/>
              <a:t> </a:t>
            </a:r>
            <a:r>
              <a:rPr lang="en-GB" sz="2400" b="1" dirty="0" err="1"/>
              <a:t>účinky</a:t>
            </a:r>
            <a:r>
              <a:rPr lang="en-GB" sz="2400" b="1" dirty="0"/>
              <a:t> </a:t>
            </a:r>
            <a:r>
              <a:rPr lang="en-GB" sz="2400" b="1" dirty="0" err="1"/>
              <a:t>oznámení</a:t>
            </a:r>
            <a:r>
              <a:rPr lang="en-GB" sz="2400" b="1" dirty="0"/>
              <a:t>, </a:t>
            </a:r>
            <a:r>
              <a:rPr lang="en-GB" sz="2400" b="1" dirty="0" err="1"/>
              <a:t>neboť</a:t>
            </a:r>
            <a:r>
              <a:rPr lang="en-GB" sz="2400" b="1" dirty="0"/>
              <a:t> to </a:t>
            </a:r>
            <a:r>
              <a:rPr lang="en-GB" sz="2400" b="1" dirty="0" err="1"/>
              <a:t>nastalo</a:t>
            </a:r>
            <a:r>
              <a:rPr lang="en-GB" sz="2400" b="1" dirty="0"/>
              <a:t> </a:t>
            </a:r>
            <a:r>
              <a:rPr lang="en-GB" sz="2400" b="1" dirty="0" err="1"/>
              <a:t>až</a:t>
            </a:r>
            <a:r>
              <a:rPr lang="en-GB" sz="2400" b="1" dirty="0"/>
              <a:t> </a:t>
            </a:r>
            <a:r>
              <a:rPr lang="en-GB" sz="2400" b="1" dirty="0" err="1"/>
              <a:t>doručením</a:t>
            </a:r>
            <a:r>
              <a:rPr lang="en-GB" sz="2400" b="1" dirty="0"/>
              <a:t> </a:t>
            </a:r>
            <a:r>
              <a:rPr lang="en-GB" sz="2400" b="1" dirty="0" err="1"/>
              <a:t>opisu</a:t>
            </a:r>
            <a:r>
              <a:rPr lang="en-GB" sz="2400" b="1" dirty="0"/>
              <a:t> </a:t>
            </a:r>
            <a:r>
              <a:rPr lang="en-GB" sz="2400" b="1" dirty="0" err="1"/>
              <a:t>usnesení</a:t>
            </a:r>
            <a:r>
              <a:rPr lang="en-GB" sz="2400" dirty="0"/>
              <a:t>. </a:t>
            </a:r>
            <a:r>
              <a:rPr lang="en-GB" sz="2400" dirty="0" err="1"/>
              <a:t>Opačný</a:t>
            </a:r>
            <a:r>
              <a:rPr lang="en-GB" sz="2400" dirty="0"/>
              <a:t> </a:t>
            </a:r>
            <a:r>
              <a:rPr lang="en-GB" sz="2400" dirty="0" err="1"/>
              <a:t>závěr</a:t>
            </a:r>
            <a:r>
              <a:rPr lang="en-GB" sz="2400" dirty="0"/>
              <a:t> by </a:t>
            </a:r>
            <a:r>
              <a:rPr lang="en-GB" sz="2400" dirty="0" err="1"/>
              <a:t>nutil</a:t>
            </a:r>
            <a:r>
              <a:rPr lang="en-GB" sz="2400" dirty="0"/>
              <a:t> </a:t>
            </a:r>
            <a:r>
              <a:rPr lang="en-GB" sz="2400" dirty="0" err="1"/>
              <a:t>oprávněnou</a:t>
            </a:r>
            <a:r>
              <a:rPr lang="en-GB" sz="2400" dirty="0"/>
              <a:t> </a:t>
            </a:r>
            <a:r>
              <a:rPr lang="en-GB" sz="2400" dirty="0" err="1"/>
              <a:t>osobu</a:t>
            </a:r>
            <a:r>
              <a:rPr lang="en-GB" sz="2400" dirty="0"/>
              <a:t> </a:t>
            </a:r>
            <a:r>
              <a:rPr lang="en-GB" sz="2400" dirty="0" err="1"/>
              <a:t>podat</a:t>
            </a:r>
            <a:r>
              <a:rPr lang="en-GB" sz="2400" dirty="0"/>
              <a:t> </a:t>
            </a:r>
            <a:r>
              <a:rPr lang="en-GB" sz="2400" dirty="0" err="1"/>
              <a:t>stížnost</a:t>
            </a:r>
            <a:r>
              <a:rPr lang="en-GB" sz="2400" dirty="0"/>
              <a:t> </a:t>
            </a:r>
            <a:r>
              <a:rPr lang="en-GB" sz="2400" dirty="0" err="1"/>
              <a:t>proti</a:t>
            </a:r>
            <a:r>
              <a:rPr lang="en-GB" sz="2400" dirty="0"/>
              <a:t> </a:t>
            </a:r>
            <a:r>
              <a:rPr lang="en-GB" sz="2400" dirty="0" err="1"/>
              <a:t>usnesení</a:t>
            </a:r>
            <a:r>
              <a:rPr lang="en-GB" sz="2400" dirty="0"/>
              <a:t>, </a:t>
            </a:r>
            <a:r>
              <a:rPr lang="en-GB" sz="2400" dirty="0" err="1"/>
              <a:t>aniž</a:t>
            </a:r>
            <a:r>
              <a:rPr lang="en-GB" sz="2400" dirty="0"/>
              <a:t> by se </a:t>
            </a:r>
            <a:r>
              <a:rPr lang="en-GB" sz="2400" dirty="0" err="1"/>
              <a:t>mohla</a:t>
            </a:r>
            <a:r>
              <a:rPr lang="en-GB" sz="2400" dirty="0"/>
              <a:t> </a:t>
            </a:r>
            <a:r>
              <a:rPr lang="en-GB" sz="2400" dirty="0" err="1"/>
              <a:t>seznámit</a:t>
            </a:r>
            <a:r>
              <a:rPr lang="en-GB" sz="2400" dirty="0"/>
              <a:t> s </a:t>
            </a:r>
            <a:r>
              <a:rPr lang="en-GB" sz="2400" dirty="0" err="1"/>
              <a:t>jeho</a:t>
            </a:r>
            <a:r>
              <a:rPr lang="en-GB" sz="2400" dirty="0"/>
              <a:t> </a:t>
            </a:r>
            <a:r>
              <a:rPr lang="en-GB" sz="2400" dirty="0" err="1"/>
              <a:t>písemným</a:t>
            </a:r>
            <a:r>
              <a:rPr lang="en-GB" sz="2400" dirty="0"/>
              <a:t> </a:t>
            </a:r>
            <a:r>
              <a:rPr lang="en-GB" sz="2400" dirty="0" err="1"/>
              <a:t>vyhotovením</a:t>
            </a:r>
            <a:r>
              <a:rPr lang="en-GB" sz="2400" dirty="0"/>
              <a:t>, </a:t>
            </a:r>
            <a:r>
              <a:rPr lang="en-GB" sz="2400" b="1" dirty="0"/>
              <a:t>a </a:t>
            </a:r>
            <a:r>
              <a:rPr lang="en-GB" sz="2400" b="1" dirty="0" err="1"/>
              <a:t>povinnost</a:t>
            </a:r>
            <a:r>
              <a:rPr lang="en-GB" sz="2400" b="1" dirty="0"/>
              <a:t> </a:t>
            </a:r>
            <a:r>
              <a:rPr lang="en-GB" sz="2400" b="1" dirty="0" err="1"/>
              <a:t>doručit</a:t>
            </a:r>
            <a:r>
              <a:rPr lang="en-GB" sz="2400" b="1" dirty="0"/>
              <a:t> </a:t>
            </a:r>
            <a:r>
              <a:rPr lang="en-GB" sz="2400" b="1" dirty="0" err="1"/>
              <a:t>opis</a:t>
            </a:r>
            <a:r>
              <a:rPr lang="en-GB" sz="2400" b="1" dirty="0"/>
              <a:t> </a:t>
            </a:r>
            <a:r>
              <a:rPr lang="en-GB" sz="2400" b="1" dirty="0" err="1"/>
              <a:t>usnesení</a:t>
            </a:r>
            <a:r>
              <a:rPr lang="en-GB" sz="2400" b="1" dirty="0"/>
              <a:t> by se </a:t>
            </a:r>
            <a:r>
              <a:rPr lang="en-GB" sz="2400" b="1" dirty="0" err="1"/>
              <a:t>pak</a:t>
            </a:r>
            <a:r>
              <a:rPr lang="en-GB" sz="2400" b="1" dirty="0"/>
              <a:t> </a:t>
            </a:r>
            <a:r>
              <a:rPr lang="en-GB" sz="2400" b="1" dirty="0" err="1"/>
              <a:t>jevila</a:t>
            </a:r>
            <a:r>
              <a:rPr lang="en-GB" sz="2400" b="1" dirty="0"/>
              <a:t> </a:t>
            </a:r>
            <a:r>
              <a:rPr lang="en-GB" sz="2400" b="1" dirty="0" err="1"/>
              <a:t>jako</a:t>
            </a:r>
            <a:r>
              <a:rPr lang="en-GB" sz="2400" b="1" dirty="0"/>
              <a:t> </a:t>
            </a:r>
            <a:r>
              <a:rPr lang="en-GB" sz="2400" b="1" dirty="0" err="1"/>
              <a:t>samoúčelná</a:t>
            </a:r>
            <a:r>
              <a:rPr lang="en-GB" sz="2400" b="1" dirty="0"/>
              <a:t>.</a:t>
            </a:r>
            <a:r>
              <a:rPr lang="en-GB" sz="2400" dirty="0"/>
              <a:t> Bez </a:t>
            </a:r>
            <a:r>
              <a:rPr lang="en-GB" sz="2400" dirty="0" err="1"/>
              <a:t>ohledu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skutečnost</a:t>
            </a:r>
            <a:r>
              <a:rPr lang="en-GB" sz="2400" dirty="0"/>
              <a:t>, </a:t>
            </a:r>
            <a:r>
              <a:rPr lang="en-GB" sz="2400" dirty="0" err="1"/>
              <a:t>že</a:t>
            </a:r>
            <a:r>
              <a:rPr lang="en-GB" sz="2400" dirty="0"/>
              <a:t> </a:t>
            </a:r>
            <a:r>
              <a:rPr lang="en-GB" sz="2400" dirty="0" err="1"/>
              <a:t>při</a:t>
            </a:r>
            <a:r>
              <a:rPr lang="en-GB" sz="2400" dirty="0"/>
              <a:t> </a:t>
            </a:r>
            <a:r>
              <a:rPr lang="en-GB" sz="2400" dirty="0" err="1"/>
              <a:t>vyhlášení</a:t>
            </a:r>
            <a:r>
              <a:rPr lang="en-GB" sz="2400" dirty="0"/>
              <a:t> </a:t>
            </a:r>
            <a:r>
              <a:rPr lang="en-GB" sz="2400" dirty="0" err="1"/>
              <a:t>usnesení</a:t>
            </a:r>
            <a:r>
              <a:rPr lang="en-GB" sz="2400" dirty="0"/>
              <a:t> se </a:t>
            </a:r>
            <a:r>
              <a:rPr lang="en-GB" sz="2400" dirty="0" err="1"/>
              <a:t>vedle</a:t>
            </a:r>
            <a:r>
              <a:rPr lang="en-GB" sz="2400" dirty="0"/>
              <a:t> </a:t>
            </a:r>
            <a:r>
              <a:rPr lang="en-GB" sz="2400" dirty="0" err="1"/>
              <a:t>výroku</a:t>
            </a:r>
            <a:r>
              <a:rPr lang="en-GB" sz="2400" dirty="0"/>
              <a:t> </a:t>
            </a:r>
            <a:r>
              <a:rPr lang="en-GB" sz="2400" dirty="0" err="1"/>
              <a:t>sděluje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podstatná</a:t>
            </a:r>
            <a:r>
              <a:rPr lang="en-GB" sz="2400" dirty="0"/>
              <a:t> </a:t>
            </a:r>
            <a:r>
              <a:rPr lang="en-GB" sz="2400" dirty="0" err="1"/>
              <a:t>část</a:t>
            </a:r>
            <a:r>
              <a:rPr lang="en-GB" sz="2400" dirty="0"/>
              <a:t> </a:t>
            </a:r>
            <a:r>
              <a:rPr lang="en-GB" sz="2400" dirty="0" err="1"/>
              <a:t>odůvodnění</a:t>
            </a:r>
            <a:r>
              <a:rPr lang="en-GB" sz="2400" dirty="0"/>
              <a:t> (</a:t>
            </a:r>
            <a:r>
              <a:rPr lang="en-GB" sz="2400" dirty="0" err="1"/>
              <a:t>ustanovení</a:t>
            </a:r>
            <a:r>
              <a:rPr lang="en-GB" sz="2400" dirty="0"/>
              <a:t> § 128 </a:t>
            </a:r>
            <a:r>
              <a:rPr lang="en-GB" sz="2400" dirty="0" err="1"/>
              <a:t>odst</a:t>
            </a:r>
            <a:r>
              <a:rPr lang="en-GB" sz="2400" dirty="0"/>
              <a:t>. 2 </a:t>
            </a:r>
            <a:r>
              <a:rPr lang="en-GB" sz="2400" dirty="0" err="1"/>
              <a:t>trestního</a:t>
            </a:r>
            <a:r>
              <a:rPr lang="en-GB" sz="2400" dirty="0"/>
              <a:t> </a:t>
            </a:r>
            <a:r>
              <a:rPr lang="en-GB" sz="2400" dirty="0" err="1"/>
              <a:t>řádu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spojení</a:t>
            </a:r>
            <a:r>
              <a:rPr lang="en-GB" sz="2400" dirty="0"/>
              <a:t> s </a:t>
            </a:r>
            <a:r>
              <a:rPr lang="en-GB" sz="2400" dirty="0" err="1"/>
              <a:t>ustanovením</a:t>
            </a:r>
            <a:r>
              <a:rPr lang="en-GB" sz="2400" dirty="0"/>
              <a:t> § 138 </a:t>
            </a:r>
            <a:r>
              <a:rPr lang="en-GB" sz="2400" dirty="0" err="1"/>
              <a:t>trestního</a:t>
            </a:r>
            <a:r>
              <a:rPr lang="en-GB" sz="2400" dirty="0"/>
              <a:t> </a:t>
            </a:r>
            <a:r>
              <a:rPr lang="en-GB" sz="2400" dirty="0" err="1"/>
              <a:t>řádu</a:t>
            </a:r>
            <a:r>
              <a:rPr lang="en-GB" sz="2400" dirty="0"/>
              <a:t>), je </a:t>
            </a:r>
            <a:r>
              <a:rPr lang="en-GB" sz="2400" dirty="0" err="1"/>
              <a:t>obeznámenost</a:t>
            </a:r>
            <a:r>
              <a:rPr lang="en-GB" sz="2400" dirty="0"/>
              <a:t> s </a:t>
            </a:r>
            <a:r>
              <a:rPr lang="en-GB" sz="2400" dirty="0" err="1"/>
              <a:t>písemným</a:t>
            </a:r>
            <a:r>
              <a:rPr lang="en-GB" sz="2400" dirty="0"/>
              <a:t> </a:t>
            </a:r>
            <a:r>
              <a:rPr lang="en-GB" sz="2400" dirty="0" err="1"/>
              <a:t>odůvodněním</a:t>
            </a:r>
            <a:r>
              <a:rPr lang="en-GB" sz="2400" dirty="0"/>
              <a:t> </a:t>
            </a:r>
            <a:r>
              <a:rPr lang="en-GB" sz="2400" dirty="0" err="1"/>
              <a:t>usnesení</a:t>
            </a:r>
            <a:r>
              <a:rPr lang="en-GB" sz="2400" dirty="0"/>
              <a:t> pro </a:t>
            </a:r>
            <a:r>
              <a:rPr lang="en-GB" sz="2400" dirty="0" err="1"/>
              <a:t>kvalifikované</a:t>
            </a:r>
            <a:r>
              <a:rPr lang="en-GB" sz="2400" dirty="0"/>
              <a:t> </a:t>
            </a:r>
            <a:r>
              <a:rPr lang="en-GB" sz="2400" dirty="0" err="1"/>
              <a:t>podání</a:t>
            </a:r>
            <a:r>
              <a:rPr lang="en-GB" sz="2400" dirty="0"/>
              <a:t> </a:t>
            </a:r>
            <a:r>
              <a:rPr lang="en-GB" sz="2400" dirty="0" err="1"/>
              <a:t>stížnosti</a:t>
            </a:r>
            <a:r>
              <a:rPr lang="en-GB" sz="2400" dirty="0"/>
              <a:t> </a:t>
            </a:r>
            <a:r>
              <a:rPr lang="en-GB" sz="2400" dirty="0" err="1"/>
              <a:t>klíčová</a:t>
            </a:r>
            <a:r>
              <a:rPr lang="en-GB" sz="2400" dirty="0"/>
              <a:t>. </a:t>
            </a:r>
            <a:r>
              <a:rPr lang="en-GB" sz="2400" dirty="0" err="1"/>
              <a:t>Usnesení</a:t>
            </a:r>
            <a:r>
              <a:rPr lang="en-GB" sz="2400" dirty="0"/>
              <a:t> o </a:t>
            </a:r>
            <a:r>
              <a:rPr lang="en-GB" sz="2400" dirty="0" err="1"/>
              <a:t>opravném</a:t>
            </a:r>
            <a:r>
              <a:rPr lang="en-GB" sz="2400" dirty="0"/>
              <a:t> </a:t>
            </a:r>
            <a:r>
              <a:rPr lang="en-GB" sz="2400" dirty="0" err="1"/>
              <a:t>prostředku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smyslu</a:t>
            </a:r>
            <a:r>
              <a:rPr lang="en-GB" sz="2400" dirty="0"/>
              <a:t> </a:t>
            </a:r>
            <a:r>
              <a:rPr lang="en-GB" sz="2400" dirty="0" err="1"/>
              <a:t>ustanovení</a:t>
            </a:r>
            <a:r>
              <a:rPr lang="en-GB" sz="2400" dirty="0"/>
              <a:t> § 137 </a:t>
            </a:r>
            <a:r>
              <a:rPr lang="en-GB" sz="2400" dirty="0" err="1"/>
              <a:t>odst</a:t>
            </a:r>
            <a:r>
              <a:rPr lang="en-GB" sz="2400" dirty="0"/>
              <a:t>. 4 </a:t>
            </a:r>
            <a:r>
              <a:rPr lang="en-GB" sz="2400" dirty="0" err="1"/>
              <a:t>trestního</a:t>
            </a:r>
            <a:r>
              <a:rPr lang="en-GB" sz="2400" dirty="0"/>
              <a:t> </a:t>
            </a:r>
            <a:r>
              <a:rPr lang="en-GB" sz="2400" dirty="0" err="1"/>
              <a:t>řádu</a:t>
            </a:r>
            <a:r>
              <a:rPr lang="en-GB" sz="2400" dirty="0"/>
              <a:t> se </a:t>
            </a:r>
            <a:r>
              <a:rPr lang="en-GB" sz="2400" dirty="0" err="1"/>
              <a:t>přitom</a:t>
            </a:r>
            <a:r>
              <a:rPr lang="en-GB" sz="2400" dirty="0"/>
              <a:t> </a:t>
            </a:r>
            <a:r>
              <a:rPr lang="en-GB" sz="2400" dirty="0" err="1"/>
              <a:t>svým</a:t>
            </a:r>
            <a:r>
              <a:rPr lang="en-GB" sz="2400" dirty="0"/>
              <a:t> </a:t>
            </a:r>
            <a:r>
              <a:rPr lang="en-GB" sz="2400" dirty="0" err="1"/>
              <a:t>významem</a:t>
            </a:r>
            <a:r>
              <a:rPr lang="en-GB" sz="2400" dirty="0"/>
              <a:t> </a:t>
            </a:r>
            <a:r>
              <a:rPr lang="en-GB" sz="2400" dirty="0" err="1"/>
              <a:t>blíží</a:t>
            </a:r>
            <a:r>
              <a:rPr lang="en-GB" sz="2400" dirty="0"/>
              <a:t> </a:t>
            </a:r>
            <a:r>
              <a:rPr lang="en-GB" sz="2400" dirty="0" err="1"/>
              <a:t>rozsudku</a:t>
            </a:r>
            <a:r>
              <a:rPr lang="en-GB" sz="2400" dirty="0"/>
              <a:t>, proto je </a:t>
            </a:r>
            <a:r>
              <a:rPr lang="en-GB" sz="2400" dirty="0" err="1"/>
              <a:t>povinností</a:t>
            </a:r>
            <a:r>
              <a:rPr lang="en-GB" sz="2400" dirty="0"/>
              <a:t> </a:t>
            </a:r>
            <a:r>
              <a:rPr lang="en-GB" sz="2400" dirty="0" err="1"/>
              <a:t>jeho</a:t>
            </a:r>
            <a:r>
              <a:rPr lang="en-GB" sz="2400" dirty="0"/>
              <a:t> </a:t>
            </a:r>
            <a:r>
              <a:rPr lang="en-GB" sz="2400" dirty="0" err="1"/>
              <a:t>opis</a:t>
            </a:r>
            <a:r>
              <a:rPr lang="en-GB" sz="2400" dirty="0"/>
              <a:t> </a:t>
            </a:r>
            <a:r>
              <a:rPr lang="en-GB" sz="2400" dirty="0" err="1"/>
              <a:t>oprávněným</a:t>
            </a:r>
            <a:r>
              <a:rPr lang="en-GB" sz="2400" dirty="0"/>
              <a:t> </a:t>
            </a:r>
            <a:r>
              <a:rPr lang="en-GB" sz="2400" dirty="0" err="1"/>
              <a:t>osobám</a:t>
            </a:r>
            <a:r>
              <a:rPr lang="en-GB" sz="2400" dirty="0"/>
              <a:t> </a:t>
            </a:r>
            <a:r>
              <a:rPr lang="en-GB" sz="2400" dirty="0" err="1"/>
              <a:t>písemně</a:t>
            </a:r>
            <a:r>
              <a:rPr lang="en-GB" sz="2400" dirty="0"/>
              <a:t> </a:t>
            </a:r>
            <a:r>
              <a:rPr lang="en-GB" sz="2400" dirty="0" err="1"/>
              <a:t>doručit</a:t>
            </a:r>
            <a:r>
              <a:rPr lang="en-GB" sz="2400" dirty="0"/>
              <a:t>; </a:t>
            </a:r>
            <a:r>
              <a:rPr lang="en-GB" sz="2400" dirty="0" err="1"/>
              <a:t>pakliže</a:t>
            </a:r>
            <a:r>
              <a:rPr lang="en-GB" sz="2400" dirty="0"/>
              <a:t> by se </a:t>
            </a:r>
            <a:r>
              <a:rPr lang="en-GB" sz="2400" dirty="0" err="1"/>
              <a:t>lhůta</a:t>
            </a:r>
            <a:r>
              <a:rPr lang="en-GB" sz="2400" dirty="0"/>
              <a:t> k </a:t>
            </a:r>
            <a:r>
              <a:rPr lang="en-GB" sz="2400" dirty="0" err="1"/>
              <a:t>podání</a:t>
            </a:r>
            <a:r>
              <a:rPr lang="en-GB" sz="2400" dirty="0"/>
              <a:t> </a:t>
            </a:r>
            <a:r>
              <a:rPr lang="en-GB" sz="2400" dirty="0" err="1"/>
              <a:t>stížnosti</a:t>
            </a:r>
            <a:r>
              <a:rPr lang="en-GB" sz="2400" dirty="0"/>
              <a:t> </a:t>
            </a:r>
            <a:r>
              <a:rPr lang="en-GB" sz="2400" dirty="0" err="1"/>
              <a:t>neodvíjela</a:t>
            </a:r>
            <a:r>
              <a:rPr lang="en-GB" sz="2400" dirty="0"/>
              <a:t> od </a:t>
            </a:r>
            <a:r>
              <a:rPr lang="en-GB" sz="2400" dirty="0" err="1"/>
              <a:t>doručení</a:t>
            </a:r>
            <a:r>
              <a:rPr lang="en-GB" sz="2400" dirty="0"/>
              <a:t> </a:t>
            </a:r>
            <a:r>
              <a:rPr lang="en-GB" sz="2400" dirty="0" err="1"/>
              <a:t>opisu</a:t>
            </a:r>
            <a:r>
              <a:rPr lang="en-GB" sz="2400" dirty="0"/>
              <a:t> </a:t>
            </a:r>
            <a:r>
              <a:rPr lang="en-GB" sz="2400" dirty="0" err="1"/>
              <a:t>usnesení</a:t>
            </a:r>
            <a:r>
              <a:rPr lang="en-GB" sz="2400" dirty="0"/>
              <a:t>, </a:t>
            </a:r>
            <a:r>
              <a:rPr lang="en-GB" sz="2400" dirty="0" err="1"/>
              <a:t>ztratilo</a:t>
            </a:r>
            <a:r>
              <a:rPr lang="en-GB" sz="2400" dirty="0"/>
              <a:t> by </a:t>
            </a:r>
            <a:r>
              <a:rPr lang="en-GB" sz="2400" dirty="0" err="1"/>
              <a:t>toto</a:t>
            </a:r>
            <a:r>
              <a:rPr lang="en-GB" sz="2400" dirty="0"/>
              <a:t> </a:t>
            </a:r>
            <a:r>
              <a:rPr lang="en-GB" sz="2400" dirty="0" err="1"/>
              <a:t>ustanovení</a:t>
            </a:r>
            <a:r>
              <a:rPr lang="en-GB" sz="2400" dirty="0"/>
              <a:t> </a:t>
            </a:r>
            <a:r>
              <a:rPr lang="en-GB" sz="2400" dirty="0" err="1"/>
              <a:t>svůj</a:t>
            </a:r>
            <a:r>
              <a:rPr lang="en-GB" sz="2400" dirty="0"/>
              <a:t> </a:t>
            </a:r>
            <a:r>
              <a:rPr lang="en-GB" sz="2400" dirty="0" err="1"/>
              <a:t>racionální</a:t>
            </a:r>
            <a:r>
              <a:rPr lang="en-GB" sz="2400" dirty="0"/>
              <a:t> </a:t>
            </a:r>
            <a:r>
              <a:rPr lang="en-GB" sz="2400" dirty="0" err="1"/>
              <a:t>smysl</a:t>
            </a:r>
            <a:r>
              <a:rPr lang="en-GB" sz="2400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719854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I. ÚS 3765/17 ze dne 12. 6. </a:t>
            </a:r>
            <a:r>
              <a:rPr lang="pl-PL" dirty="0" smtClean="0"/>
              <a:t>2018 (T.L.)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813" y="1122219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Zodpovězení</a:t>
            </a:r>
            <a:r>
              <a:rPr lang="en-GB" dirty="0"/>
              <a:t> </a:t>
            </a:r>
            <a:r>
              <a:rPr lang="en-GB" b="1" dirty="0" err="1"/>
              <a:t>otázky</a:t>
            </a:r>
            <a:r>
              <a:rPr lang="en-GB" b="1" dirty="0"/>
              <a:t> </a:t>
            </a:r>
            <a:r>
              <a:rPr lang="en-GB" b="1" dirty="0" err="1"/>
              <a:t>viditelnosti</a:t>
            </a:r>
            <a:r>
              <a:rPr lang="en-GB" b="1" dirty="0"/>
              <a:t> v </a:t>
            </a:r>
            <a:r>
              <a:rPr lang="en-GB" b="1" dirty="0" err="1"/>
              <a:t>době</a:t>
            </a:r>
            <a:r>
              <a:rPr lang="en-GB" b="1" dirty="0"/>
              <a:t> </a:t>
            </a:r>
            <a:r>
              <a:rPr lang="en-GB" b="1" dirty="0" err="1"/>
              <a:t>dopravní</a:t>
            </a:r>
            <a:r>
              <a:rPr lang="en-GB" b="1" dirty="0"/>
              <a:t> </a:t>
            </a:r>
            <a:r>
              <a:rPr lang="en-GB" b="1" dirty="0" err="1"/>
              <a:t>nehody</a:t>
            </a:r>
            <a:r>
              <a:rPr lang="en-GB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otázky</a:t>
            </a:r>
            <a:r>
              <a:rPr lang="en-GB" b="1" dirty="0"/>
              <a:t> (</a:t>
            </a:r>
            <a:r>
              <a:rPr lang="en-GB" b="1" dirty="0" err="1"/>
              <a:t>objektivních</a:t>
            </a:r>
            <a:r>
              <a:rPr lang="en-GB" b="1" dirty="0"/>
              <a:t> a </a:t>
            </a:r>
            <a:r>
              <a:rPr lang="en-GB" b="1" dirty="0" err="1"/>
              <a:t>subjektivních</a:t>
            </a:r>
            <a:r>
              <a:rPr lang="en-GB" b="1" dirty="0"/>
              <a:t>) </a:t>
            </a:r>
            <a:r>
              <a:rPr lang="en-GB" b="1" dirty="0" err="1"/>
              <a:t>možností</a:t>
            </a:r>
            <a:r>
              <a:rPr lang="en-GB" b="1" dirty="0"/>
              <a:t> a </a:t>
            </a:r>
            <a:r>
              <a:rPr lang="en-GB" b="1" dirty="0" err="1"/>
              <a:t>schopností</a:t>
            </a:r>
            <a:r>
              <a:rPr lang="en-GB" b="1" dirty="0"/>
              <a:t> </a:t>
            </a:r>
            <a:r>
              <a:rPr lang="en-GB" b="1" dirty="0" err="1"/>
              <a:t>stěžovatele</a:t>
            </a:r>
            <a:r>
              <a:rPr lang="en-GB" b="1" dirty="0"/>
              <a:t> </a:t>
            </a:r>
            <a:r>
              <a:rPr lang="en-GB" b="1" dirty="0" err="1"/>
              <a:t>jako</a:t>
            </a:r>
            <a:r>
              <a:rPr lang="en-GB" b="1" dirty="0"/>
              <a:t> </a:t>
            </a:r>
            <a:r>
              <a:rPr lang="en-GB" b="1" dirty="0" err="1"/>
              <a:t>řidiče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daných</a:t>
            </a:r>
            <a:r>
              <a:rPr lang="en-GB" b="1" dirty="0"/>
              <a:t> </a:t>
            </a:r>
            <a:r>
              <a:rPr lang="en-GB" b="1" dirty="0" err="1"/>
              <a:t>podmínek</a:t>
            </a:r>
            <a:r>
              <a:rPr lang="en-GB" b="1" dirty="0"/>
              <a:t> </a:t>
            </a:r>
            <a:r>
              <a:rPr lang="en-GB" b="1" dirty="0" err="1"/>
              <a:t>střetu</a:t>
            </a:r>
            <a:r>
              <a:rPr lang="en-GB" b="1" dirty="0"/>
              <a:t> </a:t>
            </a:r>
            <a:r>
              <a:rPr lang="en-GB" b="1" dirty="0" err="1"/>
              <a:t>zabránit</a:t>
            </a:r>
            <a:r>
              <a:rPr lang="en-GB" b="1" dirty="0"/>
              <a:t> je </a:t>
            </a:r>
            <a:r>
              <a:rPr lang="en-GB" b="1" dirty="0" err="1"/>
              <a:t>jedním</a:t>
            </a:r>
            <a:r>
              <a:rPr lang="en-GB" b="1" dirty="0"/>
              <a:t> </a:t>
            </a:r>
            <a:r>
              <a:rPr lang="en-GB" b="1" dirty="0" err="1"/>
              <a:t>ze</a:t>
            </a:r>
            <a:r>
              <a:rPr lang="en-GB" b="1" dirty="0"/>
              <a:t> </a:t>
            </a:r>
            <a:r>
              <a:rPr lang="en-GB" b="1" dirty="0" err="1"/>
              <a:t>základních</a:t>
            </a:r>
            <a:r>
              <a:rPr lang="en-GB" b="1" dirty="0"/>
              <a:t> </a:t>
            </a:r>
            <a:r>
              <a:rPr lang="en-GB" b="1" dirty="0" err="1"/>
              <a:t>předpokladů</a:t>
            </a:r>
            <a:r>
              <a:rPr lang="en-GB" b="1" dirty="0"/>
              <a:t> pro </a:t>
            </a:r>
            <a:r>
              <a:rPr lang="en-GB" b="1" dirty="0" err="1"/>
              <a:t>objasnění</a:t>
            </a:r>
            <a:r>
              <a:rPr lang="en-GB" b="1" dirty="0"/>
              <a:t> </a:t>
            </a:r>
            <a:r>
              <a:rPr lang="en-GB" b="1" dirty="0" err="1"/>
              <a:t>jejích</a:t>
            </a:r>
            <a:r>
              <a:rPr lang="en-GB" b="1" dirty="0"/>
              <a:t> </a:t>
            </a:r>
            <a:r>
              <a:rPr lang="en-GB" b="1" dirty="0" err="1"/>
              <a:t>příčin</a:t>
            </a:r>
            <a:r>
              <a:rPr lang="en-GB" b="1" dirty="0"/>
              <a:t>, a </a:t>
            </a:r>
            <a:r>
              <a:rPr lang="en-GB" b="1" dirty="0" err="1"/>
              <a:t>má</a:t>
            </a:r>
            <a:r>
              <a:rPr lang="en-GB" b="1" dirty="0"/>
              <a:t> </a:t>
            </a:r>
            <a:r>
              <a:rPr lang="en-GB" b="1" dirty="0" err="1"/>
              <a:t>tak</a:t>
            </a:r>
            <a:r>
              <a:rPr lang="en-GB" b="1" dirty="0"/>
              <a:t> </a:t>
            </a:r>
            <a:r>
              <a:rPr lang="en-GB" b="1" dirty="0" err="1"/>
              <a:t>samozřejmě</a:t>
            </a:r>
            <a:r>
              <a:rPr lang="en-GB" b="1" dirty="0"/>
              <a:t> </a:t>
            </a:r>
            <a:r>
              <a:rPr lang="en-GB" b="1" dirty="0" err="1"/>
              <a:t>vliv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vyhodnocení</a:t>
            </a:r>
            <a:r>
              <a:rPr lang="en-GB" b="1" dirty="0"/>
              <a:t> </a:t>
            </a:r>
            <a:r>
              <a:rPr lang="en-GB" b="1" dirty="0" err="1"/>
              <a:t>samotného</a:t>
            </a:r>
            <a:r>
              <a:rPr lang="en-GB" b="1" dirty="0"/>
              <a:t> </a:t>
            </a:r>
            <a:r>
              <a:rPr lang="en-GB" b="1" dirty="0" err="1"/>
              <a:t>zavinění</a:t>
            </a:r>
            <a:r>
              <a:rPr lang="en-GB" b="1" dirty="0"/>
              <a:t> </a:t>
            </a:r>
            <a:r>
              <a:rPr lang="en-GB" b="1" dirty="0" err="1"/>
              <a:t>či</a:t>
            </a:r>
            <a:r>
              <a:rPr lang="en-GB" b="1" dirty="0"/>
              <a:t> </a:t>
            </a:r>
            <a:r>
              <a:rPr lang="en-GB" b="1" dirty="0" err="1"/>
              <a:t>jeho</a:t>
            </a:r>
            <a:r>
              <a:rPr lang="en-GB" b="1" dirty="0"/>
              <a:t> </a:t>
            </a:r>
            <a:r>
              <a:rPr lang="en-GB" b="1" dirty="0" err="1"/>
              <a:t>míry</a:t>
            </a:r>
            <a:r>
              <a:rPr lang="en-GB" b="1" dirty="0"/>
              <a:t>.</a:t>
            </a:r>
            <a:r>
              <a:rPr lang="en-GB" dirty="0"/>
              <a:t> </a:t>
            </a:r>
            <a:r>
              <a:rPr lang="en-GB" dirty="0" err="1"/>
              <a:t>Ústavnímu</a:t>
            </a:r>
            <a:r>
              <a:rPr lang="en-GB" dirty="0"/>
              <a:t> </a:t>
            </a:r>
            <a:r>
              <a:rPr lang="en-GB" dirty="0" err="1"/>
              <a:t>soudu</a:t>
            </a:r>
            <a:r>
              <a:rPr lang="en-GB" dirty="0"/>
              <a:t> je </a:t>
            </a:r>
            <a:r>
              <a:rPr lang="en-GB" dirty="0" err="1"/>
              <a:t>zřejmé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zpětně</a:t>
            </a:r>
            <a:r>
              <a:rPr lang="en-GB" dirty="0"/>
              <a:t> </a:t>
            </a:r>
            <a:r>
              <a:rPr lang="en-GB" dirty="0" err="1"/>
              <a:t>již</a:t>
            </a:r>
            <a:r>
              <a:rPr lang="en-GB" dirty="0"/>
              <a:t>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přesně</a:t>
            </a:r>
            <a:r>
              <a:rPr lang="en-GB" dirty="0"/>
              <a:t> </a:t>
            </a:r>
            <a:r>
              <a:rPr lang="en-GB" dirty="0" err="1"/>
              <a:t>simulovat</a:t>
            </a:r>
            <a:r>
              <a:rPr lang="en-GB" dirty="0"/>
              <a:t> </a:t>
            </a:r>
            <a:r>
              <a:rPr lang="en-GB" dirty="0" err="1"/>
              <a:t>rušivé</a:t>
            </a:r>
            <a:r>
              <a:rPr lang="en-GB" dirty="0"/>
              <a:t> </a:t>
            </a:r>
            <a:r>
              <a:rPr lang="en-GB" dirty="0" err="1"/>
              <a:t>optické</a:t>
            </a:r>
            <a:r>
              <a:rPr lang="en-GB" dirty="0"/>
              <a:t> </a:t>
            </a:r>
            <a:r>
              <a:rPr lang="en-GB" dirty="0" err="1"/>
              <a:t>vlivy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důležité</a:t>
            </a:r>
            <a:r>
              <a:rPr lang="en-GB" dirty="0"/>
              <a:t> </a:t>
            </a:r>
            <a:r>
              <a:rPr lang="en-GB" dirty="0" err="1"/>
              <a:t>momenty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se s </a:t>
            </a:r>
            <a:r>
              <a:rPr lang="en-GB" dirty="0" err="1"/>
              <a:t>velkou</a:t>
            </a:r>
            <a:r>
              <a:rPr lang="en-GB" dirty="0"/>
              <a:t> </a:t>
            </a:r>
            <a:r>
              <a:rPr lang="en-GB" dirty="0" err="1"/>
              <a:t>pravděpodobností</a:t>
            </a:r>
            <a:r>
              <a:rPr lang="en-GB" dirty="0"/>
              <a:t> </a:t>
            </a:r>
            <a:r>
              <a:rPr lang="en-GB" dirty="0" err="1"/>
              <a:t>mohly</a:t>
            </a:r>
            <a:r>
              <a:rPr lang="en-GB" dirty="0"/>
              <a:t> </a:t>
            </a:r>
            <a:r>
              <a:rPr lang="en-GB" dirty="0" err="1"/>
              <a:t>vyskytnout</a:t>
            </a:r>
            <a:r>
              <a:rPr lang="en-GB" dirty="0"/>
              <a:t> v </a:t>
            </a:r>
            <a:r>
              <a:rPr lang="en-GB" dirty="0" err="1"/>
              <a:t>době</a:t>
            </a:r>
            <a:r>
              <a:rPr lang="en-GB" dirty="0"/>
              <a:t> </a:t>
            </a:r>
            <a:r>
              <a:rPr lang="en-GB" dirty="0" err="1"/>
              <a:t>bezprostředně</a:t>
            </a:r>
            <a:r>
              <a:rPr lang="en-GB" dirty="0"/>
              <a:t> </a:t>
            </a:r>
            <a:r>
              <a:rPr lang="en-GB" dirty="0" err="1"/>
              <a:t>před</a:t>
            </a:r>
            <a:r>
              <a:rPr lang="en-GB" dirty="0"/>
              <a:t> </a:t>
            </a:r>
            <a:r>
              <a:rPr lang="en-GB" dirty="0" err="1"/>
              <a:t>střetem</a:t>
            </a:r>
            <a:r>
              <a:rPr lang="en-GB" dirty="0"/>
              <a:t>. </a:t>
            </a:r>
            <a:r>
              <a:rPr lang="en-GB" b="1" dirty="0" err="1"/>
              <a:t>Není</a:t>
            </a:r>
            <a:r>
              <a:rPr lang="en-GB" b="1" dirty="0"/>
              <a:t> </a:t>
            </a:r>
            <a:r>
              <a:rPr lang="en-GB" b="1" dirty="0" err="1"/>
              <a:t>však</a:t>
            </a:r>
            <a:r>
              <a:rPr lang="en-GB" b="1" dirty="0"/>
              <a:t> </a:t>
            </a:r>
            <a:r>
              <a:rPr lang="en-GB" b="1" dirty="0" err="1"/>
              <a:t>možné</a:t>
            </a:r>
            <a:r>
              <a:rPr lang="en-GB" b="1" dirty="0"/>
              <a:t> </a:t>
            </a:r>
            <a:r>
              <a:rPr lang="en-GB" b="1" dirty="0" err="1"/>
              <a:t>zcela</a:t>
            </a:r>
            <a:r>
              <a:rPr lang="en-GB" b="1" dirty="0"/>
              <a:t> </a:t>
            </a:r>
            <a:r>
              <a:rPr lang="en-GB" b="1" dirty="0" err="1"/>
              <a:t>přehlédnout</a:t>
            </a:r>
            <a:r>
              <a:rPr lang="en-GB" b="1" dirty="0"/>
              <a:t> </a:t>
            </a:r>
            <a:r>
              <a:rPr lang="en-GB" b="1" dirty="0" err="1"/>
              <a:t>specifické</a:t>
            </a:r>
            <a:r>
              <a:rPr lang="en-GB" b="1" dirty="0"/>
              <a:t> </a:t>
            </a:r>
            <a:r>
              <a:rPr lang="en-GB" b="1" dirty="0" err="1"/>
              <a:t>poměry</a:t>
            </a:r>
            <a:r>
              <a:rPr lang="en-GB" b="1" dirty="0"/>
              <a:t> v </a:t>
            </a:r>
            <a:r>
              <a:rPr lang="en-GB" b="1" dirty="0" err="1"/>
              <a:t>okamžiku</a:t>
            </a:r>
            <a:r>
              <a:rPr lang="en-GB" b="1" dirty="0"/>
              <a:t> </a:t>
            </a:r>
            <a:r>
              <a:rPr lang="en-GB" b="1" dirty="0" err="1"/>
              <a:t>nehody</a:t>
            </a:r>
            <a:r>
              <a:rPr lang="en-GB" b="1" dirty="0"/>
              <a:t> a </a:t>
            </a:r>
            <a:r>
              <a:rPr lang="en-GB" b="1" dirty="0" err="1"/>
              <a:t>vycházet</a:t>
            </a:r>
            <a:r>
              <a:rPr lang="en-GB" b="1" dirty="0"/>
              <a:t> z </a:t>
            </a:r>
            <a:r>
              <a:rPr lang="en-GB" b="1" dirty="0" err="1"/>
              <a:t>ideálních</a:t>
            </a:r>
            <a:r>
              <a:rPr lang="en-GB" b="1" dirty="0"/>
              <a:t> </a:t>
            </a:r>
            <a:r>
              <a:rPr lang="en-GB" b="1" dirty="0" err="1"/>
              <a:t>poměrů</a:t>
            </a:r>
            <a:r>
              <a:rPr lang="en-GB" b="1" dirty="0"/>
              <a:t>, </a:t>
            </a:r>
            <a:r>
              <a:rPr lang="en-GB" b="1" dirty="0" err="1"/>
              <a:t>jakoby</a:t>
            </a:r>
            <a:r>
              <a:rPr lang="en-GB" b="1" dirty="0"/>
              <a:t> k </a:t>
            </a:r>
            <a:r>
              <a:rPr lang="en-GB" b="1" dirty="0" err="1"/>
              <a:t>nehodě</a:t>
            </a:r>
            <a:r>
              <a:rPr lang="en-GB" b="1" dirty="0"/>
              <a:t> </a:t>
            </a:r>
            <a:r>
              <a:rPr lang="en-GB" b="1" dirty="0" err="1"/>
              <a:t>došlo</a:t>
            </a:r>
            <a:r>
              <a:rPr lang="en-GB" b="1" dirty="0"/>
              <a:t> </a:t>
            </a:r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dne</a:t>
            </a:r>
            <a:r>
              <a:rPr lang="en-GB" b="1" dirty="0"/>
              <a:t> a </a:t>
            </a:r>
            <a:r>
              <a:rPr lang="en-GB" b="1" dirty="0" err="1"/>
              <a:t>za</a:t>
            </a:r>
            <a:r>
              <a:rPr lang="en-GB" b="1" dirty="0"/>
              <a:t> </a:t>
            </a:r>
            <a:r>
              <a:rPr lang="en-GB" b="1" dirty="0" err="1"/>
              <a:t>jasného</a:t>
            </a:r>
            <a:r>
              <a:rPr lang="en-GB" b="1" dirty="0"/>
              <a:t> </a:t>
            </a:r>
            <a:r>
              <a:rPr lang="en-GB" b="1" dirty="0" err="1"/>
              <a:t>počasí</a:t>
            </a:r>
            <a:r>
              <a:rPr lang="en-GB" dirty="0"/>
              <a:t>. </a:t>
            </a:r>
            <a:r>
              <a:rPr lang="en-GB" dirty="0" err="1"/>
              <a:t>Jestliže</a:t>
            </a:r>
            <a:r>
              <a:rPr lang="en-GB" dirty="0"/>
              <a:t> </a:t>
            </a:r>
            <a:r>
              <a:rPr lang="en-GB" dirty="0" err="1"/>
              <a:t>soudy</a:t>
            </a:r>
            <a:r>
              <a:rPr lang="en-GB" dirty="0"/>
              <a:t> </a:t>
            </a:r>
            <a:r>
              <a:rPr lang="en-GB" dirty="0" err="1"/>
              <a:t>vzaly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základ</a:t>
            </a:r>
            <a:r>
              <a:rPr lang="en-GB" dirty="0"/>
              <a:t> pro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skutkové</a:t>
            </a:r>
            <a:r>
              <a:rPr lang="en-GB" dirty="0"/>
              <a:t> </a:t>
            </a:r>
            <a:r>
              <a:rPr lang="en-GB" dirty="0" err="1"/>
              <a:t>závěry</a:t>
            </a:r>
            <a:r>
              <a:rPr lang="en-GB" dirty="0"/>
              <a:t> </a:t>
            </a:r>
            <a:r>
              <a:rPr lang="en-GB" dirty="0" err="1"/>
              <a:t>znalecké</a:t>
            </a:r>
            <a:r>
              <a:rPr lang="en-GB" dirty="0"/>
              <a:t> </a:t>
            </a:r>
            <a:r>
              <a:rPr lang="en-GB" dirty="0" err="1"/>
              <a:t>posudky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(</a:t>
            </a:r>
            <a:r>
              <a:rPr lang="en-GB" dirty="0" err="1"/>
              <a:t>vzdor</a:t>
            </a:r>
            <a:r>
              <a:rPr lang="en-GB" dirty="0"/>
              <a:t> </a:t>
            </a:r>
            <a:r>
              <a:rPr lang="en-GB" dirty="0" err="1"/>
              <a:t>výhradám</a:t>
            </a:r>
            <a:r>
              <a:rPr lang="en-GB" dirty="0"/>
              <a:t> </a:t>
            </a:r>
            <a:r>
              <a:rPr lang="en-GB" dirty="0" err="1"/>
              <a:t>obhajoby</a:t>
            </a:r>
            <a:r>
              <a:rPr lang="en-GB" dirty="0"/>
              <a:t>) </a:t>
            </a:r>
            <a:r>
              <a:rPr lang="en-GB" dirty="0" err="1"/>
              <a:t>konkrétní</a:t>
            </a:r>
            <a:r>
              <a:rPr lang="en-GB" dirty="0"/>
              <a:t> </a:t>
            </a:r>
            <a:r>
              <a:rPr lang="en-GB" dirty="0" err="1"/>
              <a:t>podmínky</a:t>
            </a:r>
            <a:r>
              <a:rPr lang="en-GB" dirty="0"/>
              <a:t> v </a:t>
            </a:r>
            <a:r>
              <a:rPr lang="en-GB" dirty="0" err="1"/>
              <a:t>době</a:t>
            </a:r>
            <a:r>
              <a:rPr lang="en-GB" dirty="0"/>
              <a:t> </a:t>
            </a:r>
            <a:r>
              <a:rPr lang="en-GB" dirty="0" err="1"/>
              <a:t>nehody</a:t>
            </a:r>
            <a:r>
              <a:rPr lang="en-GB" dirty="0"/>
              <a:t> </a:t>
            </a:r>
            <a:r>
              <a:rPr lang="en-GB" dirty="0" err="1"/>
              <a:t>pomíjejí</a:t>
            </a:r>
            <a:r>
              <a:rPr lang="en-GB" dirty="0"/>
              <a:t>, </a:t>
            </a:r>
            <a:r>
              <a:rPr lang="en-GB" dirty="0" err="1"/>
              <a:t>porušily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právo</a:t>
            </a:r>
            <a:r>
              <a:rPr lang="en-GB" dirty="0"/>
              <a:t> </a:t>
            </a:r>
            <a:r>
              <a:rPr lang="en-GB" dirty="0" err="1"/>
              <a:t>stěžovatele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spravedlivý</a:t>
            </a:r>
            <a:r>
              <a:rPr lang="en-GB" dirty="0"/>
              <a:t> </a:t>
            </a:r>
            <a:r>
              <a:rPr lang="en-GB" dirty="0" err="1"/>
              <a:t>proces</a:t>
            </a:r>
            <a:r>
              <a:rPr lang="en-GB" dirty="0"/>
              <a:t>. 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31665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IV. ÚS 1477/18 ze dne 27. 6. </a:t>
            </a:r>
            <a:r>
              <a:rPr lang="pl-PL" dirty="0" smtClean="0"/>
              <a:t>2018 (J.M.)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126" y="135497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Článek</a:t>
            </a:r>
            <a:r>
              <a:rPr lang="en-GB" dirty="0"/>
              <a:t> 36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 </a:t>
            </a:r>
            <a:r>
              <a:rPr lang="en-GB" dirty="0" err="1"/>
              <a:t>zaručuje</a:t>
            </a:r>
            <a:r>
              <a:rPr lang="en-GB" dirty="0"/>
              <a:t>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právo</a:t>
            </a:r>
            <a:r>
              <a:rPr lang="en-GB" dirty="0"/>
              <a:t> </a:t>
            </a:r>
            <a:r>
              <a:rPr lang="en-GB" dirty="0" err="1"/>
              <a:t>osoby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soudní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a v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též</a:t>
            </a:r>
            <a:r>
              <a:rPr lang="en-GB" dirty="0"/>
              <a:t> </a:t>
            </a:r>
            <a:r>
              <a:rPr lang="en-GB" dirty="0" err="1"/>
              <a:t>právo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přístup</a:t>
            </a:r>
            <a:r>
              <a:rPr lang="en-GB" dirty="0"/>
              <a:t> k </a:t>
            </a:r>
            <a:r>
              <a:rPr lang="en-GB" dirty="0" err="1"/>
              <a:t>soudu</a:t>
            </a:r>
            <a:r>
              <a:rPr lang="en-GB" dirty="0"/>
              <a:t>. </a:t>
            </a: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tohoto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se </a:t>
            </a:r>
            <a:r>
              <a:rPr lang="en-GB" dirty="0" err="1"/>
              <a:t>orgán</a:t>
            </a:r>
            <a:r>
              <a:rPr lang="en-GB" dirty="0"/>
              <a:t> </a:t>
            </a:r>
            <a:r>
              <a:rPr lang="en-GB" dirty="0" err="1"/>
              <a:t>činný</a:t>
            </a:r>
            <a:r>
              <a:rPr lang="en-GB" dirty="0"/>
              <a:t> v </a:t>
            </a:r>
            <a:r>
              <a:rPr lang="en-GB" dirty="0" err="1"/>
              <a:t>trestním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dopustí</a:t>
            </a:r>
            <a:r>
              <a:rPr lang="en-GB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tehdy</a:t>
            </a:r>
            <a:r>
              <a:rPr lang="en-GB" b="1" dirty="0"/>
              <a:t>, </a:t>
            </a:r>
            <a:r>
              <a:rPr lang="en-GB" b="1" dirty="0" err="1"/>
              <a:t>pokud</a:t>
            </a:r>
            <a:r>
              <a:rPr lang="en-GB" b="1" dirty="0"/>
              <a:t> </a:t>
            </a:r>
            <a:r>
              <a:rPr lang="en-GB" b="1" dirty="0" err="1"/>
              <a:t>nesprávným</a:t>
            </a:r>
            <a:r>
              <a:rPr lang="en-GB" b="1" dirty="0"/>
              <a:t> </a:t>
            </a:r>
            <a:r>
              <a:rPr lang="en-GB" b="1" dirty="0" err="1"/>
              <a:t>výkladem</a:t>
            </a:r>
            <a:r>
              <a:rPr lang="en-GB" b="1" dirty="0"/>
              <a:t> </a:t>
            </a:r>
            <a:r>
              <a:rPr lang="en-GB" b="1" dirty="0" err="1"/>
              <a:t>norem</a:t>
            </a:r>
            <a:r>
              <a:rPr lang="en-GB" b="1" dirty="0"/>
              <a:t> </a:t>
            </a:r>
            <a:r>
              <a:rPr lang="en-GB" b="1" dirty="0" err="1"/>
              <a:t>podústavního</a:t>
            </a:r>
            <a:r>
              <a:rPr lang="en-GB" b="1" dirty="0"/>
              <a:t> </a:t>
            </a:r>
            <a:r>
              <a:rPr lang="en-GB" b="1" dirty="0" err="1"/>
              <a:t>práva</a:t>
            </a:r>
            <a:r>
              <a:rPr lang="en-GB" b="1" dirty="0"/>
              <a:t> </a:t>
            </a:r>
            <a:r>
              <a:rPr lang="en-GB" b="1" dirty="0" err="1"/>
              <a:t>odepře</a:t>
            </a:r>
            <a:r>
              <a:rPr lang="en-GB" b="1" dirty="0"/>
              <a:t> </a:t>
            </a:r>
            <a:r>
              <a:rPr lang="en-GB" b="1" dirty="0" err="1"/>
              <a:t>účastníku</a:t>
            </a:r>
            <a:r>
              <a:rPr lang="en-GB" b="1" dirty="0"/>
              <a:t> </a:t>
            </a:r>
            <a:r>
              <a:rPr lang="en-GB" b="1" dirty="0" err="1"/>
              <a:t>řízení</a:t>
            </a:r>
            <a:r>
              <a:rPr lang="en-GB" b="1" dirty="0"/>
              <a:t> </a:t>
            </a:r>
            <a:r>
              <a:rPr lang="en-GB" b="1" dirty="0" err="1"/>
              <a:t>právo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přístup</a:t>
            </a:r>
            <a:r>
              <a:rPr lang="en-GB" b="1" dirty="0"/>
              <a:t> k </a:t>
            </a:r>
            <a:r>
              <a:rPr lang="en-GB" b="1" dirty="0" err="1"/>
              <a:t>soudu</a:t>
            </a:r>
            <a:r>
              <a:rPr lang="en-GB" b="1" dirty="0" smtClean="0"/>
              <a:t>.</a:t>
            </a:r>
            <a:endParaRPr lang="cs-CZ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b="1" dirty="0" err="1"/>
              <a:t>Doručuje</a:t>
            </a:r>
            <a:r>
              <a:rPr lang="en-GB" b="1" dirty="0"/>
              <a:t>-li </a:t>
            </a:r>
            <a:r>
              <a:rPr lang="en-GB" b="1" dirty="0" err="1"/>
              <a:t>soud</a:t>
            </a:r>
            <a:r>
              <a:rPr lang="en-GB" b="1" dirty="0"/>
              <a:t> </a:t>
            </a:r>
            <a:r>
              <a:rPr lang="en-GB" b="1" dirty="0" err="1"/>
              <a:t>písemnost</a:t>
            </a:r>
            <a:r>
              <a:rPr lang="en-GB" b="1" dirty="0"/>
              <a:t> (</a:t>
            </a:r>
            <a:r>
              <a:rPr lang="en-GB" b="1" dirty="0" err="1"/>
              <a:t>rozhodnutí</a:t>
            </a:r>
            <a:r>
              <a:rPr lang="en-GB" b="1" dirty="0"/>
              <a:t>) </a:t>
            </a:r>
            <a:r>
              <a:rPr lang="en-GB" b="1" dirty="0" err="1"/>
              <a:t>účastníkovi</a:t>
            </a:r>
            <a:r>
              <a:rPr lang="en-GB" b="1" dirty="0"/>
              <a:t> </a:t>
            </a:r>
            <a:r>
              <a:rPr lang="en-GB" b="1" dirty="0" err="1"/>
              <a:t>řízení</a:t>
            </a:r>
            <a:r>
              <a:rPr lang="en-GB" b="1" dirty="0"/>
              <a:t> </a:t>
            </a:r>
            <a:r>
              <a:rPr lang="en-GB" b="1" dirty="0" err="1"/>
              <a:t>prostřednictvím</a:t>
            </a:r>
            <a:r>
              <a:rPr lang="en-GB" b="1" dirty="0"/>
              <a:t> </a:t>
            </a:r>
            <a:r>
              <a:rPr lang="en-GB" b="1" dirty="0" err="1"/>
              <a:t>datové</a:t>
            </a:r>
            <a:r>
              <a:rPr lang="en-GB" b="1" dirty="0"/>
              <a:t> </a:t>
            </a:r>
            <a:r>
              <a:rPr lang="en-GB" b="1" dirty="0" err="1"/>
              <a:t>sítě</a:t>
            </a:r>
            <a:r>
              <a:rPr lang="en-GB" b="1" dirty="0"/>
              <a:t> do </a:t>
            </a:r>
            <a:r>
              <a:rPr lang="en-GB" b="1" dirty="0" err="1"/>
              <a:t>jeho</a:t>
            </a:r>
            <a:r>
              <a:rPr lang="en-GB" b="1" dirty="0"/>
              <a:t> </a:t>
            </a:r>
            <a:r>
              <a:rPr lang="en-GB" b="1" dirty="0" err="1"/>
              <a:t>datové</a:t>
            </a:r>
            <a:r>
              <a:rPr lang="en-GB" b="1" dirty="0"/>
              <a:t> </a:t>
            </a:r>
            <a:r>
              <a:rPr lang="en-GB" b="1" dirty="0" err="1"/>
              <a:t>schránky</a:t>
            </a:r>
            <a:r>
              <a:rPr lang="en-GB" b="1" dirty="0"/>
              <a:t>, </a:t>
            </a:r>
            <a:r>
              <a:rPr lang="en-GB" b="1" dirty="0" err="1"/>
              <a:t>stanoví</a:t>
            </a:r>
            <a:r>
              <a:rPr lang="en-GB" b="1" dirty="0"/>
              <a:t> se </a:t>
            </a:r>
            <a:r>
              <a:rPr lang="en-GB" b="1" dirty="0" err="1"/>
              <a:t>okamžik</a:t>
            </a:r>
            <a:r>
              <a:rPr lang="en-GB" b="1" dirty="0"/>
              <a:t> </a:t>
            </a:r>
            <a:r>
              <a:rPr lang="en-GB" b="1" dirty="0" err="1"/>
              <a:t>doručení</a:t>
            </a:r>
            <a:r>
              <a:rPr lang="en-GB" b="1" dirty="0"/>
              <a:t> </a:t>
            </a:r>
            <a:r>
              <a:rPr lang="en-GB" b="1" dirty="0" err="1"/>
              <a:t>této</a:t>
            </a:r>
            <a:r>
              <a:rPr lang="en-GB" b="1" dirty="0"/>
              <a:t> </a:t>
            </a:r>
            <a:r>
              <a:rPr lang="en-GB" b="1" dirty="0" err="1"/>
              <a:t>písemnosti</a:t>
            </a:r>
            <a:r>
              <a:rPr lang="en-GB" b="1" dirty="0"/>
              <a:t> </a:t>
            </a:r>
            <a:r>
              <a:rPr lang="en-GB" b="1" dirty="0" err="1"/>
              <a:t>postupem</a:t>
            </a:r>
            <a:r>
              <a:rPr lang="en-GB" b="1" dirty="0"/>
              <a:t> </a:t>
            </a:r>
            <a:r>
              <a:rPr lang="en-GB" b="1" dirty="0" err="1"/>
              <a:t>předpokládaným</a:t>
            </a:r>
            <a:r>
              <a:rPr lang="en-GB" b="1" dirty="0"/>
              <a:t> v § 17 </a:t>
            </a:r>
            <a:r>
              <a:rPr lang="en-GB" b="1" dirty="0" err="1"/>
              <a:t>odst</a:t>
            </a:r>
            <a:r>
              <a:rPr lang="en-GB" b="1" dirty="0"/>
              <a:t>. 3 a 4 </a:t>
            </a:r>
            <a:r>
              <a:rPr lang="en-GB" b="1" dirty="0" err="1"/>
              <a:t>zákona</a:t>
            </a:r>
            <a:r>
              <a:rPr lang="en-GB" b="1" dirty="0"/>
              <a:t> č. 300/2008 Sb., o </a:t>
            </a:r>
            <a:r>
              <a:rPr lang="en-GB" b="1" dirty="0" err="1"/>
              <a:t>elektronických</a:t>
            </a:r>
            <a:r>
              <a:rPr lang="en-GB" b="1" dirty="0"/>
              <a:t> </a:t>
            </a:r>
            <a:r>
              <a:rPr lang="en-GB" b="1" dirty="0" err="1"/>
              <a:t>úkonech</a:t>
            </a:r>
            <a:r>
              <a:rPr lang="en-GB" b="1" dirty="0"/>
              <a:t> a </a:t>
            </a:r>
            <a:r>
              <a:rPr lang="en-GB" b="1" dirty="0" err="1"/>
              <a:t>autorizované</a:t>
            </a:r>
            <a:r>
              <a:rPr lang="en-GB" b="1" dirty="0"/>
              <a:t> </a:t>
            </a:r>
            <a:r>
              <a:rPr lang="en-GB" b="1" dirty="0" err="1"/>
              <a:t>konverzi</a:t>
            </a:r>
            <a:r>
              <a:rPr lang="en-GB" b="1" dirty="0"/>
              <a:t> </a:t>
            </a:r>
            <a:r>
              <a:rPr lang="en-GB" b="1" dirty="0" err="1"/>
              <a:t>dokumentů</a:t>
            </a:r>
            <a:r>
              <a:rPr lang="en-GB" b="1" dirty="0"/>
              <a:t>. </a:t>
            </a:r>
            <a:r>
              <a:rPr lang="en-GB" b="1" dirty="0" smtClean="0"/>
              <a:t> </a:t>
            </a:r>
            <a:r>
              <a:rPr lang="en-GB" sz="2000" b="1" dirty="0" smtClean="0"/>
              <a:t> </a:t>
            </a:r>
            <a:endParaRPr lang="en-GB" sz="20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95533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II. ÚS 955/18 ze dne 9. 7. </a:t>
            </a:r>
            <a:r>
              <a:rPr lang="pl-PL" dirty="0" smtClean="0"/>
              <a:t>2018 (V.Š.)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126" y="135497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400" dirty="0" smtClean="0"/>
              <a:t>1. </a:t>
            </a:r>
            <a:r>
              <a:rPr lang="en-GB" sz="2400" dirty="0" err="1" smtClean="0"/>
              <a:t>Pojem</a:t>
            </a:r>
            <a:r>
              <a:rPr lang="en-GB" sz="2400" dirty="0" smtClean="0"/>
              <a:t> </a:t>
            </a:r>
            <a:r>
              <a:rPr lang="en-GB" sz="2400" dirty="0"/>
              <a:t>„</a:t>
            </a:r>
            <a:r>
              <a:rPr lang="en-GB" sz="2400" b="1" dirty="0" err="1"/>
              <a:t>osoba</a:t>
            </a:r>
            <a:r>
              <a:rPr lang="en-GB" sz="2400" b="1" dirty="0"/>
              <a:t> </a:t>
            </a:r>
            <a:r>
              <a:rPr lang="en-GB" sz="2400" b="1" dirty="0" err="1"/>
              <a:t>blízká</a:t>
            </a:r>
            <a:r>
              <a:rPr lang="en-GB" sz="2400" dirty="0"/>
              <a:t>“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čl</a:t>
            </a:r>
            <a:r>
              <a:rPr lang="en-GB" sz="2400" dirty="0"/>
              <a:t>. 37 </a:t>
            </a:r>
            <a:r>
              <a:rPr lang="en-GB" sz="2400" dirty="0" err="1"/>
              <a:t>odst</a:t>
            </a:r>
            <a:r>
              <a:rPr lang="en-GB" sz="2400" dirty="0"/>
              <a:t>. 1 </a:t>
            </a:r>
            <a:r>
              <a:rPr lang="en-GB" sz="2400" dirty="0" err="1"/>
              <a:t>Listiny</a:t>
            </a:r>
            <a:r>
              <a:rPr lang="en-GB" sz="2400" dirty="0"/>
              <a:t> </a:t>
            </a:r>
            <a:r>
              <a:rPr lang="en-GB" sz="2400" dirty="0" err="1"/>
              <a:t>základních</a:t>
            </a:r>
            <a:r>
              <a:rPr lang="en-GB" sz="2400" dirty="0"/>
              <a:t> </a:t>
            </a:r>
            <a:r>
              <a:rPr lang="en-GB" sz="2400" dirty="0" err="1"/>
              <a:t>práv</a:t>
            </a:r>
            <a:r>
              <a:rPr lang="en-GB" sz="2400" dirty="0"/>
              <a:t> a </a:t>
            </a:r>
            <a:r>
              <a:rPr lang="en-GB" sz="2400" dirty="0" err="1"/>
              <a:t>svobod</a:t>
            </a:r>
            <a:r>
              <a:rPr lang="en-GB" sz="2400" dirty="0"/>
              <a:t> </a:t>
            </a:r>
            <a:r>
              <a:rPr lang="en-GB" sz="2400" dirty="0" err="1"/>
              <a:t>znamená</a:t>
            </a:r>
            <a:r>
              <a:rPr lang="en-GB" sz="2400" dirty="0"/>
              <a:t>, </a:t>
            </a:r>
            <a:r>
              <a:rPr lang="en-GB" sz="2400" dirty="0" err="1"/>
              <a:t>že</a:t>
            </a:r>
            <a:r>
              <a:rPr lang="en-GB" sz="2400" dirty="0"/>
              <a:t> </a:t>
            </a:r>
            <a:r>
              <a:rPr lang="en-GB" sz="2400" dirty="0" err="1"/>
              <a:t>osoba</a:t>
            </a:r>
            <a:r>
              <a:rPr lang="en-GB" sz="2400" dirty="0"/>
              <a:t> </a:t>
            </a:r>
            <a:r>
              <a:rPr lang="en-GB" sz="2400" dirty="0" err="1"/>
              <a:t>může</a:t>
            </a:r>
            <a:r>
              <a:rPr lang="en-GB" sz="2400" dirty="0"/>
              <a:t> </a:t>
            </a:r>
            <a:r>
              <a:rPr lang="en-GB" sz="2400" dirty="0" err="1"/>
              <a:t>odmítnout</a:t>
            </a:r>
            <a:r>
              <a:rPr lang="en-GB" sz="2400" dirty="0"/>
              <a:t> </a:t>
            </a:r>
            <a:r>
              <a:rPr lang="en-GB" sz="2400" dirty="0" err="1"/>
              <a:t>vypovídat</a:t>
            </a:r>
            <a:r>
              <a:rPr lang="en-GB" sz="2400" dirty="0"/>
              <a:t> </a:t>
            </a:r>
            <a:r>
              <a:rPr lang="en-GB" sz="2400" dirty="0" err="1"/>
              <a:t>jako</a:t>
            </a:r>
            <a:r>
              <a:rPr lang="en-GB" sz="2400" dirty="0"/>
              <a:t> </a:t>
            </a:r>
            <a:r>
              <a:rPr lang="en-GB" sz="2400" dirty="0" err="1"/>
              <a:t>svědek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tehdy</a:t>
            </a:r>
            <a:r>
              <a:rPr lang="en-GB" sz="2400" dirty="0"/>
              <a:t>, </a:t>
            </a:r>
            <a:r>
              <a:rPr lang="en-GB" sz="2400" b="1" dirty="0" err="1"/>
              <a:t>není</a:t>
            </a:r>
            <a:r>
              <a:rPr lang="en-GB" sz="2400" b="1" dirty="0"/>
              <a:t>-li </a:t>
            </a:r>
            <a:r>
              <a:rPr lang="en-GB" sz="2400" b="1" dirty="0" err="1"/>
              <a:t>mezi</a:t>
            </a:r>
            <a:r>
              <a:rPr lang="en-GB" sz="2400" b="1" dirty="0"/>
              <a:t> </a:t>
            </a:r>
            <a:r>
              <a:rPr lang="en-GB" sz="2400" b="1" dirty="0" err="1"/>
              <a:t>dotčenými</a:t>
            </a:r>
            <a:r>
              <a:rPr lang="en-GB" sz="2400" b="1" dirty="0"/>
              <a:t> </a:t>
            </a:r>
            <a:r>
              <a:rPr lang="en-GB" sz="2400" b="1" dirty="0" err="1"/>
              <a:t>osobami</a:t>
            </a:r>
            <a:r>
              <a:rPr lang="en-GB" sz="2400" b="1" dirty="0"/>
              <a:t> </a:t>
            </a:r>
            <a:r>
              <a:rPr lang="en-GB" sz="2400" b="1" dirty="0" err="1"/>
              <a:t>vztah</a:t>
            </a:r>
            <a:r>
              <a:rPr lang="en-GB" sz="2400" b="1" dirty="0"/>
              <a:t> </a:t>
            </a:r>
            <a:r>
              <a:rPr lang="en-GB" sz="2400" b="1" dirty="0" err="1"/>
              <a:t>rodinný</a:t>
            </a:r>
            <a:r>
              <a:rPr lang="en-GB" sz="2400" b="1" dirty="0"/>
              <a:t>, </a:t>
            </a:r>
            <a:r>
              <a:rPr lang="en-GB" sz="2400" b="1" dirty="0" err="1"/>
              <a:t>nýbrž</a:t>
            </a:r>
            <a:r>
              <a:rPr lang="en-GB" sz="2400" b="1" dirty="0"/>
              <a:t> </a:t>
            </a:r>
            <a:r>
              <a:rPr lang="en-GB" sz="2400" b="1" dirty="0" err="1"/>
              <a:t>jen</a:t>
            </a:r>
            <a:r>
              <a:rPr lang="en-GB" sz="2400" b="1" dirty="0"/>
              <a:t> </a:t>
            </a:r>
            <a:r>
              <a:rPr lang="en-GB" sz="2400" b="1" dirty="0" err="1"/>
              <a:t>silný</a:t>
            </a:r>
            <a:r>
              <a:rPr lang="en-GB" sz="2400" b="1" dirty="0"/>
              <a:t> </a:t>
            </a:r>
            <a:r>
              <a:rPr lang="en-GB" sz="2400" b="1" dirty="0" err="1"/>
              <a:t>citový</a:t>
            </a:r>
            <a:r>
              <a:rPr lang="en-GB" sz="2400" b="1" dirty="0"/>
              <a:t> </a:t>
            </a:r>
            <a:r>
              <a:rPr lang="en-GB" sz="2400" b="1" dirty="0" err="1"/>
              <a:t>vztah</a:t>
            </a:r>
            <a:r>
              <a:rPr lang="en-GB" sz="2400" dirty="0"/>
              <a:t>, </a:t>
            </a:r>
            <a:r>
              <a:rPr lang="en-GB" sz="2400" dirty="0" err="1"/>
              <a:t>kdy</a:t>
            </a:r>
            <a:r>
              <a:rPr lang="en-GB" sz="2400" dirty="0"/>
              <a:t> by </a:t>
            </a:r>
            <a:r>
              <a:rPr lang="en-GB" sz="2400" dirty="0" err="1"/>
              <a:t>újmu</a:t>
            </a:r>
            <a:r>
              <a:rPr lang="en-GB" sz="2400" dirty="0"/>
              <a:t> </a:t>
            </a:r>
            <a:r>
              <a:rPr lang="en-GB" sz="2400" dirty="0" err="1"/>
              <a:t>jedné</a:t>
            </a:r>
            <a:r>
              <a:rPr lang="en-GB" sz="2400" dirty="0"/>
              <a:t> </a:t>
            </a:r>
            <a:r>
              <a:rPr lang="en-GB" sz="2400" dirty="0" err="1"/>
              <a:t>osoby</a:t>
            </a:r>
            <a:r>
              <a:rPr lang="en-GB" sz="2400" dirty="0"/>
              <a:t> </a:t>
            </a:r>
            <a:r>
              <a:rPr lang="en-GB" sz="2400" dirty="0" err="1"/>
              <a:t>pociťovala</a:t>
            </a:r>
            <a:r>
              <a:rPr lang="en-GB" sz="2400" dirty="0"/>
              <a:t> </a:t>
            </a:r>
            <a:r>
              <a:rPr lang="en-GB" sz="2400" dirty="0" err="1"/>
              <a:t>druhá</a:t>
            </a:r>
            <a:r>
              <a:rPr lang="en-GB" sz="2400" dirty="0"/>
              <a:t> </a:t>
            </a:r>
            <a:r>
              <a:rPr lang="en-GB" sz="2400" dirty="0" err="1"/>
              <a:t>osoba</a:t>
            </a:r>
            <a:r>
              <a:rPr lang="en-GB" sz="2400" dirty="0"/>
              <a:t> </a:t>
            </a:r>
            <a:r>
              <a:rPr lang="en-GB" sz="2400" dirty="0" err="1"/>
              <a:t>jako</a:t>
            </a:r>
            <a:r>
              <a:rPr lang="en-GB" sz="2400" dirty="0"/>
              <a:t> </a:t>
            </a:r>
            <a:r>
              <a:rPr lang="en-GB" sz="2400" dirty="0" err="1"/>
              <a:t>újmu</a:t>
            </a:r>
            <a:r>
              <a:rPr lang="en-GB" sz="2400" dirty="0"/>
              <a:t> </a:t>
            </a:r>
            <a:r>
              <a:rPr lang="en-GB" sz="2400" dirty="0" err="1"/>
              <a:t>vlastní</a:t>
            </a:r>
            <a:r>
              <a:rPr lang="en-GB" sz="2400" dirty="0"/>
              <a:t>. </a:t>
            </a:r>
            <a:r>
              <a:rPr lang="en-GB" sz="2400" b="1" dirty="0" err="1"/>
              <a:t>Břemeno</a:t>
            </a:r>
            <a:r>
              <a:rPr lang="en-GB" sz="2400" b="1" dirty="0"/>
              <a:t> </a:t>
            </a:r>
            <a:r>
              <a:rPr lang="en-GB" sz="2400" b="1" dirty="0" err="1"/>
              <a:t>tvrzení</a:t>
            </a:r>
            <a:r>
              <a:rPr lang="en-GB" sz="2400" b="1" dirty="0"/>
              <a:t> </a:t>
            </a:r>
            <a:r>
              <a:rPr lang="en-GB" sz="2400" b="1" dirty="0" err="1"/>
              <a:t>ohledně</a:t>
            </a:r>
            <a:r>
              <a:rPr lang="en-GB" sz="2400" b="1" dirty="0"/>
              <a:t> </a:t>
            </a:r>
            <a:r>
              <a:rPr lang="en-GB" sz="2400" b="1" dirty="0" err="1"/>
              <a:t>takového</a:t>
            </a:r>
            <a:r>
              <a:rPr lang="en-GB" sz="2400" b="1" dirty="0"/>
              <a:t> </a:t>
            </a:r>
            <a:r>
              <a:rPr lang="en-GB" sz="2400" b="1" dirty="0" err="1"/>
              <a:t>vztahu</a:t>
            </a:r>
            <a:r>
              <a:rPr lang="en-GB" sz="2400" b="1" dirty="0"/>
              <a:t> </a:t>
            </a:r>
            <a:r>
              <a:rPr lang="en-GB" sz="2400" b="1" dirty="0" err="1"/>
              <a:t>spočívá</a:t>
            </a:r>
            <a:r>
              <a:rPr lang="en-GB" sz="2400" b="1" dirty="0"/>
              <a:t> </a:t>
            </a:r>
            <a:r>
              <a:rPr lang="en-GB" sz="2400" b="1" dirty="0" err="1"/>
              <a:t>na</a:t>
            </a:r>
            <a:r>
              <a:rPr lang="en-GB" sz="2400" b="1" dirty="0"/>
              <a:t> </a:t>
            </a:r>
            <a:r>
              <a:rPr lang="en-GB" sz="2400" b="1" dirty="0" err="1"/>
              <a:t>svědkovi</a:t>
            </a:r>
            <a:r>
              <a:rPr lang="en-GB" sz="2400" b="1" dirty="0"/>
              <a:t>.</a:t>
            </a:r>
            <a:r>
              <a:rPr lang="en-GB" sz="2400" dirty="0"/>
              <a:t> </a:t>
            </a:r>
            <a:r>
              <a:rPr lang="en-GB" sz="2400" b="1" dirty="0" err="1"/>
              <a:t>Přátelství</a:t>
            </a:r>
            <a:r>
              <a:rPr lang="en-GB" sz="2400" b="1" dirty="0"/>
              <a:t> </a:t>
            </a:r>
            <a:r>
              <a:rPr lang="en-GB" sz="2400" b="1" dirty="0" err="1"/>
              <a:t>ovšem</a:t>
            </a:r>
            <a:r>
              <a:rPr lang="en-GB" sz="2400" b="1" dirty="0"/>
              <a:t> </a:t>
            </a:r>
            <a:r>
              <a:rPr lang="en-GB" sz="2400" b="1" dirty="0" err="1"/>
              <a:t>může</a:t>
            </a:r>
            <a:r>
              <a:rPr lang="en-GB" sz="2400" b="1" dirty="0"/>
              <a:t> </a:t>
            </a:r>
            <a:r>
              <a:rPr lang="en-GB" sz="2400" b="1" dirty="0" err="1"/>
              <a:t>představovat</a:t>
            </a:r>
            <a:r>
              <a:rPr lang="en-GB" sz="2400" b="1" dirty="0"/>
              <a:t> </a:t>
            </a:r>
            <a:r>
              <a:rPr lang="en-GB" sz="2400" b="1" dirty="0" err="1"/>
              <a:t>stejně</a:t>
            </a:r>
            <a:r>
              <a:rPr lang="en-GB" sz="2400" b="1" dirty="0"/>
              <a:t> </a:t>
            </a:r>
            <a:r>
              <a:rPr lang="en-GB" sz="2400" b="1" dirty="0" err="1"/>
              <a:t>pevné</a:t>
            </a:r>
            <a:r>
              <a:rPr lang="en-GB" sz="2400" b="1" dirty="0"/>
              <a:t> </a:t>
            </a:r>
            <a:r>
              <a:rPr lang="en-GB" sz="2400" b="1" dirty="0" err="1"/>
              <a:t>anebo</a:t>
            </a:r>
            <a:r>
              <a:rPr lang="en-GB" sz="2400" b="1" dirty="0"/>
              <a:t> </a:t>
            </a:r>
            <a:r>
              <a:rPr lang="en-GB" sz="2400" b="1" dirty="0" err="1"/>
              <a:t>dokonce</a:t>
            </a:r>
            <a:r>
              <a:rPr lang="en-GB" sz="2400" b="1" dirty="0"/>
              <a:t> </a:t>
            </a:r>
            <a:r>
              <a:rPr lang="en-GB" sz="2400" b="1" dirty="0" err="1"/>
              <a:t>i</a:t>
            </a:r>
            <a:r>
              <a:rPr lang="en-GB" sz="2400" b="1" dirty="0"/>
              <a:t> </a:t>
            </a:r>
            <a:r>
              <a:rPr lang="en-GB" sz="2400" b="1" dirty="0" err="1"/>
              <a:t>silnější</a:t>
            </a:r>
            <a:r>
              <a:rPr lang="en-GB" sz="2400" b="1" dirty="0"/>
              <a:t> </a:t>
            </a:r>
            <a:r>
              <a:rPr lang="en-GB" sz="2400" b="1" dirty="0" err="1"/>
              <a:t>pouto</a:t>
            </a:r>
            <a:r>
              <a:rPr lang="en-GB" sz="2400" b="1" dirty="0"/>
              <a:t>, </a:t>
            </a:r>
            <a:r>
              <a:rPr lang="en-GB" sz="2400" b="1" dirty="0" err="1"/>
              <a:t>nežli</a:t>
            </a:r>
            <a:r>
              <a:rPr lang="en-GB" sz="2400" b="1" dirty="0"/>
              <a:t> je </a:t>
            </a:r>
            <a:r>
              <a:rPr lang="en-GB" sz="2400" b="1" dirty="0" err="1"/>
              <a:t>tomu</a:t>
            </a:r>
            <a:r>
              <a:rPr lang="en-GB" sz="2400" b="1" dirty="0"/>
              <a:t> u </a:t>
            </a:r>
            <a:r>
              <a:rPr lang="en-GB" sz="2400" b="1" dirty="0" err="1"/>
              <a:t>rodinných</a:t>
            </a:r>
            <a:r>
              <a:rPr lang="en-GB" sz="2400" b="1" dirty="0"/>
              <a:t> </a:t>
            </a:r>
            <a:r>
              <a:rPr lang="en-GB" sz="2400" b="1" dirty="0" err="1"/>
              <a:t>vztahů</a:t>
            </a:r>
            <a:r>
              <a:rPr lang="en-GB" sz="2400" dirty="0"/>
              <a:t>, a to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rčení</a:t>
            </a:r>
            <a:r>
              <a:rPr lang="en-GB" sz="2400" dirty="0"/>
              <a:t>, </a:t>
            </a:r>
            <a:r>
              <a:rPr lang="en-GB" sz="2400" dirty="0" err="1"/>
              <a:t>že</a:t>
            </a:r>
            <a:r>
              <a:rPr lang="en-GB" sz="2400" dirty="0"/>
              <a:t> </a:t>
            </a:r>
            <a:r>
              <a:rPr lang="en-GB" sz="2400" dirty="0" err="1"/>
              <a:t>nikdo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</a:t>
            </a:r>
            <a:r>
              <a:rPr lang="en-GB" sz="2400" dirty="0" err="1"/>
              <a:t>nevybírá</a:t>
            </a:r>
            <a:r>
              <a:rPr lang="en-GB" sz="2400" dirty="0"/>
              <a:t> </a:t>
            </a:r>
            <a:r>
              <a:rPr lang="en-GB" sz="2400" dirty="0" err="1"/>
              <a:t>vlastní</a:t>
            </a:r>
            <a:r>
              <a:rPr lang="en-GB" sz="2400" dirty="0"/>
              <a:t> </a:t>
            </a:r>
            <a:r>
              <a:rPr lang="en-GB" sz="2400" dirty="0" err="1"/>
              <a:t>rodinu</a:t>
            </a:r>
            <a:r>
              <a:rPr lang="en-GB" sz="2400" dirty="0"/>
              <a:t>, </a:t>
            </a:r>
            <a:r>
              <a:rPr lang="en-GB" sz="2400" dirty="0" err="1"/>
              <a:t>nýbrž</a:t>
            </a:r>
            <a:r>
              <a:rPr lang="en-GB" sz="2400" dirty="0"/>
              <a:t> </a:t>
            </a:r>
            <a:r>
              <a:rPr lang="en-GB" sz="2400" dirty="0" err="1"/>
              <a:t>právě</a:t>
            </a:r>
            <a:r>
              <a:rPr lang="en-GB" sz="2400" dirty="0"/>
              <a:t> </a:t>
            </a:r>
            <a:r>
              <a:rPr lang="en-GB" sz="2400" dirty="0" err="1"/>
              <a:t>své</a:t>
            </a:r>
            <a:r>
              <a:rPr lang="en-GB" sz="2400" dirty="0"/>
              <a:t> </a:t>
            </a:r>
            <a:r>
              <a:rPr lang="en-GB" sz="2400" dirty="0" err="1"/>
              <a:t>přátele</a:t>
            </a:r>
            <a:r>
              <a:rPr lang="en-GB" sz="2400" dirty="0"/>
              <a:t>. </a:t>
            </a:r>
            <a:endParaRPr lang="cs-CZ" sz="24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2</a:t>
            </a:r>
            <a:r>
              <a:rPr lang="en-GB" sz="2400" dirty="0"/>
              <a:t>. </a:t>
            </a:r>
            <a:r>
              <a:rPr lang="en-GB" sz="2400" dirty="0" err="1"/>
              <a:t>Pokud</a:t>
            </a:r>
            <a:r>
              <a:rPr lang="en-GB" sz="2400" dirty="0"/>
              <a:t> proto </a:t>
            </a:r>
            <a:r>
              <a:rPr lang="en-GB" sz="2400" dirty="0" err="1"/>
              <a:t>stěžovatelka</a:t>
            </a:r>
            <a:r>
              <a:rPr lang="en-GB" sz="2400" dirty="0"/>
              <a:t> </a:t>
            </a:r>
            <a:r>
              <a:rPr lang="en-GB" sz="2400" dirty="0" err="1"/>
              <a:t>uvedla</a:t>
            </a:r>
            <a:r>
              <a:rPr lang="en-GB" sz="2400" dirty="0"/>
              <a:t> </a:t>
            </a:r>
            <a:r>
              <a:rPr lang="en-GB" sz="2400" dirty="0" err="1"/>
              <a:t>zcela</a:t>
            </a:r>
            <a:r>
              <a:rPr lang="en-GB" sz="2400" dirty="0"/>
              <a:t> </a:t>
            </a:r>
            <a:r>
              <a:rPr lang="en-GB" sz="2400" dirty="0" err="1"/>
              <a:t>konkrétní</a:t>
            </a:r>
            <a:r>
              <a:rPr lang="en-GB" sz="2400" dirty="0"/>
              <a:t> </a:t>
            </a:r>
            <a:r>
              <a:rPr lang="en-GB" sz="2400" dirty="0" err="1"/>
              <a:t>okolnosti</a:t>
            </a:r>
            <a:r>
              <a:rPr lang="en-GB" sz="2400" dirty="0"/>
              <a:t>, z </a:t>
            </a:r>
            <a:r>
              <a:rPr lang="en-GB" sz="2400" dirty="0" err="1"/>
              <a:t>nichž</a:t>
            </a:r>
            <a:r>
              <a:rPr lang="en-GB" sz="2400" dirty="0"/>
              <a:t> </a:t>
            </a:r>
            <a:r>
              <a:rPr lang="en-GB" sz="2400" dirty="0" err="1"/>
              <a:t>vyplynul</a:t>
            </a:r>
            <a:r>
              <a:rPr lang="en-GB" sz="2400" dirty="0"/>
              <a:t> </a:t>
            </a:r>
            <a:r>
              <a:rPr lang="en-GB" sz="2400" dirty="0" err="1"/>
              <a:t>její</a:t>
            </a:r>
            <a:r>
              <a:rPr lang="en-GB" sz="2400" dirty="0"/>
              <a:t> </a:t>
            </a:r>
            <a:r>
              <a:rPr lang="en-GB" sz="2400" dirty="0" err="1"/>
              <a:t>velmi</a:t>
            </a:r>
            <a:r>
              <a:rPr lang="en-GB" sz="2400" dirty="0"/>
              <a:t> </a:t>
            </a:r>
            <a:r>
              <a:rPr lang="en-GB" sz="2400" dirty="0" err="1"/>
              <a:t>intenzivní</a:t>
            </a:r>
            <a:r>
              <a:rPr lang="en-GB" sz="2400" dirty="0"/>
              <a:t> </a:t>
            </a:r>
            <a:r>
              <a:rPr lang="en-GB" sz="2400" dirty="0" err="1"/>
              <a:t>vztah</a:t>
            </a:r>
            <a:r>
              <a:rPr lang="en-GB" sz="2400" dirty="0"/>
              <a:t> k </a:t>
            </a:r>
            <a:r>
              <a:rPr lang="en-GB" sz="2400" dirty="0" err="1"/>
              <a:t>poškozené</a:t>
            </a:r>
            <a:r>
              <a:rPr lang="en-GB" sz="2400" dirty="0"/>
              <a:t> a </a:t>
            </a:r>
            <a:r>
              <a:rPr lang="en-GB" sz="2400" dirty="0" err="1"/>
              <a:t>podezřelému</a:t>
            </a:r>
            <a:r>
              <a:rPr lang="en-GB" sz="2400" dirty="0"/>
              <a:t>, </a:t>
            </a:r>
            <a:r>
              <a:rPr lang="en-GB" sz="2400" dirty="0" err="1"/>
              <a:t>jednalo</a:t>
            </a:r>
            <a:r>
              <a:rPr lang="en-GB" sz="2400" dirty="0"/>
              <a:t> se o </a:t>
            </a:r>
            <a:r>
              <a:rPr lang="en-GB" sz="2400" dirty="0" err="1"/>
              <a:t>natolik</a:t>
            </a:r>
            <a:r>
              <a:rPr lang="en-GB" sz="2400" dirty="0"/>
              <a:t> </a:t>
            </a:r>
            <a:r>
              <a:rPr lang="en-GB" sz="2400" dirty="0" err="1"/>
              <a:t>relevantní</a:t>
            </a:r>
            <a:r>
              <a:rPr lang="en-GB" sz="2400" dirty="0"/>
              <a:t> </a:t>
            </a:r>
            <a:r>
              <a:rPr lang="en-GB" sz="2400" dirty="0" err="1"/>
              <a:t>tvrzení</a:t>
            </a:r>
            <a:r>
              <a:rPr lang="en-GB" sz="2400" dirty="0"/>
              <a:t>, </a:t>
            </a:r>
            <a:r>
              <a:rPr lang="en-GB" sz="2400" dirty="0" err="1"/>
              <a:t>že</a:t>
            </a:r>
            <a:r>
              <a:rPr lang="en-GB" sz="2400" dirty="0"/>
              <a:t> by je </a:t>
            </a:r>
            <a:r>
              <a:rPr lang="en-GB" sz="2400" dirty="0" err="1"/>
              <a:t>policejní</a:t>
            </a:r>
            <a:r>
              <a:rPr lang="en-GB" sz="2400" dirty="0"/>
              <a:t> </a:t>
            </a:r>
            <a:r>
              <a:rPr lang="en-GB" sz="2400" dirty="0" err="1"/>
              <a:t>orgán</a:t>
            </a:r>
            <a:r>
              <a:rPr lang="en-GB" sz="2400" dirty="0"/>
              <a:t> - a </a:t>
            </a:r>
            <a:r>
              <a:rPr lang="en-GB" sz="2400" dirty="0" err="1"/>
              <a:t>poté</a:t>
            </a:r>
            <a:r>
              <a:rPr lang="en-GB" sz="2400" dirty="0"/>
              <a:t> </a:t>
            </a:r>
            <a:r>
              <a:rPr lang="en-GB" sz="2400" dirty="0" err="1"/>
              <a:t>okresní</a:t>
            </a:r>
            <a:r>
              <a:rPr lang="en-GB" sz="2400" dirty="0"/>
              <a:t> </a:t>
            </a:r>
            <a:r>
              <a:rPr lang="en-GB" sz="2400" dirty="0" err="1"/>
              <a:t>soud</a:t>
            </a:r>
            <a:r>
              <a:rPr lang="en-GB" sz="2400" dirty="0"/>
              <a:t> – </a:t>
            </a:r>
            <a:r>
              <a:rPr lang="en-GB" sz="2400" dirty="0" err="1"/>
              <a:t>musely</a:t>
            </a:r>
            <a:r>
              <a:rPr lang="en-GB" sz="2400" dirty="0"/>
              <a:t> </a:t>
            </a:r>
            <a:r>
              <a:rPr lang="en-GB" sz="2400" dirty="0" err="1"/>
              <a:t>vyvrátit</a:t>
            </a:r>
            <a:r>
              <a:rPr lang="en-GB" sz="2400" dirty="0"/>
              <a:t> </a:t>
            </a:r>
            <a:r>
              <a:rPr lang="en-GB" sz="2400" dirty="0" err="1"/>
              <a:t>vlastní</a:t>
            </a:r>
            <a:r>
              <a:rPr lang="en-GB" sz="2400" dirty="0"/>
              <a:t> </a:t>
            </a:r>
            <a:r>
              <a:rPr lang="en-GB" sz="2400" dirty="0" err="1"/>
              <a:t>argumentací</a:t>
            </a:r>
            <a:r>
              <a:rPr lang="en-GB" sz="2400" dirty="0"/>
              <a:t>. </a:t>
            </a:r>
            <a:r>
              <a:rPr lang="en-GB" sz="2400" dirty="0" err="1"/>
              <a:t>Pokud</a:t>
            </a:r>
            <a:r>
              <a:rPr lang="en-GB" sz="2400" dirty="0"/>
              <a:t> </a:t>
            </a:r>
            <a:r>
              <a:rPr lang="en-GB" sz="2400" dirty="0" err="1"/>
              <a:t>tak</a:t>
            </a:r>
            <a:r>
              <a:rPr lang="en-GB" sz="2400" dirty="0"/>
              <a:t> ale </a:t>
            </a:r>
            <a:r>
              <a:rPr lang="en-GB" sz="2400" dirty="0" err="1"/>
              <a:t>neučinily</a:t>
            </a:r>
            <a:r>
              <a:rPr lang="en-GB" sz="2400" dirty="0"/>
              <a:t> a </a:t>
            </a:r>
            <a:r>
              <a:rPr lang="en-GB" sz="2400" dirty="0" err="1"/>
              <a:t>stěžovatelce</a:t>
            </a:r>
            <a:r>
              <a:rPr lang="en-GB" sz="2400" dirty="0"/>
              <a:t> </a:t>
            </a:r>
            <a:r>
              <a:rPr lang="en-GB" sz="2400" dirty="0" err="1"/>
              <a:t>uložily</a:t>
            </a:r>
            <a:r>
              <a:rPr lang="en-GB" sz="2400" dirty="0"/>
              <a:t> </a:t>
            </a:r>
            <a:r>
              <a:rPr lang="en-GB" sz="2400" dirty="0" err="1"/>
              <a:t>pořádkovou</a:t>
            </a:r>
            <a:r>
              <a:rPr lang="en-GB" sz="2400" dirty="0"/>
              <a:t> </a:t>
            </a:r>
            <a:r>
              <a:rPr lang="en-GB" sz="2400" dirty="0" err="1"/>
              <a:t>pokutu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ustanovení</a:t>
            </a:r>
            <a:r>
              <a:rPr lang="en-GB" sz="2400" dirty="0"/>
              <a:t> § 66 </a:t>
            </a:r>
            <a:r>
              <a:rPr lang="en-GB" sz="2400" dirty="0" err="1"/>
              <a:t>odst</a:t>
            </a:r>
            <a:r>
              <a:rPr lang="en-GB" sz="2400" dirty="0"/>
              <a:t>. 1 </a:t>
            </a:r>
            <a:r>
              <a:rPr lang="en-GB" sz="2400" dirty="0" err="1"/>
              <a:t>trestního</a:t>
            </a:r>
            <a:r>
              <a:rPr lang="en-GB" sz="2400" dirty="0"/>
              <a:t> </a:t>
            </a:r>
            <a:r>
              <a:rPr lang="en-GB" sz="2400" dirty="0" err="1"/>
              <a:t>řádu</a:t>
            </a:r>
            <a:r>
              <a:rPr lang="en-GB" sz="2400" dirty="0"/>
              <a:t> </a:t>
            </a:r>
            <a:r>
              <a:rPr lang="en-GB" sz="2400" dirty="0" err="1"/>
              <a:t>za</a:t>
            </a:r>
            <a:r>
              <a:rPr lang="en-GB" sz="2400" dirty="0"/>
              <a:t> </a:t>
            </a:r>
            <a:r>
              <a:rPr lang="en-GB" sz="2400" dirty="0" err="1"/>
              <a:t>rušení</a:t>
            </a:r>
            <a:r>
              <a:rPr lang="en-GB" sz="2400" dirty="0"/>
              <a:t> </a:t>
            </a:r>
            <a:r>
              <a:rPr lang="en-GB" sz="2400" dirty="0" err="1"/>
              <a:t>přípravného</a:t>
            </a:r>
            <a:r>
              <a:rPr lang="en-GB" sz="2400" dirty="0"/>
              <a:t> </a:t>
            </a:r>
            <a:r>
              <a:rPr lang="en-GB" sz="2400" dirty="0" err="1"/>
              <a:t>řízení</a:t>
            </a:r>
            <a:r>
              <a:rPr lang="en-GB" sz="2400" dirty="0"/>
              <a:t> </a:t>
            </a:r>
            <a:r>
              <a:rPr lang="en-GB" sz="2400" dirty="0" err="1"/>
              <a:t>před</a:t>
            </a:r>
            <a:r>
              <a:rPr lang="en-GB" sz="2400" dirty="0"/>
              <a:t> </a:t>
            </a:r>
            <a:r>
              <a:rPr lang="en-GB" sz="2400" dirty="0" err="1"/>
              <a:t>policejním</a:t>
            </a:r>
            <a:r>
              <a:rPr lang="en-GB" sz="2400" dirty="0"/>
              <a:t> </a:t>
            </a:r>
            <a:r>
              <a:rPr lang="en-GB" sz="2400" dirty="0" err="1"/>
              <a:t>orgánem</a:t>
            </a:r>
            <a:r>
              <a:rPr lang="en-GB" sz="2400" dirty="0"/>
              <a:t>, </a:t>
            </a:r>
            <a:r>
              <a:rPr lang="en-GB" sz="2400" dirty="0" err="1"/>
              <a:t>porušily</a:t>
            </a:r>
            <a:r>
              <a:rPr lang="en-GB" sz="2400" dirty="0"/>
              <a:t> </a:t>
            </a:r>
            <a:r>
              <a:rPr lang="en-GB" sz="2400" dirty="0" err="1"/>
              <a:t>její</a:t>
            </a:r>
            <a:r>
              <a:rPr lang="en-GB" sz="2400" dirty="0"/>
              <a:t>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odepřít</a:t>
            </a:r>
            <a:r>
              <a:rPr lang="en-GB" sz="2400" dirty="0"/>
              <a:t> </a:t>
            </a:r>
            <a:r>
              <a:rPr lang="en-GB" sz="2400" dirty="0" err="1"/>
              <a:t>výpověď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čl</a:t>
            </a:r>
            <a:r>
              <a:rPr lang="en-GB" sz="2400" dirty="0"/>
              <a:t>. 37 </a:t>
            </a:r>
            <a:r>
              <a:rPr lang="en-GB" sz="2400" dirty="0" err="1"/>
              <a:t>odst</a:t>
            </a:r>
            <a:r>
              <a:rPr lang="en-GB" sz="2400" dirty="0"/>
              <a:t>. 1 a v </a:t>
            </a:r>
            <a:r>
              <a:rPr lang="en-GB" sz="2400" dirty="0" err="1"/>
              <a:t>důsledku</a:t>
            </a:r>
            <a:r>
              <a:rPr lang="en-GB" sz="2400" dirty="0"/>
              <a:t> </a:t>
            </a:r>
            <a:r>
              <a:rPr lang="en-GB" sz="2400" dirty="0" err="1"/>
              <a:t>uložené</a:t>
            </a:r>
            <a:r>
              <a:rPr lang="en-GB" sz="2400" dirty="0"/>
              <a:t> </a:t>
            </a:r>
            <a:r>
              <a:rPr lang="en-GB" sz="2400" dirty="0" err="1"/>
              <a:t>pokuty</a:t>
            </a:r>
            <a:r>
              <a:rPr lang="en-GB" sz="2400" dirty="0"/>
              <a:t> </a:t>
            </a:r>
            <a:r>
              <a:rPr lang="en-GB" sz="2400" dirty="0" err="1"/>
              <a:t>rovněž</a:t>
            </a:r>
            <a:r>
              <a:rPr lang="en-GB" sz="2400" dirty="0"/>
              <a:t> </a:t>
            </a:r>
            <a:r>
              <a:rPr lang="en-GB" sz="2400" dirty="0" err="1"/>
              <a:t>vlastnické</a:t>
            </a:r>
            <a:r>
              <a:rPr lang="en-GB" sz="2400" dirty="0"/>
              <a:t>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</a:t>
            </a:r>
            <a:r>
              <a:rPr lang="en-GB" sz="2400" dirty="0" err="1"/>
              <a:t>čl</a:t>
            </a:r>
            <a:r>
              <a:rPr lang="en-GB" sz="2400" dirty="0"/>
              <a:t>. 11 </a:t>
            </a:r>
            <a:r>
              <a:rPr lang="en-GB" sz="2400" dirty="0" err="1"/>
              <a:t>odst</a:t>
            </a:r>
            <a:r>
              <a:rPr lang="en-GB" sz="2400" dirty="0"/>
              <a:t>. 1 </a:t>
            </a:r>
            <a:r>
              <a:rPr lang="en-GB" sz="2400" dirty="0" err="1"/>
              <a:t>Listiny</a:t>
            </a:r>
            <a:r>
              <a:rPr lang="en-GB" sz="2400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48290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IV. ÚS 1272/18 ze dne 10. 7. </a:t>
            </a:r>
            <a:r>
              <a:rPr lang="pl-PL" dirty="0" smtClean="0"/>
              <a:t>2018 (J.J.)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126" y="135497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/>
              <a:t>V </a:t>
            </a:r>
            <a:r>
              <a:rPr lang="en-GB" dirty="0" err="1"/>
              <a:t>napadeném</a:t>
            </a:r>
            <a:r>
              <a:rPr lang="en-GB" dirty="0"/>
              <a:t> </a:t>
            </a:r>
            <a:r>
              <a:rPr lang="en-GB" dirty="0" err="1"/>
              <a:t>usnesení</a:t>
            </a:r>
            <a:r>
              <a:rPr lang="en-GB" dirty="0"/>
              <a:t> </a:t>
            </a:r>
            <a:r>
              <a:rPr lang="en-GB" b="1" dirty="0" err="1"/>
              <a:t>chybí</a:t>
            </a:r>
            <a:r>
              <a:rPr lang="en-GB" b="1" dirty="0"/>
              <a:t> </a:t>
            </a:r>
            <a:r>
              <a:rPr lang="en-GB" b="1" dirty="0" err="1"/>
              <a:t>rozhodnutí</a:t>
            </a:r>
            <a:r>
              <a:rPr lang="en-GB" b="1" dirty="0"/>
              <a:t> o </a:t>
            </a:r>
            <a:r>
              <a:rPr lang="en-GB" b="1" dirty="0" err="1"/>
              <a:t>vině</a:t>
            </a:r>
            <a:r>
              <a:rPr lang="en-GB" b="1" dirty="0"/>
              <a:t> </a:t>
            </a:r>
            <a:r>
              <a:rPr lang="en-GB" b="1" dirty="0" err="1"/>
              <a:t>stěžovatele</a:t>
            </a:r>
            <a:r>
              <a:rPr lang="en-GB" b="1" dirty="0"/>
              <a:t> (</a:t>
            </a:r>
            <a:r>
              <a:rPr lang="en-GB" b="1" dirty="0" err="1"/>
              <a:t>dovolatelů</a:t>
            </a:r>
            <a:r>
              <a:rPr lang="en-GB" b="1" dirty="0"/>
              <a:t>) a </a:t>
            </a:r>
            <a:r>
              <a:rPr lang="en-GB" b="1" dirty="0" err="1"/>
              <a:t>ani</a:t>
            </a:r>
            <a:r>
              <a:rPr lang="en-GB" b="1" dirty="0"/>
              <a:t> </a:t>
            </a:r>
            <a:r>
              <a:rPr lang="en-GB" b="1" dirty="0" err="1"/>
              <a:t>není</a:t>
            </a:r>
            <a:r>
              <a:rPr lang="en-GB" b="1" dirty="0"/>
              <a:t> </a:t>
            </a:r>
            <a:r>
              <a:rPr lang="en-GB" b="1" dirty="0" err="1"/>
              <a:t>patrné</a:t>
            </a:r>
            <a:r>
              <a:rPr lang="en-GB" b="1" dirty="0"/>
              <a:t>, </a:t>
            </a:r>
            <a:r>
              <a:rPr lang="en-GB" b="1" dirty="0" err="1"/>
              <a:t>zrušil</a:t>
            </a:r>
            <a:r>
              <a:rPr lang="en-GB" b="1" dirty="0"/>
              <a:t>-li </a:t>
            </a:r>
            <a:r>
              <a:rPr lang="en-GB" b="1" dirty="0" err="1"/>
              <a:t>Nejvyšší</a:t>
            </a:r>
            <a:r>
              <a:rPr lang="en-GB" b="1" dirty="0"/>
              <a:t> </a:t>
            </a:r>
            <a:r>
              <a:rPr lang="en-GB" b="1" dirty="0" err="1"/>
              <a:t>soud</a:t>
            </a:r>
            <a:r>
              <a:rPr lang="en-GB" b="1" dirty="0"/>
              <a:t> </a:t>
            </a:r>
            <a:r>
              <a:rPr lang="en-GB" b="1" dirty="0" err="1"/>
              <a:t>výrok</a:t>
            </a:r>
            <a:r>
              <a:rPr lang="en-GB" b="1" dirty="0"/>
              <a:t> o </a:t>
            </a:r>
            <a:r>
              <a:rPr lang="en-GB" b="1" dirty="0" err="1"/>
              <a:t>trestu</a:t>
            </a:r>
            <a:r>
              <a:rPr lang="en-GB" b="1" dirty="0"/>
              <a:t> k </a:t>
            </a:r>
            <a:r>
              <a:rPr lang="en-GB" b="1" dirty="0" err="1"/>
              <a:t>dovolání</a:t>
            </a:r>
            <a:r>
              <a:rPr lang="en-GB" b="1" dirty="0"/>
              <a:t> </a:t>
            </a:r>
            <a:r>
              <a:rPr lang="en-GB" b="1" dirty="0" err="1"/>
              <a:t>státního</a:t>
            </a:r>
            <a:r>
              <a:rPr lang="en-GB" b="1" dirty="0"/>
              <a:t> </a:t>
            </a:r>
            <a:r>
              <a:rPr lang="en-GB" b="1" dirty="0" err="1"/>
              <a:t>zástupce</a:t>
            </a:r>
            <a:r>
              <a:rPr lang="en-GB" b="1" dirty="0"/>
              <a:t> </a:t>
            </a:r>
            <a:r>
              <a:rPr lang="en-GB" b="1" dirty="0" err="1"/>
              <a:t>nebo</a:t>
            </a:r>
            <a:r>
              <a:rPr lang="en-GB" b="1" dirty="0"/>
              <a:t> </a:t>
            </a:r>
            <a:r>
              <a:rPr lang="en-GB" b="1" dirty="0" err="1"/>
              <a:t>dovolatelů</a:t>
            </a:r>
            <a:r>
              <a:rPr lang="en-GB" b="1" dirty="0"/>
              <a:t>, a </a:t>
            </a:r>
            <a:r>
              <a:rPr lang="en-GB" b="1" dirty="0" err="1"/>
              <a:t>jak</a:t>
            </a:r>
            <a:r>
              <a:rPr lang="en-GB" b="1" dirty="0"/>
              <a:t> se </a:t>
            </a:r>
            <a:r>
              <a:rPr lang="en-GB" b="1" dirty="0" err="1"/>
              <a:t>dále</a:t>
            </a:r>
            <a:r>
              <a:rPr lang="en-GB" b="1" dirty="0"/>
              <a:t> </a:t>
            </a:r>
            <a:r>
              <a:rPr lang="en-GB" b="1" dirty="0" err="1"/>
              <a:t>vypořádal</a:t>
            </a:r>
            <a:r>
              <a:rPr lang="en-GB" b="1" dirty="0"/>
              <a:t> se </a:t>
            </a:r>
            <a:r>
              <a:rPr lang="en-GB" b="1" dirty="0" err="1"/>
              <a:t>dovoláními</a:t>
            </a:r>
            <a:r>
              <a:rPr lang="en-GB" dirty="0"/>
              <a:t>.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90 </a:t>
            </a:r>
            <a:r>
              <a:rPr lang="en-GB" dirty="0" err="1"/>
              <a:t>Ústavy</a:t>
            </a:r>
            <a:r>
              <a:rPr lang="en-GB" dirty="0"/>
              <a:t> </a:t>
            </a:r>
            <a:r>
              <a:rPr lang="en-GB" dirty="0" err="1"/>
              <a:t>České</a:t>
            </a:r>
            <a:r>
              <a:rPr lang="en-GB" dirty="0"/>
              <a:t> </a:t>
            </a:r>
            <a:r>
              <a:rPr lang="en-GB" dirty="0" err="1"/>
              <a:t>republiky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soudy</a:t>
            </a:r>
            <a:r>
              <a:rPr lang="en-GB" dirty="0"/>
              <a:t> </a:t>
            </a:r>
            <a:r>
              <a:rPr lang="en-GB" dirty="0" err="1"/>
              <a:t>povolány</a:t>
            </a:r>
            <a:r>
              <a:rPr lang="en-GB" dirty="0"/>
              <a:t> </a:t>
            </a:r>
            <a:r>
              <a:rPr lang="en-GB" dirty="0" err="1"/>
              <a:t>především</a:t>
            </a:r>
            <a:r>
              <a:rPr lang="en-GB" dirty="0"/>
              <a:t> k </a:t>
            </a:r>
            <a:r>
              <a:rPr lang="en-GB" dirty="0" err="1"/>
              <a:t>tomu</a:t>
            </a:r>
            <a:r>
              <a:rPr lang="en-GB" dirty="0"/>
              <a:t>, aby </a:t>
            </a:r>
            <a:r>
              <a:rPr lang="en-GB" dirty="0" err="1"/>
              <a:t>zákonem</a:t>
            </a:r>
            <a:r>
              <a:rPr lang="en-GB" dirty="0"/>
              <a:t> </a:t>
            </a:r>
            <a:r>
              <a:rPr lang="en-GB" dirty="0" err="1"/>
              <a:t>stanoveným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poskytovaly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právům</a:t>
            </a:r>
            <a:r>
              <a:rPr lang="en-GB" dirty="0"/>
              <a:t>;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 </a:t>
            </a:r>
            <a:r>
              <a:rPr lang="en-GB" dirty="0" err="1"/>
              <a:t>rozhoduje</a:t>
            </a:r>
            <a:r>
              <a:rPr lang="en-GB" dirty="0"/>
              <a:t> o </a:t>
            </a:r>
            <a:r>
              <a:rPr lang="en-GB" dirty="0" err="1"/>
              <a:t>vině</a:t>
            </a:r>
            <a:r>
              <a:rPr lang="en-GB" dirty="0"/>
              <a:t> a </a:t>
            </a:r>
            <a:r>
              <a:rPr lang="en-GB" dirty="0" err="1"/>
              <a:t>trestu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trestné</a:t>
            </a:r>
            <a:r>
              <a:rPr lang="en-GB" dirty="0"/>
              <a:t> </a:t>
            </a:r>
            <a:r>
              <a:rPr lang="en-GB" dirty="0" err="1"/>
              <a:t>činy</a:t>
            </a:r>
            <a:r>
              <a:rPr lang="en-GB" dirty="0"/>
              <a:t> (</a:t>
            </a:r>
            <a:r>
              <a:rPr lang="en-GB" dirty="0" err="1"/>
              <a:t>obdobně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40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). </a:t>
            </a:r>
            <a:r>
              <a:rPr lang="en-GB" b="1" dirty="0" err="1"/>
              <a:t>Pravomoc</a:t>
            </a:r>
            <a:r>
              <a:rPr lang="en-GB" b="1" dirty="0"/>
              <a:t> </a:t>
            </a:r>
            <a:r>
              <a:rPr lang="en-GB" b="1" dirty="0" err="1"/>
              <a:t>soudu</a:t>
            </a:r>
            <a:r>
              <a:rPr lang="en-GB" b="1" dirty="0"/>
              <a:t> </a:t>
            </a:r>
            <a:r>
              <a:rPr lang="en-GB" b="1" dirty="0" err="1"/>
              <a:t>rozhodnout</a:t>
            </a:r>
            <a:r>
              <a:rPr lang="en-GB" b="1" dirty="0"/>
              <a:t> je </a:t>
            </a:r>
            <a:r>
              <a:rPr lang="en-GB" b="1" dirty="0" err="1"/>
              <a:t>nezadatelná</a:t>
            </a:r>
            <a:r>
              <a:rPr lang="en-GB" b="1" dirty="0"/>
              <a:t> a v </a:t>
            </a:r>
            <a:r>
              <a:rPr lang="en-GB" b="1" dirty="0" err="1"/>
              <a:t>rámci</a:t>
            </a:r>
            <a:r>
              <a:rPr lang="en-GB" b="1" dirty="0"/>
              <a:t> </a:t>
            </a:r>
            <a:r>
              <a:rPr lang="en-GB" b="1" dirty="0" err="1"/>
              <a:t>přezkumu</a:t>
            </a:r>
            <a:r>
              <a:rPr lang="en-GB" b="1" dirty="0"/>
              <a:t> se </a:t>
            </a:r>
            <a:r>
              <a:rPr lang="en-GB" b="1" dirty="0" err="1"/>
              <a:t>jí</a:t>
            </a:r>
            <a:r>
              <a:rPr lang="en-GB" b="1" dirty="0"/>
              <a:t> </a:t>
            </a:r>
            <a:r>
              <a:rPr lang="en-GB" b="1" dirty="0" err="1"/>
              <a:t>nemůže</a:t>
            </a:r>
            <a:r>
              <a:rPr lang="en-GB" b="1" dirty="0"/>
              <a:t> </a:t>
            </a:r>
            <a:r>
              <a:rPr lang="en-GB" b="1" dirty="0" err="1"/>
              <a:t>soud</a:t>
            </a:r>
            <a:r>
              <a:rPr lang="en-GB" b="1" dirty="0"/>
              <a:t> </a:t>
            </a:r>
            <a:r>
              <a:rPr lang="en-GB" b="1" dirty="0" err="1"/>
              <a:t>zprostit</a:t>
            </a:r>
            <a:r>
              <a:rPr lang="en-GB" b="1" dirty="0"/>
              <a:t>, </a:t>
            </a:r>
            <a:r>
              <a:rPr lang="en-GB" b="1" dirty="0" err="1"/>
              <a:t>obrátil</a:t>
            </a:r>
            <a:r>
              <a:rPr lang="en-GB" b="1" dirty="0"/>
              <a:t>-li se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něj</a:t>
            </a:r>
            <a:r>
              <a:rPr lang="en-GB" b="1" dirty="0"/>
              <a:t> v </a:t>
            </a:r>
            <a:r>
              <a:rPr lang="en-GB" b="1" dirty="0" err="1"/>
              <a:t>souladu</a:t>
            </a:r>
            <a:r>
              <a:rPr lang="en-GB" b="1" dirty="0"/>
              <a:t> s </a:t>
            </a:r>
            <a:r>
              <a:rPr lang="en-GB" b="1" dirty="0" err="1"/>
              <a:t>čl</a:t>
            </a:r>
            <a:r>
              <a:rPr lang="en-GB" b="1" dirty="0"/>
              <a:t>. 36 </a:t>
            </a:r>
            <a:r>
              <a:rPr lang="en-GB" b="1" dirty="0" err="1"/>
              <a:t>odst</a:t>
            </a:r>
            <a:r>
              <a:rPr lang="en-GB" b="1" dirty="0"/>
              <a:t>. 1 </a:t>
            </a:r>
            <a:r>
              <a:rPr lang="en-GB" b="1" dirty="0" err="1"/>
              <a:t>Listiny</a:t>
            </a:r>
            <a:r>
              <a:rPr lang="en-GB" b="1" dirty="0"/>
              <a:t> </a:t>
            </a:r>
            <a:r>
              <a:rPr lang="en-GB" b="1" dirty="0" err="1"/>
              <a:t>účastník</a:t>
            </a:r>
            <a:r>
              <a:rPr lang="en-GB" b="1" dirty="0"/>
              <a:t>, </a:t>
            </a:r>
            <a:r>
              <a:rPr lang="en-GB" b="1" dirty="0" err="1"/>
              <a:t>který</a:t>
            </a:r>
            <a:r>
              <a:rPr lang="en-GB" b="1" dirty="0"/>
              <a:t> se </a:t>
            </a:r>
            <a:r>
              <a:rPr lang="en-GB" b="1" dirty="0" err="1"/>
              <a:t>domáhá</a:t>
            </a:r>
            <a:r>
              <a:rPr lang="en-GB" b="1" dirty="0"/>
              <a:t> </a:t>
            </a:r>
            <a:r>
              <a:rPr lang="en-GB" b="1" dirty="0" err="1"/>
              <a:t>svých</a:t>
            </a:r>
            <a:r>
              <a:rPr lang="en-GB" b="1" dirty="0"/>
              <a:t> </a:t>
            </a:r>
            <a:r>
              <a:rPr lang="en-GB" b="1" dirty="0" err="1"/>
              <a:t>práv</a:t>
            </a:r>
            <a:r>
              <a:rPr lang="en-GB" b="1" dirty="0"/>
              <a:t> </a:t>
            </a:r>
            <a:r>
              <a:rPr lang="en-GB" b="1" dirty="0" err="1"/>
              <a:t>stanoveným</a:t>
            </a:r>
            <a:r>
              <a:rPr lang="en-GB" b="1" dirty="0"/>
              <a:t> </a:t>
            </a:r>
            <a:r>
              <a:rPr lang="en-GB" b="1" dirty="0" err="1"/>
              <a:t>postupem</a:t>
            </a:r>
            <a:r>
              <a:rPr lang="en-GB" b="1" dirty="0"/>
              <a:t>. </a:t>
            </a:r>
            <a:r>
              <a:rPr lang="en-GB" sz="2400" b="1" dirty="0" smtClean="0"/>
              <a:t> 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63445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I. ÚS 497/18 ze dne 18. 7. </a:t>
            </a:r>
            <a:r>
              <a:rPr lang="pl-PL" dirty="0" smtClean="0"/>
              <a:t>2018 (M.T.)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126" y="135497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600" dirty="0" err="1"/>
              <a:t>Požadavek</a:t>
            </a:r>
            <a:r>
              <a:rPr lang="en-GB" sz="1600" dirty="0"/>
              <a:t> </a:t>
            </a:r>
            <a:r>
              <a:rPr lang="en-GB" sz="1600" dirty="0" err="1"/>
              <a:t>prokázání</a:t>
            </a:r>
            <a:r>
              <a:rPr lang="en-GB" sz="1600" dirty="0"/>
              <a:t> </a:t>
            </a:r>
            <a:r>
              <a:rPr lang="en-GB" sz="1600" dirty="0" err="1"/>
              <a:t>nezbytnosti</a:t>
            </a:r>
            <a:r>
              <a:rPr lang="en-GB" sz="1600" dirty="0"/>
              <a:t> </a:t>
            </a:r>
            <a:r>
              <a:rPr lang="en-GB" sz="1600" dirty="0" err="1"/>
              <a:t>uložení</a:t>
            </a:r>
            <a:r>
              <a:rPr lang="en-GB" sz="1600" dirty="0"/>
              <a:t> </a:t>
            </a:r>
            <a:r>
              <a:rPr lang="en-GB" sz="1600" dirty="0" err="1"/>
              <a:t>zabezpečovací</a:t>
            </a:r>
            <a:r>
              <a:rPr lang="en-GB" sz="1600" dirty="0"/>
              <a:t> </a:t>
            </a:r>
            <a:r>
              <a:rPr lang="en-GB" sz="1600" dirty="0" err="1"/>
              <a:t>detence</a:t>
            </a:r>
            <a:r>
              <a:rPr lang="en-GB" sz="1600" dirty="0"/>
              <a:t>, </a:t>
            </a:r>
            <a:r>
              <a:rPr lang="en-GB" sz="1600" dirty="0" err="1"/>
              <a:t>povinnost</a:t>
            </a:r>
            <a:r>
              <a:rPr lang="en-GB" sz="1600" dirty="0"/>
              <a:t> </a:t>
            </a:r>
            <a:r>
              <a:rPr lang="en-GB" sz="1600" dirty="0" err="1"/>
              <a:t>vykládat</a:t>
            </a:r>
            <a:r>
              <a:rPr lang="en-GB" sz="1600" dirty="0"/>
              <a:t> </a:t>
            </a:r>
            <a:r>
              <a:rPr lang="en-GB" sz="1600" dirty="0" err="1"/>
              <a:t>všechny</a:t>
            </a:r>
            <a:r>
              <a:rPr lang="en-GB" sz="1600" dirty="0"/>
              <a:t> </a:t>
            </a:r>
            <a:r>
              <a:rPr lang="en-GB" sz="1600" dirty="0" err="1"/>
              <a:t>procesní</a:t>
            </a:r>
            <a:r>
              <a:rPr lang="en-GB" sz="1600" dirty="0"/>
              <a:t> </a:t>
            </a:r>
            <a:r>
              <a:rPr lang="en-GB" sz="1600" dirty="0" err="1"/>
              <a:t>záruky</a:t>
            </a:r>
            <a:r>
              <a:rPr lang="en-GB" sz="1600" dirty="0"/>
              <a:t> </a:t>
            </a:r>
            <a:r>
              <a:rPr lang="en-GB" sz="1600" dirty="0" err="1"/>
              <a:t>vždy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prospěch</a:t>
            </a:r>
            <a:r>
              <a:rPr lang="en-GB" sz="1600" dirty="0"/>
              <a:t> </a:t>
            </a:r>
            <a:r>
              <a:rPr lang="en-GB" sz="1600" dirty="0" err="1"/>
              <a:t>dotčených</a:t>
            </a:r>
            <a:r>
              <a:rPr lang="en-GB" sz="1600" dirty="0"/>
              <a:t> </a:t>
            </a:r>
            <a:r>
              <a:rPr lang="en-GB" sz="1600" dirty="0" err="1"/>
              <a:t>osob</a:t>
            </a:r>
            <a:r>
              <a:rPr lang="en-GB" sz="1600" dirty="0"/>
              <a:t>, se </a:t>
            </a:r>
            <a:r>
              <a:rPr lang="en-GB" sz="1600" dirty="0" err="1"/>
              <a:t>týká</a:t>
            </a:r>
            <a:r>
              <a:rPr lang="en-GB" sz="1600" dirty="0"/>
              <a:t> </a:t>
            </a:r>
            <a:r>
              <a:rPr lang="en-GB" sz="1600" dirty="0" err="1"/>
              <a:t>jak</a:t>
            </a:r>
            <a:r>
              <a:rPr lang="en-GB" sz="1600" dirty="0"/>
              <a:t> </a:t>
            </a:r>
            <a:r>
              <a:rPr lang="en-GB" sz="1600" dirty="0" err="1"/>
              <a:t>samotného</a:t>
            </a:r>
            <a:r>
              <a:rPr lang="en-GB" sz="1600" dirty="0"/>
              <a:t> </a:t>
            </a:r>
            <a:r>
              <a:rPr lang="en-GB" sz="1600" dirty="0" err="1"/>
              <a:t>ukládání</a:t>
            </a:r>
            <a:r>
              <a:rPr lang="en-GB" sz="1600" dirty="0"/>
              <a:t> </a:t>
            </a:r>
            <a:r>
              <a:rPr lang="en-GB" sz="1600" dirty="0" err="1"/>
              <a:t>zabezpečovací</a:t>
            </a:r>
            <a:r>
              <a:rPr lang="en-GB" sz="1600" dirty="0"/>
              <a:t> </a:t>
            </a:r>
            <a:r>
              <a:rPr lang="en-GB" sz="1600" dirty="0" err="1"/>
              <a:t>detence</a:t>
            </a:r>
            <a:r>
              <a:rPr lang="en-GB" sz="1600" dirty="0"/>
              <a:t>, </a:t>
            </a:r>
            <a:r>
              <a:rPr lang="en-GB" sz="1600" dirty="0" err="1"/>
              <a:t>tak</a:t>
            </a:r>
            <a:r>
              <a:rPr lang="en-GB" sz="1600" dirty="0"/>
              <a:t> </a:t>
            </a:r>
            <a:r>
              <a:rPr lang="en-GB" sz="1600" dirty="0" err="1"/>
              <a:t>také</a:t>
            </a:r>
            <a:r>
              <a:rPr lang="en-GB" sz="1600" dirty="0"/>
              <a:t> </a:t>
            </a:r>
            <a:r>
              <a:rPr lang="en-GB" sz="1600" dirty="0" err="1"/>
              <a:t>rozhodování</a:t>
            </a:r>
            <a:r>
              <a:rPr lang="en-GB" sz="1600" dirty="0"/>
              <a:t> o tom, </a:t>
            </a:r>
            <a:r>
              <a:rPr lang="en-GB" sz="1600" dirty="0" err="1"/>
              <a:t>zda</a:t>
            </a:r>
            <a:r>
              <a:rPr lang="en-GB" sz="1600" dirty="0"/>
              <a:t> </a:t>
            </a:r>
            <a:r>
              <a:rPr lang="en-GB" sz="1600" dirty="0" err="1"/>
              <a:t>má</a:t>
            </a:r>
            <a:r>
              <a:rPr lang="en-GB" sz="1600" dirty="0"/>
              <a:t> </a:t>
            </a:r>
            <a:r>
              <a:rPr lang="en-GB" sz="1600" dirty="0" err="1"/>
              <a:t>zabezpečovací</a:t>
            </a:r>
            <a:r>
              <a:rPr lang="en-GB" sz="1600" dirty="0"/>
              <a:t> </a:t>
            </a:r>
            <a:r>
              <a:rPr lang="en-GB" sz="1600" dirty="0" err="1"/>
              <a:t>detence</a:t>
            </a:r>
            <a:r>
              <a:rPr lang="en-GB" sz="1600" dirty="0"/>
              <a:t> </a:t>
            </a:r>
            <a:r>
              <a:rPr lang="en-GB" sz="1600" dirty="0" err="1"/>
              <a:t>nadále</a:t>
            </a:r>
            <a:r>
              <a:rPr lang="en-GB" sz="1600" dirty="0"/>
              <a:t> </a:t>
            </a:r>
            <a:r>
              <a:rPr lang="en-GB" sz="1600" dirty="0" err="1"/>
              <a:t>trvat</a:t>
            </a:r>
            <a:r>
              <a:rPr lang="en-GB" sz="1600" dirty="0"/>
              <a:t>, </a:t>
            </a:r>
            <a:r>
              <a:rPr lang="en-GB" sz="1600" dirty="0" err="1"/>
              <a:t>tj</a:t>
            </a:r>
            <a:r>
              <a:rPr lang="en-GB" sz="1600" dirty="0"/>
              <a:t>. </a:t>
            </a:r>
            <a:r>
              <a:rPr lang="en-GB" sz="1600" dirty="0" err="1"/>
              <a:t>zda</a:t>
            </a:r>
            <a:r>
              <a:rPr lang="en-GB" sz="1600" dirty="0"/>
              <a:t> je </a:t>
            </a:r>
            <a:r>
              <a:rPr lang="en-GB" sz="1600" dirty="0" err="1"/>
              <a:t>takto</a:t>
            </a:r>
            <a:r>
              <a:rPr lang="en-GB" sz="1600" dirty="0"/>
              <a:t> </a:t>
            </a:r>
            <a:r>
              <a:rPr lang="en-GB" sz="1600" dirty="0" err="1"/>
              <a:t>závažný</a:t>
            </a:r>
            <a:r>
              <a:rPr lang="en-GB" sz="1600" dirty="0"/>
              <a:t> </a:t>
            </a:r>
            <a:r>
              <a:rPr lang="en-GB" sz="1600" dirty="0" err="1"/>
              <a:t>zásah</a:t>
            </a:r>
            <a:r>
              <a:rPr lang="en-GB" sz="1600" dirty="0"/>
              <a:t> do </a:t>
            </a:r>
            <a:r>
              <a:rPr lang="en-GB" sz="1600" dirty="0" err="1"/>
              <a:t>osobní</a:t>
            </a:r>
            <a:r>
              <a:rPr lang="en-GB" sz="1600" dirty="0"/>
              <a:t> </a:t>
            </a:r>
            <a:r>
              <a:rPr lang="en-GB" sz="1600" dirty="0" err="1"/>
              <a:t>svobody</a:t>
            </a:r>
            <a:r>
              <a:rPr lang="en-GB" sz="1600" dirty="0"/>
              <a:t> </a:t>
            </a:r>
            <a:r>
              <a:rPr lang="en-GB" sz="1600" dirty="0" err="1"/>
              <a:t>jednotlivce</a:t>
            </a:r>
            <a:r>
              <a:rPr lang="en-GB" sz="1600" dirty="0"/>
              <a:t> </a:t>
            </a:r>
            <a:r>
              <a:rPr lang="en-GB" sz="1600" dirty="0" err="1"/>
              <a:t>nadále</a:t>
            </a:r>
            <a:r>
              <a:rPr lang="en-GB" sz="1600" dirty="0"/>
              <a:t> (</a:t>
            </a:r>
            <a:r>
              <a:rPr lang="en-GB" sz="1600" dirty="0" err="1"/>
              <a:t>tj</a:t>
            </a:r>
            <a:r>
              <a:rPr lang="en-GB" sz="1600" dirty="0"/>
              <a:t>.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další</a:t>
            </a:r>
            <a:r>
              <a:rPr lang="en-GB" sz="1600" dirty="0"/>
              <a:t> </a:t>
            </a:r>
            <a:r>
              <a:rPr lang="en-GB" sz="1600" dirty="0" err="1"/>
              <a:t>rok</a:t>
            </a:r>
            <a:r>
              <a:rPr lang="en-GB" sz="1600" dirty="0"/>
              <a:t>) </a:t>
            </a:r>
            <a:r>
              <a:rPr lang="en-GB" sz="1600" dirty="0" err="1"/>
              <a:t>opravdu</a:t>
            </a:r>
            <a:r>
              <a:rPr lang="en-GB" sz="1600" dirty="0"/>
              <a:t> </a:t>
            </a:r>
            <a:r>
              <a:rPr lang="en-GB" sz="1600" dirty="0" err="1"/>
              <a:t>nezbytný</a:t>
            </a:r>
            <a:r>
              <a:rPr lang="en-GB" sz="1600" dirty="0"/>
              <a:t> a </a:t>
            </a:r>
            <a:r>
              <a:rPr lang="en-GB" sz="1600" dirty="0" err="1"/>
              <a:t>zda</a:t>
            </a:r>
            <a:r>
              <a:rPr lang="en-GB" sz="1600" dirty="0"/>
              <a:t> </a:t>
            </a:r>
            <a:r>
              <a:rPr lang="en-GB" sz="1600" dirty="0" err="1"/>
              <a:t>nelze</a:t>
            </a:r>
            <a:r>
              <a:rPr lang="en-GB" sz="1600" dirty="0"/>
              <a:t> </a:t>
            </a:r>
            <a:r>
              <a:rPr lang="en-GB" sz="1600" dirty="0" err="1"/>
              <a:t>ochranu</a:t>
            </a:r>
            <a:r>
              <a:rPr lang="en-GB" sz="1600" dirty="0"/>
              <a:t> </a:t>
            </a:r>
            <a:r>
              <a:rPr lang="en-GB" sz="1600" dirty="0" err="1"/>
              <a:t>společnosti</a:t>
            </a:r>
            <a:r>
              <a:rPr lang="en-GB" sz="1600" dirty="0"/>
              <a:t> </a:t>
            </a:r>
            <a:r>
              <a:rPr lang="en-GB" sz="1600" dirty="0" err="1"/>
              <a:t>zajistit</a:t>
            </a:r>
            <a:r>
              <a:rPr lang="en-GB" sz="1600" dirty="0"/>
              <a:t> </a:t>
            </a:r>
            <a:r>
              <a:rPr lang="en-GB" sz="1600" dirty="0" err="1"/>
              <a:t>jinak</a:t>
            </a:r>
            <a:r>
              <a:rPr lang="en-GB" sz="1600" dirty="0"/>
              <a:t>, </a:t>
            </a:r>
            <a:r>
              <a:rPr lang="en-GB" sz="1600" dirty="0" err="1"/>
              <a:t>mírnějším</a:t>
            </a:r>
            <a:r>
              <a:rPr lang="en-GB" sz="1600" dirty="0"/>
              <a:t> </a:t>
            </a:r>
            <a:r>
              <a:rPr lang="en-GB" sz="1600" dirty="0" err="1"/>
              <a:t>opatřením</a:t>
            </a:r>
            <a:r>
              <a:rPr lang="en-GB" sz="1600" dirty="0" smtClean="0"/>
              <a:t>.</a:t>
            </a:r>
            <a:endParaRPr lang="cs-CZ" sz="16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600" dirty="0"/>
              <a:t/>
            </a:r>
            <a:br>
              <a:rPr lang="en-GB" sz="1600" dirty="0"/>
            </a:br>
            <a:r>
              <a:rPr lang="en-GB" sz="1600" b="1" dirty="0" err="1" smtClean="0"/>
              <a:t>Samotná</a:t>
            </a:r>
            <a:r>
              <a:rPr lang="en-GB" sz="1600" b="1" dirty="0" smtClean="0"/>
              <a:t> </a:t>
            </a:r>
            <a:r>
              <a:rPr lang="en-GB" sz="1600" b="1" dirty="0" err="1"/>
              <a:t>zpráva</a:t>
            </a:r>
            <a:r>
              <a:rPr lang="en-GB" sz="1600" b="1" dirty="0"/>
              <a:t> </a:t>
            </a:r>
            <a:r>
              <a:rPr lang="en-GB" sz="1600" b="1" dirty="0" err="1"/>
              <a:t>odborné</a:t>
            </a:r>
            <a:r>
              <a:rPr lang="en-GB" sz="1600" b="1" dirty="0"/>
              <a:t> </a:t>
            </a:r>
            <a:r>
              <a:rPr lang="en-GB" sz="1600" b="1" dirty="0" err="1"/>
              <a:t>komise</a:t>
            </a:r>
            <a:r>
              <a:rPr lang="en-GB" sz="1600" b="1" dirty="0"/>
              <a:t> </a:t>
            </a:r>
            <a:r>
              <a:rPr lang="en-GB" sz="1600" b="1" dirty="0" err="1"/>
              <a:t>ústavu</a:t>
            </a:r>
            <a:r>
              <a:rPr lang="en-GB" sz="1600" b="1" dirty="0"/>
              <a:t>, </a:t>
            </a:r>
            <a:r>
              <a:rPr lang="en-GB" sz="1600" b="1" dirty="0" err="1"/>
              <a:t>ve</a:t>
            </a:r>
            <a:r>
              <a:rPr lang="en-GB" sz="1600" b="1" dirty="0"/>
              <a:t> </a:t>
            </a:r>
            <a:r>
              <a:rPr lang="en-GB" sz="1600" b="1" dirty="0" err="1"/>
              <a:t>kterém</a:t>
            </a:r>
            <a:r>
              <a:rPr lang="en-GB" sz="1600" b="1" dirty="0"/>
              <a:t> je </a:t>
            </a:r>
            <a:r>
              <a:rPr lang="en-GB" sz="1600" b="1" dirty="0" err="1"/>
              <a:t>detence</a:t>
            </a:r>
            <a:r>
              <a:rPr lang="en-GB" sz="1600" b="1" dirty="0"/>
              <a:t> </a:t>
            </a:r>
            <a:r>
              <a:rPr lang="en-GB" sz="1600" b="1" dirty="0" err="1"/>
              <a:t>vykonávána</a:t>
            </a:r>
            <a:r>
              <a:rPr lang="en-GB" sz="1600" b="1" dirty="0"/>
              <a:t>, a </a:t>
            </a:r>
            <a:r>
              <a:rPr lang="en-GB" sz="1600" b="1" dirty="0" err="1"/>
              <a:t>ze</a:t>
            </a:r>
            <a:r>
              <a:rPr lang="en-GB" sz="1600" b="1" dirty="0"/>
              <a:t> </a:t>
            </a:r>
            <a:r>
              <a:rPr lang="en-GB" sz="1600" b="1" dirty="0" err="1"/>
              <a:t>které</a:t>
            </a:r>
            <a:r>
              <a:rPr lang="en-GB" sz="1600" b="1" dirty="0"/>
              <a:t> </a:t>
            </a:r>
            <a:r>
              <a:rPr lang="en-GB" sz="1600" b="1" dirty="0" err="1"/>
              <a:t>soud</a:t>
            </a:r>
            <a:r>
              <a:rPr lang="en-GB" sz="1600" b="1" dirty="0"/>
              <a:t> </a:t>
            </a:r>
            <a:r>
              <a:rPr lang="en-GB" sz="1600" b="1" dirty="0" err="1"/>
              <a:t>prvého</a:t>
            </a:r>
            <a:r>
              <a:rPr lang="en-GB" sz="1600" b="1" dirty="0"/>
              <a:t> </a:t>
            </a:r>
            <a:r>
              <a:rPr lang="en-GB" sz="1600" b="1" dirty="0" err="1"/>
              <a:t>stupně</a:t>
            </a:r>
            <a:r>
              <a:rPr lang="en-GB" sz="1600" b="1" dirty="0"/>
              <a:t> </a:t>
            </a:r>
            <a:r>
              <a:rPr lang="en-GB" sz="1600" b="1" dirty="0" err="1"/>
              <a:t>jako</a:t>
            </a:r>
            <a:r>
              <a:rPr lang="en-GB" sz="1600" b="1" dirty="0"/>
              <a:t> z </a:t>
            </a:r>
            <a:r>
              <a:rPr lang="en-GB" sz="1600" b="1" dirty="0" err="1"/>
              <a:t>klíčového</a:t>
            </a:r>
            <a:r>
              <a:rPr lang="en-GB" sz="1600" b="1" dirty="0"/>
              <a:t> </a:t>
            </a:r>
            <a:r>
              <a:rPr lang="en-GB" sz="1600" b="1" dirty="0" err="1"/>
              <a:t>důkazu</a:t>
            </a:r>
            <a:r>
              <a:rPr lang="en-GB" sz="1600" b="1" dirty="0"/>
              <a:t> </a:t>
            </a:r>
            <a:r>
              <a:rPr lang="en-GB" sz="1600" b="1" dirty="0" err="1"/>
              <a:t>vycházel</a:t>
            </a:r>
            <a:r>
              <a:rPr lang="en-GB" sz="1600" b="1" dirty="0"/>
              <a:t> (</a:t>
            </a:r>
            <a:r>
              <a:rPr lang="en-GB" sz="1600" b="1" dirty="0" err="1"/>
              <a:t>srov</a:t>
            </a:r>
            <a:r>
              <a:rPr lang="en-GB" sz="1600" b="1" dirty="0"/>
              <a:t>. Str. 2 – 3 </a:t>
            </a:r>
            <a:r>
              <a:rPr lang="en-GB" sz="1600" b="1" dirty="0" err="1"/>
              <a:t>rozsudku</a:t>
            </a:r>
            <a:r>
              <a:rPr lang="en-GB" sz="1600" b="1" dirty="0"/>
              <a:t> </a:t>
            </a:r>
            <a:r>
              <a:rPr lang="en-GB" sz="1600" b="1" dirty="0" err="1"/>
              <a:t>soudu</a:t>
            </a:r>
            <a:r>
              <a:rPr lang="en-GB" sz="1600" b="1" dirty="0"/>
              <a:t> </a:t>
            </a:r>
            <a:r>
              <a:rPr lang="en-GB" sz="1600" b="1" dirty="0" err="1"/>
              <a:t>prvého</a:t>
            </a:r>
            <a:r>
              <a:rPr lang="en-GB" sz="1600" b="1" dirty="0"/>
              <a:t> </a:t>
            </a:r>
            <a:r>
              <a:rPr lang="en-GB" sz="1600" b="1" dirty="0" err="1"/>
              <a:t>stupně</a:t>
            </a:r>
            <a:r>
              <a:rPr lang="en-GB" sz="1600" b="1" dirty="0"/>
              <a:t>), </a:t>
            </a:r>
            <a:r>
              <a:rPr lang="en-GB" sz="1600" b="1" dirty="0" err="1"/>
              <a:t>sama</a:t>
            </a:r>
            <a:r>
              <a:rPr lang="en-GB" sz="1600" b="1" dirty="0"/>
              <a:t> o </a:t>
            </a:r>
            <a:r>
              <a:rPr lang="en-GB" sz="1600" b="1" dirty="0" err="1"/>
              <a:t>sobě</a:t>
            </a:r>
            <a:r>
              <a:rPr lang="en-GB" sz="1600" b="1" dirty="0"/>
              <a:t> pro </a:t>
            </a:r>
            <a:r>
              <a:rPr lang="en-GB" sz="1600" b="1" dirty="0" err="1"/>
              <a:t>závěr</a:t>
            </a:r>
            <a:r>
              <a:rPr lang="en-GB" sz="1600" b="1" dirty="0"/>
              <a:t> o </a:t>
            </a:r>
            <a:r>
              <a:rPr lang="en-GB" sz="1600" b="1" dirty="0" err="1"/>
              <a:t>nezbytnosti</a:t>
            </a:r>
            <a:r>
              <a:rPr lang="en-GB" sz="1600" b="1" dirty="0"/>
              <a:t> </a:t>
            </a:r>
            <a:r>
              <a:rPr lang="en-GB" sz="1600" b="1" dirty="0" err="1"/>
              <a:t>trvání</a:t>
            </a:r>
            <a:r>
              <a:rPr lang="en-GB" sz="1600" b="1" dirty="0"/>
              <a:t> </a:t>
            </a:r>
            <a:r>
              <a:rPr lang="en-GB" sz="1600" b="1" dirty="0" err="1"/>
              <a:t>detence</a:t>
            </a:r>
            <a:r>
              <a:rPr lang="en-GB" sz="1600" b="1" dirty="0"/>
              <a:t> </a:t>
            </a:r>
            <a:r>
              <a:rPr lang="en-GB" sz="1600" b="1" dirty="0" err="1"/>
              <a:t>nepostačuje</a:t>
            </a:r>
            <a:r>
              <a:rPr lang="en-GB" sz="1600" b="1" dirty="0"/>
              <a:t>. </a:t>
            </a:r>
            <a:r>
              <a:rPr lang="en-GB" sz="1600" b="1" dirty="0" err="1"/>
              <a:t>Vždy</a:t>
            </a:r>
            <a:r>
              <a:rPr lang="en-GB" sz="1600" b="1" dirty="0"/>
              <a:t> je </a:t>
            </a:r>
            <a:r>
              <a:rPr lang="en-GB" sz="1600" b="1" dirty="0" err="1"/>
              <a:t>nutno</a:t>
            </a:r>
            <a:r>
              <a:rPr lang="en-GB" sz="1600" b="1" dirty="0"/>
              <a:t>, aby </a:t>
            </a:r>
            <a:r>
              <a:rPr lang="en-GB" sz="1600" b="1" dirty="0" err="1"/>
              <a:t>soud</a:t>
            </a:r>
            <a:r>
              <a:rPr lang="en-GB" sz="1600" b="1" dirty="0"/>
              <a:t> </a:t>
            </a:r>
            <a:r>
              <a:rPr lang="en-GB" sz="1600" b="1" dirty="0" err="1"/>
              <a:t>rozhodl</a:t>
            </a:r>
            <a:r>
              <a:rPr lang="en-GB" sz="1600" b="1" dirty="0"/>
              <a:t> o </a:t>
            </a:r>
            <a:r>
              <a:rPr lang="en-GB" sz="1600" b="1" dirty="0" err="1"/>
              <a:t>dalším</a:t>
            </a:r>
            <a:r>
              <a:rPr lang="en-GB" sz="1600" b="1" dirty="0"/>
              <a:t> </a:t>
            </a:r>
            <a:r>
              <a:rPr lang="en-GB" sz="1600" b="1" dirty="0" err="1"/>
              <a:t>trvání</a:t>
            </a:r>
            <a:r>
              <a:rPr lang="en-GB" sz="1600" b="1" dirty="0"/>
              <a:t> </a:t>
            </a:r>
            <a:r>
              <a:rPr lang="en-GB" sz="1600" b="1" dirty="0" err="1"/>
              <a:t>zabezpečovací</a:t>
            </a:r>
            <a:r>
              <a:rPr lang="en-GB" sz="1600" b="1" dirty="0"/>
              <a:t> </a:t>
            </a:r>
            <a:r>
              <a:rPr lang="en-GB" sz="1600" b="1" dirty="0" err="1"/>
              <a:t>detence</a:t>
            </a:r>
            <a:r>
              <a:rPr lang="en-GB" sz="1600" b="1" dirty="0"/>
              <a:t> </a:t>
            </a:r>
            <a:r>
              <a:rPr lang="en-GB" sz="1600" b="1" dirty="0" err="1"/>
              <a:t>ještě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základě</a:t>
            </a:r>
            <a:r>
              <a:rPr lang="en-GB" sz="1600" b="1" dirty="0"/>
              <a:t> </a:t>
            </a:r>
            <a:r>
              <a:rPr lang="en-GB" sz="1600" b="1" dirty="0" err="1"/>
              <a:t>dalších</a:t>
            </a:r>
            <a:r>
              <a:rPr lang="en-GB" sz="1600" b="1" dirty="0"/>
              <a:t>,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zprávě</a:t>
            </a:r>
            <a:r>
              <a:rPr lang="en-GB" sz="1600" b="1" dirty="0"/>
              <a:t> </a:t>
            </a:r>
            <a:r>
              <a:rPr lang="en-GB" sz="1600" b="1" dirty="0" err="1"/>
              <a:t>ústavu</a:t>
            </a:r>
            <a:r>
              <a:rPr lang="en-GB" sz="1600" b="1" dirty="0"/>
              <a:t> </a:t>
            </a:r>
            <a:r>
              <a:rPr lang="en-GB" sz="1600" b="1" dirty="0" err="1"/>
              <a:t>zabezpečovací</a:t>
            </a:r>
            <a:r>
              <a:rPr lang="en-GB" sz="1600" b="1" dirty="0"/>
              <a:t> </a:t>
            </a:r>
            <a:r>
              <a:rPr lang="en-GB" sz="1600" b="1" dirty="0" err="1"/>
              <a:t>detence</a:t>
            </a:r>
            <a:r>
              <a:rPr lang="en-GB" sz="1600" b="1" dirty="0"/>
              <a:t> </a:t>
            </a:r>
            <a:r>
              <a:rPr lang="en-GB" sz="1600" b="1" dirty="0" err="1"/>
              <a:t>nezávislých</a:t>
            </a:r>
            <a:r>
              <a:rPr lang="en-GB" sz="1600" b="1" dirty="0"/>
              <a:t>, </a:t>
            </a:r>
            <a:r>
              <a:rPr lang="en-GB" sz="1600" b="1" dirty="0" err="1"/>
              <a:t>podkladů</a:t>
            </a:r>
            <a:r>
              <a:rPr lang="en-GB" sz="1600" b="1" dirty="0" smtClean="0"/>
              <a:t>.</a:t>
            </a:r>
            <a:endParaRPr lang="cs-CZ" sz="16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 err="1" smtClean="0"/>
              <a:t>Jak</a:t>
            </a:r>
            <a:r>
              <a:rPr lang="en-GB" sz="1600" dirty="0" smtClean="0"/>
              <a:t> </a:t>
            </a:r>
            <a:r>
              <a:rPr lang="en-GB" sz="1600" dirty="0" err="1"/>
              <a:t>již</a:t>
            </a:r>
            <a:r>
              <a:rPr lang="en-GB" sz="1600" dirty="0"/>
              <a:t> </a:t>
            </a:r>
            <a:r>
              <a:rPr lang="en-GB" sz="1600" dirty="0" err="1"/>
              <a:t>bylo</a:t>
            </a:r>
            <a:r>
              <a:rPr lang="en-GB" sz="1600" dirty="0"/>
              <a:t> </a:t>
            </a:r>
            <a:r>
              <a:rPr lang="en-GB" sz="1600" dirty="0" err="1"/>
              <a:t>uvedeno</a:t>
            </a:r>
            <a:r>
              <a:rPr lang="en-GB" sz="1600" dirty="0"/>
              <a:t> </a:t>
            </a:r>
            <a:r>
              <a:rPr lang="en-GB" sz="1600" dirty="0" err="1"/>
              <a:t>výše</a:t>
            </a:r>
            <a:r>
              <a:rPr lang="en-GB" sz="1600" dirty="0"/>
              <a:t>, </a:t>
            </a:r>
            <a:r>
              <a:rPr lang="en-GB" sz="1600" dirty="0" err="1"/>
              <a:t>po</a:t>
            </a:r>
            <a:r>
              <a:rPr lang="en-GB" sz="1600" dirty="0"/>
              <a:t> </a:t>
            </a:r>
            <a:r>
              <a:rPr lang="en-GB" sz="1600" dirty="0" err="1"/>
              <a:t>roce</a:t>
            </a:r>
            <a:r>
              <a:rPr lang="en-GB" sz="1600" dirty="0"/>
              <a:t> </a:t>
            </a:r>
            <a:r>
              <a:rPr lang="en-GB" sz="1600" dirty="0" err="1"/>
              <a:t>trvání</a:t>
            </a:r>
            <a:r>
              <a:rPr lang="en-GB" sz="1600" dirty="0"/>
              <a:t> </a:t>
            </a:r>
            <a:r>
              <a:rPr lang="en-GB" sz="1600" dirty="0" err="1"/>
              <a:t>zabezpečovací</a:t>
            </a:r>
            <a:r>
              <a:rPr lang="en-GB" sz="1600" dirty="0"/>
              <a:t> </a:t>
            </a:r>
            <a:r>
              <a:rPr lang="en-GB" sz="1600" dirty="0" err="1"/>
              <a:t>detence</a:t>
            </a:r>
            <a:r>
              <a:rPr lang="en-GB" sz="1600" dirty="0"/>
              <a:t> </a:t>
            </a:r>
            <a:r>
              <a:rPr lang="en-GB" sz="1600" dirty="0" err="1"/>
              <a:t>musí</a:t>
            </a:r>
            <a:r>
              <a:rPr lang="en-GB" sz="1600" dirty="0"/>
              <a:t> </a:t>
            </a:r>
            <a:r>
              <a:rPr lang="en-GB" sz="1600" dirty="0" err="1"/>
              <a:t>být</a:t>
            </a:r>
            <a:r>
              <a:rPr lang="en-GB" sz="1600" dirty="0"/>
              <a:t> </a:t>
            </a:r>
            <a:r>
              <a:rPr lang="en-GB" sz="1600" dirty="0" err="1"/>
              <a:t>vždy</a:t>
            </a:r>
            <a:r>
              <a:rPr lang="en-GB" sz="1600" dirty="0"/>
              <a:t> </a:t>
            </a:r>
            <a:r>
              <a:rPr lang="en-GB" sz="1600" dirty="0" err="1"/>
              <a:t>postaveno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jisto</a:t>
            </a:r>
            <a:r>
              <a:rPr lang="en-GB" sz="1600" dirty="0"/>
              <a:t>, </a:t>
            </a:r>
            <a:r>
              <a:rPr lang="en-GB" sz="1600" dirty="0" err="1"/>
              <a:t>že</a:t>
            </a:r>
            <a:r>
              <a:rPr lang="en-GB" sz="1600" dirty="0"/>
              <a:t> </a:t>
            </a:r>
            <a:r>
              <a:rPr lang="en-GB" sz="1600" dirty="0" err="1"/>
              <a:t>tato</a:t>
            </a:r>
            <a:r>
              <a:rPr lang="en-GB" sz="1600" dirty="0"/>
              <a:t> </a:t>
            </a:r>
            <a:r>
              <a:rPr lang="en-GB" sz="1600" dirty="0" err="1"/>
              <a:t>velmi</a:t>
            </a:r>
            <a:r>
              <a:rPr lang="en-GB" sz="1600" dirty="0"/>
              <a:t> </a:t>
            </a:r>
            <a:r>
              <a:rPr lang="en-GB" sz="1600" dirty="0" err="1"/>
              <a:t>závažná</a:t>
            </a:r>
            <a:r>
              <a:rPr lang="en-GB" sz="1600" dirty="0"/>
              <a:t> a </a:t>
            </a:r>
            <a:r>
              <a:rPr lang="en-GB" sz="1600" dirty="0" err="1"/>
              <a:t>intenzivní</a:t>
            </a:r>
            <a:r>
              <a:rPr lang="en-GB" sz="1600" dirty="0"/>
              <a:t> forma </a:t>
            </a:r>
            <a:r>
              <a:rPr lang="en-GB" sz="1600" dirty="0" err="1"/>
              <a:t>zbavení</a:t>
            </a:r>
            <a:r>
              <a:rPr lang="en-GB" sz="1600" dirty="0"/>
              <a:t> </a:t>
            </a:r>
            <a:r>
              <a:rPr lang="en-GB" sz="1600" dirty="0" err="1"/>
              <a:t>osobní</a:t>
            </a:r>
            <a:r>
              <a:rPr lang="en-GB" sz="1600" dirty="0"/>
              <a:t> </a:t>
            </a:r>
            <a:r>
              <a:rPr lang="en-GB" sz="1600" dirty="0" err="1"/>
              <a:t>svobody</a:t>
            </a:r>
            <a:r>
              <a:rPr lang="en-GB" sz="1600" dirty="0"/>
              <a:t> je </a:t>
            </a:r>
            <a:r>
              <a:rPr lang="en-GB" sz="1600" dirty="0" err="1"/>
              <a:t>stále</a:t>
            </a:r>
            <a:r>
              <a:rPr lang="en-GB" sz="1600" dirty="0"/>
              <a:t> </a:t>
            </a:r>
            <a:r>
              <a:rPr lang="en-GB" sz="1600" dirty="0" err="1"/>
              <a:t>nezbytná</a:t>
            </a:r>
            <a:r>
              <a:rPr lang="en-GB" sz="1600" dirty="0"/>
              <a:t>. </a:t>
            </a:r>
            <a:r>
              <a:rPr lang="en-GB" sz="1600" dirty="0" err="1"/>
              <a:t>Nelze</a:t>
            </a:r>
            <a:r>
              <a:rPr lang="en-GB" sz="1600" dirty="0"/>
              <a:t> </a:t>
            </a:r>
            <a:r>
              <a:rPr lang="en-GB" sz="1600" dirty="0" err="1"/>
              <a:t>vycházet</a:t>
            </a:r>
            <a:r>
              <a:rPr lang="en-GB" sz="1600" dirty="0"/>
              <a:t> </a:t>
            </a:r>
            <a:r>
              <a:rPr lang="en-GB" sz="1600" dirty="0" err="1"/>
              <a:t>pouze</a:t>
            </a:r>
            <a:r>
              <a:rPr lang="en-GB" sz="1600" dirty="0"/>
              <a:t> </a:t>
            </a:r>
            <a:r>
              <a:rPr lang="en-GB" sz="1600" dirty="0" err="1"/>
              <a:t>ze</a:t>
            </a:r>
            <a:r>
              <a:rPr lang="en-GB" sz="1600" dirty="0"/>
              <a:t> </a:t>
            </a:r>
            <a:r>
              <a:rPr lang="en-GB" sz="1600" dirty="0" err="1"/>
              <a:t>závěru</a:t>
            </a:r>
            <a:r>
              <a:rPr lang="en-GB" sz="1600" dirty="0"/>
              <a:t> </a:t>
            </a:r>
            <a:r>
              <a:rPr lang="en-GB" sz="1600" dirty="0" err="1"/>
              <a:t>ústavu</a:t>
            </a:r>
            <a:r>
              <a:rPr lang="en-GB" sz="1600" dirty="0"/>
              <a:t>,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kterém</a:t>
            </a:r>
            <a:r>
              <a:rPr lang="en-GB" sz="1600" dirty="0"/>
              <a:t> je </a:t>
            </a:r>
            <a:r>
              <a:rPr lang="en-GB" sz="1600" dirty="0" err="1"/>
              <a:t>detence</a:t>
            </a:r>
            <a:r>
              <a:rPr lang="en-GB" sz="1600" dirty="0"/>
              <a:t> </a:t>
            </a:r>
            <a:r>
              <a:rPr lang="en-GB" sz="1600" dirty="0" err="1"/>
              <a:t>vykonávána</a:t>
            </a:r>
            <a:r>
              <a:rPr lang="en-GB" sz="1600" dirty="0"/>
              <a:t>, </a:t>
            </a:r>
            <a:r>
              <a:rPr lang="en-GB" sz="1600" dirty="0" err="1"/>
              <a:t>vždy</a:t>
            </a:r>
            <a:r>
              <a:rPr lang="en-GB" sz="1600" dirty="0"/>
              <a:t> je </a:t>
            </a:r>
            <a:r>
              <a:rPr lang="en-GB" sz="1600" dirty="0" err="1"/>
              <a:t>nutno</a:t>
            </a:r>
            <a:r>
              <a:rPr lang="en-GB" sz="1600" dirty="0"/>
              <a:t> </a:t>
            </a:r>
            <a:r>
              <a:rPr lang="en-GB" sz="1600" dirty="0" err="1"/>
              <a:t>tyto</a:t>
            </a:r>
            <a:r>
              <a:rPr lang="en-GB" sz="1600" dirty="0"/>
              <a:t> </a:t>
            </a:r>
            <a:r>
              <a:rPr lang="en-GB" sz="1600" dirty="0" err="1"/>
              <a:t>závěry</a:t>
            </a:r>
            <a:r>
              <a:rPr lang="en-GB" sz="1600" dirty="0"/>
              <a:t> </a:t>
            </a:r>
            <a:r>
              <a:rPr lang="en-GB" sz="1600" dirty="0" err="1"/>
              <a:t>podpořit</a:t>
            </a:r>
            <a:r>
              <a:rPr lang="en-GB" sz="1600" dirty="0"/>
              <a:t> </a:t>
            </a:r>
            <a:r>
              <a:rPr lang="en-GB" sz="1600" dirty="0" err="1"/>
              <a:t>dalšími</a:t>
            </a:r>
            <a:r>
              <a:rPr lang="en-GB" sz="1600" dirty="0"/>
              <a:t> </a:t>
            </a:r>
            <a:r>
              <a:rPr lang="en-GB" sz="1600" dirty="0" err="1"/>
              <a:t>důkazy</a:t>
            </a:r>
            <a:r>
              <a:rPr lang="en-GB" sz="1600" dirty="0"/>
              <a:t>. </a:t>
            </a:r>
            <a:r>
              <a:rPr lang="en-GB" sz="1600" b="1" dirty="0" err="1"/>
              <a:t>Pokud</a:t>
            </a:r>
            <a:r>
              <a:rPr lang="en-GB" sz="1600" b="1" dirty="0"/>
              <a:t> </a:t>
            </a:r>
            <a:r>
              <a:rPr lang="en-GB" sz="1600" b="1" dirty="0" err="1"/>
              <a:t>není</a:t>
            </a:r>
            <a:r>
              <a:rPr lang="en-GB" sz="1600" b="1" dirty="0"/>
              <a:t> </a:t>
            </a:r>
            <a:r>
              <a:rPr lang="en-GB" sz="1600" b="1" dirty="0" err="1"/>
              <a:t>důkazní</a:t>
            </a:r>
            <a:r>
              <a:rPr lang="en-GB" sz="1600" b="1" dirty="0"/>
              <a:t> </a:t>
            </a:r>
            <a:r>
              <a:rPr lang="en-GB" sz="1600" b="1" dirty="0" err="1"/>
              <a:t>situace</a:t>
            </a:r>
            <a:r>
              <a:rPr lang="en-GB" sz="1600" b="1" dirty="0"/>
              <a:t> </a:t>
            </a:r>
            <a:r>
              <a:rPr lang="en-GB" sz="1600" b="1" dirty="0" err="1"/>
              <a:t>jednoznačná</a:t>
            </a:r>
            <a:r>
              <a:rPr lang="en-GB" sz="1600" b="1" dirty="0"/>
              <a:t>, je </a:t>
            </a:r>
            <a:r>
              <a:rPr lang="en-GB" sz="1600" b="1" dirty="0" err="1"/>
              <a:t>namístě</a:t>
            </a:r>
            <a:r>
              <a:rPr lang="en-GB" sz="1600" b="1" dirty="0"/>
              <a:t> </a:t>
            </a:r>
            <a:r>
              <a:rPr lang="en-GB" sz="1600" b="1" dirty="0" err="1"/>
              <a:t>doplnit</a:t>
            </a:r>
            <a:r>
              <a:rPr lang="en-GB" sz="1600" b="1" dirty="0"/>
              <a:t> </a:t>
            </a:r>
            <a:r>
              <a:rPr lang="en-GB" sz="1600" b="1" dirty="0" err="1"/>
              <a:t>dokazování</a:t>
            </a:r>
            <a:r>
              <a:rPr lang="en-GB" sz="1600" b="1" dirty="0"/>
              <a:t> </a:t>
            </a:r>
            <a:r>
              <a:rPr lang="en-GB" sz="1600" b="1" dirty="0" err="1"/>
              <a:t>např</a:t>
            </a:r>
            <a:r>
              <a:rPr lang="en-GB" sz="1600" b="1" dirty="0"/>
              <a:t>. </a:t>
            </a:r>
            <a:r>
              <a:rPr lang="en-GB" sz="1600" b="1" dirty="0" err="1"/>
              <a:t>aktuálním</a:t>
            </a:r>
            <a:r>
              <a:rPr lang="en-GB" sz="1600" b="1" dirty="0"/>
              <a:t> </a:t>
            </a:r>
            <a:r>
              <a:rPr lang="en-GB" sz="1600" b="1" dirty="0" err="1"/>
              <a:t>znaleckým</a:t>
            </a:r>
            <a:r>
              <a:rPr lang="en-GB" sz="1600" b="1" dirty="0"/>
              <a:t> </a:t>
            </a:r>
            <a:r>
              <a:rPr lang="en-GB" sz="1600" b="1" dirty="0" err="1"/>
              <a:t>posudkem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zdravotní</a:t>
            </a:r>
            <a:r>
              <a:rPr lang="en-GB" sz="1600" b="1" dirty="0"/>
              <a:t> </a:t>
            </a:r>
            <a:r>
              <a:rPr lang="en-GB" sz="1600" b="1" dirty="0" err="1"/>
              <a:t>stav</a:t>
            </a:r>
            <a:r>
              <a:rPr lang="en-GB" sz="1600" b="1" dirty="0"/>
              <a:t> </a:t>
            </a:r>
            <a:r>
              <a:rPr lang="en-GB" sz="1600" b="1" dirty="0" err="1"/>
              <a:t>stěžovatele</a:t>
            </a:r>
            <a:r>
              <a:rPr lang="en-GB" sz="1600" dirty="0"/>
              <a:t>, </a:t>
            </a:r>
            <a:r>
              <a:rPr lang="en-GB" sz="1600" dirty="0" err="1"/>
              <a:t>který</a:t>
            </a:r>
            <a:r>
              <a:rPr lang="en-GB" sz="1600" dirty="0"/>
              <a:t> by </a:t>
            </a:r>
            <a:r>
              <a:rPr lang="en-GB" sz="1600" dirty="0" err="1"/>
              <a:t>měl</a:t>
            </a:r>
            <a:r>
              <a:rPr lang="en-GB" sz="1600" dirty="0"/>
              <a:t> </a:t>
            </a:r>
            <a:r>
              <a:rPr lang="en-GB" sz="1600" dirty="0" err="1"/>
              <a:t>vypovídat</a:t>
            </a:r>
            <a:r>
              <a:rPr lang="en-GB" sz="1600" dirty="0"/>
              <a:t> </a:t>
            </a:r>
            <a:r>
              <a:rPr lang="en-GB" sz="1600" dirty="0" err="1"/>
              <a:t>právě</a:t>
            </a:r>
            <a:r>
              <a:rPr lang="en-GB" sz="1600" dirty="0"/>
              <a:t> o </a:t>
            </a:r>
            <a:r>
              <a:rPr lang="en-GB" sz="1600" dirty="0" err="1"/>
              <a:t>případných</a:t>
            </a:r>
            <a:r>
              <a:rPr lang="en-GB" sz="1600" dirty="0"/>
              <a:t> </a:t>
            </a:r>
            <a:r>
              <a:rPr lang="en-GB" sz="1600" dirty="0" err="1"/>
              <a:t>rizicích</a:t>
            </a:r>
            <a:r>
              <a:rPr lang="en-GB" sz="1600" dirty="0"/>
              <a:t> </a:t>
            </a:r>
            <a:r>
              <a:rPr lang="en-GB" sz="1600" dirty="0" err="1"/>
              <a:t>spojených</a:t>
            </a:r>
            <a:r>
              <a:rPr lang="en-GB" sz="1600" dirty="0"/>
              <a:t> s </a:t>
            </a:r>
            <a:r>
              <a:rPr lang="en-GB" sz="1600" dirty="0" err="1"/>
              <a:t>mírnější</a:t>
            </a:r>
            <a:r>
              <a:rPr lang="en-GB" sz="1600" dirty="0"/>
              <a:t> </a:t>
            </a:r>
            <a:r>
              <a:rPr lang="en-GB" sz="1600" dirty="0" err="1"/>
              <a:t>formou</a:t>
            </a:r>
            <a:r>
              <a:rPr lang="en-GB" sz="1600" dirty="0"/>
              <a:t> </a:t>
            </a:r>
            <a:r>
              <a:rPr lang="en-GB" sz="1600" dirty="0" err="1"/>
              <a:t>omezení</a:t>
            </a:r>
            <a:r>
              <a:rPr lang="en-GB" sz="1600" dirty="0"/>
              <a:t> </a:t>
            </a:r>
            <a:r>
              <a:rPr lang="en-GB" sz="1600" dirty="0" err="1"/>
              <a:t>osobní</a:t>
            </a:r>
            <a:r>
              <a:rPr lang="en-GB" sz="1600" dirty="0"/>
              <a:t> </a:t>
            </a:r>
            <a:r>
              <a:rPr lang="en-GB" sz="1600" dirty="0" err="1"/>
              <a:t>svobody</a:t>
            </a:r>
            <a:r>
              <a:rPr lang="en-GB" sz="1600" dirty="0"/>
              <a:t>. </a:t>
            </a:r>
            <a:r>
              <a:rPr lang="en-GB" sz="1600" dirty="0" err="1"/>
              <a:t>Pokud</a:t>
            </a:r>
            <a:r>
              <a:rPr lang="en-GB" sz="1600" dirty="0"/>
              <a:t> </a:t>
            </a:r>
            <a:r>
              <a:rPr lang="en-GB" sz="1600" dirty="0" err="1"/>
              <a:t>nejsou</a:t>
            </a:r>
            <a:r>
              <a:rPr lang="en-GB" sz="1600" dirty="0"/>
              <a:t> </a:t>
            </a:r>
            <a:r>
              <a:rPr lang="en-GB" sz="1600" dirty="0" err="1"/>
              <a:t>přesvědčivě</a:t>
            </a:r>
            <a:r>
              <a:rPr lang="en-GB" sz="1600" dirty="0"/>
              <a:t> </a:t>
            </a:r>
            <a:r>
              <a:rPr lang="en-GB" sz="1600" dirty="0" err="1"/>
              <a:t>doloženy</a:t>
            </a:r>
            <a:r>
              <a:rPr lang="en-GB" sz="1600" dirty="0"/>
              <a:t> </a:t>
            </a:r>
            <a:r>
              <a:rPr lang="en-GB" sz="1600" dirty="0" err="1"/>
              <a:t>konkrétní</a:t>
            </a:r>
            <a:r>
              <a:rPr lang="en-GB" sz="1600" dirty="0"/>
              <a:t> </a:t>
            </a:r>
            <a:r>
              <a:rPr lang="en-GB" sz="1600" dirty="0" err="1"/>
              <a:t>okolnosti</a:t>
            </a:r>
            <a:r>
              <a:rPr lang="en-GB" sz="1600" dirty="0"/>
              <a:t>, pro </a:t>
            </a:r>
            <a:r>
              <a:rPr lang="en-GB" sz="1600" dirty="0" err="1"/>
              <a:t>které</a:t>
            </a:r>
            <a:r>
              <a:rPr lang="en-GB" sz="1600" dirty="0"/>
              <a:t> je </a:t>
            </a:r>
            <a:r>
              <a:rPr lang="en-GB" sz="1600" dirty="0" err="1"/>
              <a:t>nadále</a:t>
            </a:r>
            <a:r>
              <a:rPr lang="en-GB" sz="1600" dirty="0"/>
              <a:t> </a:t>
            </a:r>
            <a:r>
              <a:rPr lang="en-GB" sz="1600" dirty="0" err="1"/>
              <a:t>nezbytné</a:t>
            </a:r>
            <a:r>
              <a:rPr lang="en-GB" sz="1600" dirty="0"/>
              <a:t> </a:t>
            </a:r>
            <a:r>
              <a:rPr lang="en-GB" sz="1600" dirty="0" err="1"/>
              <a:t>omezit</a:t>
            </a:r>
            <a:r>
              <a:rPr lang="en-GB" sz="1600" dirty="0"/>
              <a:t> </a:t>
            </a:r>
            <a:r>
              <a:rPr lang="en-GB" sz="1600" dirty="0" err="1"/>
              <a:t>osobní</a:t>
            </a:r>
            <a:r>
              <a:rPr lang="en-GB" sz="1600" dirty="0"/>
              <a:t> </a:t>
            </a:r>
            <a:r>
              <a:rPr lang="en-GB" sz="1600" dirty="0" err="1"/>
              <a:t>svobodu</a:t>
            </a:r>
            <a:r>
              <a:rPr lang="en-GB" sz="1600" dirty="0"/>
              <a:t> </a:t>
            </a:r>
            <a:r>
              <a:rPr lang="en-GB" sz="1600" dirty="0" err="1"/>
              <a:t>jednotlivce</a:t>
            </a:r>
            <a:r>
              <a:rPr lang="en-GB" sz="1600" dirty="0"/>
              <a:t> </a:t>
            </a:r>
            <a:r>
              <a:rPr lang="en-GB" sz="1600" dirty="0" err="1"/>
              <a:t>formou</a:t>
            </a:r>
            <a:r>
              <a:rPr lang="en-GB" sz="1600" dirty="0"/>
              <a:t> </a:t>
            </a:r>
            <a:r>
              <a:rPr lang="en-GB" sz="1600" dirty="0" err="1"/>
              <a:t>zabezpečovací</a:t>
            </a:r>
            <a:r>
              <a:rPr lang="en-GB" sz="1600" dirty="0"/>
              <a:t> </a:t>
            </a:r>
            <a:r>
              <a:rPr lang="en-GB" sz="1600" dirty="0" err="1"/>
              <a:t>detence</a:t>
            </a:r>
            <a:r>
              <a:rPr lang="en-GB" sz="1600" dirty="0"/>
              <a:t>, je </a:t>
            </a:r>
            <a:r>
              <a:rPr lang="en-GB" sz="1600" dirty="0" err="1"/>
              <a:t>nutno</a:t>
            </a:r>
            <a:r>
              <a:rPr lang="en-GB" sz="1600" dirty="0"/>
              <a:t> </a:t>
            </a:r>
            <a:r>
              <a:rPr lang="en-GB" sz="1600" dirty="0" err="1"/>
              <a:t>volit</a:t>
            </a:r>
            <a:r>
              <a:rPr lang="en-GB" sz="1600" dirty="0"/>
              <a:t> </a:t>
            </a:r>
            <a:r>
              <a:rPr lang="en-GB" sz="1600" dirty="0" err="1"/>
              <a:t>mírnější</a:t>
            </a:r>
            <a:r>
              <a:rPr lang="en-GB" sz="1600" dirty="0"/>
              <a:t> </a:t>
            </a:r>
            <a:r>
              <a:rPr lang="en-GB" sz="1600" dirty="0" err="1"/>
              <a:t>formu</a:t>
            </a:r>
            <a:r>
              <a:rPr lang="en-GB" sz="1600" dirty="0"/>
              <a:t> </a:t>
            </a:r>
            <a:r>
              <a:rPr lang="en-GB" sz="1600" dirty="0" err="1"/>
              <a:t>zásahu</a:t>
            </a:r>
            <a:r>
              <a:rPr lang="en-GB" sz="1600" dirty="0"/>
              <a:t> do </a:t>
            </a:r>
            <a:r>
              <a:rPr lang="en-GB" sz="1600" dirty="0" err="1"/>
              <a:t>osobní</a:t>
            </a:r>
            <a:r>
              <a:rPr lang="en-GB" sz="1600" dirty="0"/>
              <a:t> </a:t>
            </a:r>
            <a:r>
              <a:rPr lang="en-GB" sz="1600" dirty="0" err="1"/>
              <a:t>svobody</a:t>
            </a:r>
            <a:r>
              <a:rPr lang="en-GB" sz="1600" dirty="0"/>
              <a:t>, </a:t>
            </a:r>
            <a:r>
              <a:rPr lang="en-GB" sz="1600" dirty="0" err="1"/>
              <a:t>např</a:t>
            </a:r>
            <a:r>
              <a:rPr lang="en-GB" sz="1600" dirty="0"/>
              <a:t>. </a:t>
            </a:r>
            <a:r>
              <a:rPr lang="en-GB" sz="1600" dirty="0" err="1"/>
              <a:t>ústavní</a:t>
            </a:r>
            <a:r>
              <a:rPr lang="en-GB" sz="1600" dirty="0"/>
              <a:t> </a:t>
            </a:r>
            <a:r>
              <a:rPr lang="en-GB" sz="1600" dirty="0" err="1"/>
              <a:t>léčbu</a:t>
            </a:r>
            <a:r>
              <a:rPr lang="en-GB" sz="1600" dirty="0" smtClean="0"/>
              <a:t>.</a:t>
            </a:r>
            <a:endParaRPr lang="cs-CZ" sz="16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 err="1" smtClean="0"/>
              <a:t>Ústavní</a:t>
            </a:r>
            <a:r>
              <a:rPr lang="en-GB" sz="1600" dirty="0" smtClean="0"/>
              <a:t> </a:t>
            </a:r>
            <a:r>
              <a:rPr lang="en-GB" sz="1600" dirty="0" err="1"/>
              <a:t>soud</a:t>
            </a:r>
            <a:r>
              <a:rPr lang="en-GB" sz="1600" dirty="0"/>
              <a:t> </a:t>
            </a:r>
            <a:r>
              <a:rPr lang="en-GB" sz="1600" dirty="0" err="1"/>
              <a:t>tedy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závěr</a:t>
            </a:r>
            <a:r>
              <a:rPr lang="en-GB" sz="1600" dirty="0"/>
              <a:t> </a:t>
            </a:r>
            <a:r>
              <a:rPr lang="en-GB" sz="1600" dirty="0" err="1"/>
              <a:t>shrnuje</a:t>
            </a:r>
            <a:r>
              <a:rPr lang="en-GB" sz="1600" dirty="0"/>
              <a:t>, </a:t>
            </a:r>
            <a:r>
              <a:rPr lang="en-GB" sz="1600" dirty="0" err="1"/>
              <a:t>že</a:t>
            </a:r>
            <a:r>
              <a:rPr lang="en-GB" sz="1600" dirty="0"/>
              <a:t> </a:t>
            </a:r>
            <a:r>
              <a:rPr lang="en-GB" sz="1600" dirty="0" err="1"/>
              <a:t>zabezpečovací</a:t>
            </a:r>
            <a:r>
              <a:rPr lang="en-GB" sz="1600" dirty="0"/>
              <a:t> </a:t>
            </a:r>
            <a:r>
              <a:rPr lang="en-GB" sz="1600" dirty="0" err="1"/>
              <a:t>detence</a:t>
            </a:r>
            <a:r>
              <a:rPr lang="en-GB" sz="1600" dirty="0"/>
              <a:t> </a:t>
            </a:r>
            <a:r>
              <a:rPr lang="en-GB" sz="1600" dirty="0" err="1"/>
              <a:t>představuje</a:t>
            </a:r>
            <a:r>
              <a:rPr lang="en-GB" sz="1600" dirty="0"/>
              <a:t> </a:t>
            </a:r>
            <a:r>
              <a:rPr lang="en-GB" sz="1600" dirty="0" err="1"/>
              <a:t>mimořádně</a:t>
            </a:r>
            <a:r>
              <a:rPr lang="en-GB" sz="1600" dirty="0"/>
              <a:t> </a:t>
            </a:r>
            <a:r>
              <a:rPr lang="en-GB" sz="1600" dirty="0" err="1"/>
              <a:t>razantní</a:t>
            </a:r>
            <a:r>
              <a:rPr lang="en-GB" sz="1600" dirty="0"/>
              <a:t> </a:t>
            </a:r>
            <a:r>
              <a:rPr lang="en-GB" sz="1600" dirty="0" err="1"/>
              <a:t>zásah</a:t>
            </a:r>
            <a:r>
              <a:rPr lang="en-GB" sz="1600" dirty="0"/>
              <a:t> od </a:t>
            </a:r>
            <a:r>
              <a:rPr lang="en-GB" sz="1600" dirty="0" err="1"/>
              <a:t>základních</a:t>
            </a:r>
            <a:r>
              <a:rPr lang="en-GB" sz="1600" dirty="0"/>
              <a:t> </a:t>
            </a:r>
            <a:r>
              <a:rPr lang="en-GB" sz="1600" dirty="0" err="1"/>
              <a:t>práv</a:t>
            </a:r>
            <a:r>
              <a:rPr lang="en-GB" sz="1600" dirty="0"/>
              <a:t>, </a:t>
            </a:r>
            <a:r>
              <a:rPr lang="en-GB" sz="1600" dirty="0" err="1"/>
              <a:t>srovnatelný</a:t>
            </a:r>
            <a:r>
              <a:rPr lang="en-GB" sz="1600" dirty="0"/>
              <a:t> s </a:t>
            </a:r>
            <a:r>
              <a:rPr lang="en-GB" sz="1600" dirty="0" err="1"/>
              <a:t>uložením</a:t>
            </a:r>
            <a:r>
              <a:rPr lang="en-GB" sz="1600" dirty="0"/>
              <a:t> </a:t>
            </a:r>
            <a:r>
              <a:rPr lang="en-GB" sz="1600" dirty="0" err="1"/>
              <a:t>výjimečného</a:t>
            </a:r>
            <a:r>
              <a:rPr lang="en-GB" sz="1600" dirty="0"/>
              <a:t> </a:t>
            </a:r>
            <a:r>
              <a:rPr lang="en-GB" sz="1600" dirty="0" err="1"/>
              <a:t>trestu</a:t>
            </a:r>
            <a:r>
              <a:rPr lang="en-GB" sz="1600" dirty="0"/>
              <a:t> </a:t>
            </a:r>
            <a:r>
              <a:rPr lang="en-GB" sz="1600" dirty="0" err="1"/>
              <a:t>odnětí</a:t>
            </a:r>
            <a:r>
              <a:rPr lang="en-GB" sz="1600" dirty="0"/>
              <a:t> </a:t>
            </a:r>
            <a:r>
              <a:rPr lang="en-GB" sz="1600" dirty="0" err="1"/>
              <a:t>svobody</a:t>
            </a:r>
            <a:r>
              <a:rPr lang="en-GB" sz="1600" dirty="0"/>
              <a:t>, </a:t>
            </a:r>
            <a:r>
              <a:rPr lang="en-GB" sz="1600" dirty="0" err="1"/>
              <a:t>čemuž</a:t>
            </a:r>
            <a:r>
              <a:rPr lang="en-GB" sz="1600" dirty="0"/>
              <a:t> </a:t>
            </a:r>
            <a:r>
              <a:rPr lang="en-GB" sz="1600" dirty="0" err="1"/>
              <a:t>musí</a:t>
            </a:r>
            <a:r>
              <a:rPr lang="en-GB" sz="1600" dirty="0"/>
              <a:t> </a:t>
            </a:r>
            <a:r>
              <a:rPr lang="en-GB" sz="1600" dirty="0" err="1"/>
              <a:t>odpovídat</a:t>
            </a:r>
            <a:r>
              <a:rPr lang="en-GB" sz="1600" dirty="0"/>
              <a:t> </a:t>
            </a:r>
            <a:r>
              <a:rPr lang="en-GB" sz="1600" dirty="0" err="1"/>
              <a:t>náležité</a:t>
            </a:r>
            <a:r>
              <a:rPr lang="en-GB" sz="1600" dirty="0"/>
              <a:t> </a:t>
            </a:r>
            <a:r>
              <a:rPr lang="en-GB" sz="1600" dirty="0" err="1"/>
              <a:t>zkoumání</a:t>
            </a:r>
            <a:r>
              <a:rPr lang="en-GB" sz="1600" dirty="0"/>
              <a:t> </a:t>
            </a:r>
            <a:r>
              <a:rPr lang="en-GB" sz="1600" dirty="0" err="1"/>
              <a:t>toho</a:t>
            </a:r>
            <a:r>
              <a:rPr lang="en-GB" sz="1600" dirty="0"/>
              <a:t>, </a:t>
            </a:r>
            <a:r>
              <a:rPr lang="en-GB" sz="1600" dirty="0" err="1"/>
              <a:t>zda</a:t>
            </a:r>
            <a:r>
              <a:rPr lang="en-GB" sz="1600" dirty="0"/>
              <a:t> je </a:t>
            </a:r>
            <a:r>
              <a:rPr lang="en-GB" sz="1600" dirty="0" err="1"/>
              <a:t>zabezpečovací</a:t>
            </a:r>
            <a:r>
              <a:rPr lang="en-GB" sz="1600" dirty="0"/>
              <a:t> </a:t>
            </a:r>
            <a:r>
              <a:rPr lang="en-GB" sz="1600" dirty="0" err="1"/>
              <a:t>detence</a:t>
            </a:r>
            <a:r>
              <a:rPr lang="en-GB" sz="1600" dirty="0"/>
              <a:t> </a:t>
            </a:r>
            <a:r>
              <a:rPr lang="en-GB" sz="1600" dirty="0" err="1"/>
              <a:t>nezbytná</a:t>
            </a:r>
            <a:r>
              <a:rPr lang="en-GB" sz="1600" dirty="0"/>
              <a:t> a </a:t>
            </a:r>
            <a:r>
              <a:rPr lang="en-GB" sz="1600" dirty="0" err="1"/>
              <a:t>zda</a:t>
            </a:r>
            <a:r>
              <a:rPr lang="en-GB" sz="1600" dirty="0"/>
              <a:t> </a:t>
            </a:r>
            <a:r>
              <a:rPr lang="en-GB" sz="1600" dirty="0" err="1"/>
              <a:t>ji</a:t>
            </a:r>
            <a:r>
              <a:rPr lang="en-GB" sz="1600" dirty="0"/>
              <a:t> </a:t>
            </a:r>
            <a:r>
              <a:rPr lang="en-GB" sz="1600" dirty="0" err="1"/>
              <a:t>nelze</a:t>
            </a:r>
            <a:r>
              <a:rPr lang="en-GB" sz="1600" dirty="0"/>
              <a:t> </a:t>
            </a:r>
            <a:r>
              <a:rPr lang="en-GB" sz="1600" dirty="0" err="1"/>
              <a:t>nahradit</a:t>
            </a:r>
            <a:r>
              <a:rPr lang="en-GB" sz="1600" dirty="0"/>
              <a:t> </a:t>
            </a:r>
            <a:r>
              <a:rPr lang="en-GB" sz="1600" dirty="0" err="1"/>
              <a:t>ochranným</a:t>
            </a:r>
            <a:r>
              <a:rPr lang="en-GB" sz="1600" dirty="0"/>
              <a:t> </a:t>
            </a:r>
            <a:r>
              <a:rPr lang="en-GB" sz="1600" dirty="0" err="1"/>
              <a:t>léčením</a:t>
            </a:r>
            <a:r>
              <a:rPr lang="en-GB" sz="1600" dirty="0"/>
              <a:t>.</a:t>
            </a:r>
            <a:r>
              <a:rPr lang="en-GB" dirty="0" smtClean="0"/>
              <a:t> 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35551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III. ÚS 4071/17 ze dne 31. 7. </a:t>
            </a:r>
            <a:r>
              <a:rPr lang="pl-PL" dirty="0" smtClean="0"/>
              <a:t>2018 (Jo.Fi.)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126" y="135497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/>
              <a:t>K </a:t>
            </a: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soudní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36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,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zákonného</a:t>
            </a:r>
            <a:r>
              <a:rPr lang="en-GB" dirty="0"/>
              <a:t> </a:t>
            </a:r>
            <a:r>
              <a:rPr lang="en-GB" dirty="0" err="1"/>
              <a:t>soudce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38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 a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spravedlivý</a:t>
            </a:r>
            <a:r>
              <a:rPr lang="en-GB" dirty="0"/>
              <a:t> </a:t>
            </a:r>
            <a:r>
              <a:rPr lang="en-GB" dirty="0" err="1"/>
              <a:t>proces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6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Úmluvy</a:t>
            </a:r>
            <a:r>
              <a:rPr lang="en-GB" dirty="0"/>
              <a:t> o </a:t>
            </a:r>
            <a:r>
              <a:rPr lang="en-GB" dirty="0" err="1"/>
              <a:t>ochraně</a:t>
            </a:r>
            <a:r>
              <a:rPr lang="en-GB" dirty="0"/>
              <a:t> </a:t>
            </a:r>
            <a:r>
              <a:rPr lang="en-GB" dirty="0" err="1"/>
              <a:t>lidských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svobod</a:t>
            </a:r>
            <a:r>
              <a:rPr lang="en-GB" dirty="0"/>
              <a:t> </a:t>
            </a:r>
            <a:r>
              <a:rPr lang="en-GB" b="1" dirty="0" err="1"/>
              <a:t>dojde</a:t>
            </a:r>
            <a:r>
              <a:rPr lang="en-GB" b="1" dirty="0"/>
              <a:t> </a:t>
            </a:r>
            <a:r>
              <a:rPr lang="en-GB" b="1" dirty="0" err="1"/>
              <a:t>odmítnutím</a:t>
            </a:r>
            <a:r>
              <a:rPr lang="en-GB" b="1" dirty="0"/>
              <a:t> </a:t>
            </a:r>
            <a:r>
              <a:rPr lang="en-GB" b="1" dirty="0" err="1"/>
              <a:t>provedení</a:t>
            </a:r>
            <a:r>
              <a:rPr lang="en-GB" b="1" dirty="0"/>
              <a:t> </a:t>
            </a:r>
            <a:r>
              <a:rPr lang="en-GB" b="1" dirty="0" err="1"/>
              <a:t>důkazu</a:t>
            </a:r>
            <a:r>
              <a:rPr lang="en-GB" b="1" dirty="0"/>
              <a:t> </a:t>
            </a:r>
            <a:r>
              <a:rPr lang="en-GB" b="1" dirty="0" err="1"/>
              <a:t>zvukovým</a:t>
            </a:r>
            <a:r>
              <a:rPr lang="en-GB" b="1" dirty="0"/>
              <a:t> </a:t>
            </a:r>
            <a:r>
              <a:rPr lang="en-GB" b="1" dirty="0" err="1"/>
              <a:t>záznamem</a:t>
            </a:r>
            <a:r>
              <a:rPr lang="en-GB" b="1" dirty="0"/>
              <a:t> z </a:t>
            </a:r>
            <a:r>
              <a:rPr lang="en-GB" b="1" dirty="0" err="1"/>
              <a:t>porady</a:t>
            </a:r>
            <a:r>
              <a:rPr lang="en-GB" b="1" dirty="0"/>
              <a:t> </a:t>
            </a:r>
            <a:r>
              <a:rPr lang="en-GB" b="1" dirty="0" err="1"/>
              <a:t>senátu</a:t>
            </a:r>
            <a:r>
              <a:rPr lang="en-GB" b="1" dirty="0"/>
              <a:t> </a:t>
            </a:r>
            <a:r>
              <a:rPr lang="en-GB" dirty="0"/>
              <a:t>[§ 127 </a:t>
            </a:r>
            <a:r>
              <a:rPr lang="en-GB" dirty="0" err="1"/>
              <a:t>zákona</a:t>
            </a:r>
            <a:r>
              <a:rPr lang="en-GB" dirty="0"/>
              <a:t> č. 141/1961 Sb., o </a:t>
            </a:r>
            <a:r>
              <a:rPr lang="en-GB" dirty="0" err="1"/>
              <a:t>trestním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soudním</a:t>
            </a:r>
            <a:r>
              <a:rPr lang="en-GB" dirty="0"/>
              <a:t> (</a:t>
            </a:r>
            <a:r>
              <a:rPr lang="en-GB" dirty="0" err="1"/>
              <a:t>trestní</a:t>
            </a:r>
            <a:r>
              <a:rPr lang="en-GB" dirty="0"/>
              <a:t> </a:t>
            </a:r>
            <a:r>
              <a:rPr lang="en-GB" dirty="0" err="1"/>
              <a:t>řád</a:t>
            </a:r>
            <a:r>
              <a:rPr lang="en-GB" dirty="0"/>
              <a:t>),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znění</a:t>
            </a:r>
            <a:r>
              <a:rPr lang="en-GB" dirty="0"/>
              <a:t> </a:t>
            </a:r>
            <a:r>
              <a:rPr lang="en-GB" dirty="0" err="1"/>
              <a:t>pozdějších</a:t>
            </a:r>
            <a:r>
              <a:rPr lang="en-GB" dirty="0"/>
              <a:t> </a:t>
            </a:r>
            <a:r>
              <a:rPr lang="en-GB" dirty="0" err="1"/>
              <a:t>předpisů</a:t>
            </a:r>
            <a:r>
              <a:rPr lang="en-GB" dirty="0"/>
              <a:t>], </a:t>
            </a:r>
            <a:r>
              <a:rPr lang="en-GB" b="1" dirty="0" err="1"/>
              <a:t>nepřekračuje</a:t>
            </a:r>
            <a:r>
              <a:rPr lang="en-GB" b="1" dirty="0"/>
              <a:t>-li </a:t>
            </a:r>
            <a:r>
              <a:rPr lang="en-GB" b="1" dirty="0" err="1"/>
              <a:t>provedení</a:t>
            </a:r>
            <a:r>
              <a:rPr lang="en-GB" b="1" dirty="0"/>
              <a:t> </a:t>
            </a:r>
            <a:r>
              <a:rPr lang="en-GB" b="1" dirty="0" err="1"/>
              <a:t>důkazu</a:t>
            </a:r>
            <a:r>
              <a:rPr lang="en-GB" b="1" dirty="0"/>
              <a:t> </a:t>
            </a:r>
            <a:r>
              <a:rPr lang="en-GB" b="1" dirty="0" err="1"/>
              <a:t>tímto</a:t>
            </a:r>
            <a:r>
              <a:rPr lang="en-GB" b="1" dirty="0"/>
              <a:t> </a:t>
            </a:r>
            <a:r>
              <a:rPr lang="en-GB" b="1" dirty="0" err="1"/>
              <a:t>záznamem</a:t>
            </a:r>
            <a:r>
              <a:rPr lang="en-GB" b="1" dirty="0"/>
              <a:t> </a:t>
            </a:r>
            <a:r>
              <a:rPr lang="en-GB" b="1" dirty="0" err="1"/>
              <a:t>nepřijatelnou</a:t>
            </a:r>
            <a:r>
              <a:rPr lang="en-GB" b="1" dirty="0"/>
              <a:t> </a:t>
            </a:r>
            <a:r>
              <a:rPr lang="en-GB" b="1" dirty="0" err="1"/>
              <a:t>míru</a:t>
            </a:r>
            <a:r>
              <a:rPr lang="en-GB" b="1" dirty="0"/>
              <a:t> </a:t>
            </a:r>
            <a:r>
              <a:rPr lang="en-GB" b="1" dirty="0" err="1"/>
              <a:t>kontextuálního</a:t>
            </a:r>
            <a:r>
              <a:rPr lang="en-GB" b="1" dirty="0"/>
              <a:t> </a:t>
            </a:r>
            <a:r>
              <a:rPr lang="en-GB" b="1" dirty="0" err="1"/>
              <a:t>zásahu</a:t>
            </a:r>
            <a:r>
              <a:rPr lang="en-GB" b="1" dirty="0"/>
              <a:t> do </a:t>
            </a:r>
            <a:r>
              <a:rPr lang="en-GB" b="1" dirty="0" err="1"/>
              <a:t>základního</a:t>
            </a:r>
            <a:r>
              <a:rPr lang="en-GB" b="1" dirty="0"/>
              <a:t> </a:t>
            </a:r>
            <a:r>
              <a:rPr lang="en-GB" b="1" dirty="0" err="1"/>
              <a:t>práva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ochranu</a:t>
            </a:r>
            <a:r>
              <a:rPr lang="en-GB" b="1" dirty="0"/>
              <a:t> </a:t>
            </a:r>
            <a:r>
              <a:rPr lang="en-GB" b="1" dirty="0" err="1"/>
              <a:t>soukromí</a:t>
            </a:r>
            <a:r>
              <a:rPr lang="en-GB" b="1" dirty="0"/>
              <a:t>. </a:t>
            </a:r>
            <a:r>
              <a:rPr lang="en-GB" b="1" dirty="0" smtClean="0"/>
              <a:t> </a:t>
            </a:r>
            <a:r>
              <a:rPr lang="en-GB" sz="2400" b="1" dirty="0" smtClean="0"/>
              <a:t> 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32761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IV. ÚS 1463/18 ze dne 31. 7. </a:t>
            </a:r>
            <a:r>
              <a:rPr lang="pl-PL" dirty="0" smtClean="0"/>
              <a:t>2018 (P.R.)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126" y="135497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b="1" dirty="0"/>
              <a:t>V </a:t>
            </a:r>
            <a:r>
              <a:rPr lang="en-GB" b="1" dirty="0" err="1"/>
              <a:t>případě</a:t>
            </a:r>
            <a:r>
              <a:rPr lang="en-GB" b="1" dirty="0"/>
              <a:t> </a:t>
            </a:r>
            <a:r>
              <a:rPr lang="en-GB" b="1" dirty="0" err="1"/>
              <a:t>podání</a:t>
            </a:r>
            <a:r>
              <a:rPr lang="en-GB" b="1" dirty="0"/>
              <a:t> </a:t>
            </a:r>
            <a:r>
              <a:rPr lang="en-GB" b="1" dirty="0" err="1"/>
              <a:t>stížnosti</a:t>
            </a:r>
            <a:r>
              <a:rPr lang="en-GB" b="1" dirty="0"/>
              <a:t> </a:t>
            </a:r>
            <a:r>
              <a:rPr lang="en-GB" b="1" dirty="0" err="1"/>
              <a:t>proti</a:t>
            </a:r>
            <a:r>
              <a:rPr lang="en-GB" b="1" dirty="0"/>
              <a:t> </a:t>
            </a:r>
            <a:r>
              <a:rPr lang="en-GB" b="1" dirty="0" err="1"/>
              <a:t>usnesení</a:t>
            </a:r>
            <a:r>
              <a:rPr lang="en-GB" b="1" dirty="0"/>
              <a:t> o </a:t>
            </a:r>
            <a:r>
              <a:rPr lang="en-GB" b="1" dirty="0" err="1"/>
              <a:t>vzetí</a:t>
            </a:r>
            <a:r>
              <a:rPr lang="en-GB" b="1" dirty="0"/>
              <a:t> do </a:t>
            </a:r>
            <a:r>
              <a:rPr lang="en-GB" b="1" dirty="0" err="1"/>
              <a:t>vazby</a:t>
            </a:r>
            <a:r>
              <a:rPr lang="en-GB" b="1" dirty="0"/>
              <a:t> </a:t>
            </a:r>
            <a:r>
              <a:rPr lang="en-GB" b="1" dirty="0" err="1"/>
              <a:t>ze</a:t>
            </a:r>
            <a:r>
              <a:rPr lang="en-GB" b="1" dirty="0"/>
              <a:t> </a:t>
            </a:r>
            <a:r>
              <a:rPr lang="en-GB" b="1" dirty="0" err="1"/>
              <a:t>strany</a:t>
            </a:r>
            <a:r>
              <a:rPr lang="en-GB" b="1" dirty="0"/>
              <a:t> </a:t>
            </a:r>
            <a:r>
              <a:rPr lang="en-GB" b="1" dirty="0" err="1"/>
              <a:t>státní</a:t>
            </a:r>
            <a:r>
              <a:rPr lang="en-GB" b="1" dirty="0"/>
              <a:t> </a:t>
            </a:r>
            <a:r>
              <a:rPr lang="en-GB" b="1" dirty="0" err="1"/>
              <a:t>zástupkyně</a:t>
            </a:r>
            <a:r>
              <a:rPr lang="en-GB" b="1" dirty="0"/>
              <a:t>, </a:t>
            </a:r>
            <a:r>
              <a:rPr lang="en-GB" b="1" dirty="0" err="1"/>
              <a:t>která</a:t>
            </a:r>
            <a:r>
              <a:rPr lang="en-GB" b="1" dirty="0"/>
              <a:t> </a:t>
            </a:r>
            <a:r>
              <a:rPr lang="en-GB" b="1" dirty="0" err="1"/>
              <a:t>není</a:t>
            </a:r>
            <a:r>
              <a:rPr lang="en-GB" b="1" dirty="0"/>
              <a:t> </a:t>
            </a:r>
            <a:r>
              <a:rPr lang="en-GB" b="1" dirty="0" err="1"/>
              <a:t>blanketní</a:t>
            </a:r>
            <a:r>
              <a:rPr lang="en-GB" dirty="0"/>
              <a:t>, je </a:t>
            </a:r>
            <a:r>
              <a:rPr lang="en-GB" dirty="0" err="1"/>
              <a:t>alespoň</a:t>
            </a:r>
            <a:r>
              <a:rPr lang="en-GB" dirty="0"/>
              <a:t> </a:t>
            </a:r>
            <a:r>
              <a:rPr lang="en-GB" dirty="0" err="1"/>
              <a:t>stručně</a:t>
            </a:r>
            <a:r>
              <a:rPr lang="en-GB" dirty="0"/>
              <a:t> </a:t>
            </a:r>
            <a:r>
              <a:rPr lang="en-GB" dirty="0" err="1"/>
              <a:t>odůvodněna</a:t>
            </a:r>
            <a:r>
              <a:rPr lang="en-GB" dirty="0"/>
              <a:t> a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zjevně</a:t>
            </a:r>
            <a:r>
              <a:rPr lang="en-GB" dirty="0"/>
              <a:t> </a:t>
            </a:r>
            <a:r>
              <a:rPr lang="en-GB" dirty="0" err="1"/>
              <a:t>procesně</a:t>
            </a:r>
            <a:r>
              <a:rPr lang="en-GB" dirty="0"/>
              <a:t> </a:t>
            </a:r>
            <a:r>
              <a:rPr lang="en-GB" dirty="0" err="1"/>
              <a:t>nepřípustná</a:t>
            </a:r>
            <a:r>
              <a:rPr lang="en-GB" dirty="0"/>
              <a:t>, </a:t>
            </a:r>
            <a:r>
              <a:rPr lang="en-GB" b="1" dirty="0"/>
              <a:t>je s </a:t>
            </a:r>
            <a:r>
              <a:rPr lang="en-GB" b="1" dirty="0" err="1"/>
              <a:t>ohledem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význam</a:t>
            </a:r>
            <a:r>
              <a:rPr lang="en-GB" b="1" dirty="0"/>
              <a:t> </a:t>
            </a:r>
            <a:r>
              <a:rPr lang="en-GB" b="1" dirty="0" err="1"/>
              <a:t>vazebního</a:t>
            </a:r>
            <a:r>
              <a:rPr lang="en-GB" b="1" dirty="0"/>
              <a:t> </a:t>
            </a:r>
            <a:r>
              <a:rPr lang="en-GB" b="1" dirty="0" err="1"/>
              <a:t>rozhodování</a:t>
            </a:r>
            <a:r>
              <a:rPr lang="en-GB" b="1" dirty="0"/>
              <a:t> a </a:t>
            </a:r>
            <a:r>
              <a:rPr lang="en-GB" b="1" dirty="0" err="1"/>
              <a:t>možnost</a:t>
            </a:r>
            <a:r>
              <a:rPr lang="en-GB" b="1" dirty="0"/>
              <a:t> </a:t>
            </a:r>
            <a:r>
              <a:rPr lang="en-GB" b="1" dirty="0" err="1"/>
              <a:t>zhoršení</a:t>
            </a:r>
            <a:r>
              <a:rPr lang="en-GB" b="1" dirty="0"/>
              <a:t> </a:t>
            </a:r>
            <a:r>
              <a:rPr lang="en-GB" b="1" dirty="0" err="1"/>
              <a:t>postavení</a:t>
            </a:r>
            <a:r>
              <a:rPr lang="en-GB" b="1" dirty="0"/>
              <a:t> </a:t>
            </a:r>
            <a:r>
              <a:rPr lang="en-GB" b="1" dirty="0" err="1"/>
              <a:t>obviněného</a:t>
            </a:r>
            <a:r>
              <a:rPr lang="en-GB" b="1" dirty="0"/>
              <a:t> </a:t>
            </a:r>
            <a:r>
              <a:rPr lang="en-GB" b="1" dirty="0" err="1"/>
              <a:t>vždy</a:t>
            </a:r>
            <a:r>
              <a:rPr lang="en-GB" b="1" dirty="0"/>
              <a:t> </a:t>
            </a:r>
            <a:r>
              <a:rPr lang="en-GB" b="1" dirty="0" err="1"/>
              <a:t>nutné</a:t>
            </a:r>
            <a:r>
              <a:rPr lang="en-GB" b="1" dirty="0"/>
              <a:t> </a:t>
            </a:r>
            <a:r>
              <a:rPr lang="en-GB" b="1" dirty="0" err="1"/>
              <a:t>považovat</a:t>
            </a:r>
            <a:r>
              <a:rPr lang="en-GB" b="1" dirty="0"/>
              <a:t> </a:t>
            </a:r>
            <a:r>
              <a:rPr lang="en-GB" b="1" dirty="0" err="1"/>
              <a:t>doručení</a:t>
            </a:r>
            <a:r>
              <a:rPr lang="en-GB" b="1" dirty="0"/>
              <a:t> </a:t>
            </a:r>
            <a:r>
              <a:rPr lang="en-GB" b="1" dirty="0" err="1"/>
              <a:t>opisu</a:t>
            </a:r>
            <a:r>
              <a:rPr lang="en-GB" b="1" dirty="0"/>
              <a:t> </a:t>
            </a:r>
            <a:r>
              <a:rPr lang="en-GB" b="1" dirty="0" err="1"/>
              <a:t>této</a:t>
            </a:r>
            <a:r>
              <a:rPr lang="en-GB" b="1" dirty="0"/>
              <a:t> </a:t>
            </a:r>
            <a:r>
              <a:rPr lang="en-GB" b="1" dirty="0" err="1"/>
              <a:t>stížnosti</a:t>
            </a:r>
            <a:r>
              <a:rPr lang="en-GB" b="1" dirty="0"/>
              <a:t> </a:t>
            </a:r>
            <a:r>
              <a:rPr lang="en-GB" b="1" dirty="0" err="1"/>
              <a:t>za</a:t>
            </a:r>
            <a:r>
              <a:rPr lang="en-GB" b="1" dirty="0"/>
              <a:t> „</a:t>
            </a:r>
            <a:r>
              <a:rPr lang="en-GB" b="1" dirty="0" err="1"/>
              <a:t>potřebné</a:t>
            </a:r>
            <a:r>
              <a:rPr lang="en-GB" b="1" dirty="0"/>
              <a:t>“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smyslu</a:t>
            </a:r>
            <a:r>
              <a:rPr lang="en-GB" dirty="0"/>
              <a:t> </a:t>
            </a:r>
            <a:r>
              <a:rPr lang="en-GB" dirty="0" err="1"/>
              <a:t>ustanovení</a:t>
            </a:r>
            <a:r>
              <a:rPr lang="en-GB" dirty="0"/>
              <a:t> § 146 </a:t>
            </a:r>
            <a:r>
              <a:rPr lang="en-GB" dirty="0" err="1"/>
              <a:t>odst</a:t>
            </a:r>
            <a:r>
              <a:rPr lang="en-GB" dirty="0"/>
              <a:t>. 2 </a:t>
            </a:r>
            <a:r>
              <a:rPr lang="en-GB" dirty="0" err="1"/>
              <a:t>písm</a:t>
            </a:r>
            <a:r>
              <a:rPr lang="en-GB" dirty="0"/>
              <a:t>. c)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en-GB" dirty="0"/>
              <a:t>, </a:t>
            </a:r>
            <a:r>
              <a:rPr lang="en-GB" dirty="0" err="1"/>
              <a:t>neboť</a:t>
            </a:r>
            <a:r>
              <a:rPr lang="en-GB" dirty="0"/>
              <a:t> </a:t>
            </a:r>
            <a:r>
              <a:rPr lang="en-GB" dirty="0" err="1"/>
              <a:t>neinformování</a:t>
            </a:r>
            <a:r>
              <a:rPr lang="en-GB" dirty="0"/>
              <a:t> </a:t>
            </a:r>
            <a:r>
              <a:rPr lang="en-GB" dirty="0" err="1"/>
              <a:t>obviněného</a:t>
            </a:r>
            <a:r>
              <a:rPr lang="en-GB" dirty="0"/>
              <a:t> o </a:t>
            </a:r>
            <a:r>
              <a:rPr lang="en-GB" dirty="0" err="1"/>
              <a:t>takovém</a:t>
            </a:r>
            <a:r>
              <a:rPr lang="en-GB" dirty="0"/>
              <a:t> </a:t>
            </a:r>
            <a:r>
              <a:rPr lang="en-GB" dirty="0" err="1"/>
              <a:t>procesním</a:t>
            </a:r>
            <a:r>
              <a:rPr lang="en-GB" dirty="0"/>
              <a:t> </a:t>
            </a:r>
            <a:r>
              <a:rPr lang="en-GB" dirty="0" err="1"/>
              <a:t>úkonu</a:t>
            </a:r>
            <a:r>
              <a:rPr lang="en-GB" dirty="0"/>
              <a:t> </a:t>
            </a:r>
            <a:r>
              <a:rPr lang="en-GB" dirty="0" err="1"/>
              <a:t>protistrany</a:t>
            </a:r>
            <a:r>
              <a:rPr lang="en-GB" dirty="0"/>
              <a:t> a </a:t>
            </a:r>
            <a:r>
              <a:rPr lang="en-GB" dirty="0" err="1"/>
              <a:t>neudělení</a:t>
            </a:r>
            <a:r>
              <a:rPr lang="en-GB" dirty="0"/>
              <a:t> </a:t>
            </a:r>
            <a:r>
              <a:rPr lang="en-GB" dirty="0" err="1"/>
              <a:t>prostoru</a:t>
            </a:r>
            <a:r>
              <a:rPr lang="en-GB" dirty="0"/>
              <a:t> k </a:t>
            </a:r>
            <a:r>
              <a:rPr lang="en-GB" dirty="0" err="1"/>
              <a:t>vyjádření</a:t>
            </a:r>
            <a:r>
              <a:rPr lang="en-GB" dirty="0"/>
              <a:t> je </a:t>
            </a:r>
            <a:r>
              <a:rPr lang="en-GB" dirty="0" err="1"/>
              <a:t>porušením</a:t>
            </a:r>
            <a:r>
              <a:rPr lang="en-GB" dirty="0"/>
              <a:t> </a:t>
            </a:r>
            <a:r>
              <a:rPr lang="en-GB" dirty="0" err="1"/>
              <a:t>zásady</a:t>
            </a:r>
            <a:r>
              <a:rPr lang="en-GB" dirty="0"/>
              <a:t> </a:t>
            </a:r>
            <a:r>
              <a:rPr lang="en-GB" dirty="0" err="1"/>
              <a:t>kontradiktornosti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a </a:t>
            </a:r>
            <a:r>
              <a:rPr lang="en-GB" dirty="0" err="1"/>
              <a:t>práva</a:t>
            </a:r>
            <a:r>
              <a:rPr lang="en-GB" dirty="0"/>
              <a:t> </a:t>
            </a:r>
            <a:r>
              <a:rPr lang="en-GB" dirty="0" err="1"/>
              <a:t>vyjádřit</a:t>
            </a:r>
            <a:r>
              <a:rPr lang="en-GB" dirty="0"/>
              <a:t> se </a:t>
            </a:r>
            <a:r>
              <a:rPr lang="en-GB" dirty="0" err="1"/>
              <a:t>zaručených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37 </a:t>
            </a:r>
            <a:r>
              <a:rPr lang="en-GB" dirty="0" err="1"/>
              <a:t>odst</a:t>
            </a:r>
            <a:r>
              <a:rPr lang="en-GB" dirty="0"/>
              <a:t>. 3 a </a:t>
            </a:r>
            <a:r>
              <a:rPr lang="en-GB" dirty="0" err="1"/>
              <a:t>čl</a:t>
            </a:r>
            <a:r>
              <a:rPr lang="en-GB" dirty="0"/>
              <a:t>. 38 </a:t>
            </a:r>
            <a:r>
              <a:rPr lang="en-GB" dirty="0" err="1"/>
              <a:t>odst</a:t>
            </a:r>
            <a:r>
              <a:rPr lang="en-GB" dirty="0"/>
              <a:t>. 2 </a:t>
            </a:r>
            <a:r>
              <a:rPr lang="en-GB" dirty="0" err="1"/>
              <a:t>Listiny</a:t>
            </a:r>
            <a:r>
              <a:rPr lang="en-GB" dirty="0"/>
              <a:t>. 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89427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II. ÚS 131/18 ze dne 15. 8. </a:t>
            </a:r>
            <a:r>
              <a:rPr lang="pl-PL" dirty="0" smtClean="0"/>
              <a:t>2018 (K.Š.)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814" y="80633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400" dirty="0" err="1"/>
              <a:t>Stát</a:t>
            </a:r>
            <a:r>
              <a:rPr lang="en-GB" sz="2400" dirty="0"/>
              <a:t> </a:t>
            </a:r>
            <a:r>
              <a:rPr lang="en-GB" sz="2400" dirty="0" err="1"/>
              <a:t>může</a:t>
            </a:r>
            <a:r>
              <a:rPr lang="en-GB" sz="2400" dirty="0"/>
              <a:t> </a:t>
            </a:r>
            <a:r>
              <a:rPr lang="en-GB" sz="2400" dirty="0" err="1"/>
              <a:t>zákonem</a:t>
            </a:r>
            <a:r>
              <a:rPr lang="en-GB" sz="2400" dirty="0"/>
              <a:t> </a:t>
            </a:r>
            <a:r>
              <a:rPr lang="en-GB" sz="2400" dirty="0" err="1"/>
              <a:t>svobodnou</a:t>
            </a:r>
            <a:r>
              <a:rPr lang="en-GB" sz="2400" dirty="0"/>
              <a:t> </a:t>
            </a:r>
            <a:r>
              <a:rPr lang="en-GB" sz="2400" dirty="0" err="1"/>
              <a:t>volbu</a:t>
            </a:r>
            <a:r>
              <a:rPr lang="en-GB" sz="2400" dirty="0"/>
              <a:t> </a:t>
            </a:r>
            <a:r>
              <a:rPr lang="en-GB" sz="2400" dirty="0" err="1"/>
              <a:t>obhájce</a:t>
            </a:r>
            <a:r>
              <a:rPr lang="en-GB" sz="2400" dirty="0"/>
              <a:t> </a:t>
            </a:r>
            <a:r>
              <a:rPr lang="en-GB" sz="2400" dirty="0" err="1"/>
              <a:t>omezit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vybraných</a:t>
            </a:r>
            <a:r>
              <a:rPr lang="en-GB" sz="2400" dirty="0"/>
              <a:t> </a:t>
            </a:r>
            <a:r>
              <a:rPr lang="en-GB" sz="2400" dirty="0" err="1"/>
              <a:t>případech</a:t>
            </a:r>
            <a:r>
              <a:rPr lang="en-GB" sz="2400" dirty="0"/>
              <a:t>; </a:t>
            </a:r>
            <a:r>
              <a:rPr lang="en-GB" sz="2400" dirty="0" err="1"/>
              <a:t>jedná</a:t>
            </a:r>
            <a:r>
              <a:rPr lang="en-GB" sz="2400" dirty="0"/>
              <a:t> se </a:t>
            </a:r>
            <a:r>
              <a:rPr lang="en-GB" sz="2400" dirty="0" err="1"/>
              <a:t>však</a:t>
            </a:r>
            <a:r>
              <a:rPr lang="en-GB" sz="2400" dirty="0"/>
              <a:t> o </a:t>
            </a:r>
            <a:r>
              <a:rPr lang="en-GB" sz="2400" dirty="0" err="1"/>
              <a:t>mimořádně</a:t>
            </a:r>
            <a:r>
              <a:rPr lang="en-GB" sz="2400" dirty="0"/>
              <a:t> </a:t>
            </a:r>
            <a:r>
              <a:rPr lang="en-GB" sz="2400" dirty="0" err="1"/>
              <a:t>významný</a:t>
            </a:r>
            <a:r>
              <a:rPr lang="en-GB" sz="2400" dirty="0"/>
              <a:t> </a:t>
            </a:r>
            <a:r>
              <a:rPr lang="en-GB" sz="2400" dirty="0" err="1"/>
              <a:t>zásah</a:t>
            </a:r>
            <a:r>
              <a:rPr lang="en-GB" sz="2400" dirty="0"/>
              <a:t>. Proto </a:t>
            </a:r>
            <a:r>
              <a:rPr lang="en-GB" sz="2400" dirty="0" err="1"/>
              <a:t>tak</a:t>
            </a:r>
            <a:r>
              <a:rPr lang="en-GB" sz="2400" dirty="0"/>
              <a:t> </a:t>
            </a:r>
            <a:r>
              <a:rPr lang="en-GB" sz="2400" dirty="0" err="1"/>
              <a:t>může</a:t>
            </a:r>
            <a:r>
              <a:rPr lang="en-GB" sz="2400" dirty="0"/>
              <a:t> </a:t>
            </a:r>
            <a:r>
              <a:rPr lang="en-GB" sz="2400" dirty="0" err="1"/>
              <a:t>činit</a:t>
            </a:r>
            <a:r>
              <a:rPr lang="en-GB" sz="2400" dirty="0"/>
              <a:t> </a:t>
            </a:r>
            <a:r>
              <a:rPr lang="en-GB" sz="2400" dirty="0" err="1"/>
              <a:t>pouze</a:t>
            </a:r>
            <a:r>
              <a:rPr lang="en-GB" sz="2400" dirty="0"/>
              <a:t> </a:t>
            </a:r>
            <a:r>
              <a:rPr lang="en-GB" sz="2400" dirty="0" err="1"/>
              <a:t>tehdy</a:t>
            </a:r>
            <a:r>
              <a:rPr lang="en-GB" sz="2400" dirty="0"/>
              <a:t>, </a:t>
            </a:r>
            <a:r>
              <a:rPr lang="en-GB" sz="2400" dirty="0" err="1"/>
              <a:t>pokud</a:t>
            </a:r>
            <a:r>
              <a:rPr lang="en-GB" sz="2400" dirty="0"/>
              <a:t> </a:t>
            </a:r>
            <a:r>
              <a:rPr lang="en-GB" sz="2400" dirty="0" err="1"/>
              <a:t>takový</a:t>
            </a:r>
            <a:r>
              <a:rPr lang="en-GB" sz="2400" dirty="0"/>
              <a:t> </a:t>
            </a:r>
            <a:r>
              <a:rPr lang="en-GB" sz="2400" dirty="0" err="1"/>
              <a:t>zásah</a:t>
            </a:r>
            <a:r>
              <a:rPr lang="en-GB" sz="2400" dirty="0"/>
              <a:t> </a:t>
            </a:r>
            <a:r>
              <a:rPr lang="en-GB" sz="2400" dirty="0" err="1"/>
              <a:t>sleduje</a:t>
            </a:r>
            <a:r>
              <a:rPr lang="en-GB" sz="2400" dirty="0"/>
              <a:t> </a:t>
            </a:r>
            <a:r>
              <a:rPr lang="en-GB" sz="2400" dirty="0" err="1"/>
              <a:t>legitimní</a:t>
            </a:r>
            <a:r>
              <a:rPr lang="en-GB" sz="2400" dirty="0"/>
              <a:t> </a:t>
            </a:r>
            <a:r>
              <a:rPr lang="en-GB" sz="2400" dirty="0" err="1"/>
              <a:t>cíl</a:t>
            </a:r>
            <a:r>
              <a:rPr lang="en-GB" sz="2400" dirty="0"/>
              <a:t> a </a:t>
            </a:r>
            <a:r>
              <a:rPr lang="en-GB" sz="2400" dirty="0" err="1"/>
              <a:t>obstojí</a:t>
            </a:r>
            <a:r>
              <a:rPr lang="en-GB" sz="2400" dirty="0"/>
              <a:t> v </a:t>
            </a:r>
            <a:r>
              <a:rPr lang="en-GB" sz="2400" dirty="0" err="1"/>
              <a:t>testu</a:t>
            </a:r>
            <a:r>
              <a:rPr lang="en-GB" sz="2400" dirty="0"/>
              <a:t> </a:t>
            </a:r>
            <a:r>
              <a:rPr lang="en-GB" sz="2400" dirty="0" err="1"/>
              <a:t>proporcionality</a:t>
            </a:r>
            <a:r>
              <a:rPr lang="en-GB" sz="2400" dirty="0"/>
              <a:t>.</a:t>
            </a:r>
            <a:br>
              <a:rPr lang="en-GB" sz="2400" dirty="0"/>
            </a:br>
            <a:r>
              <a:rPr lang="en-GB" sz="2400" dirty="0"/>
              <a:t>S </a:t>
            </a:r>
            <a:r>
              <a:rPr lang="en-GB" sz="2400" dirty="0" err="1"/>
              <a:t>ohledem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základní</a:t>
            </a:r>
            <a:r>
              <a:rPr lang="en-GB" sz="2400" dirty="0"/>
              <a:t>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právnické</a:t>
            </a:r>
            <a:r>
              <a:rPr lang="en-GB" sz="2400" dirty="0"/>
              <a:t> </a:t>
            </a:r>
            <a:r>
              <a:rPr lang="en-GB" sz="2400" dirty="0" err="1"/>
              <a:t>osoby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obhajobu</a:t>
            </a:r>
            <a:r>
              <a:rPr lang="en-GB" sz="2400" dirty="0"/>
              <a:t>, </a:t>
            </a:r>
            <a:r>
              <a:rPr lang="en-GB" sz="2400" dirty="0" err="1"/>
              <a:t>jehož</a:t>
            </a:r>
            <a:r>
              <a:rPr lang="en-GB" sz="2400" dirty="0"/>
              <a:t> </a:t>
            </a:r>
            <a:r>
              <a:rPr lang="en-GB" sz="2400" dirty="0" err="1"/>
              <a:t>součástí</a:t>
            </a:r>
            <a:r>
              <a:rPr lang="en-GB" sz="2400" dirty="0"/>
              <a:t> je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zvolit</a:t>
            </a:r>
            <a:r>
              <a:rPr lang="en-GB" sz="2400" dirty="0"/>
              <a:t> </a:t>
            </a:r>
            <a:r>
              <a:rPr lang="en-GB" sz="2400" dirty="0" err="1"/>
              <a:t>si</a:t>
            </a:r>
            <a:r>
              <a:rPr lang="en-GB" sz="2400" dirty="0"/>
              <a:t> </a:t>
            </a:r>
            <a:r>
              <a:rPr lang="en-GB" sz="2400" dirty="0" err="1"/>
              <a:t>obhájce</a:t>
            </a:r>
            <a:r>
              <a:rPr lang="en-GB" sz="2400" dirty="0"/>
              <a:t>, </a:t>
            </a:r>
            <a:r>
              <a:rPr lang="en-GB" sz="2400" b="1" dirty="0"/>
              <a:t>je </a:t>
            </a:r>
            <a:r>
              <a:rPr lang="en-GB" sz="2400" b="1" dirty="0" err="1"/>
              <a:t>třeba</a:t>
            </a:r>
            <a:r>
              <a:rPr lang="en-GB" sz="2400" b="1" dirty="0"/>
              <a:t> </a:t>
            </a:r>
            <a:r>
              <a:rPr lang="en-GB" sz="2400" b="1" dirty="0" err="1"/>
              <a:t>ustanovení</a:t>
            </a:r>
            <a:r>
              <a:rPr lang="en-GB" sz="2400" b="1" dirty="0"/>
              <a:t> § 34 </a:t>
            </a:r>
            <a:r>
              <a:rPr lang="en-GB" sz="2400" b="1" dirty="0" err="1"/>
              <a:t>odst</a:t>
            </a:r>
            <a:r>
              <a:rPr lang="en-GB" sz="2400" b="1" dirty="0"/>
              <a:t>. 4 o </a:t>
            </a:r>
            <a:r>
              <a:rPr lang="en-GB" sz="2400" b="1" dirty="0" err="1"/>
              <a:t>trestní</a:t>
            </a:r>
            <a:r>
              <a:rPr lang="en-GB" sz="2400" b="1" dirty="0"/>
              <a:t> </a:t>
            </a:r>
            <a:r>
              <a:rPr lang="en-GB" sz="2400" b="1" dirty="0" err="1"/>
              <a:t>odpovědnosti</a:t>
            </a:r>
            <a:r>
              <a:rPr lang="en-GB" sz="2400" b="1" dirty="0"/>
              <a:t> </a:t>
            </a:r>
            <a:r>
              <a:rPr lang="en-GB" sz="2400" b="1" dirty="0" err="1"/>
              <a:t>právnických</a:t>
            </a:r>
            <a:r>
              <a:rPr lang="en-GB" sz="2400" b="1" dirty="0"/>
              <a:t> </a:t>
            </a:r>
            <a:r>
              <a:rPr lang="en-GB" sz="2400" b="1" dirty="0" err="1"/>
              <a:t>osob</a:t>
            </a:r>
            <a:r>
              <a:rPr lang="en-GB" sz="2400" b="1" dirty="0"/>
              <a:t> a </a:t>
            </a:r>
            <a:r>
              <a:rPr lang="en-GB" sz="2400" b="1" dirty="0" err="1"/>
              <a:t>řízení</a:t>
            </a:r>
            <a:r>
              <a:rPr lang="en-GB" sz="2400" b="1" dirty="0"/>
              <a:t> </a:t>
            </a:r>
            <a:r>
              <a:rPr lang="en-GB" sz="2400" b="1" dirty="0" err="1"/>
              <a:t>proti</a:t>
            </a:r>
            <a:r>
              <a:rPr lang="en-GB" sz="2400" b="1" dirty="0"/>
              <a:t> </a:t>
            </a:r>
            <a:r>
              <a:rPr lang="en-GB" sz="2400" b="1" dirty="0" err="1"/>
              <a:t>nim</a:t>
            </a:r>
            <a:r>
              <a:rPr lang="en-GB" sz="2400" b="1" dirty="0"/>
              <a:t> </a:t>
            </a:r>
            <a:r>
              <a:rPr lang="en-GB" sz="2400" b="1" dirty="0" err="1"/>
              <a:t>ve</a:t>
            </a:r>
            <a:r>
              <a:rPr lang="en-GB" sz="2400" b="1" dirty="0"/>
              <a:t> </a:t>
            </a:r>
            <a:r>
              <a:rPr lang="en-GB" sz="2400" b="1" dirty="0" err="1"/>
              <a:t>znění</a:t>
            </a:r>
            <a:r>
              <a:rPr lang="en-GB" sz="2400" b="1" dirty="0"/>
              <a:t> </a:t>
            </a:r>
            <a:r>
              <a:rPr lang="en-GB" sz="2400" b="1" dirty="0" err="1"/>
              <a:t>pozdějších</a:t>
            </a:r>
            <a:r>
              <a:rPr lang="en-GB" sz="2400" b="1" dirty="0"/>
              <a:t> </a:t>
            </a:r>
            <a:r>
              <a:rPr lang="en-GB" sz="2400" b="1" dirty="0" err="1"/>
              <a:t>předpisů</a:t>
            </a:r>
            <a:r>
              <a:rPr lang="en-GB" sz="2400" b="1" dirty="0"/>
              <a:t> </a:t>
            </a:r>
            <a:r>
              <a:rPr lang="en-GB" sz="2400" b="1" dirty="0" err="1"/>
              <a:t>vykládat</a:t>
            </a:r>
            <a:r>
              <a:rPr lang="en-GB" sz="2400" b="1" dirty="0"/>
              <a:t> </a:t>
            </a:r>
            <a:r>
              <a:rPr lang="en-GB" sz="2400" b="1" dirty="0" err="1"/>
              <a:t>tak</a:t>
            </a:r>
            <a:r>
              <a:rPr lang="en-GB" sz="2400" b="1" dirty="0"/>
              <a:t>, </a:t>
            </a:r>
            <a:r>
              <a:rPr lang="en-GB" sz="2400" b="1" dirty="0" err="1"/>
              <a:t>že</a:t>
            </a:r>
            <a:r>
              <a:rPr lang="en-GB" sz="2400" b="1" dirty="0"/>
              <a:t> </a:t>
            </a:r>
            <a:r>
              <a:rPr lang="en-GB" sz="2400" b="1" dirty="0" err="1"/>
              <a:t>osoba</a:t>
            </a:r>
            <a:r>
              <a:rPr lang="en-GB" sz="2400" b="1" dirty="0"/>
              <a:t> </a:t>
            </a:r>
            <a:r>
              <a:rPr lang="en-GB" sz="2400" b="1" dirty="0" err="1"/>
              <a:t>oprávněná</a:t>
            </a:r>
            <a:r>
              <a:rPr lang="en-GB" sz="2400" b="1" dirty="0"/>
              <a:t> </a:t>
            </a:r>
            <a:r>
              <a:rPr lang="en-GB" sz="2400" b="1" dirty="0" err="1"/>
              <a:t>činit</a:t>
            </a:r>
            <a:r>
              <a:rPr lang="en-GB" sz="2400" b="1" dirty="0"/>
              <a:t> </a:t>
            </a:r>
            <a:r>
              <a:rPr lang="en-GB" sz="2400" b="1" dirty="0" err="1"/>
              <a:t>úkony</a:t>
            </a:r>
            <a:r>
              <a:rPr lang="en-GB" sz="2400" b="1" dirty="0"/>
              <a:t> </a:t>
            </a:r>
            <a:r>
              <a:rPr lang="en-GB" sz="2400" b="1" dirty="0" err="1"/>
              <a:t>za</a:t>
            </a:r>
            <a:r>
              <a:rPr lang="en-GB" sz="2400" b="1" dirty="0"/>
              <a:t> </a:t>
            </a:r>
            <a:r>
              <a:rPr lang="en-GB" sz="2400" b="1" dirty="0" err="1"/>
              <a:t>obviněnou</a:t>
            </a:r>
            <a:r>
              <a:rPr lang="en-GB" sz="2400" b="1" dirty="0"/>
              <a:t> </a:t>
            </a:r>
            <a:r>
              <a:rPr lang="en-GB" sz="2400" b="1" dirty="0" err="1"/>
              <a:t>právnickou</a:t>
            </a:r>
            <a:r>
              <a:rPr lang="en-GB" sz="2400" b="1" dirty="0"/>
              <a:t> </a:t>
            </a:r>
            <a:r>
              <a:rPr lang="en-GB" sz="2400" b="1" dirty="0" err="1"/>
              <a:t>osobu</a:t>
            </a:r>
            <a:r>
              <a:rPr lang="en-GB" sz="2400" b="1" dirty="0"/>
              <a:t> </a:t>
            </a:r>
            <a:r>
              <a:rPr lang="en-GB" sz="2400" dirty="0"/>
              <a:t>(§ 34 </a:t>
            </a:r>
            <a:r>
              <a:rPr lang="en-GB" sz="2400" dirty="0" err="1"/>
              <a:t>odst</a:t>
            </a:r>
            <a:r>
              <a:rPr lang="en-GB" sz="2400" dirty="0"/>
              <a:t>. 1 </a:t>
            </a:r>
            <a:r>
              <a:rPr lang="en-GB" sz="2400" dirty="0" err="1"/>
              <a:t>zákona</a:t>
            </a:r>
            <a:r>
              <a:rPr lang="en-GB" sz="2400" dirty="0"/>
              <a:t>) </a:t>
            </a:r>
            <a:r>
              <a:rPr lang="en-GB" sz="2400" b="1" dirty="0" err="1"/>
              <a:t>může</a:t>
            </a:r>
            <a:r>
              <a:rPr lang="en-GB" sz="2400" b="1" dirty="0"/>
              <a:t> </a:t>
            </a:r>
            <a:r>
              <a:rPr lang="en-GB" sz="2400" b="1" dirty="0" err="1"/>
              <a:t>této</a:t>
            </a:r>
            <a:r>
              <a:rPr lang="en-GB" sz="2400" b="1" dirty="0"/>
              <a:t> </a:t>
            </a:r>
            <a:r>
              <a:rPr lang="en-GB" sz="2400" b="1" dirty="0" err="1"/>
              <a:t>obviněné</a:t>
            </a:r>
            <a:r>
              <a:rPr lang="en-GB" sz="2400" b="1" dirty="0"/>
              <a:t> </a:t>
            </a:r>
            <a:r>
              <a:rPr lang="en-GB" sz="2400" b="1" dirty="0" err="1"/>
              <a:t>právnické</a:t>
            </a:r>
            <a:r>
              <a:rPr lang="en-GB" sz="2400" b="1" dirty="0"/>
              <a:t> </a:t>
            </a:r>
            <a:r>
              <a:rPr lang="en-GB" sz="2400" b="1" dirty="0" err="1"/>
              <a:t>osobě</a:t>
            </a:r>
            <a:r>
              <a:rPr lang="en-GB" sz="2400" b="1" dirty="0"/>
              <a:t> </a:t>
            </a:r>
            <a:r>
              <a:rPr lang="en-GB" sz="2400" b="1" dirty="0" err="1"/>
              <a:t>zvolit</a:t>
            </a:r>
            <a:r>
              <a:rPr lang="en-GB" sz="2400" b="1" dirty="0"/>
              <a:t> </a:t>
            </a:r>
            <a:r>
              <a:rPr lang="en-GB" sz="2400" b="1" dirty="0" err="1"/>
              <a:t>obhájce</a:t>
            </a:r>
            <a:r>
              <a:rPr lang="en-GB" sz="2400" b="1" dirty="0"/>
              <a:t> </a:t>
            </a:r>
            <a:r>
              <a:rPr lang="en-GB" sz="2400" b="1" dirty="0" err="1"/>
              <a:t>i</a:t>
            </a:r>
            <a:r>
              <a:rPr lang="en-GB" sz="2400" b="1" dirty="0"/>
              <a:t> v </a:t>
            </a:r>
            <a:r>
              <a:rPr lang="en-GB" sz="2400" b="1" dirty="0" err="1"/>
              <a:t>případě</a:t>
            </a:r>
            <a:r>
              <a:rPr lang="en-GB" sz="2400" b="1" dirty="0"/>
              <a:t>, </a:t>
            </a:r>
            <a:r>
              <a:rPr lang="en-GB" sz="2400" b="1" dirty="0" err="1"/>
              <a:t>že</a:t>
            </a:r>
            <a:r>
              <a:rPr lang="en-GB" sz="2400" b="1" dirty="0"/>
              <a:t> </a:t>
            </a:r>
            <a:r>
              <a:rPr lang="en-GB" sz="2400" b="1" dirty="0" err="1"/>
              <a:t>tato</a:t>
            </a:r>
            <a:r>
              <a:rPr lang="en-GB" sz="2400" b="1" dirty="0"/>
              <a:t> </a:t>
            </a:r>
            <a:r>
              <a:rPr lang="en-GB" sz="2400" b="1" dirty="0" err="1"/>
              <a:t>oprávněná</a:t>
            </a:r>
            <a:r>
              <a:rPr lang="en-GB" sz="2400" b="1" dirty="0"/>
              <a:t> </a:t>
            </a:r>
            <a:r>
              <a:rPr lang="en-GB" sz="2400" b="1" dirty="0" err="1"/>
              <a:t>osoba</a:t>
            </a:r>
            <a:r>
              <a:rPr lang="en-GB" sz="2400" b="1" dirty="0"/>
              <a:t> </a:t>
            </a:r>
            <a:r>
              <a:rPr lang="en-GB" sz="2400" b="1" dirty="0" err="1"/>
              <a:t>sama</a:t>
            </a:r>
            <a:r>
              <a:rPr lang="en-GB" sz="2400" b="1" dirty="0"/>
              <a:t> </a:t>
            </a:r>
            <a:r>
              <a:rPr lang="en-GB" sz="2400" b="1" dirty="0" err="1"/>
              <a:t>vystupuje</a:t>
            </a:r>
            <a:r>
              <a:rPr lang="en-GB" sz="2400" b="1" dirty="0"/>
              <a:t> v </a:t>
            </a:r>
            <a:r>
              <a:rPr lang="en-GB" sz="2400" b="1" dirty="0" err="1"/>
              <a:t>řízení</a:t>
            </a:r>
            <a:r>
              <a:rPr lang="en-GB" sz="2400" b="1" dirty="0"/>
              <a:t> </a:t>
            </a:r>
            <a:r>
              <a:rPr lang="en-GB" sz="2400" b="1" dirty="0" err="1"/>
              <a:t>jako</a:t>
            </a:r>
            <a:r>
              <a:rPr lang="en-GB" sz="2400" b="1" dirty="0"/>
              <a:t> </a:t>
            </a:r>
            <a:r>
              <a:rPr lang="en-GB" sz="2400" b="1" dirty="0" err="1"/>
              <a:t>svědek</a:t>
            </a:r>
            <a:r>
              <a:rPr lang="en-GB" sz="2400" b="1" dirty="0" smtClean="0"/>
              <a:t>.</a:t>
            </a:r>
            <a:endParaRPr lang="cs-CZ" sz="24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dirty="0" smtClean="0"/>
              <a:t>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b="1" dirty="0" err="1" smtClean="0"/>
              <a:t>Opatrovník</a:t>
            </a:r>
            <a:r>
              <a:rPr lang="en-GB" sz="2400" b="1" dirty="0" smtClean="0"/>
              <a:t> </a:t>
            </a:r>
            <a:r>
              <a:rPr lang="en-GB" sz="2400" b="1" dirty="0" err="1"/>
              <a:t>nemůže</a:t>
            </a:r>
            <a:r>
              <a:rPr lang="en-GB" sz="2400" b="1" dirty="0"/>
              <a:t> </a:t>
            </a:r>
            <a:r>
              <a:rPr lang="en-GB" sz="2400" b="1" dirty="0" err="1"/>
              <a:t>zvolit</a:t>
            </a:r>
            <a:r>
              <a:rPr lang="en-GB" sz="2400" b="1" dirty="0"/>
              <a:t> </a:t>
            </a:r>
            <a:r>
              <a:rPr lang="en-GB" sz="2400" b="1" dirty="0" err="1"/>
              <a:t>obviněné</a:t>
            </a:r>
            <a:r>
              <a:rPr lang="en-GB" sz="2400" b="1" dirty="0"/>
              <a:t> </a:t>
            </a:r>
            <a:r>
              <a:rPr lang="en-GB" sz="2400" b="1" dirty="0" err="1"/>
              <a:t>právnické</a:t>
            </a:r>
            <a:r>
              <a:rPr lang="en-GB" sz="2400" b="1" dirty="0"/>
              <a:t> </a:t>
            </a:r>
            <a:r>
              <a:rPr lang="en-GB" sz="2400" b="1" dirty="0" err="1"/>
              <a:t>osobě</a:t>
            </a:r>
            <a:r>
              <a:rPr lang="en-GB" sz="2400" b="1" dirty="0"/>
              <a:t> </a:t>
            </a:r>
            <a:r>
              <a:rPr lang="en-GB" sz="2400" b="1" dirty="0" err="1"/>
              <a:t>obhájce</a:t>
            </a:r>
            <a:r>
              <a:rPr lang="en-GB" sz="2400" dirty="0"/>
              <a:t>, </a:t>
            </a:r>
            <a:r>
              <a:rPr lang="en-GB" sz="2400" b="1" dirty="0"/>
              <a:t>je-li </a:t>
            </a:r>
            <a:r>
              <a:rPr lang="en-GB" sz="2400" b="1" dirty="0" err="1"/>
              <a:t>opatrovník</a:t>
            </a:r>
            <a:r>
              <a:rPr lang="en-GB" sz="2400" b="1" dirty="0"/>
              <a:t> </a:t>
            </a:r>
            <a:r>
              <a:rPr lang="en-GB" sz="2400" b="1" dirty="0" err="1"/>
              <a:t>ustanoven</a:t>
            </a:r>
            <a:r>
              <a:rPr lang="en-GB" sz="2400" b="1" dirty="0"/>
              <a:t> </a:t>
            </a:r>
            <a:r>
              <a:rPr lang="en-GB" sz="2400" b="1" dirty="0" err="1"/>
              <a:t>pouze</a:t>
            </a:r>
            <a:r>
              <a:rPr lang="en-GB" sz="2400" b="1" dirty="0"/>
              <a:t> z </a:t>
            </a:r>
            <a:r>
              <a:rPr lang="en-GB" sz="2400" b="1" dirty="0" err="1"/>
              <a:t>důvodu</a:t>
            </a:r>
            <a:r>
              <a:rPr lang="en-GB" sz="2400" b="1" dirty="0"/>
              <a:t>, </a:t>
            </a:r>
            <a:r>
              <a:rPr lang="en-GB" sz="2400" b="1" dirty="0" err="1"/>
              <a:t>že</a:t>
            </a:r>
            <a:r>
              <a:rPr lang="en-GB" sz="2400" b="1" dirty="0"/>
              <a:t> </a:t>
            </a:r>
            <a:r>
              <a:rPr lang="en-GB" sz="2400" b="1" dirty="0" err="1"/>
              <a:t>právnická</a:t>
            </a:r>
            <a:r>
              <a:rPr lang="en-GB" sz="2400" b="1" dirty="0"/>
              <a:t> </a:t>
            </a:r>
            <a:r>
              <a:rPr lang="en-GB" sz="2400" b="1" dirty="0" err="1"/>
              <a:t>osoba</a:t>
            </a:r>
            <a:r>
              <a:rPr lang="en-GB" sz="2400" b="1" dirty="0"/>
              <a:t> </a:t>
            </a:r>
            <a:r>
              <a:rPr lang="en-GB" sz="2400" b="1" dirty="0" err="1"/>
              <a:t>nemá</a:t>
            </a:r>
            <a:r>
              <a:rPr lang="en-GB" sz="2400" b="1" dirty="0"/>
              <a:t> </a:t>
            </a:r>
            <a:r>
              <a:rPr lang="en-GB" sz="2400" b="1" dirty="0" err="1"/>
              <a:t>osobu</a:t>
            </a:r>
            <a:r>
              <a:rPr lang="en-GB" sz="2400" b="1" dirty="0"/>
              <a:t> </a:t>
            </a:r>
            <a:r>
              <a:rPr lang="en-GB" sz="2400" b="1" dirty="0" err="1"/>
              <a:t>způsobilou</a:t>
            </a:r>
            <a:r>
              <a:rPr lang="en-GB" sz="2400" b="1" dirty="0"/>
              <a:t> </a:t>
            </a:r>
            <a:r>
              <a:rPr lang="en-GB" sz="2400" b="1" dirty="0" err="1"/>
              <a:t>činit</a:t>
            </a:r>
            <a:r>
              <a:rPr lang="en-GB" sz="2400" b="1" dirty="0"/>
              <a:t> </a:t>
            </a:r>
            <a:r>
              <a:rPr lang="en-GB" sz="2400" b="1" dirty="0" err="1"/>
              <a:t>úkony</a:t>
            </a:r>
            <a:r>
              <a:rPr lang="en-GB" sz="2400" b="1" dirty="0"/>
              <a:t> v </a:t>
            </a:r>
            <a:r>
              <a:rPr lang="en-GB" sz="2400" b="1" dirty="0" err="1"/>
              <a:t>řízení</a:t>
            </a:r>
            <a:r>
              <a:rPr lang="en-GB" sz="2400" b="1" dirty="0"/>
              <a:t>, a </a:t>
            </a:r>
            <a:r>
              <a:rPr lang="en-GB" sz="2400" b="1" dirty="0" err="1"/>
              <a:t>tato</a:t>
            </a:r>
            <a:r>
              <a:rPr lang="en-GB" sz="2400" b="1" dirty="0"/>
              <a:t> </a:t>
            </a:r>
            <a:r>
              <a:rPr lang="en-GB" sz="2400" b="1" dirty="0" err="1"/>
              <a:t>nezpůsobilost</a:t>
            </a:r>
            <a:r>
              <a:rPr lang="en-GB" sz="2400" b="1" dirty="0"/>
              <a:t> je </a:t>
            </a:r>
            <a:r>
              <a:rPr lang="en-GB" sz="2400" b="1" dirty="0" err="1"/>
              <a:t>dána</a:t>
            </a:r>
            <a:r>
              <a:rPr lang="en-GB" sz="2400" b="1" dirty="0"/>
              <a:t> </a:t>
            </a:r>
            <a:r>
              <a:rPr lang="en-GB" sz="2400" b="1" dirty="0" err="1"/>
              <a:t>tím</a:t>
            </a:r>
            <a:r>
              <a:rPr lang="en-GB" sz="2400" b="1" dirty="0"/>
              <a:t>, </a:t>
            </a:r>
            <a:r>
              <a:rPr lang="en-GB" sz="2400" b="1" dirty="0" err="1"/>
              <a:t>že</a:t>
            </a:r>
            <a:r>
              <a:rPr lang="en-GB" sz="2400" b="1" dirty="0"/>
              <a:t> </a:t>
            </a:r>
            <a:r>
              <a:rPr lang="en-GB" sz="2400" b="1" dirty="0" err="1"/>
              <a:t>tato</a:t>
            </a:r>
            <a:r>
              <a:rPr lang="en-GB" sz="2400" b="1" dirty="0"/>
              <a:t> </a:t>
            </a:r>
            <a:r>
              <a:rPr lang="en-GB" sz="2400" b="1" dirty="0" err="1"/>
              <a:t>osoba</a:t>
            </a:r>
            <a:r>
              <a:rPr lang="en-GB" sz="2400" b="1" dirty="0"/>
              <a:t> </a:t>
            </a:r>
            <a:r>
              <a:rPr lang="en-GB" sz="2400" b="1" dirty="0" err="1"/>
              <a:t>vystupuje</a:t>
            </a:r>
            <a:r>
              <a:rPr lang="en-GB" sz="2400" b="1" dirty="0"/>
              <a:t> </a:t>
            </a:r>
            <a:r>
              <a:rPr lang="en-GB" sz="2400" b="1" dirty="0" err="1"/>
              <a:t>jako</a:t>
            </a:r>
            <a:r>
              <a:rPr lang="en-GB" sz="2400" b="1" dirty="0"/>
              <a:t> </a:t>
            </a:r>
            <a:r>
              <a:rPr lang="en-GB" sz="2400" b="1" dirty="0" err="1"/>
              <a:t>svědek</a:t>
            </a:r>
            <a:r>
              <a:rPr lang="en-GB" sz="2400" b="1" dirty="0"/>
              <a:t> </a:t>
            </a:r>
            <a:r>
              <a:rPr lang="en-GB" sz="2400" b="1" dirty="0" err="1"/>
              <a:t>ve</a:t>
            </a:r>
            <a:r>
              <a:rPr lang="en-GB" sz="2400" b="1" dirty="0"/>
              <a:t> </a:t>
            </a:r>
            <a:r>
              <a:rPr lang="en-GB" sz="2400" b="1" dirty="0" err="1"/>
              <a:t>věci</a:t>
            </a:r>
            <a:r>
              <a:rPr lang="en-GB" sz="2400" b="1" dirty="0"/>
              <a:t> </a:t>
            </a:r>
            <a:r>
              <a:rPr lang="en-GB" sz="2400" b="1" dirty="0" err="1"/>
              <a:t>obviněné</a:t>
            </a:r>
            <a:r>
              <a:rPr lang="en-GB" sz="2400" b="1" dirty="0"/>
              <a:t> </a:t>
            </a:r>
            <a:r>
              <a:rPr lang="en-GB" sz="2400" b="1" dirty="0" err="1"/>
              <a:t>právnické</a:t>
            </a:r>
            <a:r>
              <a:rPr lang="en-GB" sz="2400" b="1" dirty="0"/>
              <a:t> </a:t>
            </a:r>
            <a:r>
              <a:rPr lang="en-GB" sz="2400" b="1" dirty="0" err="1"/>
              <a:t>osoby</a:t>
            </a:r>
            <a:r>
              <a:rPr lang="en-GB" sz="2400" b="1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6883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6008" y="110433"/>
            <a:ext cx="11662756" cy="479771"/>
          </a:xfrm>
        </p:spPr>
        <p:txBody>
          <a:bodyPr/>
          <a:lstStyle/>
          <a:p>
            <a:r>
              <a:rPr lang="pl-PL" dirty="0"/>
              <a:t>nález sp. zn. II. ÚS 482/18 ze dne 28. 11. </a:t>
            </a:r>
            <a:r>
              <a:rPr lang="pl-PL" dirty="0" smtClean="0"/>
              <a:t>2018 (K.Š.)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5473" y="1005840"/>
            <a:ext cx="11903826" cy="5503026"/>
          </a:xfrm>
        </p:spPr>
        <p:txBody>
          <a:bodyPr/>
          <a:lstStyle/>
          <a:p>
            <a:pPr algn="just"/>
            <a:r>
              <a:rPr lang="en-GB" sz="1600" dirty="0" smtClean="0"/>
              <a:t>I. </a:t>
            </a:r>
            <a:r>
              <a:rPr lang="en-GB" sz="1600" dirty="0" err="1" smtClean="0"/>
              <a:t>Východiskem</a:t>
            </a:r>
            <a:r>
              <a:rPr lang="en-GB" sz="1600" dirty="0" smtClean="0"/>
              <a:t> </a:t>
            </a:r>
            <a:r>
              <a:rPr lang="en-GB" sz="1600" dirty="0"/>
              <a:t>pro </a:t>
            </a:r>
            <a:r>
              <a:rPr lang="en-GB" sz="1600" dirty="0" err="1"/>
              <a:t>posuzování</a:t>
            </a:r>
            <a:r>
              <a:rPr lang="en-GB" sz="1600" dirty="0"/>
              <a:t> </a:t>
            </a:r>
            <a:r>
              <a:rPr lang="en-GB" sz="1600" dirty="0" err="1"/>
              <a:t>naplnění</a:t>
            </a:r>
            <a:r>
              <a:rPr lang="en-GB" sz="1600" dirty="0"/>
              <a:t> </a:t>
            </a:r>
            <a:r>
              <a:rPr lang="en-GB" sz="1600" dirty="0" err="1"/>
              <a:t>podmínek</a:t>
            </a:r>
            <a:r>
              <a:rPr lang="en-GB" sz="1600" dirty="0"/>
              <a:t> pro </a:t>
            </a:r>
            <a:r>
              <a:rPr lang="en-GB" sz="1600" dirty="0" err="1"/>
              <a:t>podmíněné</a:t>
            </a:r>
            <a:r>
              <a:rPr lang="en-GB" sz="1600" dirty="0"/>
              <a:t> </a:t>
            </a:r>
            <a:r>
              <a:rPr lang="en-GB" sz="1600" dirty="0" err="1"/>
              <a:t>propuštění</a:t>
            </a:r>
            <a:r>
              <a:rPr lang="en-GB" sz="1600" dirty="0"/>
              <a:t> je </a:t>
            </a:r>
            <a:r>
              <a:rPr lang="en-GB" sz="1600" dirty="0" err="1"/>
              <a:t>hodnocení</a:t>
            </a:r>
            <a:r>
              <a:rPr lang="en-GB" sz="1600" dirty="0"/>
              <a:t>, </a:t>
            </a:r>
            <a:r>
              <a:rPr lang="en-GB" sz="1600" b="1" dirty="0" err="1"/>
              <a:t>zda</a:t>
            </a:r>
            <a:r>
              <a:rPr lang="en-GB" sz="1600" b="1" dirty="0"/>
              <a:t> </a:t>
            </a:r>
            <a:r>
              <a:rPr lang="en-GB" sz="1600" b="1" dirty="0" err="1"/>
              <a:t>došlo</a:t>
            </a:r>
            <a:r>
              <a:rPr lang="en-GB" sz="1600" b="1" dirty="0"/>
              <a:t> </a:t>
            </a:r>
            <a:r>
              <a:rPr lang="en-GB" sz="1600" b="1" dirty="0" err="1"/>
              <a:t>ke</a:t>
            </a:r>
            <a:r>
              <a:rPr lang="en-GB" sz="1600" b="1" dirty="0"/>
              <a:t> </a:t>
            </a:r>
            <a:r>
              <a:rPr lang="en-GB" sz="1600" b="1" dirty="0" err="1"/>
              <a:t>skutečnému</a:t>
            </a:r>
            <a:r>
              <a:rPr lang="en-GB" sz="1600" b="1" dirty="0"/>
              <a:t> </a:t>
            </a:r>
            <a:r>
              <a:rPr lang="en-GB" sz="1600" b="1" dirty="0" err="1"/>
              <a:t>polepšení</a:t>
            </a:r>
            <a:r>
              <a:rPr lang="en-GB" sz="1600" b="1" dirty="0"/>
              <a:t> a </a:t>
            </a:r>
            <a:r>
              <a:rPr lang="en-GB" sz="1600" b="1" dirty="0" err="1"/>
              <a:t>nápravě</a:t>
            </a:r>
            <a:r>
              <a:rPr lang="en-GB" sz="1600" b="1" dirty="0"/>
              <a:t> </a:t>
            </a:r>
            <a:r>
              <a:rPr lang="en-GB" sz="1600" b="1" dirty="0" err="1"/>
              <a:t>odsouzeného</a:t>
            </a:r>
            <a:r>
              <a:rPr lang="en-GB" sz="1600" b="1" dirty="0"/>
              <a:t>,</a:t>
            </a:r>
            <a:r>
              <a:rPr lang="en-GB" sz="1600" dirty="0"/>
              <a:t> </a:t>
            </a:r>
            <a:r>
              <a:rPr lang="en-GB" sz="1600" dirty="0" err="1"/>
              <a:t>neboť</a:t>
            </a:r>
            <a:r>
              <a:rPr lang="en-GB" sz="1600" dirty="0"/>
              <a:t> </a:t>
            </a:r>
            <a:r>
              <a:rPr lang="en-GB" sz="1600" dirty="0" err="1"/>
              <a:t>právě</a:t>
            </a:r>
            <a:r>
              <a:rPr lang="en-GB" sz="1600" dirty="0"/>
              <a:t> </a:t>
            </a:r>
            <a:r>
              <a:rPr lang="en-GB" sz="1600" dirty="0" err="1"/>
              <a:t>náprava</a:t>
            </a:r>
            <a:r>
              <a:rPr lang="en-GB" sz="1600" dirty="0"/>
              <a:t> </a:t>
            </a:r>
            <a:r>
              <a:rPr lang="en-GB" sz="1600" dirty="0" err="1"/>
              <a:t>odsouzeného</a:t>
            </a:r>
            <a:r>
              <a:rPr lang="en-GB" sz="1600" dirty="0"/>
              <a:t> </a:t>
            </a:r>
            <a:r>
              <a:rPr lang="en-GB" sz="1600" dirty="0" err="1"/>
              <a:t>nejefektivněji</a:t>
            </a:r>
            <a:r>
              <a:rPr lang="en-GB" sz="1600" dirty="0"/>
              <a:t> </a:t>
            </a:r>
            <a:r>
              <a:rPr lang="en-GB" sz="1600" dirty="0" err="1"/>
              <a:t>vede</a:t>
            </a:r>
            <a:r>
              <a:rPr lang="en-GB" sz="1600" dirty="0"/>
              <a:t> k </a:t>
            </a:r>
            <a:r>
              <a:rPr lang="en-GB" sz="1600" dirty="0" err="1"/>
              <a:t>ochraně</a:t>
            </a:r>
            <a:r>
              <a:rPr lang="en-GB" sz="1600" dirty="0"/>
              <a:t> </a:t>
            </a:r>
            <a:r>
              <a:rPr lang="en-GB" sz="1600" dirty="0" err="1"/>
              <a:t>společnosti</a:t>
            </a:r>
            <a:r>
              <a:rPr lang="en-GB" sz="1600" dirty="0"/>
              <a:t>, </a:t>
            </a:r>
            <a:r>
              <a:rPr lang="en-GB" sz="1600" dirty="0" err="1"/>
              <a:t>tedy</a:t>
            </a:r>
            <a:r>
              <a:rPr lang="en-GB" sz="1600" dirty="0"/>
              <a:t> k </a:t>
            </a:r>
            <a:r>
              <a:rPr lang="en-GB" sz="1600" dirty="0" err="1"/>
              <a:t>naplnění</a:t>
            </a:r>
            <a:r>
              <a:rPr lang="en-GB" sz="1600" dirty="0"/>
              <a:t> </a:t>
            </a:r>
            <a:r>
              <a:rPr lang="en-GB" sz="1600" dirty="0" err="1"/>
              <a:t>účelu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práva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společnosti</a:t>
            </a:r>
            <a:r>
              <a:rPr lang="en-GB" sz="1600" dirty="0"/>
              <a:t> (</a:t>
            </a:r>
            <a:r>
              <a:rPr lang="en-GB" sz="1600" dirty="0" err="1"/>
              <a:t>srov</a:t>
            </a:r>
            <a:r>
              <a:rPr lang="en-GB" sz="1600" dirty="0"/>
              <a:t>.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čl</a:t>
            </a:r>
            <a:r>
              <a:rPr lang="en-GB" sz="1600" dirty="0"/>
              <a:t>. 10 </a:t>
            </a:r>
            <a:r>
              <a:rPr lang="en-GB" sz="1600" dirty="0" err="1"/>
              <a:t>odst</a:t>
            </a:r>
            <a:r>
              <a:rPr lang="en-GB" sz="1600" dirty="0"/>
              <a:t>. 3 </a:t>
            </a:r>
            <a:r>
              <a:rPr lang="en-GB" sz="1600" dirty="0" err="1"/>
              <a:t>Mezinárodního</a:t>
            </a:r>
            <a:r>
              <a:rPr lang="en-GB" sz="1600" dirty="0"/>
              <a:t> </a:t>
            </a:r>
            <a:r>
              <a:rPr lang="en-GB" sz="1600" dirty="0" err="1"/>
              <a:t>paktu</a:t>
            </a:r>
            <a:r>
              <a:rPr lang="en-GB" sz="1600" dirty="0"/>
              <a:t> o </a:t>
            </a:r>
            <a:r>
              <a:rPr lang="en-GB" sz="1600" dirty="0" err="1"/>
              <a:t>občanských</a:t>
            </a:r>
            <a:r>
              <a:rPr lang="en-GB" sz="1600" dirty="0"/>
              <a:t> a </a:t>
            </a:r>
            <a:r>
              <a:rPr lang="en-GB" sz="1600" dirty="0" err="1"/>
              <a:t>politických</a:t>
            </a:r>
            <a:r>
              <a:rPr lang="en-GB" sz="1600" dirty="0"/>
              <a:t> </a:t>
            </a:r>
            <a:r>
              <a:rPr lang="en-GB" sz="1600" dirty="0" err="1"/>
              <a:t>právech</a:t>
            </a:r>
            <a:r>
              <a:rPr lang="en-GB" sz="1600" dirty="0" smtClean="0"/>
              <a:t>).</a:t>
            </a:r>
            <a:endParaRPr lang="cs-CZ" sz="1600" dirty="0" smtClean="0"/>
          </a:p>
          <a:p>
            <a:pPr algn="just"/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II. </a:t>
            </a:r>
            <a:r>
              <a:rPr lang="en-GB" sz="1600" b="1" dirty="0" err="1"/>
              <a:t>Nelze</a:t>
            </a:r>
            <a:r>
              <a:rPr lang="en-GB" sz="1600" b="1" dirty="0"/>
              <a:t> </a:t>
            </a:r>
            <a:r>
              <a:rPr lang="en-GB" sz="1600" b="1" dirty="0" err="1"/>
              <a:t>judikatorně</a:t>
            </a:r>
            <a:r>
              <a:rPr lang="en-GB" sz="1600" b="1" dirty="0"/>
              <a:t> </a:t>
            </a:r>
            <a:r>
              <a:rPr lang="en-GB" sz="1600" b="1" dirty="0" err="1"/>
              <a:t>zcela</a:t>
            </a:r>
            <a:r>
              <a:rPr lang="en-GB" sz="1600" b="1" dirty="0"/>
              <a:t> </a:t>
            </a:r>
            <a:r>
              <a:rPr lang="en-GB" sz="1600" b="1" dirty="0" err="1"/>
              <a:t>vyloučit</a:t>
            </a:r>
            <a:r>
              <a:rPr lang="en-GB" sz="1600" b="1" dirty="0"/>
              <a:t> </a:t>
            </a:r>
            <a:r>
              <a:rPr lang="en-GB" sz="1600" b="1" dirty="0" err="1"/>
              <a:t>možnost</a:t>
            </a:r>
            <a:r>
              <a:rPr lang="en-GB" sz="1600" b="1" dirty="0"/>
              <a:t> </a:t>
            </a:r>
            <a:r>
              <a:rPr lang="en-GB" sz="1600" b="1" dirty="0" err="1"/>
              <a:t>podmíněného</a:t>
            </a:r>
            <a:r>
              <a:rPr lang="en-GB" sz="1600" b="1" dirty="0"/>
              <a:t> </a:t>
            </a:r>
            <a:r>
              <a:rPr lang="en-GB" sz="1600" b="1" dirty="0" err="1"/>
              <a:t>propuštění</a:t>
            </a:r>
            <a:r>
              <a:rPr lang="en-GB" sz="1600" b="1" dirty="0"/>
              <a:t> pro </a:t>
            </a:r>
            <a:r>
              <a:rPr lang="en-GB" sz="1600" b="1" dirty="0" err="1"/>
              <a:t>jakkoli</a:t>
            </a:r>
            <a:r>
              <a:rPr lang="en-GB" sz="1600" b="1" dirty="0"/>
              <a:t> </a:t>
            </a:r>
            <a:r>
              <a:rPr lang="en-GB" sz="1600" b="1" dirty="0" err="1"/>
              <a:t>definovanou</a:t>
            </a:r>
            <a:r>
              <a:rPr lang="en-GB" sz="1600" b="1" dirty="0"/>
              <a:t> </a:t>
            </a:r>
            <a:r>
              <a:rPr lang="en-GB" sz="1600" b="1" dirty="0" err="1"/>
              <a:t>skupinu</a:t>
            </a:r>
            <a:r>
              <a:rPr lang="en-GB" sz="1600" b="1" dirty="0"/>
              <a:t> </a:t>
            </a:r>
            <a:r>
              <a:rPr lang="en-GB" sz="1600" b="1" dirty="0" err="1"/>
              <a:t>odsouzených</a:t>
            </a:r>
            <a:r>
              <a:rPr lang="en-GB" sz="1600" b="1" dirty="0"/>
              <a:t>, a to </a:t>
            </a:r>
            <a:r>
              <a:rPr lang="en-GB" sz="1600" b="1" dirty="0" err="1"/>
              <a:t>ani</a:t>
            </a:r>
            <a:r>
              <a:rPr lang="en-GB" sz="1600" b="1" dirty="0"/>
              <a:t> u </a:t>
            </a:r>
            <a:r>
              <a:rPr lang="en-GB" sz="1600" b="1" dirty="0" err="1"/>
              <a:t>chronických</a:t>
            </a:r>
            <a:r>
              <a:rPr lang="en-GB" sz="1600" b="1" dirty="0"/>
              <a:t> </a:t>
            </a:r>
            <a:r>
              <a:rPr lang="en-GB" sz="1600" b="1" dirty="0" err="1"/>
              <a:t>recidivistů</a:t>
            </a:r>
            <a:r>
              <a:rPr lang="en-GB" sz="1600" b="1" dirty="0"/>
              <a:t> </a:t>
            </a:r>
            <a:r>
              <a:rPr lang="en-GB" sz="1600" b="1" dirty="0" err="1"/>
              <a:t>či</a:t>
            </a:r>
            <a:r>
              <a:rPr lang="en-GB" sz="1600" b="1" dirty="0"/>
              <a:t> </a:t>
            </a:r>
            <a:r>
              <a:rPr lang="en-GB" sz="1600" b="1" dirty="0" err="1"/>
              <a:t>pachatelů</a:t>
            </a:r>
            <a:r>
              <a:rPr lang="en-GB" sz="1600" b="1" dirty="0"/>
              <a:t> </a:t>
            </a:r>
            <a:r>
              <a:rPr lang="en-GB" sz="1600" b="1" dirty="0" err="1"/>
              <a:t>velmi</a:t>
            </a:r>
            <a:r>
              <a:rPr lang="en-GB" sz="1600" b="1" dirty="0"/>
              <a:t> </a:t>
            </a:r>
            <a:r>
              <a:rPr lang="en-GB" sz="1600" b="1" dirty="0" err="1"/>
              <a:t>závažné</a:t>
            </a:r>
            <a:r>
              <a:rPr lang="en-GB" sz="1600" b="1" dirty="0"/>
              <a:t> </a:t>
            </a:r>
            <a:r>
              <a:rPr lang="en-GB" sz="1600" b="1" dirty="0" err="1"/>
              <a:t>kriminality</a:t>
            </a:r>
            <a:r>
              <a:rPr lang="en-GB" sz="1600" dirty="0"/>
              <a:t>, </a:t>
            </a:r>
            <a:r>
              <a:rPr lang="en-GB" sz="1600" dirty="0" err="1"/>
              <a:t>pokud</a:t>
            </a:r>
            <a:r>
              <a:rPr lang="en-GB" sz="1600" dirty="0"/>
              <a:t> </a:t>
            </a:r>
            <a:r>
              <a:rPr lang="en-GB" sz="1600" dirty="0" err="1"/>
              <a:t>zákonodárce</a:t>
            </a:r>
            <a:r>
              <a:rPr lang="en-GB" sz="1600" dirty="0"/>
              <a:t> </a:t>
            </a:r>
            <a:r>
              <a:rPr lang="en-GB" sz="1600" dirty="0" err="1"/>
              <a:t>obecně</a:t>
            </a:r>
            <a:r>
              <a:rPr lang="en-GB" sz="1600" dirty="0"/>
              <a:t> </a:t>
            </a:r>
            <a:r>
              <a:rPr lang="en-GB" sz="1600" dirty="0" err="1"/>
              <a:t>připustil</a:t>
            </a:r>
            <a:r>
              <a:rPr lang="en-GB" sz="1600" dirty="0"/>
              <a:t> </a:t>
            </a:r>
            <a:r>
              <a:rPr lang="en-GB" sz="1600" dirty="0" err="1"/>
              <a:t>možnost</a:t>
            </a:r>
            <a:r>
              <a:rPr lang="en-GB" sz="1600" dirty="0"/>
              <a:t> </a:t>
            </a:r>
            <a:r>
              <a:rPr lang="en-GB" sz="1600" dirty="0" err="1"/>
              <a:t>podmíněného</a:t>
            </a:r>
            <a:r>
              <a:rPr lang="en-GB" sz="1600" dirty="0"/>
              <a:t> </a:t>
            </a:r>
            <a:r>
              <a:rPr lang="en-GB" sz="1600" dirty="0" err="1"/>
              <a:t>propuštění</a:t>
            </a:r>
            <a:r>
              <a:rPr lang="en-GB" sz="1600" dirty="0"/>
              <a:t> u </a:t>
            </a:r>
            <a:r>
              <a:rPr lang="en-GB" sz="1600" dirty="0" err="1"/>
              <a:t>všech</a:t>
            </a:r>
            <a:r>
              <a:rPr lang="en-GB" sz="1600" dirty="0"/>
              <a:t> </a:t>
            </a:r>
            <a:r>
              <a:rPr lang="en-GB" sz="1600" dirty="0" err="1"/>
              <a:t>odsouzených</a:t>
            </a:r>
            <a:r>
              <a:rPr lang="en-GB" sz="1600" dirty="0"/>
              <a:t>. </a:t>
            </a:r>
            <a:r>
              <a:rPr lang="en-GB" sz="1600" dirty="0" err="1"/>
              <a:t>Každý</a:t>
            </a:r>
            <a:r>
              <a:rPr lang="en-GB" sz="1600" dirty="0"/>
              <a:t> </a:t>
            </a:r>
            <a:r>
              <a:rPr lang="en-GB" sz="1600" dirty="0" err="1"/>
              <a:t>případ</a:t>
            </a:r>
            <a:r>
              <a:rPr lang="en-GB" sz="1600" dirty="0"/>
              <a:t> je </a:t>
            </a:r>
            <a:r>
              <a:rPr lang="en-GB" sz="1600" dirty="0" err="1"/>
              <a:t>třeba</a:t>
            </a:r>
            <a:r>
              <a:rPr lang="en-GB" sz="1600" dirty="0"/>
              <a:t> </a:t>
            </a:r>
            <a:r>
              <a:rPr lang="en-GB" sz="1600" dirty="0" err="1"/>
              <a:t>hodnotit</a:t>
            </a:r>
            <a:r>
              <a:rPr lang="en-GB" sz="1600" dirty="0"/>
              <a:t> </a:t>
            </a:r>
            <a:r>
              <a:rPr lang="en-GB" sz="1600" dirty="0" err="1"/>
              <a:t>individuálně</a:t>
            </a:r>
            <a:r>
              <a:rPr lang="en-GB" sz="1600" dirty="0"/>
              <a:t> a </a:t>
            </a:r>
            <a:r>
              <a:rPr lang="en-GB" sz="1600" dirty="0" err="1"/>
              <a:t>rozhodnutí</a:t>
            </a:r>
            <a:r>
              <a:rPr lang="en-GB" sz="1600" dirty="0"/>
              <a:t> o </a:t>
            </a:r>
            <a:r>
              <a:rPr lang="en-GB" sz="1600" dirty="0" err="1"/>
              <a:t>podmíněném</a:t>
            </a:r>
            <a:r>
              <a:rPr lang="en-GB" sz="1600" dirty="0"/>
              <a:t> </a:t>
            </a:r>
            <a:r>
              <a:rPr lang="en-GB" sz="1600" dirty="0" err="1"/>
              <a:t>propuštění</a:t>
            </a:r>
            <a:r>
              <a:rPr lang="en-GB" sz="1600" dirty="0"/>
              <a:t> je </a:t>
            </a:r>
            <a:r>
              <a:rPr lang="en-GB" sz="1600" dirty="0" err="1"/>
              <a:t>nutné</a:t>
            </a:r>
            <a:r>
              <a:rPr lang="en-GB" sz="1600" dirty="0"/>
              <a:t> </a:t>
            </a:r>
            <a:r>
              <a:rPr lang="en-GB" sz="1600" dirty="0" err="1"/>
              <a:t>odůvodnit</a:t>
            </a:r>
            <a:r>
              <a:rPr lang="en-GB" sz="1600" dirty="0"/>
              <a:t> </a:t>
            </a:r>
            <a:r>
              <a:rPr lang="en-GB" sz="1600" dirty="0" err="1"/>
              <a:t>vzhledem</a:t>
            </a:r>
            <a:r>
              <a:rPr lang="en-GB" sz="1600" dirty="0"/>
              <a:t> k </a:t>
            </a:r>
            <a:r>
              <a:rPr lang="en-GB" sz="1600" dirty="0" err="1"/>
              <a:t>osobě</a:t>
            </a:r>
            <a:r>
              <a:rPr lang="en-GB" sz="1600" dirty="0"/>
              <a:t> </a:t>
            </a:r>
            <a:r>
              <a:rPr lang="en-GB" sz="1600" dirty="0" err="1"/>
              <a:t>konkrétního</a:t>
            </a:r>
            <a:r>
              <a:rPr lang="en-GB" sz="1600" dirty="0"/>
              <a:t> </a:t>
            </a:r>
            <a:r>
              <a:rPr lang="en-GB" sz="1600" dirty="0" err="1"/>
              <a:t>odsouzeného</a:t>
            </a:r>
            <a:r>
              <a:rPr lang="en-GB" sz="1600" dirty="0"/>
              <a:t>, </a:t>
            </a:r>
            <a:r>
              <a:rPr lang="en-GB" sz="1600" dirty="0" err="1"/>
              <a:t>neopomíjeje</a:t>
            </a:r>
            <a:r>
              <a:rPr lang="en-GB" sz="1600" dirty="0"/>
              <a:t> </a:t>
            </a:r>
            <a:r>
              <a:rPr lang="en-GB" sz="1600" dirty="0" err="1"/>
              <a:t>též</a:t>
            </a:r>
            <a:r>
              <a:rPr lang="en-GB" sz="1600" dirty="0"/>
              <a:t> </a:t>
            </a:r>
            <a:r>
              <a:rPr lang="en-GB" sz="1600" dirty="0" err="1"/>
              <a:t>jeho</a:t>
            </a:r>
            <a:r>
              <a:rPr lang="en-GB" sz="1600" dirty="0"/>
              <a:t> </a:t>
            </a:r>
            <a:r>
              <a:rPr lang="en-GB" sz="1600" dirty="0" err="1"/>
              <a:t>možný</a:t>
            </a:r>
            <a:r>
              <a:rPr lang="en-GB" sz="1600" dirty="0"/>
              <a:t> </a:t>
            </a:r>
            <a:r>
              <a:rPr lang="en-GB" sz="1600" dirty="0" err="1"/>
              <a:t>vývoj</a:t>
            </a:r>
            <a:r>
              <a:rPr lang="en-GB" sz="1600" dirty="0"/>
              <a:t> a </a:t>
            </a:r>
            <a:r>
              <a:rPr lang="en-GB" sz="1600" dirty="0" err="1"/>
              <a:t>nápravu</a:t>
            </a:r>
            <a:r>
              <a:rPr lang="en-GB" sz="1600" dirty="0"/>
              <a:t> v </a:t>
            </a:r>
            <a:r>
              <a:rPr lang="en-GB" sz="1600" dirty="0" err="1"/>
              <a:t>průběhu</a:t>
            </a:r>
            <a:r>
              <a:rPr lang="en-GB" sz="1600" dirty="0"/>
              <a:t> </a:t>
            </a:r>
            <a:r>
              <a:rPr lang="en-GB" sz="1600" dirty="0" err="1"/>
              <a:t>výkonu</a:t>
            </a:r>
            <a:r>
              <a:rPr lang="en-GB" sz="1600" dirty="0"/>
              <a:t> </a:t>
            </a:r>
            <a:r>
              <a:rPr lang="en-GB" sz="1600" dirty="0" err="1"/>
              <a:t>trestu</a:t>
            </a:r>
            <a:r>
              <a:rPr lang="en-GB" sz="1600" dirty="0"/>
              <a:t> </a:t>
            </a:r>
            <a:r>
              <a:rPr lang="en-GB" sz="1600" dirty="0" err="1"/>
              <a:t>odnětí</a:t>
            </a:r>
            <a:r>
              <a:rPr lang="en-GB" sz="1600" dirty="0"/>
              <a:t> </a:t>
            </a:r>
            <a:r>
              <a:rPr lang="en-GB" sz="1600" dirty="0" err="1"/>
              <a:t>svobody</a:t>
            </a:r>
            <a:r>
              <a:rPr lang="en-GB" sz="1600" dirty="0"/>
              <a:t> a </a:t>
            </a:r>
            <a:r>
              <a:rPr lang="en-GB" sz="1600" dirty="0" err="1"/>
              <a:t>další</a:t>
            </a:r>
            <a:r>
              <a:rPr lang="en-GB" sz="1600" dirty="0"/>
              <a:t> </a:t>
            </a:r>
            <a:r>
              <a:rPr lang="en-GB" sz="1600" dirty="0" err="1"/>
              <a:t>relevantní</a:t>
            </a:r>
            <a:r>
              <a:rPr lang="en-GB" sz="1600" dirty="0"/>
              <a:t> </a:t>
            </a:r>
            <a:r>
              <a:rPr lang="en-GB" sz="1600" dirty="0" err="1"/>
              <a:t>aktuální</a:t>
            </a:r>
            <a:r>
              <a:rPr lang="en-GB" sz="1600" dirty="0"/>
              <a:t> </a:t>
            </a:r>
            <a:r>
              <a:rPr lang="en-GB" sz="1600" dirty="0" err="1"/>
              <a:t>informace</a:t>
            </a:r>
            <a:r>
              <a:rPr lang="en-GB" sz="1600" dirty="0" smtClean="0"/>
              <a:t>.</a:t>
            </a:r>
            <a:endParaRPr lang="cs-CZ" sz="1600" dirty="0" smtClean="0"/>
          </a:p>
          <a:p>
            <a:pPr algn="just"/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III. </a:t>
            </a:r>
            <a:r>
              <a:rPr lang="en-GB" sz="1600" dirty="0" err="1"/>
              <a:t>Při</a:t>
            </a:r>
            <a:r>
              <a:rPr lang="en-GB" sz="1600" dirty="0"/>
              <a:t> </a:t>
            </a:r>
            <a:r>
              <a:rPr lang="en-GB" sz="1600" dirty="0" err="1"/>
              <a:t>zvažování</a:t>
            </a:r>
            <a:r>
              <a:rPr lang="en-GB" sz="1600" dirty="0"/>
              <a:t>, </a:t>
            </a:r>
            <a:r>
              <a:rPr lang="en-GB" sz="1600" dirty="0" err="1"/>
              <a:t>zda</a:t>
            </a:r>
            <a:r>
              <a:rPr lang="en-GB" sz="1600" dirty="0"/>
              <a:t> se </a:t>
            </a:r>
            <a:r>
              <a:rPr lang="en-GB" sz="1600" dirty="0" err="1"/>
              <a:t>odsouzený</a:t>
            </a:r>
            <a:r>
              <a:rPr lang="en-GB" sz="1600" dirty="0"/>
              <a:t> </a:t>
            </a:r>
            <a:r>
              <a:rPr lang="en-GB" sz="1600" dirty="0" err="1"/>
              <a:t>polepšil</a:t>
            </a:r>
            <a:r>
              <a:rPr lang="en-GB" sz="1600" dirty="0"/>
              <a:t>, </a:t>
            </a:r>
            <a:r>
              <a:rPr lang="en-GB" sz="1600" b="1" dirty="0"/>
              <a:t>je </a:t>
            </a:r>
            <a:r>
              <a:rPr lang="en-GB" sz="1600" b="1" dirty="0" err="1"/>
              <a:t>třeba</a:t>
            </a:r>
            <a:r>
              <a:rPr lang="en-GB" sz="1600" b="1" dirty="0"/>
              <a:t> </a:t>
            </a:r>
            <a:r>
              <a:rPr lang="en-GB" sz="1600" b="1" dirty="0" err="1"/>
              <a:t>primárně</a:t>
            </a:r>
            <a:r>
              <a:rPr lang="en-GB" sz="1600" b="1" dirty="0"/>
              <a:t> </a:t>
            </a:r>
            <a:r>
              <a:rPr lang="en-GB" sz="1600" b="1" dirty="0" err="1"/>
              <a:t>hodnotit</a:t>
            </a:r>
            <a:r>
              <a:rPr lang="en-GB" sz="1600" b="1" dirty="0"/>
              <a:t>, </a:t>
            </a:r>
            <a:r>
              <a:rPr lang="en-GB" sz="1600" b="1" dirty="0" err="1"/>
              <a:t>za</a:t>
            </a:r>
            <a:r>
              <a:rPr lang="en-GB" sz="1600" b="1" dirty="0"/>
              <a:t> co mu </a:t>
            </a:r>
            <a:r>
              <a:rPr lang="en-GB" sz="1600" b="1" dirty="0" err="1"/>
              <a:t>byly</a:t>
            </a:r>
            <a:r>
              <a:rPr lang="en-GB" sz="1600" b="1" dirty="0"/>
              <a:t> </a:t>
            </a:r>
            <a:r>
              <a:rPr lang="en-GB" sz="1600" b="1" dirty="0" err="1"/>
              <a:t>uloženy</a:t>
            </a:r>
            <a:r>
              <a:rPr lang="en-GB" sz="1600" b="1" dirty="0"/>
              <a:t> </a:t>
            </a:r>
            <a:r>
              <a:rPr lang="en-GB" sz="1600" b="1" dirty="0" err="1"/>
              <a:t>kázeňské</a:t>
            </a:r>
            <a:r>
              <a:rPr lang="en-GB" sz="1600" b="1" dirty="0"/>
              <a:t> </a:t>
            </a:r>
            <a:r>
              <a:rPr lang="en-GB" sz="1600" b="1" dirty="0" err="1"/>
              <a:t>odměny</a:t>
            </a:r>
            <a:r>
              <a:rPr lang="en-GB" sz="1600" b="1" dirty="0"/>
              <a:t> </a:t>
            </a:r>
            <a:r>
              <a:rPr lang="en-GB" sz="1600" b="1" dirty="0" err="1"/>
              <a:t>či</a:t>
            </a:r>
            <a:r>
              <a:rPr lang="en-GB" sz="1600" b="1" dirty="0"/>
              <a:t> </a:t>
            </a:r>
            <a:r>
              <a:rPr lang="en-GB" sz="1600" b="1" dirty="0" err="1"/>
              <a:t>tresty</a:t>
            </a:r>
            <a:r>
              <a:rPr lang="en-GB" sz="1600" b="1" dirty="0"/>
              <a:t>, </a:t>
            </a:r>
            <a:r>
              <a:rPr lang="en-GB" sz="1600" b="1" dirty="0" err="1"/>
              <a:t>nikoli</a:t>
            </a:r>
            <a:r>
              <a:rPr lang="en-GB" sz="1600" b="1" dirty="0"/>
              <a:t> </a:t>
            </a:r>
            <a:r>
              <a:rPr lang="en-GB" sz="1600" b="1" dirty="0" err="1"/>
              <a:t>však</a:t>
            </a:r>
            <a:r>
              <a:rPr lang="en-GB" sz="1600" b="1" dirty="0"/>
              <a:t> </a:t>
            </a:r>
            <a:r>
              <a:rPr lang="en-GB" sz="1600" b="1" dirty="0" err="1"/>
              <a:t>kolik</a:t>
            </a:r>
            <a:r>
              <a:rPr lang="en-GB" sz="1600" b="1" dirty="0"/>
              <a:t> mu </a:t>
            </a:r>
            <a:r>
              <a:rPr lang="en-GB" sz="1600" b="1" dirty="0" err="1"/>
              <a:t>jich</a:t>
            </a:r>
            <a:r>
              <a:rPr lang="en-GB" sz="1600" b="1" dirty="0"/>
              <a:t> </a:t>
            </a:r>
            <a:r>
              <a:rPr lang="en-GB" sz="1600" b="1" dirty="0" err="1"/>
              <a:t>bylo</a:t>
            </a:r>
            <a:r>
              <a:rPr lang="en-GB" sz="1600" b="1" dirty="0"/>
              <a:t> </a:t>
            </a:r>
            <a:r>
              <a:rPr lang="en-GB" sz="1600" b="1" dirty="0" err="1"/>
              <a:t>uloženo</a:t>
            </a:r>
            <a:r>
              <a:rPr lang="en-GB" sz="1600" dirty="0"/>
              <a:t>. </a:t>
            </a:r>
            <a:r>
              <a:rPr lang="en-GB" sz="1600" dirty="0" err="1"/>
              <a:t>Za</a:t>
            </a:r>
            <a:r>
              <a:rPr lang="en-GB" sz="1600" dirty="0"/>
              <a:t> </a:t>
            </a:r>
            <a:r>
              <a:rPr lang="en-GB" sz="1600" dirty="0" err="1"/>
              <a:t>znak</a:t>
            </a:r>
            <a:r>
              <a:rPr lang="en-GB" sz="1600" dirty="0"/>
              <a:t> </a:t>
            </a:r>
            <a:r>
              <a:rPr lang="en-GB" sz="1600" dirty="0" err="1"/>
              <a:t>či</a:t>
            </a:r>
            <a:r>
              <a:rPr lang="en-GB" sz="1600" dirty="0"/>
              <a:t> </a:t>
            </a:r>
            <a:r>
              <a:rPr lang="en-GB" sz="1600" dirty="0" err="1"/>
              <a:t>projev</a:t>
            </a:r>
            <a:r>
              <a:rPr lang="en-GB" sz="1600" dirty="0"/>
              <a:t> </a:t>
            </a:r>
            <a:r>
              <a:rPr lang="en-GB" sz="1600" dirty="0" err="1"/>
              <a:t>polepšení</a:t>
            </a:r>
            <a:r>
              <a:rPr lang="en-GB" sz="1600" dirty="0"/>
              <a:t> </a:t>
            </a:r>
            <a:r>
              <a:rPr lang="en-GB" sz="1600" dirty="0" err="1"/>
              <a:t>či</a:t>
            </a:r>
            <a:r>
              <a:rPr lang="en-GB" sz="1600" dirty="0"/>
              <a:t> </a:t>
            </a:r>
            <a:r>
              <a:rPr lang="en-GB" sz="1600" dirty="0" err="1"/>
              <a:t>nepolepšení</a:t>
            </a:r>
            <a:r>
              <a:rPr lang="en-GB" sz="1600" dirty="0"/>
              <a:t> </a:t>
            </a:r>
            <a:r>
              <a:rPr lang="en-GB" sz="1600" dirty="0" err="1"/>
              <a:t>odsouzeného</a:t>
            </a:r>
            <a:r>
              <a:rPr lang="en-GB" sz="1600" dirty="0"/>
              <a:t> </a:t>
            </a:r>
            <a:r>
              <a:rPr lang="en-GB" sz="1600" b="1" dirty="0" err="1"/>
              <a:t>nelze</a:t>
            </a:r>
            <a:r>
              <a:rPr lang="en-GB" sz="1600" b="1" dirty="0"/>
              <a:t> bez </a:t>
            </a:r>
            <a:r>
              <a:rPr lang="en-GB" sz="1600" b="1" dirty="0" err="1"/>
              <a:t>bližšího</a:t>
            </a:r>
            <a:r>
              <a:rPr lang="en-GB" sz="1600" b="1" dirty="0"/>
              <a:t> </a:t>
            </a:r>
            <a:r>
              <a:rPr lang="en-GB" sz="1600" b="1" dirty="0" err="1"/>
              <a:t>odůvodnění</a:t>
            </a:r>
            <a:r>
              <a:rPr lang="en-GB" sz="1600" b="1" dirty="0"/>
              <a:t> </a:t>
            </a:r>
            <a:r>
              <a:rPr lang="en-GB" sz="1600" b="1" dirty="0" err="1"/>
              <a:t>považovat</a:t>
            </a:r>
            <a:r>
              <a:rPr lang="en-GB" sz="1600" b="1" dirty="0"/>
              <a:t> </a:t>
            </a:r>
            <a:r>
              <a:rPr lang="en-GB" sz="1600" b="1" dirty="0" err="1"/>
              <a:t>jednoduché</a:t>
            </a:r>
            <a:r>
              <a:rPr lang="en-GB" sz="1600" b="1" dirty="0"/>
              <a:t> </a:t>
            </a:r>
            <a:r>
              <a:rPr lang="en-GB" sz="1600" b="1" dirty="0" err="1"/>
              <a:t>skutečnosti</a:t>
            </a:r>
            <a:r>
              <a:rPr lang="en-GB" sz="1600" b="1" dirty="0"/>
              <a:t> </a:t>
            </a:r>
            <a:r>
              <a:rPr lang="en-GB" sz="1600" b="1" dirty="0" err="1"/>
              <a:t>nenavázané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změnu</a:t>
            </a:r>
            <a:r>
              <a:rPr lang="en-GB" sz="1600" b="1" dirty="0"/>
              <a:t> </a:t>
            </a:r>
            <a:r>
              <a:rPr lang="en-GB" sz="1600" b="1" dirty="0" err="1"/>
              <a:t>jeho</a:t>
            </a:r>
            <a:r>
              <a:rPr lang="en-GB" sz="1600" b="1" dirty="0"/>
              <a:t> </a:t>
            </a:r>
            <a:r>
              <a:rPr lang="en-GB" sz="1600" b="1" dirty="0" err="1"/>
              <a:t>vnitřního</a:t>
            </a:r>
            <a:r>
              <a:rPr lang="en-GB" sz="1600" b="1" dirty="0"/>
              <a:t> </a:t>
            </a:r>
            <a:r>
              <a:rPr lang="en-GB" sz="1600" b="1" dirty="0" err="1"/>
              <a:t>postoje</a:t>
            </a:r>
            <a:r>
              <a:rPr lang="en-GB" sz="1600" b="1" dirty="0"/>
              <a:t> </a:t>
            </a:r>
            <a:r>
              <a:rPr lang="en-GB" sz="1600" dirty="0"/>
              <a:t>(</a:t>
            </a:r>
            <a:r>
              <a:rPr lang="en-GB" sz="1600" dirty="0" err="1"/>
              <a:t>například</a:t>
            </a:r>
            <a:r>
              <a:rPr lang="en-GB" sz="1600" dirty="0"/>
              <a:t> </a:t>
            </a:r>
            <a:r>
              <a:rPr lang="en-GB" sz="1600" dirty="0" err="1"/>
              <a:t>uklizení</a:t>
            </a:r>
            <a:r>
              <a:rPr lang="en-GB" sz="1600" dirty="0"/>
              <a:t> </a:t>
            </a:r>
            <a:r>
              <a:rPr lang="en-GB" sz="1600" dirty="0" err="1"/>
              <a:t>podlahy</a:t>
            </a:r>
            <a:r>
              <a:rPr lang="en-GB" sz="1600" dirty="0"/>
              <a:t> </a:t>
            </a:r>
            <a:r>
              <a:rPr lang="en-GB" sz="1600" dirty="0" err="1"/>
              <a:t>či</a:t>
            </a:r>
            <a:r>
              <a:rPr lang="en-GB" sz="1600" dirty="0"/>
              <a:t> </a:t>
            </a:r>
            <a:r>
              <a:rPr lang="en-GB" sz="1600" dirty="0" err="1"/>
              <a:t>naopak</a:t>
            </a:r>
            <a:r>
              <a:rPr lang="en-GB" sz="1600" dirty="0"/>
              <a:t> </a:t>
            </a:r>
            <a:r>
              <a:rPr lang="en-GB" sz="1600" dirty="0" err="1"/>
              <a:t>nepořádek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cele</a:t>
            </a:r>
            <a:r>
              <a:rPr lang="en-GB" sz="1600" dirty="0" smtClean="0"/>
              <a:t>).</a:t>
            </a:r>
            <a:endParaRPr lang="cs-CZ" sz="1600" dirty="0" smtClean="0"/>
          </a:p>
          <a:p>
            <a:pPr algn="just"/>
            <a:endParaRPr lang="cs-CZ" sz="800" dirty="0" smtClean="0"/>
          </a:p>
          <a:p>
            <a:pPr algn="just"/>
            <a:r>
              <a:rPr lang="en-GB" sz="1600" dirty="0" smtClean="0"/>
              <a:t>IV</a:t>
            </a:r>
            <a:r>
              <a:rPr lang="en-GB" sz="1600" dirty="0"/>
              <a:t>. </a:t>
            </a:r>
            <a:r>
              <a:rPr lang="en-GB" sz="1600" dirty="0" err="1"/>
              <a:t>Hodnocení</a:t>
            </a:r>
            <a:r>
              <a:rPr lang="en-GB" sz="1600" dirty="0"/>
              <a:t> </a:t>
            </a:r>
            <a:r>
              <a:rPr lang="en-GB" sz="1600" dirty="0" err="1"/>
              <a:t>očekávání</a:t>
            </a:r>
            <a:r>
              <a:rPr lang="en-GB" sz="1600" dirty="0"/>
              <a:t> </a:t>
            </a:r>
            <a:r>
              <a:rPr lang="en-GB" sz="1600" dirty="0" err="1"/>
              <a:t>vedení</a:t>
            </a:r>
            <a:r>
              <a:rPr lang="en-GB" sz="1600" dirty="0"/>
              <a:t> </a:t>
            </a:r>
            <a:r>
              <a:rPr lang="en-GB" sz="1600" dirty="0" err="1"/>
              <a:t>řádného</a:t>
            </a:r>
            <a:r>
              <a:rPr lang="en-GB" sz="1600" dirty="0"/>
              <a:t> </a:t>
            </a:r>
            <a:r>
              <a:rPr lang="en-GB" sz="1600" dirty="0" err="1"/>
              <a:t>života</a:t>
            </a:r>
            <a:r>
              <a:rPr lang="en-GB" sz="1600" dirty="0"/>
              <a:t> </a:t>
            </a:r>
            <a:r>
              <a:rPr lang="en-GB" sz="1600" b="1" dirty="0" err="1"/>
              <a:t>nelze</a:t>
            </a:r>
            <a:r>
              <a:rPr lang="en-GB" sz="1600" b="1" dirty="0"/>
              <a:t> </a:t>
            </a:r>
            <a:r>
              <a:rPr lang="en-GB" sz="1600" b="1" dirty="0" err="1"/>
              <a:t>založit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pouhých</a:t>
            </a:r>
            <a:r>
              <a:rPr lang="en-GB" sz="1600" b="1" dirty="0"/>
              <a:t> </a:t>
            </a:r>
            <a:r>
              <a:rPr lang="en-GB" sz="1600" b="1" dirty="0" err="1"/>
              <a:t>počtech</a:t>
            </a:r>
            <a:r>
              <a:rPr lang="en-GB" sz="1600" b="1" dirty="0"/>
              <a:t> </a:t>
            </a:r>
            <a:r>
              <a:rPr lang="en-GB" sz="1600" b="1" dirty="0" err="1"/>
              <a:t>odsouzení</a:t>
            </a:r>
            <a:r>
              <a:rPr lang="en-GB" sz="1600" b="1" dirty="0"/>
              <a:t> </a:t>
            </a:r>
            <a:r>
              <a:rPr lang="en-GB" sz="1600" b="1" dirty="0" err="1"/>
              <a:t>či</a:t>
            </a:r>
            <a:r>
              <a:rPr lang="en-GB" sz="1600" b="1" dirty="0"/>
              <a:t> </a:t>
            </a:r>
            <a:r>
              <a:rPr lang="en-GB" sz="1600" b="1" dirty="0" err="1"/>
              <a:t>výkonů</a:t>
            </a:r>
            <a:r>
              <a:rPr lang="en-GB" sz="1600" b="1" dirty="0"/>
              <a:t> </a:t>
            </a:r>
            <a:r>
              <a:rPr lang="en-GB" sz="1600" b="1" dirty="0" err="1"/>
              <a:t>nepodmíněného</a:t>
            </a:r>
            <a:r>
              <a:rPr lang="en-GB" sz="1600" b="1" dirty="0"/>
              <a:t> </a:t>
            </a:r>
            <a:r>
              <a:rPr lang="en-GB" sz="1600" b="1" dirty="0" err="1"/>
              <a:t>trestu</a:t>
            </a:r>
            <a:r>
              <a:rPr lang="en-GB" sz="1600" b="1" dirty="0"/>
              <a:t> </a:t>
            </a:r>
            <a:r>
              <a:rPr lang="en-GB" sz="1600" b="1" dirty="0" err="1"/>
              <a:t>odnětí</a:t>
            </a:r>
            <a:r>
              <a:rPr lang="en-GB" sz="1600" b="1" dirty="0"/>
              <a:t> </a:t>
            </a:r>
            <a:r>
              <a:rPr lang="en-GB" sz="1600" b="1" dirty="0" err="1"/>
              <a:t>svobody</a:t>
            </a:r>
            <a:r>
              <a:rPr lang="en-GB" sz="1600" b="1" dirty="0"/>
              <a:t>.</a:t>
            </a:r>
            <a:r>
              <a:rPr lang="en-GB" sz="1600" dirty="0"/>
              <a:t> </a:t>
            </a:r>
            <a:r>
              <a:rPr lang="en-GB" sz="1600" dirty="0" err="1"/>
              <a:t>Takové</a:t>
            </a:r>
            <a:r>
              <a:rPr lang="en-GB" sz="1600" dirty="0"/>
              <a:t> </a:t>
            </a:r>
            <a:r>
              <a:rPr lang="en-GB" sz="1600" dirty="0" err="1"/>
              <a:t>údaje</a:t>
            </a:r>
            <a:r>
              <a:rPr lang="en-GB" sz="1600" dirty="0"/>
              <a:t> </a:t>
            </a:r>
            <a:r>
              <a:rPr lang="en-GB" sz="1600" b="1" dirty="0" err="1"/>
              <a:t>jsou</a:t>
            </a:r>
            <a:r>
              <a:rPr lang="en-GB" sz="1600" b="1" dirty="0"/>
              <a:t> </a:t>
            </a:r>
            <a:r>
              <a:rPr lang="en-GB" sz="1600" b="1" dirty="0" err="1"/>
              <a:t>příliš</a:t>
            </a:r>
            <a:r>
              <a:rPr lang="en-GB" sz="1600" b="1" dirty="0"/>
              <a:t> </a:t>
            </a:r>
            <a:r>
              <a:rPr lang="en-GB" sz="1600" b="1" dirty="0" err="1"/>
              <a:t>zobecňující</a:t>
            </a:r>
            <a:r>
              <a:rPr lang="en-GB" sz="1600" b="1" dirty="0"/>
              <a:t> pro </a:t>
            </a:r>
            <a:r>
              <a:rPr lang="en-GB" sz="1600" b="1" dirty="0" err="1"/>
              <a:t>úsudek</a:t>
            </a:r>
            <a:r>
              <a:rPr lang="en-GB" sz="1600" b="1" dirty="0"/>
              <a:t> o </a:t>
            </a:r>
            <a:r>
              <a:rPr lang="en-GB" sz="1600" b="1" dirty="0" err="1"/>
              <a:t>možném</a:t>
            </a:r>
            <a:r>
              <a:rPr lang="en-GB" sz="1600" b="1" dirty="0"/>
              <a:t> </a:t>
            </a:r>
            <a:r>
              <a:rPr lang="en-GB" sz="1600" b="1" dirty="0" err="1"/>
              <a:t>budoucím</a:t>
            </a:r>
            <a:r>
              <a:rPr lang="en-GB" sz="1600" b="1" dirty="0"/>
              <a:t> </a:t>
            </a:r>
            <a:r>
              <a:rPr lang="en-GB" sz="1600" b="1" dirty="0" err="1"/>
              <a:t>vedení</a:t>
            </a:r>
            <a:r>
              <a:rPr lang="en-GB" sz="1600" b="1" dirty="0"/>
              <a:t> </a:t>
            </a:r>
            <a:r>
              <a:rPr lang="en-GB" sz="1600" b="1" dirty="0" err="1"/>
              <a:t>řádného</a:t>
            </a:r>
            <a:r>
              <a:rPr lang="en-GB" sz="1600" b="1" dirty="0"/>
              <a:t> </a:t>
            </a:r>
            <a:r>
              <a:rPr lang="en-GB" sz="1600" b="1" dirty="0" err="1"/>
              <a:t>života</a:t>
            </a:r>
            <a:r>
              <a:rPr lang="en-GB" sz="1600" b="1" dirty="0"/>
              <a:t> </a:t>
            </a:r>
            <a:r>
              <a:rPr lang="en-GB" sz="1600" b="1" dirty="0" err="1"/>
              <a:t>odsouzeného</a:t>
            </a:r>
            <a:r>
              <a:rPr lang="en-GB" sz="1600" b="1" dirty="0"/>
              <a:t> </a:t>
            </a:r>
            <a:r>
              <a:rPr lang="en-GB" sz="1600" dirty="0"/>
              <a:t>v </a:t>
            </a:r>
            <a:r>
              <a:rPr lang="en-GB" sz="1600" dirty="0" err="1"/>
              <a:t>konkrétním</a:t>
            </a:r>
            <a:r>
              <a:rPr lang="en-GB" sz="1600" dirty="0"/>
              <a:t> </a:t>
            </a:r>
            <a:r>
              <a:rPr lang="en-GB" sz="1600" dirty="0" err="1"/>
              <a:t>případě</a:t>
            </a:r>
            <a:r>
              <a:rPr lang="en-GB" sz="1600" dirty="0"/>
              <a:t>. Je </a:t>
            </a:r>
            <a:r>
              <a:rPr lang="en-GB" sz="1600" dirty="0" err="1"/>
              <a:t>tak</a:t>
            </a:r>
            <a:r>
              <a:rPr lang="en-GB" sz="1600" dirty="0"/>
              <a:t> </a:t>
            </a:r>
            <a:r>
              <a:rPr lang="en-GB" sz="1600" dirty="0" err="1"/>
              <a:t>nutné</a:t>
            </a:r>
            <a:r>
              <a:rPr lang="en-GB" sz="1600" dirty="0"/>
              <a:t> </a:t>
            </a:r>
            <a:r>
              <a:rPr lang="en-GB" sz="1600" b="1" dirty="0" err="1"/>
              <a:t>analyzovat</a:t>
            </a:r>
            <a:r>
              <a:rPr lang="en-GB" sz="1600" b="1" dirty="0"/>
              <a:t> </a:t>
            </a:r>
            <a:r>
              <a:rPr lang="en-GB" sz="1600" b="1" dirty="0" err="1"/>
              <a:t>vývoj</a:t>
            </a:r>
            <a:r>
              <a:rPr lang="en-GB" sz="1600" b="1" dirty="0"/>
              <a:t> </a:t>
            </a:r>
            <a:r>
              <a:rPr lang="en-GB" sz="1600" b="1" dirty="0" err="1"/>
              <a:t>trestné</a:t>
            </a:r>
            <a:r>
              <a:rPr lang="en-GB" sz="1600" b="1" dirty="0"/>
              <a:t> </a:t>
            </a:r>
            <a:r>
              <a:rPr lang="en-GB" sz="1600" b="1" dirty="0" err="1"/>
              <a:t>činnosti</a:t>
            </a:r>
            <a:r>
              <a:rPr lang="en-GB" sz="1600" b="1" dirty="0"/>
              <a:t> </a:t>
            </a:r>
            <a:r>
              <a:rPr lang="en-GB" sz="1600" b="1" dirty="0" err="1"/>
              <a:t>odsouzeného</a:t>
            </a:r>
            <a:r>
              <a:rPr lang="en-GB" sz="1600" b="1" dirty="0"/>
              <a:t> z </a:t>
            </a:r>
            <a:r>
              <a:rPr lang="en-GB" sz="1600" b="1" dirty="0" err="1"/>
              <a:t>hlediska</a:t>
            </a:r>
            <a:r>
              <a:rPr lang="en-GB" sz="1600" b="1" dirty="0"/>
              <a:t> </a:t>
            </a:r>
            <a:r>
              <a:rPr lang="en-GB" sz="1600" b="1" dirty="0" err="1"/>
              <a:t>její</a:t>
            </a:r>
            <a:r>
              <a:rPr lang="en-GB" sz="1600" b="1" dirty="0"/>
              <a:t> </a:t>
            </a:r>
            <a:r>
              <a:rPr lang="en-GB" sz="1600" b="1" dirty="0" err="1"/>
              <a:t>frekvence</a:t>
            </a:r>
            <a:r>
              <a:rPr lang="en-GB" sz="1600" b="1" dirty="0"/>
              <a:t> a </a:t>
            </a:r>
            <a:r>
              <a:rPr lang="en-GB" sz="1600" b="1" dirty="0" err="1"/>
              <a:t>závažnosti</a:t>
            </a:r>
            <a:r>
              <a:rPr lang="en-GB" sz="1600" dirty="0"/>
              <a:t>, a to </a:t>
            </a:r>
            <a:r>
              <a:rPr lang="en-GB" sz="1600" dirty="0" err="1"/>
              <a:t>zejména</a:t>
            </a:r>
            <a:r>
              <a:rPr lang="en-GB" sz="1600" dirty="0"/>
              <a:t> v </a:t>
            </a:r>
            <a:r>
              <a:rPr lang="en-GB" sz="1600" dirty="0" err="1"/>
              <a:t>letech</a:t>
            </a:r>
            <a:r>
              <a:rPr lang="en-GB" sz="1600" dirty="0"/>
              <a:t> </a:t>
            </a:r>
            <a:r>
              <a:rPr lang="en-GB" sz="1600" dirty="0" err="1"/>
              <a:t>předcházejících</a:t>
            </a:r>
            <a:r>
              <a:rPr lang="en-GB" sz="1600" dirty="0"/>
              <a:t> </a:t>
            </a:r>
            <a:r>
              <a:rPr lang="en-GB" sz="1600" dirty="0" err="1"/>
              <a:t>spáchání</a:t>
            </a:r>
            <a:r>
              <a:rPr lang="en-GB" sz="1600" dirty="0"/>
              <a:t> </a:t>
            </a:r>
            <a:r>
              <a:rPr lang="en-GB" sz="1600" dirty="0" err="1"/>
              <a:t>trestného</a:t>
            </a:r>
            <a:r>
              <a:rPr lang="en-GB" sz="1600" dirty="0"/>
              <a:t> </a:t>
            </a:r>
            <a:r>
              <a:rPr lang="en-GB" sz="1600" dirty="0" err="1"/>
              <a:t>činu</a:t>
            </a:r>
            <a:r>
              <a:rPr lang="en-GB" sz="1600" dirty="0"/>
              <a:t>, </a:t>
            </a:r>
            <a:r>
              <a:rPr lang="en-GB" sz="1600" dirty="0" err="1"/>
              <a:t>za</a:t>
            </a:r>
            <a:r>
              <a:rPr lang="en-GB" sz="1600" dirty="0"/>
              <a:t> </a:t>
            </a:r>
            <a:r>
              <a:rPr lang="en-GB" sz="1600" dirty="0" err="1"/>
              <a:t>který</a:t>
            </a:r>
            <a:r>
              <a:rPr lang="en-GB" sz="1600" dirty="0"/>
              <a:t> </a:t>
            </a:r>
            <a:r>
              <a:rPr lang="en-GB" sz="1600" dirty="0" err="1"/>
              <a:t>odsouzený</a:t>
            </a:r>
            <a:r>
              <a:rPr lang="en-GB" sz="1600" dirty="0"/>
              <a:t> </a:t>
            </a:r>
            <a:r>
              <a:rPr lang="en-GB" sz="1600" dirty="0" err="1"/>
              <a:t>vykonává</a:t>
            </a:r>
            <a:r>
              <a:rPr lang="en-GB" sz="1600" dirty="0"/>
              <a:t> </a:t>
            </a:r>
            <a:r>
              <a:rPr lang="en-GB" sz="1600" dirty="0" err="1"/>
              <a:t>trest</a:t>
            </a:r>
            <a:r>
              <a:rPr lang="en-GB" sz="1600" dirty="0"/>
              <a:t>. Je </a:t>
            </a:r>
            <a:r>
              <a:rPr lang="en-GB" sz="1600" dirty="0" err="1"/>
              <a:t>přitom</a:t>
            </a:r>
            <a:r>
              <a:rPr lang="en-GB" sz="1600" dirty="0"/>
              <a:t> </a:t>
            </a:r>
            <a:r>
              <a:rPr lang="en-GB" sz="1600" dirty="0" err="1"/>
              <a:t>třeba</a:t>
            </a:r>
            <a:r>
              <a:rPr lang="en-GB" sz="1600" dirty="0"/>
              <a:t> </a:t>
            </a:r>
            <a:r>
              <a:rPr lang="en-GB" sz="1600" dirty="0" err="1"/>
              <a:t>mít</a:t>
            </a:r>
            <a:r>
              <a:rPr lang="en-GB" sz="1600" dirty="0"/>
              <a:t> </a:t>
            </a:r>
            <a:r>
              <a:rPr lang="en-GB" sz="1600" dirty="0" err="1"/>
              <a:t>na</a:t>
            </a:r>
            <a:r>
              <a:rPr lang="en-GB" sz="1600" dirty="0"/>
              <a:t> </a:t>
            </a:r>
            <a:r>
              <a:rPr lang="en-GB" sz="1600" dirty="0" err="1"/>
              <a:t>paměti</a:t>
            </a:r>
            <a:r>
              <a:rPr lang="en-GB" sz="1600" dirty="0"/>
              <a:t>, </a:t>
            </a:r>
            <a:r>
              <a:rPr lang="en-GB" sz="1600" dirty="0" err="1"/>
              <a:t>že</a:t>
            </a:r>
            <a:r>
              <a:rPr lang="en-GB" sz="1600" dirty="0"/>
              <a:t> </a:t>
            </a:r>
            <a:r>
              <a:rPr lang="en-GB" sz="1600" b="1" dirty="0" err="1"/>
              <a:t>podle</a:t>
            </a:r>
            <a:r>
              <a:rPr lang="en-GB" sz="1600" b="1" dirty="0"/>
              <a:t> </a:t>
            </a:r>
            <a:r>
              <a:rPr lang="en-GB" sz="1600" b="1" dirty="0" err="1"/>
              <a:t>kriminologických</a:t>
            </a:r>
            <a:r>
              <a:rPr lang="en-GB" sz="1600" b="1" dirty="0"/>
              <a:t> </a:t>
            </a:r>
            <a:r>
              <a:rPr lang="en-GB" sz="1600" b="1" dirty="0" err="1"/>
              <a:t>výzkumů</a:t>
            </a:r>
            <a:r>
              <a:rPr lang="en-GB" sz="1600" b="1" dirty="0"/>
              <a:t> </a:t>
            </a:r>
            <a:r>
              <a:rPr lang="en-GB" sz="1600" b="1" dirty="0" err="1"/>
              <a:t>dochází</a:t>
            </a:r>
            <a:r>
              <a:rPr lang="en-GB" sz="1600" b="1" dirty="0"/>
              <a:t> k </a:t>
            </a:r>
            <a:r>
              <a:rPr lang="en-GB" sz="1600" b="1" dirty="0" err="1"/>
              <a:t>opouštění</a:t>
            </a:r>
            <a:r>
              <a:rPr lang="en-GB" sz="1600" b="1" dirty="0"/>
              <a:t> </a:t>
            </a:r>
            <a:r>
              <a:rPr lang="en-GB" sz="1600" b="1" dirty="0" err="1"/>
              <a:t>kriminální</a:t>
            </a:r>
            <a:r>
              <a:rPr lang="en-GB" sz="1600" b="1" dirty="0"/>
              <a:t> </a:t>
            </a:r>
            <a:r>
              <a:rPr lang="en-GB" sz="1600" b="1" dirty="0" err="1"/>
              <a:t>dráhy</a:t>
            </a:r>
            <a:r>
              <a:rPr lang="en-GB" sz="1600" b="1" dirty="0"/>
              <a:t> </a:t>
            </a:r>
            <a:r>
              <a:rPr lang="en-GB" sz="1600" b="1" dirty="0" err="1"/>
              <a:t>postupně</a:t>
            </a:r>
            <a:r>
              <a:rPr lang="en-GB" sz="1600" b="1" dirty="0" smtClean="0"/>
              <a:t>.</a:t>
            </a:r>
            <a:endParaRPr lang="cs-CZ" sz="1600" b="1" dirty="0" smtClean="0"/>
          </a:p>
          <a:p>
            <a:pPr algn="just"/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V. </a:t>
            </a:r>
            <a:r>
              <a:rPr lang="en-GB" sz="1600" b="1" dirty="0" err="1"/>
              <a:t>Odčinění</a:t>
            </a:r>
            <a:r>
              <a:rPr lang="en-GB" sz="1600" b="1" dirty="0"/>
              <a:t> </a:t>
            </a:r>
            <a:r>
              <a:rPr lang="en-GB" sz="1600" b="1" dirty="0" err="1"/>
              <a:t>způsobené</a:t>
            </a:r>
            <a:r>
              <a:rPr lang="en-GB" sz="1600" b="1" dirty="0"/>
              <a:t> </a:t>
            </a:r>
            <a:r>
              <a:rPr lang="en-GB" sz="1600" b="1" dirty="0" err="1"/>
              <a:t>škody</a:t>
            </a:r>
            <a:r>
              <a:rPr lang="en-GB" sz="1600" b="1" dirty="0"/>
              <a:t> </a:t>
            </a:r>
            <a:r>
              <a:rPr lang="en-GB" sz="1600" b="1" dirty="0" err="1"/>
              <a:t>nemá</a:t>
            </a:r>
            <a:r>
              <a:rPr lang="en-GB" sz="1600" b="1" dirty="0"/>
              <a:t> </a:t>
            </a:r>
            <a:r>
              <a:rPr lang="en-GB" sz="1600" b="1" dirty="0" err="1"/>
              <a:t>být</a:t>
            </a:r>
            <a:r>
              <a:rPr lang="en-GB" sz="1600" b="1" dirty="0"/>
              <a:t> </a:t>
            </a:r>
            <a:r>
              <a:rPr lang="en-GB" sz="1600" b="1" dirty="0" err="1"/>
              <a:t>rozhodující</a:t>
            </a:r>
            <a:r>
              <a:rPr lang="en-GB" sz="1600" b="1" dirty="0"/>
              <a:t> </a:t>
            </a:r>
            <a:r>
              <a:rPr lang="en-GB" sz="1600" b="1" dirty="0" err="1"/>
              <a:t>skutečností</a:t>
            </a:r>
            <a:r>
              <a:rPr lang="en-GB" sz="1600" b="1" dirty="0"/>
              <a:t> </a:t>
            </a:r>
            <a:r>
              <a:rPr lang="en-GB" sz="1600" b="1" dirty="0" err="1"/>
              <a:t>při</a:t>
            </a:r>
            <a:r>
              <a:rPr lang="en-GB" sz="1600" b="1" dirty="0"/>
              <a:t> </a:t>
            </a:r>
            <a:r>
              <a:rPr lang="en-GB" sz="1600" b="1" dirty="0" err="1"/>
              <a:t>rozhodování</a:t>
            </a:r>
            <a:r>
              <a:rPr lang="en-GB" sz="1600" b="1" dirty="0"/>
              <a:t> o </a:t>
            </a:r>
            <a:r>
              <a:rPr lang="en-GB" sz="1600" b="1" dirty="0" err="1"/>
              <a:t>podmíněném</a:t>
            </a:r>
            <a:r>
              <a:rPr lang="en-GB" sz="1600" b="1" dirty="0"/>
              <a:t> </a:t>
            </a:r>
            <a:r>
              <a:rPr lang="en-GB" sz="1600" b="1" dirty="0" err="1"/>
              <a:t>propuštění</a:t>
            </a:r>
            <a:r>
              <a:rPr lang="en-GB" sz="1600" b="1" dirty="0"/>
              <a:t>, </a:t>
            </a:r>
            <a:r>
              <a:rPr lang="en-GB" sz="1600" b="1" dirty="0" err="1"/>
              <a:t>neboť</a:t>
            </a:r>
            <a:r>
              <a:rPr lang="en-GB" sz="1600" b="1" dirty="0"/>
              <a:t> </a:t>
            </a:r>
            <a:r>
              <a:rPr lang="en-GB" sz="1600" b="1" dirty="0" err="1"/>
              <a:t>nesouvisí</a:t>
            </a:r>
            <a:r>
              <a:rPr lang="en-GB" sz="1600" b="1" dirty="0"/>
              <a:t> s </a:t>
            </a:r>
            <a:r>
              <a:rPr lang="en-GB" sz="1600" b="1" dirty="0" err="1"/>
              <a:t>podstatou</a:t>
            </a:r>
            <a:r>
              <a:rPr lang="en-GB" sz="1600" b="1" dirty="0"/>
              <a:t> </a:t>
            </a:r>
            <a:r>
              <a:rPr lang="en-GB" sz="1600" b="1" dirty="0" err="1"/>
              <a:t>podmíněného</a:t>
            </a:r>
            <a:r>
              <a:rPr lang="en-GB" sz="1600" b="1" dirty="0"/>
              <a:t> </a:t>
            </a:r>
            <a:r>
              <a:rPr lang="en-GB" sz="1600" b="1" dirty="0" err="1"/>
              <a:t>propuštění</a:t>
            </a:r>
            <a:r>
              <a:rPr lang="en-GB" sz="1600" b="1" dirty="0"/>
              <a:t>. </a:t>
            </a:r>
            <a:r>
              <a:rPr lang="en-GB" sz="1600" dirty="0" err="1"/>
              <a:t>Při</a:t>
            </a:r>
            <a:r>
              <a:rPr lang="en-GB" sz="1600" dirty="0"/>
              <a:t> </a:t>
            </a:r>
            <a:r>
              <a:rPr lang="en-GB" sz="1600" dirty="0" err="1"/>
              <a:t>posuzování</a:t>
            </a:r>
            <a:r>
              <a:rPr lang="en-GB" sz="1600" dirty="0"/>
              <a:t> </a:t>
            </a:r>
            <a:r>
              <a:rPr lang="en-GB" sz="1600" dirty="0" err="1"/>
              <a:t>tohoto</a:t>
            </a:r>
            <a:r>
              <a:rPr lang="en-GB" sz="1600" dirty="0"/>
              <a:t> </a:t>
            </a:r>
            <a:r>
              <a:rPr lang="en-GB" sz="1600" dirty="0" err="1"/>
              <a:t>hlediska</a:t>
            </a:r>
            <a:r>
              <a:rPr lang="en-GB" sz="1600" dirty="0"/>
              <a:t> </a:t>
            </a:r>
            <a:r>
              <a:rPr lang="en-GB" sz="1600" dirty="0" err="1"/>
              <a:t>navíc</a:t>
            </a:r>
            <a:r>
              <a:rPr lang="en-GB" sz="1600" dirty="0"/>
              <a:t> </a:t>
            </a:r>
            <a:r>
              <a:rPr lang="en-GB" sz="1600" dirty="0" err="1"/>
              <a:t>soudy</a:t>
            </a:r>
            <a:r>
              <a:rPr lang="en-GB" sz="1600" dirty="0"/>
              <a:t> </a:t>
            </a:r>
            <a:r>
              <a:rPr lang="en-GB" sz="1600" dirty="0" err="1"/>
              <a:t>musí</a:t>
            </a:r>
            <a:r>
              <a:rPr lang="en-GB" sz="1600" dirty="0"/>
              <a:t> </a:t>
            </a:r>
            <a:r>
              <a:rPr lang="en-GB" sz="1600" dirty="0" err="1"/>
              <a:t>uvážit</a:t>
            </a:r>
            <a:r>
              <a:rPr lang="en-GB" sz="1600" dirty="0"/>
              <a:t> </a:t>
            </a:r>
            <a:r>
              <a:rPr lang="en-GB" sz="1600" b="1" dirty="0" err="1"/>
              <a:t>i</a:t>
            </a:r>
            <a:r>
              <a:rPr lang="en-GB" sz="1600" b="1" dirty="0"/>
              <a:t> </a:t>
            </a:r>
            <a:r>
              <a:rPr lang="en-GB" sz="1600" b="1" dirty="0" err="1"/>
              <a:t>reálné</a:t>
            </a:r>
            <a:r>
              <a:rPr lang="en-GB" sz="1600" b="1" dirty="0"/>
              <a:t> </a:t>
            </a:r>
            <a:r>
              <a:rPr lang="en-GB" sz="1600" b="1" dirty="0" err="1"/>
              <a:t>možnosti</a:t>
            </a:r>
            <a:r>
              <a:rPr lang="en-GB" sz="1600" b="1" dirty="0"/>
              <a:t> (</a:t>
            </a:r>
            <a:r>
              <a:rPr lang="en-GB" sz="1600" b="1" dirty="0" err="1"/>
              <a:t>finanční</a:t>
            </a:r>
            <a:r>
              <a:rPr lang="en-GB" sz="1600" b="1" dirty="0"/>
              <a:t>, </a:t>
            </a:r>
            <a:r>
              <a:rPr lang="en-GB" sz="1600" b="1" dirty="0" err="1"/>
              <a:t>praktické</a:t>
            </a:r>
            <a:r>
              <a:rPr lang="en-GB" sz="1600" b="1" dirty="0"/>
              <a:t> </a:t>
            </a:r>
            <a:r>
              <a:rPr lang="en-GB" sz="1600" b="1" dirty="0" err="1"/>
              <a:t>i</a:t>
            </a:r>
            <a:r>
              <a:rPr lang="en-GB" sz="1600" b="1" dirty="0"/>
              <a:t> </a:t>
            </a:r>
            <a:r>
              <a:rPr lang="en-GB" sz="1600" b="1" dirty="0" err="1"/>
              <a:t>jiné</a:t>
            </a:r>
            <a:r>
              <a:rPr lang="en-GB" sz="1600" b="1" dirty="0"/>
              <a:t>) </a:t>
            </a:r>
            <a:r>
              <a:rPr lang="en-GB" sz="1600" b="1" dirty="0" err="1"/>
              <a:t>odsouzeného</a:t>
            </a:r>
            <a:r>
              <a:rPr lang="en-GB" sz="1600" b="1" dirty="0"/>
              <a:t> </a:t>
            </a:r>
            <a:r>
              <a:rPr lang="en-GB" sz="1600" b="1" dirty="0" err="1"/>
              <a:t>ve</a:t>
            </a:r>
            <a:r>
              <a:rPr lang="en-GB" sz="1600" b="1" dirty="0"/>
              <a:t> </a:t>
            </a:r>
            <a:r>
              <a:rPr lang="en-GB" sz="1600" b="1" dirty="0" err="1"/>
              <a:t>výkonu</a:t>
            </a:r>
            <a:r>
              <a:rPr lang="en-GB" sz="1600" b="1" dirty="0"/>
              <a:t> </a:t>
            </a:r>
            <a:r>
              <a:rPr lang="en-GB" sz="1600" b="1" dirty="0" err="1"/>
              <a:t>trestu</a:t>
            </a:r>
            <a:r>
              <a:rPr lang="en-GB" sz="1600" b="1" dirty="0"/>
              <a:t> </a:t>
            </a:r>
            <a:r>
              <a:rPr lang="en-GB" sz="1600" b="1" dirty="0" err="1"/>
              <a:t>odnětí</a:t>
            </a:r>
            <a:r>
              <a:rPr lang="en-GB" sz="1600" b="1" dirty="0"/>
              <a:t> </a:t>
            </a:r>
            <a:r>
              <a:rPr lang="en-GB" sz="1600" b="1" dirty="0" err="1"/>
              <a:t>svobody</a:t>
            </a:r>
            <a:r>
              <a:rPr lang="en-GB" sz="1600" b="1" dirty="0"/>
              <a:t>.</a:t>
            </a:r>
            <a:r>
              <a:rPr lang="en-GB" sz="1600" dirty="0"/>
              <a:t> </a:t>
            </a:r>
          </a:p>
          <a:p>
            <a:pPr algn="just"/>
            <a:endParaRPr lang="cs-CZ" sz="2000" dirty="0" smtClean="0"/>
          </a:p>
          <a:p>
            <a:pPr algn="just"/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/>
            </a:r>
            <a:br>
              <a:rPr lang="en-GB" sz="1800" dirty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894193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5884" y="262801"/>
            <a:ext cx="11953703" cy="451576"/>
          </a:xfrm>
        </p:spPr>
        <p:txBody>
          <a:bodyPr/>
          <a:lstStyle/>
          <a:p>
            <a:r>
              <a:rPr lang="pl-PL" dirty="0"/>
              <a:t>stanovisko pléna sp. zn. Pl.ÚS-st. 47/18 ze dne 25. 9. 2018 (238/2018 Sb</a:t>
            </a:r>
            <a:r>
              <a:rPr lang="pl-PL" dirty="0" smtClean="0"/>
              <a:t>.) (M.T.)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3785" y="1549701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b="1" dirty="0" err="1"/>
              <a:t>Zamítne</a:t>
            </a:r>
            <a:r>
              <a:rPr lang="en-GB" b="1" dirty="0"/>
              <a:t>-li </a:t>
            </a:r>
            <a:r>
              <a:rPr lang="en-GB" b="1" dirty="0" err="1"/>
              <a:t>soud</a:t>
            </a:r>
            <a:r>
              <a:rPr lang="en-GB" b="1" dirty="0"/>
              <a:t> v </a:t>
            </a:r>
            <a:r>
              <a:rPr lang="en-GB" b="1" dirty="0" err="1"/>
              <a:t>neveřejném</a:t>
            </a:r>
            <a:r>
              <a:rPr lang="en-GB" b="1" dirty="0"/>
              <a:t> </a:t>
            </a:r>
            <a:r>
              <a:rPr lang="en-GB" b="1" dirty="0" err="1"/>
              <a:t>zasedání</a:t>
            </a:r>
            <a:r>
              <a:rPr lang="en-GB" b="1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nedůvodnou</a:t>
            </a:r>
            <a:r>
              <a:rPr lang="en-GB" dirty="0"/>
              <a:t> </a:t>
            </a:r>
            <a:r>
              <a:rPr lang="en-GB" dirty="0" err="1"/>
              <a:t>stížnost</a:t>
            </a:r>
            <a:r>
              <a:rPr lang="en-GB" dirty="0"/>
              <a:t> [§ 148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písm</a:t>
            </a:r>
            <a:r>
              <a:rPr lang="en-GB" dirty="0"/>
              <a:t>. c)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en-GB" dirty="0"/>
              <a:t>] </a:t>
            </a:r>
            <a:r>
              <a:rPr lang="en-GB" b="1" dirty="0" err="1"/>
              <a:t>proti</a:t>
            </a:r>
            <a:r>
              <a:rPr lang="en-GB" b="1" dirty="0"/>
              <a:t> </a:t>
            </a:r>
            <a:r>
              <a:rPr lang="en-GB" b="1" dirty="0" err="1"/>
              <a:t>rozhodnutí</a:t>
            </a:r>
            <a:r>
              <a:rPr lang="en-GB" b="1" dirty="0"/>
              <a:t>, </a:t>
            </a:r>
            <a:r>
              <a:rPr lang="en-GB" b="1" dirty="0" err="1"/>
              <a:t>kterým</a:t>
            </a:r>
            <a:r>
              <a:rPr lang="en-GB" b="1" dirty="0"/>
              <a:t> se </a:t>
            </a:r>
            <a:r>
              <a:rPr lang="en-GB" b="1" dirty="0" err="1"/>
              <a:t>zamítá</a:t>
            </a:r>
            <a:r>
              <a:rPr lang="en-GB" b="1" dirty="0"/>
              <a:t> </a:t>
            </a:r>
            <a:r>
              <a:rPr lang="en-GB" b="1" dirty="0" err="1"/>
              <a:t>návrh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povolení</a:t>
            </a:r>
            <a:r>
              <a:rPr lang="en-GB" b="1" dirty="0"/>
              <a:t> </a:t>
            </a:r>
            <a:r>
              <a:rPr lang="en-GB" b="1" dirty="0" err="1"/>
              <a:t>obnovy</a:t>
            </a:r>
            <a:r>
              <a:rPr lang="en-GB" b="1" dirty="0"/>
              <a:t> </a:t>
            </a:r>
            <a:r>
              <a:rPr lang="en-GB" b="1" dirty="0" err="1"/>
              <a:t>řízení</a:t>
            </a:r>
            <a:r>
              <a:rPr lang="en-GB" dirty="0"/>
              <a:t> [§ 283 </a:t>
            </a:r>
            <a:r>
              <a:rPr lang="en-GB" dirty="0" err="1"/>
              <a:t>písm</a:t>
            </a:r>
            <a:r>
              <a:rPr lang="en-GB" dirty="0"/>
              <a:t>. d)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en-GB" dirty="0"/>
              <a:t>] v </a:t>
            </a:r>
            <a:r>
              <a:rPr lang="en-GB" dirty="0" err="1"/>
              <a:t>situaci</a:t>
            </a:r>
            <a:r>
              <a:rPr lang="en-GB" dirty="0"/>
              <a:t>, </a:t>
            </a:r>
            <a:r>
              <a:rPr lang="en-GB" b="1" dirty="0" err="1"/>
              <a:t>kdy</a:t>
            </a:r>
            <a:r>
              <a:rPr lang="en-GB" b="1" dirty="0"/>
              <a:t> </a:t>
            </a:r>
            <a:r>
              <a:rPr lang="en-GB" b="1" dirty="0" err="1"/>
              <a:t>již</a:t>
            </a:r>
            <a:r>
              <a:rPr lang="en-GB" b="1" dirty="0"/>
              <a:t> </a:t>
            </a:r>
            <a:r>
              <a:rPr lang="en-GB" b="1" dirty="0" err="1"/>
              <a:t>sám</a:t>
            </a:r>
            <a:r>
              <a:rPr lang="en-GB" b="1" dirty="0"/>
              <a:t> </a:t>
            </a:r>
            <a:r>
              <a:rPr lang="en-GB" b="1" dirty="0" err="1"/>
              <a:t>dokazování</a:t>
            </a:r>
            <a:r>
              <a:rPr lang="en-GB" b="1" dirty="0"/>
              <a:t> </a:t>
            </a:r>
            <a:r>
              <a:rPr lang="en-GB" b="1" dirty="0" err="1"/>
              <a:t>neopakuje</a:t>
            </a:r>
            <a:r>
              <a:rPr lang="en-GB" b="1" dirty="0"/>
              <a:t>, </a:t>
            </a:r>
            <a:r>
              <a:rPr lang="en-GB" b="1" dirty="0" err="1"/>
              <a:t>popř</a:t>
            </a:r>
            <a:r>
              <a:rPr lang="en-GB" b="1" dirty="0"/>
              <a:t>. </a:t>
            </a:r>
            <a:r>
              <a:rPr lang="en-GB" b="1" dirty="0" err="1"/>
              <a:t>nedoplňuje</a:t>
            </a:r>
            <a:r>
              <a:rPr lang="en-GB" dirty="0"/>
              <a:t>, </a:t>
            </a:r>
            <a:r>
              <a:rPr lang="en-GB" dirty="0" err="1"/>
              <a:t>nejde</a:t>
            </a:r>
            <a:r>
              <a:rPr lang="en-GB" dirty="0"/>
              <a:t> o </a:t>
            </a: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36 </a:t>
            </a:r>
            <a:r>
              <a:rPr lang="en-GB" dirty="0" err="1"/>
              <a:t>odst</a:t>
            </a:r>
            <a:r>
              <a:rPr lang="en-GB" dirty="0"/>
              <a:t>. 1 a </a:t>
            </a:r>
            <a:r>
              <a:rPr lang="en-GB" dirty="0" err="1"/>
              <a:t>čl</a:t>
            </a:r>
            <a:r>
              <a:rPr lang="en-GB" dirty="0"/>
              <a:t>. 38 </a:t>
            </a:r>
            <a:r>
              <a:rPr lang="en-GB" dirty="0" err="1"/>
              <a:t>odst</a:t>
            </a:r>
            <a:r>
              <a:rPr lang="en-GB" dirty="0"/>
              <a:t>. 2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. 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61493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5884" y="262801"/>
            <a:ext cx="11953703" cy="451576"/>
          </a:xfrm>
        </p:spPr>
        <p:txBody>
          <a:bodyPr/>
          <a:lstStyle/>
          <a:p>
            <a:r>
              <a:rPr lang="pl-PL" dirty="0"/>
              <a:t>nález sp. zn. IV. ÚS 38/18 ze dne 26. 9. 2018 </a:t>
            </a:r>
            <a:r>
              <a:rPr lang="pl-PL" dirty="0" smtClean="0"/>
              <a:t>(M.T.)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3785" y="1549701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Zamítne</a:t>
            </a:r>
            <a:r>
              <a:rPr lang="en-GB" dirty="0"/>
              <a:t>-li </a:t>
            </a:r>
            <a:r>
              <a:rPr lang="en-GB" dirty="0" err="1"/>
              <a:t>soud</a:t>
            </a:r>
            <a:r>
              <a:rPr lang="en-GB" dirty="0"/>
              <a:t> v </a:t>
            </a:r>
            <a:r>
              <a:rPr lang="en-GB" dirty="0" err="1"/>
              <a:t>neveřejném</a:t>
            </a:r>
            <a:r>
              <a:rPr lang="en-GB" dirty="0"/>
              <a:t> </a:t>
            </a:r>
            <a:r>
              <a:rPr lang="en-GB" dirty="0" err="1"/>
              <a:t>zasedání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nedůvodnou</a:t>
            </a:r>
            <a:r>
              <a:rPr lang="en-GB" dirty="0"/>
              <a:t> </a:t>
            </a:r>
            <a:r>
              <a:rPr lang="en-GB" dirty="0" err="1"/>
              <a:t>stížnost</a:t>
            </a:r>
            <a:r>
              <a:rPr lang="en-GB" dirty="0"/>
              <a:t> [§ 148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písm</a:t>
            </a:r>
            <a:r>
              <a:rPr lang="en-GB" dirty="0"/>
              <a:t>. c)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en-GB" dirty="0"/>
              <a:t>] </a:t>
            </a:r>
            <a:r>
              <a:rPr lang="en-GB" dirty="0" err="1"/>
              <a:t>proti</a:t>
            </a:r>
            <a:r>
              <a:rPr lang="en-GB" dirty="0"/>
              <a:t> </a:t>
            </a:r>
            <a:r>
              <a:rPr lang="en-GB" dirty="0" err="1"/>
              <a:t>rozhodnutí</a:t>
            </a:r>
            <a:r>
              <a:rPr lang="en-GB" dirty="0"/>
              <a:t>, </a:t>
            </a:r>
            <a:r>
              <a:rPr lang="en-GB" dirty="0" err="1"/>
              <a:t>kterým</a:t>
            </a:r>
            <a:r>
              <a:rPr lang="en-GB" dirty="0"/>
              <a:t> se </a:t>
            </a:r>
            <a:r>
              <a:rPr lang="en-GB" dirty="0" err="1"/>
              <a:t>zamítá</a:t>
            </a:r>
            <a:r>
              <a:rPr lang="en-GB" dirty="0"/>
              <a:t> </a:t>
            </a:r>
            <a:r>
              <a:rPr lang="en-GB" dirty="0" err="1"/>
              <a:t>návrh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povolení</a:t>
            </a:r>
            <a:r>
              <a:rPr lang="en-GB" dirty="0"/>
              <a:t> </a:t>
            </a:r>
            <a:r>
              <a:rPr lang="en-GB" dirty="0" err="1"/>
              <a:t>obnovy</a:t>
            </a:r>
            <a:r>
              <a:rPr lang="en-GB" dirty="0"/>
              <a:t> </a:t>
            </a:r>
            <a:r>
              <a:rPr lang="en-GB" dirty="0" err="1"/>
              <a:t>řízení</a:t>
            </a:r>
            <a:r>
              <a:rPr lang="en-GB" dirty="0"/>
              <a:t> [§ 283 </a:t>
            </a:r>
            <a:r>
              <a:rPr lang="en-GB" dirty="0" err="1"/>
              <a:t>písm</a:t>
            </a:r>
            <a:r>
              <a:rPr lang="en-GB" dirty="0"/>
              <a:t>. d) </a:t>
            </a:r>
            <a:r>
              <a:rPr lang="en-GB" dirty="0" err="1"/>
              <a:t>trestního</a:t>
            </a:r>
            <a:r>
              <a:rPr lang="en-GB" dirty="0"/>
              <a:t> </a:t>
            </a:r>
            <a:r>
              <a:rPr lang="en-GB" dirty="0" err="1"/>
              <a:t>řádu</a:t>
            </a:r>
            <a:r>
              <a:rPr lang="en-GB" dirty="0"/>
              <a:t>] v </a:t>
            </a:r>
            <a:r>
              <a:rPr lang="en-GB" dirty="0" err="1"/>
              <a:t>situaci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již</a:t>
            </a:r>
            <a:r>
              <a:rPr lang="en-GB" dirty="0"/>
              <a:t> </a:t>
            </a:r>
            <a:r>
              <a:rPr lang="en-GB" dirty="0" err="1"/>
              <a:t>sám</a:t>
            </a:r>
            <a:r>
              <a:rPr lang="en-GB" dirty="0"/>
              <a:t> </a:t>
            </a:r>
            <a:r>
              <a:rPr lang="en-GB" dirty="0" err="1"/>
              <a:t>dokazování</a:t>
            </a:r>
            <a:r>
              <a:rPr lang="en-GB" dirty="0"/>
              <a:t> </a:t>
            </a:r>
            <a:r>
              <a:rPr lang="en-GB" dirty="0" err="1"/>
              <a:t>neopakuje</a:t>
            </a:r>
            <a:r>
              <a:rPr lang="en-GB" dirty="0"/>
              <a:t>, </a:t>
            </a:r>
            <a:r>
              <a:rPr lang="en-GB" dirty="0" err="1"/>
              <a:t>popř</a:t>
            </a:r>
            <a:r>
              <a:rPr lang="en-GB" dirty="0"/>
              <a:t>. </a:t>
            </a:r>
            <a:r>
              <a:rPr lang="en-GB" dirty="0" err="1"/>
              <a:t>nedoplňuje</a:t>
            </a:r>
            <a:r>
              <a:rPr lang="en-GB" dirty="0"/>
              <a:t>, </a:t>
            </a:r>
            <a:r>
              <a:rPr lang="en-GB" dirty="0" err="1"/>
              <a:t>nejde</a:t>
            </a:r>
            <a:r>
              <a:rPr lang="en-GB" dirty="0"/>
              <a:t> o </a:t>
            </a:r>
            <a:r>
              <a:rPr lang="en-GB" dirty="0" err="1"/>
              <a:t>porušení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36 </a:t>
            </a:r>
            <a:r>
              <a:rPr lang="en-GB" dirty="0" err="1"/>
              <a:t>odst</a:t>
            </a:r>
            <a:r>
              <a:rPr lang="en-GB" dirty="0"/>
              <a:t>. 1 a </a:t>
            </a:r>
            <a:r>
              <a:rPr lang="en-GB" dirty="0" err="1"/>
              <a:t>čl</a:t>
            </a:r>
            <a:r>
              <a:rPr lang="en-GB" dirty="0"/>
              <a:t>. 38 </a:t>
            </a:r>
            <a:r>
              <a:rPr lang="en-GB" dirty="0" err="1"/>
              <a:t>odst</a:t>
            </a:r>
            <a:r>
              <a:rPr lang="en-GB" dirty="0"/>
              <a:t>. 2 </a:t>
            </a:r>
            <a:r>
              <a:rPr lang="en-GB" dirty="0" err="1"/>
              <a:t>Listiny</a:t>
            </a:r>
            <a:r>
              <a:rPr lang="en-GB" dirty="0"/>
              <a:t> </a:t>
            </a:r>
            <a:r>
              <a:rPr lang="en-GB" dirty="0" err="1"/>
              <a:t>základních</a:t>
            </a:r>
            <a:r>
              <a:rPr lang="en-GB" dirty="0"/>
              <a:t> </a:t>
            </a:r>
            <a:r>
              <a:rPr lang="en-GB" dirty="0" err="1"/>
              <a:t>práv</a:t>
            </a:r>
            <a:r>
              <a:rPr lang="en-GB" dirty="0"/>
              <a:t> a </a:t>
            </a:r>
            <a:r>
              <a:rPr lang="en-GB" dirty="0" err="1"/>
              <a:t>svobod</a:t>
            </a:r>
            <a:r>
              <a:rPr lang="en-GB" dirty="0"/>
              <a:t>. 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97362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IV. ÚS 597/18 ze dne 9. 10. </a:t>
            </a:r>
            <a:r>
              <a:rPr lang="pl-PL" dirty="0" smtClean="0"/>
              <a:t>2018 (J.J.)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814" y="806335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Krajský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 v </a:t>
            </a:r>
            <a:r>
              <a:rPr lang="en-GB" dirty="0" err="1"/>
              <a:t>Brně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svém</a:t>
            </a:r>
            <a:r>
              <a:rPr lang="en-GB" dirty="0"/>
              <a:t> </a:t>
            </a:r>
            <a:r>
              <a:rPr lang="en-GB" dirty="0" err="1"/>
              <a:t>usnesení</a:t>
            </a:r>
            <a:r>
              <a:rPr lang="en-GB" dirty="0"/>
              <a:t> </a:t>
            </a:r>
            <a:r>
              <a:rPr lang="en-GB" b="1" dirty="0" err="1"/>
              <a:t>opomenul</a:t>
            </a:r>
            <a:r>
              <a:rPr lang="en-GB" b="1" dirty="0"/>
              <a:t> </a:t>
            </a:r>
            <a:r>
              <a:rPr lang="en-GB" b="1" dirty="0" err="1"/>
              <a:t>uvést</a:t>
            </a:r>
            <a:r>
              <a:rPr lang="en-GB" b="1" dirty="0"/>
              <a:t>, </a:t>
            </a:r>
            <a:r>
              <a:rPr lang="en-GB" b="1" dirty="0" err="1"/>
              <a:t>jak</a:t>
            </a:r>
            <a:r>
              <a:rPr lang="en-GB" b="1" dirty="0"/>
              <a:t> </a:t>
            </a:r>
            <a:r>
              <a:rPr lang="en-GB" b="1" dirty="0" err="1"/>
              <a:t>rozhodl</a:t>
            </a:r>
            <a:r>
              <a:rPr lang="en-GB" b="1" dirty="0"/>
              <a:t> o </a:t>
            </a:r>
            <a:r>
              <a:rPr lang="en-GB" b="1" dirty="0" err="1"/>
              <a:t>odvolání</a:t>
            </a:r>
            <a:r>
              <a:rPr lang="en-GB" dirty="0"/>
              <a:t>; </a:t>
            </a:r>
            <a:r>
              <a:rPr lang="en-GB" dirty="0" err="1"/>
              <a:t>výrok</a:t>
            </a:r>
            <a:r>
              <a:rPr lang="en-GB" dirty="0"/>
              <a:t> </a:t>
            </a:r>
            <a:r>
              <a:rPr lang="en-GB" dirty="0" err="1"/>
              <a:t>odvolacího</a:t>
            </a:r>
            <a:r>
              <a:rPr lang="en-GB" dirty="0"/>
              <a:t> </a:t>
            </a:r>
            <a:r>
              <a:rPr lang="en-GB" dirty="0" err="1"/>
              <a:t>soudu</a:t>
            </a:r>
            <a:r>
              <a:rPr lang="en-GB" dirty="0"/>
              <a:t> se </a:t>
            </a:r>
            <a:r>
              <a:rPr lang="en-GB" dirty="0" err="1"/>
              <a:t>zúžil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nápravu</a:t>
            </a:r>
            <a:r>
              <a:rPr lang="en-GB" dirty="0"/>
              <a:t> </a:t>
            </a:r>
            <a:r>
              <a:rPr lang="en-GB" dirty="0" err="1"/>
              <a:t>nesprávnosti</a:t>
            </a:r>
            <a:r>
              <a:rPr lang="en-GB" dirty="0"/>
              <a:t> </a:t>
            </a:r>
            <a:r>
              <a:rPr lang="en-GB" dirty="0" err="1"/>
              <a:t>výroku</a:t>
            </a:r>
            <a:r>
              <a:rPr lang="en-GB" dirty="0"/>
              <a:t> o </a:t>
            </a:r>
            <a:r>
              <a:rPr lang="en-GB" dirty="0" err="1"/>
              <a:t>náhradě</a:t>
            </a:r>
            <a:r>
              <a:rPr lang="en-GB" dirty="0"/>
              <a:t> </a:t>
            </a:r>
            <a:r>
              <a:rPr lang="en-GB" dirty="0" err="1"/>
              <a:t>škody</a:t>
            </a:r>
            <a:r>
              <a:rPr lang="en-GB" dirty="0"/>
              <a:t>, </a:t>
            </a:r>
            <a:r>
              <a:rPr lang="en-GB" b="1" dirty="0" err="1"/>
              <a:t>není</a:t>
            </a:r>
            <a:r>
              <a:rPr lang="en-GB" b="1" dirty="0"/>
              <a:t> </a:t>
            </a:r>
            <a:r>
              <a:rPr lang="en-GB" b="1" dirty="0" err="1"/>
              <a:t>však</a:t>
            </a:r>
            <a:r>
              <a:rPr lang="en-GB" b="1" dirty="0"/>
              <a:t> </a:t>
            </a:r>
            <a:r>
              <a:rPr lang="en-GB" b="1" dirty="0" err="1"/>
              <a:t>patrné</a:t>
            </a:r>
            <a:r>
              <a:rPr lang="en-GB" b="1" dirty="0"/>
              <a:t>, </a:t>
            </a:r>
            <a:r>
              <a:rPr lang="en-GB" b="1" dirty="0" err="1"/>
              <a:t>jak</a:t>
            </a:r>
            <a:r>
              <a:rPr lang="en-GB" b="1" dirty="0"/>
              <a:t> </a:t>
            </a:r>
            <a:r>
              <a:rPr lang="en-GB" b="1" dirty="0" err="1"/>
              <a:t>rozhodl</a:t>
            </a:r>
            <a:r>
              <a:rPr lang="en-GB" b="1" dirty="0"/>
              <a:t> o </a:t>
            </a:r>
            <a:r>
              <a:rPr lang="en-GB" b="1" dirty="0" err="1"/>
              <a:t>odvolání</a:t>
            </a:r>
            <a:r>
              <a:rPr lang="en-GB" b="1" dirty="0"/>
              <a:t> </a:t>
            </a:r>
            <a:r>
              <a:rPr lang="en-GB" b="1" dirty="0" err="1"/>
              <a:t>proti</a:t>
            </a:r>
            <a:r>
              <a:rPr lang="en-GB" b="1" dirty="0"/>
              <a:t> </a:t>
            </a:r>
            <a:r>
              <a:rPr lang="en-GB" b="1" dirty="0" err="1"/>
              <a:t>výrokům</a:t>
            </a:r>
            <a:r>
              <a:rPr lang="en-GB" b="1" dirty="0"/>
              <a:t> o </a:t>
            </a:r>
            <a:r>
              <a:rPr lang="en-GB" b="1" dirty="0" err="1"/>
              <a:t>vině</a:t>
            </a:r>
            <a:r>
              <a:rPr lang="en-GB" b="1" dirty="0"/>
              <a:t> a o </a:t>
            </a:r>
            <a:r>
              <a:rPr lang="en-GB" b="1" dirty="0" err="1"/>
              <a:t>trestu</a:t>
            </a:r>
            <a:r>
              <a:rPr lang="en-GB" dirty="0"/>
              <a:t>. Toto </a:t>
            </a:r>
            <a:r>
              <a:rPr lang="en-GB" dirty="0" err="1"/>
              <a:t>pochybení</a:t>
            </a:r>
            <a:r>
              <a:rPr lang="en-GB" dirty="0"/>
              <a:t> </a:t>
            </a:r>
            <a:r>
              <a:rPr lang="en-GB" dirty="0" err="1"/>
              <a:t>bohužel</a:t>
            </a:r>
            <a:r>
              <a:rPr lang="en-GB" dirty="0"/>
              <a:t> </a:t>
            </a:r>
            <a:r>
              <a:rPr lang="en-GB" dirty="0" err="1"/>
              <a:t>přehlédl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Nejvyšší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. Z </a:t>
            </a:r>
            <a:r>
              <a:rPr lang="en-GB" dirty="0" err="1"/>
              <a:t>rozhodnutí</a:t>
            </a:r>
            <a:r>
              <a:rPr lang="en-GB" dirty="0"/>
              <a:t> </a:t>
            </a:r>
            <a:r>
              <a:rPr lang="en-GB" dirty="0" err="1"/>
              <a:t>krajského</a:t>
            </a:r>
            <a:r>
              <a:rPr lang="en-GB" dirty="0"/>
              <a:t> </a:t>
            </a:r>
            <a:r>
              <a:rPr lang="en-GB" dirty="0" err="1"/>
              <a:t>soudu</a:t>
            </a:r>
            <a:r>
              <a:rPr lang="en-GB" dirty="0"/>
              <a:t> </a:t>
            </a:r>
            <a:r>
              <a:rPr lang="en-GB" dirty="0" err="1"/>
              <a:t>nelze</a:t>
            </a:r>
            <a:r>
              <a:rPr lang="en-GB" dirty="0"/>
              <a:t> </a:t>
            </a:r>
            <a:r>
              <a:rPr lang="en-GB" dirty="0" err="1"/>
              <a:t>rovněž</a:t>
            </a:r>
            <a:r>
              <a:rPr lang="en-GB" dirty="0"/>
              <a:t> </a:t>
            </a:r>
            <a:r>
              <a:rPr lang="en-GB" dirty="0" err="1"/>
              <a:t>zjistit</a:t>
            </a:r>
            <a:r>
              <a:rPr lang="en-GB" dirty="0"/>
              <a:t>, 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nalézací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 </a:t>
            </a:r>
            <a:r>
              <a:rPr lang="en-GB" dirty="0" err="1"/>
              <a:t>odstranil</a:t>
            </a:r>
            <a:r>
              <a:rPr lang="en-GB" dirty="0"/>
              <a:t> </a:t>
            </a:r>
            <a:r>
              <a:rPr lang="en-GB" dirty="0" err="1"/>
              <a:t>vady</a:t>
            </a:r>
            <a:r>
              <a:rPr lang="en-GB" dirty="0"/>
              <a:t>, pro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odvolací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 </a:t>
            </a:r>
            <a:r>
              <a:rPr lang="en-GB" dirty="0" err="1"/>
              <a:t>již</a:t>
            </a:r>
            <a:r>
              <a:rPr lang="en-GB" dirty="0"/>
              <a:t> </a:t>
            </a:r>
            <a:r>
              <a:rPr lang="en-GB" dirty="0" err="1"/>
              <a:t>dříve</a:t>
            </a:r>
            <a:r>
              <a:rPr lang="en-GB" dirty="0"/>
              <a:t> </a:t>
            </a:r>
            <a:r>
              <a:rPr lang="en-GB" dirty="0" err="1"/>
              <a:t>věc</a:t>
            </a:r>
            <a:r>
              <a:rPr lang="en-GB" dirty="0"/>
              <a:t> </a:t>
            </a:r>
            <a:r>
              <a:rPr lang="en-GB" dirty="0" err="1"/>
              <a:t>vrátil</a:t>
            </a:r>
            <a:r>
              <a:rPr lang="en-GB" dirty="0"/>
              <a:t> k </a:t>
            </a:r>
            <a:r>
              <a:rPr lang="en-GB" dirty="0" err="1"/>
              <a:t>novému</a:t>
            </a:r>
            <a:r>
              <a:rPr lang="en-GB" dirty="0"/>
              <a:t> </a:t>
            </a:r>
            <a:r>
              <a:rPr lang="en-GB" dirty="0" err="1"/>
              <a:t>projednání</a:t>
            </a:r>
            <a:r>
              <a:rPr lang="en-GB" dirty="0"/>
              <a:t> a </a:t>
            </a:r>
            <a:r>
              <a:rPr lang="en-GB" dirty="0" err="1"/>
              <a:t>vyřízení</a:t>
            </a:r>
            <a:r>
              <a:rPr lang="en-GB" dirty="0"/>
              <a:t>.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90 </a:t>
            </a:r>
            <a:r>
              <a:rPr lang="en-GB" dirty="0" err="1"/>
              <a:t>Ústavy</a:t>
            </a:r>
            <a:r>
              <a:rPr lang="en-GB" dirty="0"/>
              <a:t> </a:t>
            </a:r>
            <a:r>
              <a:rPr lang="en-GB" dirty="0" err="1"/>
              <a:t>České</a:t>
            </a:r>
            <a:r>
              <a:rPr lang="en-GB" dirty="0"/>
              <a:t> </a:t>
            </a:r>
            <a:r>
              <a:rPr lang="en-GB" dirty="0" err="1"/>
              <a:t>republiky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soudy</a:t>
            </a:r>
            <a:r>
              <a:rPr lang="en-GB" dirty="0"/>
              <a:t> </a:t>
            </a:r>
            <a:r>
              <a:rPr lang="en-GB" dirty="0" err="1"/>
              <a:t>povolány</a:t>
            </a:r>
            <a:r>
              <a:rPr lang="en-GB" dirty="0"/>
              <a:t> </a:t>
            </a:r>
            <a:r>
              <a:rPr lang="en-GB" dirty="0" err="1"/>
              <a:t>především</a:t>
            </a:r>
            <a:r>
              <a:rPr lang="en-GB" dirty="0"/>
              <a:t> k </a:t>
            </a:r>
            <a:r>
              <a:rPr lang="en-GB" dirty="0" err="1"/>
              <a:t>tomu</a:t>
            </a:r>
            <a:r>
              <a:rPr lang="en-GB" dirty="0"/>
              <a:t>, aby </a:t>
            </a:r>
            <a:r>
              <a:rPr lang="en-GB" dirty="0" err="1"/>
              <a:t>zákonem</a:t>
            </a:r>
            <a:r>
              <a:rPr lang="en-GB" dirty="0"/>
              <a:t> </a:t>
            </a:r>
            <a:r>
              <a:rPr lang="en-GB" dirty="0" err="1"/>
              <a:t>stanoveným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poskytovaly</a:t>
            </a:r>
            <a:r>
              <a:rPr lang="en-GB" dirty="0"/>
              <a:t> </a:t>
            </a:r>
            <a:r>
              <a:rPr lang="en-GB" dirty="0" err="1"/>
              <a:t>ochranu</a:t>
            </a:r>
            <a:r>
              <a:rPr lang="en-GB" dirty="0"/>
              <a:t> </a:t>
            </a:r>
            <a:r>
              <a:rPr lang="en-GB" dirty="0" err="1"/>
              <a:t>právům</a:t>
            </a:r>
            <a:r>
              <a:rPr lang="en-GB" dirty="0"/>
              <a:t>;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soud</a:t>
            </a:r>
            <a:r>
              <a:rPr lang="en-GB" dirty="0"/>
              <a:t> </a:t>
            </a:r>
            <a:r>
              <a:rPr lang="en-GB" dirty="0" err="1"/>
              <a:t>rozhoduje</a:t>
            </a:r>
            <a:r>
              <a:rPr lang="en-GB" dirty="0"/>
              <a:t> o </a:t>
            </a:r>
            <a:r>
              <a:rPr lang="en-GB" dirty="0" err="1"/>
              <a:t>vině</a:t>
            </a:r>
            <a:r>
              <a:rPr lang="en-GB" dirty="0"/>
              <a:t> a </a:t>
            </a:r>
            <a:r>
              <a:rPr lang="en-GB" dirty="0" err="1"/>
              <a:t>trestu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trestné</a:t>
            </a:r>
            <a:r>
              <a:rPr lang="en-GB" dirty="0"/>
              <a:t> </a:t>
            </a:r>
            <a:r>
              <a:rPr lang="en-GB" dirty="0" err="1"/>
              <a:t>činy</a:t>
            </a:r>
            <a:r>
              <a:rPr lang="en-GB" dirty="0"/>
              <a:t> (</a:t>
            </a:r>
            <a:r>
              <a:rPr lang="en-GB" dirty="0" err="1"/>
              <a:t>obdobně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čl</a:t>
            </a:r>
            <a:r>
              <a:rPr lang="en-GB" dirty="0"/>
              <a:t>. 40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Listiny</a:t>
            </a:r>
            <a:r>
              <a:rPr lang="en-GB" dirty="0"/>
              <a:t>). </a:t>
            </a:r>
            <a:r>
              <a:rPr lang="en-GB" b="1" dirty="0" err="1"/>
              <a:t>Pravomoc</a:t>
            </a:r>
            <a:r>
              <a:rPr lang="en-GB" b="1" dirty="0"/>
              <a:t> </a:t>
            </a:r>
            <a:r>
              <a:rPr lang="en-GB" b="1" dirty="0" err="1"/>
              <a:t>soudu</a:t>
            </a:r>
            <a:r>
              <a:rPr lang="en-GB" b="1" dirty="0"/>
              <a:t> </a:t>
            </a:r>
            <a:r>
              <a:rPr lang="en-GB" b="1" dirty="0" err="1"/>
              <a:t>rozhodnout</a:t>
            </a:r>
            <a:r>
              <a:rPr lang="en-GB" b="1" dirty="0"/>
              <a:t> je </a:t>
            </a:r>
            <a:r>
              <a:rPr lang="en-GB" b="1" dirty="0" err="1"/>
              <a:t>nezadatelná</a:t>
            </a:r>
            <a:r>
              <a:rPr lang="en-GB" b="1" dirty="0"/>
              <a:t> a v </a:t>
            </a:r>
            <a:r>
              <a:rPr lang="en-GB" b="1" dirty="0" err="1"/>
              <a:t>rámci</a:t>
            </a:r>
            <a:r>
              <a:rPr lang="en-GB" b="1" dirty="0"/>
              <a:t> </a:t>
            </a:r>
            <a:r>
              <a:rPr lang="en-GB" b="1" dirty="0" err="1"/>
              <a:t>přezkumu</a:t>
            </a:r>
            <a:r>
              <a:rPr lang="en-GB" b="1" dirty="0"/>
              <a:t> se </a:t>
            </a:r>
            <a:r>
              <a:rPr lang="en-GB" b="1" dirty="0" err="1"/>
              <a:t>jí</a:t>
            </a:r>
            <a:r>
              <a:rPr lang="en-GB" b="1" dirty="0"/>
              <a:t> </a:t>
            </a:r>
            <a:r>
              <a:rPr lang="en-GB" b="1" dirty="0" err="1"/>
              <a:t>nemůže</a:t>
            </a:r>
            <a:r>
              <a:rPr lang="en-GB" b="1" dirty="0"/>
              <a:t> </a:t>
            </a:r>
            <a:r>
              <a:rPr lang="en-GB" b="1" dirty="0" err="1"/>
              <a:t>soud</a:t>
            </a:r>
            <a:r>
              <a:rPr lang="en-GB" b="1" dirty="0"/>
              <a:t> </a:t>
            </a:r>
            <a:r>
              <a:rPr lang="en-GB" b="1" dirty="0" err="1"/>
              <a:t>zprostit</a:t>
            </a:r>
            <a:r>
              <a:rPr lang="en-GB" b="1" dirty="0"/>
              <a:t>, </a:t>
            </a:r>
            <a:r>
              <a:rPr lang="en-GB" b="1" dirty="0" err="1"/>
              <a:t>obrátil</a:t>
            </a:r>
            <a:r>
              <a:rPr lang="en-GB" b="1" dirty="0"/>
              <a:t>-li se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něj</a:t>
            </a:r>
            <a:r>
              <a:rPr lang="en-GB" b="1" dirty="0"/>
              <a:t> v </a:t>
            </a:r>
            <a:r>
              <a:rPr lang="en-GB" b="1" dirty="0" err="1"/>
              <a:t>souladu</a:t>
            </a:r>
            <a:r>
              <a:rPr lang="en-GB" b="1" dirty="0"/>
              <a:t> s </a:t>
            </a:r>
            <a:r>
              <a:rPr lang="en-GB" b="1" dirty="0" err="1"/>
              <a:t>čl</a:t>
            </a:r>
            <a:r>
              <a:rPr lang="en-GB" b="1" dirty="0"/>
              <a:t>. 36 </a:t>
            </a:r>
            <a:r>
              <a:rPr lang="en-GB" b="1" dirty="0" err="1"/>
              <a:t>odst</a:t>
            </a:r>
            <a:r>
              <a:rPr lang="en-GB" b="1" dirty="0"/>
              <a:t>. 1 </a:t>
            </a:r>
            <a:r>
              <a:rPr lang="en-GB" b="1" dirty="0" err="1"/>
              <a:t>Listiny</a:t>
            </a:r>
            <a:r>
              <a:rPr lang="en-GB" b="1" dirty="0"/>
              <a:t> </a:t>
            </a:r>
            <a:r>
              <a:rPr lang="en-GB" b="1" dirty="0" err="1"/>
              <a:t>účastník</a:t>
            </a:r>
            <a:r>
              <a:rPr lang="en-GB" b="1" dirty="0"/>
              <a:t>, </a:t>
            </a:r>
            <a:r>
              <a:rPr lang="en-GB" b="1" dirty="0" err="1"/>
              <a:t>který</a:t>
            </a:r>
            <a:r>
              <a:rPr lang="en-GB" b="1" dirty="0"/>
              <a:t> se </a:t>
            </a:r>
            <a:r>
              <a:rPr lang="en-GB" b="1" dirty="0" err="1"/>
              <a:t>domáhá</a:t>
            </a:r>
            <a:r>
              <a:rPr lang="en-GB" b="1" dirty="0"/>
              <a:t> </a:t>
            </a:r>
            <a:r>
              <a:rPr lang="en-GB" b="1" dirty="0" err="1"/>
              <a:t>svých</a:t>
            </a:r>
            <a:r>
              <a:rPr lang="en-GB" b="1" dirty="0"/>
              <a:t> </a:t>
            </a:r>
            <a:r>
              <a:rPr lang="en-GB" b="1" dirty="0" err="1"/>
              <a:t>práv</a:t>
            </a:r>
            <a:r>
              <a:rPr lang="en-GB" b="1" dirty="0"/>
              <a:t> </a:t>
            </a:r>
            <a:r>
              <a:rPr lang="en-GB" b="1" dirty="0" err="1"/>
              <a:t>stanoveným</a:t>
            </a:r>
            <a:r>
              <a:rPr lang="en-GB" b="1" dirty="0"/>
              <a:t> </a:t>
            </a:r>
            <a:r>
              <a:rPr lang="en-GB" b="1" dirty="0" err="1"/>
              <a:t>postupem</a:t>
            </a:r>
            <a:r>
              <a:rPr lang="en-GB" b="1" dirty="0"/>
              <a:t>. 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895481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/>
              <a:t>nález sp. zn. III. ÚS 309/16 ze dne 9. 10. </a:t>
            </a:r>
            <a:r>
              <a:rPr lang="pl-PL" dirty="0" smtClean="0"/>
              <a:t>2018 (Ja.Fi.)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8189" y="1197033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400" dirty="0" smtClean="0"/>
              <a:t>I. </a:t>
            </a:r>
            <a:r>
              <a:rPr lang="en-GB" sz="1400" dirty="0" err="1" smtClean="0"/>
              <a:t>Důstojnost</a:t>
            </a:r>
            <a:r>
              <a:rPr lang="en-GB" sz="1400" dirty="0" smtClean="0"/>
              <a:t> </a:t>
            </a:r>
            <a:r>
              <a:rPr lang="en-GB" sz="1400" dirty="0" err="1"/>
              <a:t>člověka</a:t>
            </a:r>
            <a:r>
              <a:rPr lang="en-GB" sz="1400" dirty="0"/>
              <a:t> je v </a:t>
            </a:r>
            <a:r>
              <a:rPr lang="en-GB" sz="1400" dirty="0" err="1"/>
              <a:t>čl</a:t>
            </a:r>
            <a:r>
              <a:rPr lang="en-GB" sz="1400" dirty="0"/>
              <a:t>. 1 </a:t>
            </a:r>
            <a:r>
              <a:rPr lang="en-GB" sz="1400" dirty="0" err="1"/>
              <a:t>Listiny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 (</a:t>
            </a:r>
            <a:r>
              <a:rPr lang="en-GB" sz="1400" dirty="0" err="1"/>
              <a:t>spolu</a:t>
            </a:r>
            <a:r>
              <a:rPr lang="en-GB" sz="1400" dirty="0"/>
              <a:t> se </a:t>
            </a:r>
            <a:r>
              <a:rPr lang="en-GB" sz="1400" dirty="0" err="1"/>
              <a:t>svobodou</a:t>
            </a:r>
            <a:r>
              <a:rPr lang="en-GB" sz="1400" dirty="0"/>
              <a:t> a </a:t>
            </a:r>
            <a:r>
              <a:rPr lang="en-GB" sz="1400" dirty="0" err="1"/>
              <a:t>rovností</a:t>
            </a:r>
            <a:r>
              <a:rPr lang="en-GB" sz="1400" dirty="0"/>
              <a:t>) </a:t>
            </a:r>
            <a:r>
              <a:rPr lang="en-GB" sz="1400" dirty="0" err="1"/>
              <a:t>zakotvená</a:t>
            </a:r>
            <a:r>
              <a:rPr lang="en-GB" sz="1400" dirty="0"/>
              <a:t> v </a:t>
            </a:r>
            <a:r>
              <a:rPr lang="en-GB" sz="1400" dirty="0" err="1"/>
              <a:t>obecné</a:t>
            </a:r>
            <a:r>
              <a:rPr lang="en-GB" sz="1400" dirty="0"/>
              <a:t> </a:t>
            </a:r>
            <a:r>
              <a:rPr lang="en-GB" sz="1400" dirty="0" err="1"/>
              <a:t>rovině</a:t>
            </a:r>
            <a:r>
              <a:rPr lang="en-GB" sz="1400" dirty="0"/>
              <a:t> </a:t>
            </a:r>
            <a:r>
              <a:rPr lang="en-GB" sz="1400" dirty="0" err="1"/>
              <a:t>jako</a:t>
            </a:r>
            <a:r>
              <a:rPr lang="en-GB" sz="1400" dirty="0"/>
              <a:t> </a:t>
            </a:r>
            <a:r>
              <a:rPr lang="en-GB" sz="1400" dirty="0" err="1"/>
              <a:t>objektivní</a:t>
            </a:r>
            <a:r>
              <a:rPr lang="en-GB" sz="1400" dirty="0"/>
              <a:t> </a:t>
            </a:r>
            <a:r>
              <a:rPr lang="en-GB" sz="1400" dirty="0" err="1"/>
              <a:t>hodnota</a:t>
            </a:r>
            <a:r>
              <a:rPr lang="en-GB" sz="1400" dirty="0"/>
              <a:t>,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které</a:t>
            </a:r>
            <a:r>
              <a:rPr lang="en-GB" sz="1400" dirty="0"/>
              <a:t> je </a:t>
            </a:r>
            <a:r>
              <a:rPr lang="en-GB" sz="1400" dirty="0" err="1"/>
              <a:t>Listina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, </a:t>
            </a:r>
            <a:r>
              <a:rPr lang="en-GB" sz="1400" dirty="0" err="1"/>
              <a:t>vymezující</a:t>
            </a:r>
            <a:r>
              <a:rPr lang="en-GB" sz="1400" dirty="0"/>
              <a:t> </a:t>
            </a:r>
            <a:r>
              <a:rPr lang="en-GB" sz="1400" dirty="0" err="1"/>
              <a:t>základy</a:t>
            </a:r>
            <a:r>
              <a:rPr lang="en-GB" sz="1400" dirty="0"/>
              <a:t> </a:t>
            </a:r>
            <a:r>
              <a:rPr lang="en-GB" sz="1400" dirty="0" err="1"/>
              <a:t>právního</a:t>
            </a:r>
            <a:r>
              <a:rPr lang="en-GB" sz="1400" dirty="0"/>
              <a:t> </a:t>
            </a:r>
            <a:r>
              <a:rPr lang="en-GB" sz="1400" dirty="0" err="1"/>
              <a:t>postavení</a:t>
            </a:r>
            <a:r>
              <a:rPr lang="en-GB" sz="1400" dirty="0"/>
              <a:t> </a:t>
            </a:r>
            <a:r>
              <a:rPr lang="en-GB" sz="1400" dirty="0" err="1"/>
              <a:t>jedince</a:t>
            </a:r>
            <a:r>
              <a:rPr lang="en-GB" sz="1400" dirty="0"/>
              <a:t>, </a:t>
            </a:r>
            <a:r>
              <a:rPr lang="en-GB" sz="1400" dirty="0" err="1"/>
              <a:t>založena</a:t>
            </a:r>
            <a:r>
              <a:rPr lang="en-GB" sz="1400" dirty="0"/>
              <a:t>. Proto </a:t>
            </a:r>
            <a:r>
              <a:rPr lang="en-GB" sz="1400" dirty="0" err="1"/>
              <a:t>musí</a:t>
            </a:r>
            <a:r>
              <a:rPr lang="en-GB" sz="1400" dirty="0"/>
              <a:t> </a:t>
            </a:r>
            <a:r>
              <a:rPr lang="en-GB" sz="1400" dirty="0" err="1"/>
              <a:t>být</a:t>
            </a:r>
            <a:r>
              <a:rPr lang="en-GB" sz="1400" dirty="0"/>
              <a:t> </a:t>
            </a:r>
            <a:r>
              <a:rPr lang="en-GB" sz="1400" dirty="0" err="1"/>
              <a:t>vždy</a:t>
            </a:r>
            <a:r>
              <a:rPr lang="en-GB" sz="1400" dirty="0"/>
              <a:t> </a:t>
            </a:r>
            <a:r>
              <a:rPr lang="en-GB" sz="1400" dirty="0" err="1"/>
              <a:t>východiskem</a:t>
            </a:r>
            <a:r>
              <a:rPr lang="en-GB" sz="1400" dirty="0"/>
              <a:t> pro </a:t>
            </a:r>
            <a:r>
              <a:rPr lang="en-GB" sz="1400" dirty="0" err="1"/>
              <a:t>uplatňování</a:t>
            </a:r>
            <a:r>
              <a:rPr lang="en-GB" sz="1400" dirty="0"/>
              <a:t> </a:t>
            </a:r>
            <a:r>
              <a:rPr lang="en-GB" sz="1400" dirty="0" err="1"/>
              <a:t>veřejné</a:t>
            </a:r>
            <a:r>
              <a:rPr lang="en-GB" sz="1400" dirty="0"/>
              <a:t> </a:t>
            </a:r>
            <a:r>
              <a:rPr lang="en-GB" sz="1400" dirty="0" err="1"/>
              <a:t>moci</a:t>
            </a:r>
            <a:r>
              <a:rPr lang="en-GB" sz="1400" dirty="0"/>
              <a:t> bez </a:t>
            </a:r>
            <a:r>
              <a:rPr lang="en-GB" sz="1400" dirty="0" err="1"/>
              <a:t>ohledu</a:t>
            </a:r>
            <a:r>
              <a:rPr lang="en-GB" sz="1400" dirty="0"/>
              <a:t> </a:t>
            </a:r>
            <a:r>
              <a:rPr lang="en-GB" sz="1400" dirty="0" err="1"/>
              <a:t>na</a:t>
            </a:r>
            <a:r>
              <a:rPr lang="en-GB" sz="1400" dirty="0"/>
              <a:t> to, </a:t>
            </a:r>
            <a:r>
              <a:rPr lang="en-GB" sz="1400" dirty="0" err="1"/>
              <a:t>zda</a:t>
            </a:r>
            <a:r>
              <a:rPr lang="en-GB" sz="1400" dirty="0"/>
              <a:t> se </a:t>
            </a:r>
            <a:r>
              <a:rPr lang="en-GB" sz="1400" dirty="0" err="1"/>
              <a:t>proti</a:t>
            </a:r>
            <a:r>
              <a:rPr lang="en-GB" sz="1400" dirty="0"/>
              <a:t> </a:t>
            </a:r>
            <a:r>
              <a:rPr lang="en-GB" sz="1400" dirty="0" err="1"/>
              <a:t>tomu</a:t>
            </a:r>
            <a:r>
              <a:rPr lang="en-GB" sz="1400" dirty="0"/>
              <a:t> </a:t>
            </a:r>
            <a:r>
              <a:rPr lang="en-GB" sz="1400" dirty="0" err="1"/>
              <a:t>její</a:t>
            </a:r>
            <a:r>
              <a:rPr lang="en-GB" sz="1400" dirty="0"/>
              <a:t> </a:t>
            </a:r>
            <a:r>
              <a:rPr lang="en-GB" sz="1400" dirty="0" err="1"/>
              <a:t>nositel</a:t>
            </a:r>
            <a:r>
              <a:rPr lang="en-GB" sz="1400" dirty="0"/>
              <a:t> (</a:t>
            </a:r>
            <a:r>
              <a:rPr lang="en-GB" sz="1400" dirty="0" err="1"/>
              <a:t>fyzická</a:t>
            </a:r>
            <a:r>
              <a:rPr lang="en-GB" sz="1400" dirty="0"/>
              <a:t> </a:t>
            </a:r>
            <a:r>
              <a:rPr lang="en-GB" sz="1400" dirty="0" err="1"/>
              <a:t>osoba</a:t>
            </a:r>
            <a:r>
              <a:rPr lang="en-GB" sz="1400" dirty="0"/>
              <a:t>) </a:t>
            </a:r>
            <a:r>
              <a:rPr lang="en-GB" sz="1400" dirty="0" err="1"/>
              <a:t>nějak</a:t>
            </a:r>
            <a:r>
              <a:rPr lang="en-GB" sz="1400" dirty="0"/>
              <a:t> </a:t>
            </a:r>
            <a:r>
              <a:rPr lang="en-GB" sz="1400" dirty="0" err="1"/>
              <a:t>vymezí</a:t>
            </a:r>
            <a:r>
              <a:rPr lang="en-GB" sz="1400" dirty="0"/>
              <a:t>, </a:t>
            </a:r>
            <a:r>
              <a:rPr lang="en-GB" sz="1400" dirty="0" err="1"/>
              <a:t>brání</a:t>
            </a:r>
            <a:r>
              <a:rPr lang="en-GB" sz="1400" dirty="0"/>
              <a:t> </a:t>
            </a:r>
            <a:r>
              <a:rPr lang="en-GB" sz="1400" dirty="0" err="1"/>
              <a:t>či</a:t>
            </a:r>
            <a:r>
              <a:rPr lang="en-GB" sz="1400" dirty="0"/>
              <a:t> </a:t>
            </a:r>
            <a:r>
              <a:rPr lang="en-GB" sz="1400" dirty="0" err="1"/>
              <a:t>klade</a:t>
            </a:r>
            <a:r>
              <a:rPr lang="en-GB" sz="1400" dirty="0"/>
              <a:t> </a:t>
            </a:r>
            <a:r>
              <a:rPr lang="en-GB" sz="1400" dirty="0" err="1"/>
              <a:t>odpor</a:t>
            </a:r>
            <a:r>
              <a:rPr lang="en-GB" sz="1400" dirty="0"/>
              <a:t>. </a:t>
            </a:r>
            <a:r>
              <a:rPr lang="en-GB" sz="1400" dirty="0" err="1"/>
              <a:t>Povinnost</a:t>
            </a:r>
            <a:r>
              <a:rPr lang="en-GB" sz="1400" dirty="0"/>
              <a:t> </a:t>
            </a:r>
            <a:r>
              <a:rPr lang="en-GB" sz="1400" dirty="0" err="1"/>
              <a:t>státu</a:t>
            </a:r>
            <a:r>
              <a:rPr lang="en-GB" sz="1400" dirty="0"/>
              <a:t> </a:t>
            </a:r>
            <a:r>
              <a:rPr lang="en-GB" sz="1400" dirty="0" err="1"/>
              <a:t>respektovat</a:t>
            </a:r>
            <a:r>
              <a:rPr lang="en-GB" sz="1400" dirty="0"/>
              <a:t> </a:t>
            </a:r>
            <a:r>
              <a:rPr lang="en-GB" sz="1400" dirty="0" err="1"/>
              <a:t>tuto</a:t>
            </a:r>
            <a:r>
              <a:rPr lang="en-GB" sz="1400" dirty="0"/>
              <a:t> </a:t>
            </a:r>
            <a:r>
              <a:rPr lang="en-GB" sz="1400" dirty="0" err="1"/>
              <a:t>hodnotu</a:t>
            </a:r>
            <a:r>
              <a:rPr lang="en-GB" sz="1400" dirty="0"/>
              <a:t> </a:t>
            </a:r>
            <a:r>
              <a:rPr lang="en-GB" sz="1400" dirty="0" err="1"/>
              <a:t>při</a:t>
            </a:r>
            <a:r>
              <a:rPr lang="en-GB" sz="1400" dirty="0"/>
              <a:t> </a:t>
            </a:r>
            <a:r>
              <a:rPr lang="en-GB" sz="1400" dirty="0" err="1"/>
              <a:t>vymezení</a:t>
            </a:r>
            <a:r>
              <a:rPr lang="en-GB" sz="1400" dirty="0"/>
              <a:t> a </a:t>
            </a:r>
            <a:r>
              <a:rPr lang="en-GB" sz="1400" dirty="0" err="1"/>
              <a:t>naplňování</a:t>
            </a:r>
            <a:r>
              <a:rPr lang="en-GB" sz="1400" dirty="0"/>
              <a:t> </a:t>
            </a:r>
            <a:r>
              <a:rPr lang="en-GB" sz="1400" dirty="0" err="1"/>
              <a:t>kompetencí</a:t>
            </a:r>
            <a:r>
              <a:rPr lang="en-GB" sz="1400" dirty="0"/>
              <a:t> </a:t>
            </a:r>
            <a:r>
              <a:rPr lang="en-GB" sz="1400" dirty="0" err="1"/>
              <a:t>jeho</a:t>
            </a:r>
            <a:r>
              <a:rPr lang="en-GB" sz="1400" dirty="0"/>
              <a:t> </a:t>
            </a:r>
            <a:r>
              <a:rPr lang="en-GB" sz="1400" dirty="0" err="1"/>
              <a:t>orgánů</a:t>
            </a:r>
            <a:r>
              <a:rPr lang="en-GB" sz="1400" dirty="0"/>
              <a:t> je </a:t>
            </a:r>
            <a:r>
              <a:rPr lang="en-GB" sz="1400" dirty="0" err="1"/>
              <a:t>přímo</a:t>
            </a:r>
            <a:r>
              <a:rPr lang="en-GB" sz="1400" dirty="0"/>
              <a:t> </a:t>
            </a:r>
            <a:r>
              <a:rPr lang="en-GB" sz="1400" dirty="0" err="1"/>
              <a:t>vyjádřená</a:t>
            </a:r>
            <a:r>
              <a:rPr lang="en-GB" sz="1400" dirty="0"/>
              <a:t> v </a:t>
            </a:r>
            <a:r>
              <a:rPr lang="en-GB" sz="1400" dirty="0" err="1"/>
              <a:t>čl</a:t>
            </a:r>
            <a:r>
              <a:rPr lang="en-GB" sz="1400" dirty="0"/>
              <a:t>. 1 </a:t>
            </a:r>
            <a:r>
              <a:rPr lang="en-GB" sz="1400" dirty="0" err="1"/>
              <a:t>odst</a:t>
            </a:r>
            <a:r>
              <a:rPr lang="en-GB" sz="1400" dirty="0"/>
              <a:t>. 1 </a:t>
            </a:r>
            <a:r>
              <a:rPr lang="en-GB" sz="1400" dirty="0" err="1"/>
              <a:t>Ústavy</a:t>
            </a:r>
            <a:r>
              <a:rPr lang="en-GB" sz="1400" dirty="0"/>
              <a:t> </a:t>
            </a:r>
            <a:r>
              <a:rPr lang="en-GB" sz="1400" dirty="0" err="1"/>
              <a:t>České</a:t>
            </a:r>
            <a:r>
              <a:rPr lang="en-GB" sz="1400" dirty="0"/>
              <a:t> </a:t>
            </a:r>
            <a:r>
              <a:rPr lang="en-GB" sz="1400" dirty="0" err="1"/>
              <a:t>republiky</a:t>
            </a:r>
            <a:r>
              <a:rPr lang="en-GB" sz="1400" dirty="0"/>
              <a:t>, a </a:t>
            </a:r>
            <a:r>
              <a:rPr lang="en-GB" sz="1400" dirty="0" err="1"/>
              <a:t>současně</a:t>
            </a:r>
            <a:r>
              <a:rPr lang="en-GB" sz="1400" dirty="0"/>
              <a:t> </a:t>
            </a:r>
            <a:r>
              <a:rPr lang="en-GB" sz="1400" dirty="0" err="1"/>
              <a:t>jsou</a:t>
            </a:r>
            <a:r>
              <a:rPr lang="en-GB" sz="1400" dirty="0"/>
              <a:t> </a:t>
            </a:r>
            <a:r>
              <a:rPr lang="en-GB" sz="1400" dirty="0" err="1"/>
              <a:t>tím</a:t>
            </a:r>
            <a:r>
              <a:rPr lang="en-GB" sz="1400" dirty="0"/>
              <a:t> </a:t>
            </a:r>
            <a:r>
              <a:rPr lang="en-GB" sz="1400" dirty="0" err="1"/>
              <a:t>objektivně</a:t>
            </a:r>
            <a:r>
              <a:rPr lang="en-GB" sz="1400" dirty="0"/>
              <a:t> </a:t>
            </a:r>
            <a:r>
              <a:rPr lang="en-GB" sz="1400" dirty="0" err="1"/>
              <a:t>vymezeny</a:t>
            </a:r>
            <a:r>
              <a:rPr lang="en-GB" sz="1400" dirty="0"/>
              <a:t> </a:t>
            </a:r>
            <a:r>
              <a:rPr lang="en-GB" sz="1400" dirty="0" err="1"/>
              <a:t>hranice</a:t>
            </a:r>
            <a:r>
              <a:rPr lang="en-GB" sz="1400" dirty="0"/>
              <a:t> </a:t>
            </a:r>
            <a:r>
              <a:rPr lang="en-GB" sz="1400" dirty="0" err="1"/>
              <a:t>jednání</a:t>
            </a:r>
            <a:r>
              <a:rPr lang="en-GB" sz="1400" dirty="0"/>
              <a:t> </a:t>
            </a:r>
            <a:r>
              <a:rPr lang="en-GB" sz="1400" dirty="0" err="1"/>
              <a:t>orgánů</a:t>
            </a:r>
            <a:r>
              <a:rPr lang="en-GB" sz="1400" dirty="0"/>
              <a:t> </a:t>
            </a:r>
            <a:r>
              <a:rPr lang="en-GB" sz="1400" dirty="0" err="1"/>
              <a:t>veřejné</a:t>
            </a:r>
            <a:r>
              <a:rPr lang="en-GB" sz="1400" dirty="0"/>
              <a:t> </a:t>
            </a:r>
            <a:r>
              <a:rPr lang="en-GB" sz="1400" dirty="0" err="1"/>
              <a:t>moci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tam, </a:t>
            </a:r>
            <a:r>
              <a:rPr lang="en-GB" sz="1400" dirty="0" err="1"/>
              <a:t>kde</a:t>
            </a:r>
            <a:r>
              <a:rPr lang="en-GB" sz="1400" dirty="0"/>
              <a:t> to </a:t>
            </a:r>
            <a:r>
              <a:rPr lang="en-GB" sz="1400" dirty="0" err="1"/>
              <a:t>není</a:t>
            </a:r>
            <a:r>
              <a:rPr lang="en-GB" sz="1400" dirty="0"/>
              <a:t> </a:t>
            </a:r>
            <a:r>
              <a:rPr lang="en-GB" sz="1400" dirty="0" err="1"/>
              <a:t>výslovně</a:t>
            </a:r>
            <a:r>
              <a:rPr lang="en-GB" sz="1400" dirty="0"/>
              <a:t> </a:t>
            </a:r>
            <a:r>
              <a:rPr lang="en-GB" sz="1400" dirty="0" err="1"/>
              <a:t>uvedeno</a:t>
            </a:r>
            <a:r>
              <a:rPr lang="en-GB" sz="1400" dirty="0"/>
              <a:t>. </a:t>
            </a:r>
            <a:r>
              <a:rPr lang="en-GB" sz="1400" dirty="0" err="1"/>
              <a:t>Stejně</a:t>
            </a:r>
            <a:r>
              <a:rPr lang="en-GB" sz="1400" dirty="0"/>
              <a:t> </a:t>
            </a:r>
            <a:r>
              <a:rPr lang="en-GB" sz="1400" dirty="0" err="1"/>
              <a:t>tak</a:t>
            </a:r>
            <a:r>
              <a:rPr lang="en-GB" sz="1400" dirty="0"/>
              <a:t> ale </a:t>
            </a:r>
            <a:r>
              <a:rPr lang="en-GB" sz="1400" dirty="0" err="1"/>
              <a:t>čl</a:t>
            </a:r>
            <a:r>
              <a:rPr lang="en-GB" sz="1400" dirty="0"/>
              <a:t>. 1 </a:t>
            </a:r>
            <a:r>
              <a:rPr lang="en-GB" sz="1400" dirty="0" err="1"/>
              <a:t>Listiny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, </a:t>
            </a:r>
            <a:r>
              <a:rPr lang="en-GB" sz="1400" dirty="0" err="1"/>
              <a:t>zdůrazňující</a:t>
            </a:r>
            <a:r>
              <a:rPr lang="en-GB" sz="1400" dirty="0"/>
              <a:t> </a:t>
            </a:r>
            <a:r>
              <a:rPr lang="en-GB" sz="1400" dirty="0" err="1"/>
              <a:t>objektivní</a:t>
            </a:r>
            <a:r>
              <a:rPr lang="en-GB" sz="1400" dirty="0"/>
              <a:t> </a:t>
            </a:r>
            <a:r>
              <a:rPr lang="en-GB" sz="1400" dirty="0" err="1"/>
              <a:t>nezadatelnost</a:t>
            </a:r>
            <a:r>
              <a:rPr lang="en-GB" sz="1400" dirty="0"/>
              <a:t> a </a:t>
            </a:r>
            <a:r>
              <a:rPr lang="en-GB" sz="1400" dirty="0" err="1"/>
              <a:t>nezcizitelnost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, </a:t>
            </a:r>
            <a:r>
              <a:rPr lang="en-GB" sz="1400" dirty="0" err="1"/>
              <a:t>omezuje</a:t>
            </a:r>
            <a:r>
              <a:rPr lang="en-GB" sz="1400" dirty="0"/>
              <a:t> v </a:t>
            </a:r>
            <a:r>
              <a:rPr lang="en-GB" sz="1400" dirty="0" err="1"/>
              <a:t>obecné</a:t>
            </a:r>
            <a:r>
              <a:rPr lang="en-GB" sz="1400" dirty="0"/>
              <a:t> </a:t>
            </a:r>
            <a:r>
              <a:rPr lang="en-GB" sz="1400" dirty="0" err="1"/>
              <a:t>rovině</a:t>
            </a:r>
            <a:r>
              <a:rPr lang="en-GB" sz="1400" dirty="0"/>
              <a:t> </a:t>
            </a:r>
            <a:r>
              <a:rPr lang="en-GB" sz="1400" dirty="0" err="1"/>
              <a:t>samotného</a:t>
            </a:r>
            <a:r>
              <a:rPr lang="en-GB" sz="1400" dirty="0"/>
              <a:t> </a:t>
            </a:r>
            <a:r>
              <a:rPr lang="en-GB" sz="1400" dirty="0" err="1"/>
              <a:t>nositele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, a </a:t>
            </a:r>
            <a:r>
              <a:rPr lang="en-GB" sz="1400" dirty="0" err="1"/>
              <a:t>právní</a:t>
            </a:r>
            <a:r>
              <a:rPr lang="en-GB" sz="1400" dirty="0"/>
              <a:t> </a:t>
            </a:r>
            <a:r>
              <a:rPr lang="en-GB" sz="1400" dirty="0" err="1"/>
              <a:t>řád</a:t>
            </a:r>
            <a:r>
              <a:rPr lang="en-GB" sz="1400" dirty="0"/>
              <a:t> mu proto </a:t>
            </a:r>
            <a:r>
              <a:rPr lang="en-GB" sz="1400" dirty="0" err="1"/>
              <a:t>může</a:t>
            </a:r>
            <a:r>
              <a:rPr lang="en-GB" sz="1400" dirty="0"/>
              <a:t> </a:t>
            </a:r>
            <a:r>
              <a:rPr lang="en-GB" sz="1400" dirty="0" err="1"/>
              <a:t>stanovit</a:t>
            </a:r>
            <a:r>
              <a:rPr lang="en-GB" sz="1400" dirty="0"/>
              <a:t> </a:t>
            </a:r>
            <a:r>
              <a:rPr lang="en-GB" sz="1400" dirty="0" err="1"/>
              <a:t>hranice</a:t>
            </a:r>
            <a:r>
              <a:rPr lang="en-GB" sz="1400" dirty="0"/>
              <a:t>, </a:t>
            </a:r>
            <a:r>
              <a:rPr lang="en-GB" sz="1400" dirty="0" err="1"/>
              <a:t>které</a:t>
            </a:r>
            <a:r>
              <a:rPr lang="en-GB" sz="1400" dirty="0"/>
              <a:t> by </a:t>
            </a:r>
            <a:r>
              <a:rPr lang="en-GB" sz="1400" dirty="0" err="1"/>
              <a:t>neměl</a:t>
            </a:r>
            <a:r>
              <a:rPr lang="en-GB" sz="1400" dirty="0"/>
              <a:t> </a:t>
            </a:r>
            <a:r>
              <a:rPr lang="en-GB" sz="1400" dirty="0" err="1"/>
              <a:t>překračovat</a:t>
            </a:r>
            <a:r>
              <a:rPr lang="en-GB" sz="1400" dirty="0"/>
              <a:t> </a:t>
            </a:r>
            <a:r>
              <a:rPr lang="en-GB" sz="1400" dirty="0" err="1"/>
              <a:t>jako</a:t>
            </a:r>
            <a:r>
              <a:rPr lang="en-GB" sz="1400" dirty="0"/>
              <a:t> </a:t>
            </a:r>
            <a:r>
              <a:rPr lang="en-GB" sz="1400" dirty="0" err="1"/>
              <a:t>svobodná</a:t>
            </a:r>
            <a:r>
              <a:rPr lang="en-GB" sz="1400" dirty="0"/>
              <a:t>, </a:t>
            </a:r>
            <a:r>
              <a:rPr lang="en-GB" sz="1400" dirty="0" err="1"/>
              <a:t>rozumem</a:t>
            </a:r>
            <a:r>
              <a:rPr lang="en-GB" sz="1400" dirty="0"/>
              <a:t> a </a:t>
            </a:r>
            <a:r>
              <a:rPr lang="en-GB" sz="1400" dirty="0" err="1"/>
              <a:t>důstojností</a:t>
            </a:r>
            <a:r>
              <a:rPr lang="en-GB" sz="1400" dirty="0"/>
              <a:t> </a:t>
            </a:r>
            <a:r>
              <a:rPr lang="en-GB" sz="1400" dirty="0" err="1"/>
              <a:t>nadaná</a:t>
            </a:r>
            <a:r>
              <a:rPr lang="en-GB" sz="1400" dirty="0"/>
              <a:t> </a:t>
            </a:r>
            <a:r>
              <a:rPr lang="en-GB" sz="1400" dirty="0" err="1"/>
              <a:t>lidská</a:t>
            </a:r>
            <a:r>
              <a:rPr lang="en-GB" sz="1400" dirty="0"/>
              <a:t> </a:t>
            </a:r>
            <a:r>
              <a:rPr lang="en-GB" sz="1400" dirty="0" err="1"/>
              <a:t>bytost</a:t>
            </a:r>
            <a:r>
              <a:rPr lang="en-GB" sz="1400" dirty="0"/>
              <a:t>. V </a:t>
            </a:r>
            <a:r>
              <a:rPr lang="en-GB" sz="1400" dirty="0" err="1"/>
              <a:t>čl</a:t>
            </a:r>
            <a:r>
              <a:rPr lang="en-GB" sz="1400" dirty="0"/>
              <a:t>. 10 </a:t>
            </a:r>
            <a:r>
              <a:rPr lang="en-GB" sz="1400" dirty="0" err="1"/>
              <a:t>odst</a:t>
            </a:r>
            <a:r>
              <a:rPr lang="en-GB" sz="1400" dirty="0"/>
              <a:t>. 1 </a:t>
            </a:r>
            <a:r>
              <a:rPr lang="en-GB" sz="1400" dirty="0" err="1"/>
              <a:t>Listiny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 je </a:t>
            </a:r>
            <a:r>
              <a:rPr lang="en-GB" sz="1400" dirty="0" err="1"/>
              <a:t>naopak</a:t>
            </a:r>
            <a:r>
              <a:rPr lang="en-GB" sz="1400" dirty="0"/>
              <a:t> </a:t>
            </a:r>
            <a:r>
              <a:rPr lang="en-GB" sz="1400" dirty="0" err="1"/>
              <a:t>lidská</a:t>
            </a:r>
            <a:r>
              <a:rPr lang="en-GB" sz="1400" dirty="0"/>
              <a:t> </a:t>
            </a:r>
            <a:r>
              <a:rPr lang="en-GB" sz="1400" dirty="0" err="1"/>
              <a:t>důstojnost</a:t>
            </a:r>
            <a:r>
              <a:rPr lang="en-GB" sz="1400" dirty="0"/>
              <a:t> (</a:t>
            </a:r>
            <a:r>
              <a:rPr lang="en-GB" sz="1400" dirty="0" err="1"/>
              <a:t>spolu</a:t>
            </a:r>
            <a:r>
              <a:rPr lang="en-GB" sz="1400" dirty="0"/>
              <a:t> se </a:t>
            </a:r>
            <a:r>
              <a:rPr lang="en-GB" sz="1400" dirty="0" err="1"/>
              <a:t>souvisejícími</a:t>
            </a:r>
            <a:r>
              <a:rPr lang="en-GB" sz="1400" dirty="0"/>
              <a:t> </a:t>
            </a:r>
            <a:r>
              <a:rPr lang="en-GB" sz="1400" dirty="0" err="1"/>
              <a:t>hodnotami</a:t>
            </a:r>
            <a:r>
              <a:rPr lang="en-GB" sz="1400" dirty="0"/>
              <a:t> </a:t>
            </a:r>
            <a:r>
              <a:rPr lang="en-GB" sz="1400" dirty="0" err="1"/>
              <a:t>osobní</a:t>
            </a:r>
            <a:r>
              <a:rPr lang="en-GB" sz="1400" dirty="0"/>
              <a:t> </a:t>
            </a:r>
            <a:r>
              <a:rPr lang="en-GB" sz="1400" dirty="0" err="1"/>
              <a:t>cti</a:t>
            </a:r>
            <a:r>
              <a:rPr lang="en-GB" sz="1400" dirty="0"/>
              <a:t>, </a:t>
            </a:r>
            <a:r>
              <a:rPr lang="en-GB" sz="1400" dirty="0" err="1"/>
              <a:t>dobré</a:t>
            </a:r>
            <a:r>
              <a:rPr lang="en-GB" sz="1400" dirty="0"/>
              <a:t> </a:t>
            </a:r>
            <a:r>
              <a:rPr lang="en-GB" sz="1400" dirty="0" err="1"/>
              <a:t>pověsti</a:t>
            </a:r>
            <a:r>
              <a:rPr lang="en-GB" sz="1400" dirty="0"/>
              <a:t> a </a:t>
            </a:r>
            <a:r>
              <a:rPr lang="en-GB" sz="1400" dirty="0" err="1"/>
              <a:t>jména</a:t>
            </a:r>
            <a:r>
              <a:rPr lang="en-GB" sz="1400" dirty="0"/>
              <a:t>) </a:t>
            </a:r>
            <a:r>
              <a:rPr lang="en-GB" sz="1400" dirty="0" err="1"/>
              <a:t>zakotvena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jako</a:t>
            </a:r>
            <a:r>
              <a:rPr lang="en-GB" sz="1400" dirty="0"/>
              <a:t> </a:t>
            </a:r>
            <a:r>
              <a:rPr lang="en-GB" sz="1400" dirty="0" err="1"/>
              <a:t>subjektivní</a:t>
            </a:r>
            <a:r>
              <a:rPr lang="en-GB" sz="1400" dirty="0"/>
              <a:t> </a:t>
            </a:r>
            <a:r>
              <a:rPr lang="en-GB" sz="1400" dirty="0" err="1"/>
              <a:t>právo</a:t>
            </a:r>
            <a:r>
              <a:rPr lang="en-GB" sz="1400" dirty="0"/>
              <a:t> </a:t>
            </a:r>
            <a:r>
              <a:rPr lang="en-GB" sz="1400" dirty="0" err="1"/>
              <a:t>domáhat</a:t>
            </a:r>
            <a:r>
              <a:rPr lang="en-GB" sz="1400" dirty="0"/>
              <a:t> se </a:t>
            </a:r>
            <a:r>
              <a:rPr lang="en-GB" sz="1400" dirty="0" err="1"/>
              <a:t>jejího</a:t>
            </a:r>
            <a:r>
              <a:rPr lang="en-GB" sz="1400" dirty="0"/>
              <a:t> </a:t>
            </a:r>
            <a:r>
              <a:rPr lang="en-GB" sz="1400" dirty="0" err="1"/>
              <a:t>respektování</a:t>
            </a:r>
            <a:r>
              <a:rPr lang="en-GB" sz="1400" dirty="0"/>
              <a:t> </a:t>
            </a:r>
            <a:r>
              <a:rPr lang="en-GB" sz="1400" dirty="0" err="1"/>
              <a:t>vůči</a:t>
            </a:r>
            <a:r>
              <a:rPr lang="en-GB" sz="1400" dirty="0"/>
              <a:t> </a:t>
            </a:r>
            <a:r>
              <a:rPr lang="en-GB" sz="1400" dirty="0" err="1"/>
              <a:t>orgánům</a:t>
            </a:r>
            <a:r>
              <a:rPr lang="en-GB" sz="1400" dirty="0"/>
              <a:t> </a:t>
            </a:r>
            <a:r>
              <a:rPr lang="en-GB" sz="1400" dirty="0" err="1"/>
              <a:t>veřejné</a:t>
            </a:r>
            <a:r>
              <a:rPr lang="en-GB" sz="1400" dirty="0"/>
              <a:t> </a:t>
            </a:r>
            <a:r>
              <a:rPr lang="en-GB" sz="1400" dirty="0" err="1"/>
              <a:t>moci</a:t>
            </a:r>
            <a:r>
              <a:rPr lang="en-GB" sz="1400" dirty="0"/>
              <a:t> „</a:t>
            </a:r>
            <a:r>
              <a:rPr lang="en-GB" sz="1400" dirty="0" err="1"/>
              <a:t>stanoveným</a:t>
            </a:r>
            <a:r>
              <a:rPr lang="en-GB" sz="1400" dirty="0"/>
              <a:t> </a:t>
            </a:r>
            <a:r>
              <a:rPr lang="en-GB" sz="1400" dirty="0" err="1"/>
              <a:t>postupem</a:t>
            </a:r>
            <a:r>
              <a:rPr lang="en-GB" sz="1400" dirty="0"/>
              <a:t>“ </a:t>
            </a:r>
            <a:r>
              <a:rPr lang="en-GB" sz="1400" dirty="0" err="1"/>
              <a:t>podle</a:t>
            </a:r>
            <a:r>
              <a:rPr lang="en-GB" sz="1400" dirty="0"/>
              <a:t> </a:t>
            </a:r>
            <a:r>
              <a:rPr lang="en-GB" sz="1400" dirty="0" err="1"/>
              <a:t>čl</a:t>
            </a:r>
            <a:r>
              <a:rPr lang="en-GB" sz="1400" dirty="0"/>
              <a:t>. 36 </a:t>
            </a:r>
            <a:r>
              <a:rPr lang="en-GB" sz="1400" dirty="0" err="1"/>
              <a:t>odst</a:t>
            </a:r>
            <a:r>
              <a:rPr lang="en-GB" sz="1400" dirty="0"/>
              <a:t>. 1 </a:t>
            </a:r>
            <a:r>
              <a:rPr lang="en-GB" sz="1400" dirty="0" err="1"/>
              <a:t>Listiny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tím</a:t>
            </a:r>
            <a:r>
              <a:rPr lang="en-GB" sz="1400" dirty="0"/>
              <a:t>, </a:t>
            </a:r>
            <a:r>
              <a:rPr lang="en-GB" sz="1400" dirty="0" err="1"/>
              <a:t>že</a:t>
            </a:r>
            <a:r>
              <a:rPr lang="en-GB" sz="1400" dirty="0"/>
              <a:t> </a:t>
            </a:r>
            <a:r>
              <a:rPr lang="en-GB" sz="1400" dirty="0" err="1"/>
              <a:t>toto</a:t>
            </a:r>
            <a:r>
              <a:rPr lang="en-GB" sz="1400" dirty="0"/>
              <a:t> </a:t>
            </a:r>
            <a:r>
              <a:rPr lang="en-GB" sz="1400" dirty="0" err="1"/>
              <a:t>právo</a:t>
            </a:r>
            <a:r>
              <a:rPr lang="en-GB" sz="1400" dirty="0"/>
              <a:t> </a:t>
            </a:r>
            <a:r>
              <a:rPr lang="en-GB" sz="1400" dirty="0" err="1"/>
              <a:t>uplatní</a:t>
            </a:r>
            <a:r>
              <a:rPr lang="en-GB" sz="1400" dirty="0"/>
              <a:t> </a:t>
            </a:r>
            <a:r>
              <a:rPr lang="en-GB" sz="1400" dirty="0" err="1"/>
              <a:t>formou</a:t>
            </a:r>
            <a:r>
              <a:rPr lang="en-GB" sz="1400" dirty="0"/>
              <a:t> </a:t>
            </a:r>
            <a:r>
              <a:rPr lang="en-GB" sz="1400" dirty="0" err="1"/>
              <a:t>svého</a:t>
            </a:r>
            <a:r>
              <a:rPr lang="en-GB" sz="1400" dirty="0"/>
              <a:t> </a:t>
            </a:r>
            <a:r>
              <a:rPr lang="en-GB" sz="1400" dirty="0" err="1"/>
              <a:t>sebeurčení</a:t>
            </a:r>
            <a:r>
              <a:rPr lang="en-GB" sz="1400" dirty="0" smtClean="0"/>
              <a:t>.</a:t>
            </a:r>
            <a:endParaRPr lang="cs-CZ" sz="14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>II. </a:t>
            </a:r>
            <a:r>
              <a:rPr lang="en-GB" sz="1400" b="1" dirty="0" err="1"/>
              <a:t>Povinnost</a:t>
            </a:r>
            <a:r>
              <a:rPr lang="en-GB" sz="1400" b="1" dirty="0"/>
              <a:t> </a:t>
            </a:r>
            <a:r>
              <a:rPr lang="en-GB" sz="1400" b="1" dirty="0" err="1"/>
              <a:t>odevzdat</a:t>
            </a:r>
            <a:r>
              <a:rPr lang="en-GB" sz="1400" b="1" dirty="0"/>
              <a:t> </a:t>
            </a:r>
            <a:r>
              <a:rPr lang="en-GB" sz="1400" b="1" dirty="0" err="1"/>
              <a:t>vzorek</a:t>
            </a:r>
            <a:r>
              <a:rPr lang="en-GB" sz="1400" b="1" dirty="0"/>
              <a:t> </a:t>
            </a:r>
            <a:r>
              <a:rPr lang="en-GB" sz="1400" b="1" dirty="0" err="1"/>
              <a:t>moči</a:t>
            </a:r>
            <a:r>
              <a:rPr lang="en-GB" sz="1400" b="1" dirty="0"/>
              <a:t> </a:t>
            </a:r>
            <a:r>
              <a:rPr lang="en-GB" sz="1400" b="1" dirty="0" err="1"/>
              <a:t>za</a:t>
            </a:r>
            <a:r>
              <a:rPr lang="en-GB" sz="1400" b="1" dirty="0"/>
              <a:t> </a:t>
            </a:r>
            <a:r>
              <a:rPr lang="en-GB" sz="1400" b="1" dirty="0" err="1"/>
              <a:t>účelem</a:t>
            </a:r>
            <a:r>
              <a:rPr lang="en-GB" sz="1400" b="1" dirty="0"/>
              <a:t> </a:t>
            </a:r>
            <a:r>
              <a:rPr lang="en-GB" sz="1400" b="1" dirty="0" err="1"/>
              <a:t>kontroly</a:t>
            </a:r>
            <a:r>
              <a:rPr lang="en-GB" sz="1400" b="1" dirty="0"/>
              <a:t> </a:t>
            </a:r>
            <a:r>
              <a:rPr lang="en-GB" sz="1400" b="1" dirty="0" err="1"/>
              <a:t>dodržování</a:t>
            </a:r>
            <a:r>
              <a:rPr lang="en-GB" sz="1400" b="1" dirty="0"/>
              <a:t> </a:t>
            </a:r>
            <a:r>
              <a:rPr lang="en-GB" sz="1400" b="1" dirty="0" err="1"/>
              <a:t>pravidel</a:t>
            </a:r>
            <a:r>
              <a:rPr lang="en-GB" sz="1400" b="1" dirty="0"/>
              <a:t> </a:t>
            </a:r>
            <a:r>
              <a:rPr lang="en-GB" sz="1400" b="1" dirty="0" err="1"/>
              <a:t>výkonu</a:t>
            </a:r>
            <a:r>
              <a:rPr lang="en-GB" sz="1400" b="1" dirty="0"/>
              <a:t> </a:t>
            </a:r>
            <a:r>
              <a:rPr lang="en-GB" sz="1400" b="1" dirty="0" err="1"/>
              <a:t>uloženého</a:t>
            </a:r>
            <a:r>
              <a:rPr lang="en-GB" sz="1400" b="1" dirty="0"/>
              <a:t> </a:t>
            </a:r>
            <a:r>
              <a:rPr lang="en-GB" sz="1400" b="1" dirty="0" err="1"/>
              <a:t>trestu</a:t>
            </a:r>
            <a:r>
              <a:rPr lang="en-GB" sz="1400" b="1" dirty="0"/>
              <a:t> je </a:t>
            </a:r>
            <a:r>
              <a:rPr lang="en-GB" sz="1400" b="1" dirty="0" err="1"/>
              <a:t>ústavně</a:t>
            </a:r>
            <a:r>
              <a:rPr lang="en-GB" sz="1400" b="1" dirty="0"/>
              <a:t> </a:t>
            </a:r>
            <a:r>
              <a:rPr lang="en-GB" sz="1400" b="1" dirty="0" err="1"/>
              <a:t>konformní</a:t>
            </a:r>
            <a:r>
              <a:rPr lang="en-GB" sz="1400" b="1" dirty="0"/>
              <a:t>, </a:t>
            </a:r>
            <a:r>
              <a:rPr lang="en-GB" sz="1400" b="1" dirty="0" err="1"/>
              <a:t>jestliže</a:t>
            </a:r>
            <a:r>
              <a:rPr lang="en-GB" sz="1400" b="1" dirty="0"/>
              <a:t> </a:t>
            </a:r>
            <a:r>
              <a:rPr lang="en-GB" sz="1400" b="1" dirty="0" err="1"/>
              <a:t>zde</a:t>
            </a:r>
            <a:r>
              <a:rPr lang="en-GB" sz="1400" b="1" dirty="0"/>
              <a:t> </a:t>
            </a:r>
            <a:r>
              <a:rPr lang="en-GB" sz="1400" b="1" dirty="0" err="1"/>
              <a:t>existuje</a:t>
            </a:r>
            <a:r>
              <a:rPr lang="en-GB" sz="1400" b="1" dirty="0"/>
              <a:t> </a:t>
            </a:r>
            <a:r>
              <a:rPr lang="en-GB" sz="1400" b="1" dirty="0" err="1"/>
              <a:t>důvodné</a:t>
            </a:r>
            <a:r>
              <a:rPr lang="en-GB" sz="1400" b="1" dirty="0"/>
              <a:t> </a:t>
            </a:r>
            <a:r>
              <a:rPr lang="en-GB" sz="1400" b="1" dirty="0" err="1"/>
              <a:t>podezření</a:t>
            </a:r>
            <a:r>
              <a:rPr lang="en-GB" sz="1400" b="1" dirty="0"/>
              <a:t>, </a:t>
            </a:r>
            <a:r>
              <a:rPr lang="en-GB" sz="1400" b="1" dirty="0" err="1"/>
              <a:t>že</a:t>
            </a:r>
            <a:r>
              <a:rPr lang="en-GB" sz="1400" b="1" dirty="0"/>
              <a:t> </a:t>
            </a:r>
            <a:r>
              <a:rPr lang="en-GB" sz="1400" b="1" dirty="0" err="1"/>
              <a:t>osoba</a:t>
            </a:r>
            <a:r>
              <a:rPr lang="en-GB" sz="1400" b="1" dirty="0"/>
              <a:t> </a:t>
            </a:r>
            <a:r>
              <a:rPr lang="en-GB" sz="1400" b="1" dirty="0" err="1"/>
              <a:t>ve</a:t>
            </a:r>
            <a:r>
              <a:rPr lang="en-GB" sz="1400" b="1" dirty="0"/>
              <a:t> </a:t>
            </a:r>
            <a:r>
              <a:rPr lang="en-GB" sz="1400" b="1" dirty="0" err="1"/>
              <a:t>výkonu</a:t>
            </a:r>
            <a:r>
              <a:rPr lang="en-GB" sz="1400" b="1" dirty="0"/>
              <a:t> </a:t>
            </a:r>
            <a:r>
              <a:rPr lang="en-GB" sz="1400" b="1" dirty="0" err="1"/>
              <a:t>trestu</a:t>
            </a:r>
            <a:r>
              <a:rPr lang="en-GB" sz="1400" b="1" dirty="0"/>
              <a:t> </a:t>
            </a:r>
            <a:r>
              <a:rPr lang="en-GB" sz="1400" b="1" dirty="0" err="1"/>
              <a:t>mohla</a:t>
            </a:r>
            <a:r>
              <a:rPr lang="en-GB" sz="1400" b="1" dirty="0"/>
              <a:t> </a:t>
            </a:r>
            <a:r>
              <a:rPr lang="en-GB" sz="1400" b="1" dirty="0" err="1"/>
              <a:t>omamnou</a:t>
            </a:r>
            <a:r>
              <a:rPr lang="en-GB" sz="1400" b="1" dirty="0"/>
              <a:t> </a:t>
            </a:r>
            <a:r>
              <a:rPr lang="en-GB" sz="1400" b="1" dirty="0" err="1"/>
              <a:t>či</a:t>
            </a:r>
            <a:r>
              <a:rPr lang="en-GB" sz="1400" b="1" dirty="0"/>
              <a:t> </a:t>
            </a:r>
            <a:r>
              <a:rPr lang="en-GB" sz="1400" b="1" dirty="0" err="1"/>
              <a:t>psychotropní</a:t>
            </a:r>
            <a:r>
              <a:rPr lang="en-GB" sz="1400" b="1" dirty="0"/>
              <a:t> </a:t>
            </a:r>
            <a:r>
              <a:rPr lang="en-GB" sz="1400" b="1" dirty="0" err="1"/>
              <a:t>látku</a:t>
            </a:r>
            <a:r>
              <a:rPr lang="en-GB" sz="1400" b="1" dirty="0"/>
              <a:t> </a:t>
            </a:r>
            <a:r>
              <a:rPr lang="en-GB" sz="1400" b="1" dirty="0" err="1"/>
              <a:t>užít</a:t>
            </a:r>
            <a:r>
              <a:rPr lang="en-GB" sz="1400" b="1" dirty="0"/>
              <a:t> </a:t>
            </a:r>
            <a:r>
              <a:rPr lang="en-GB" sz="1400" b="1" dirty="0" err="1"/>
              <a:t>či</a:t>
            </a:r>
            <a:r>
              <a:rPr lang="en-GB" sz="1400" b="1" dirty="0"/>
              <a:t> </a:t>
            </a:r>
            <a:r>
              <a:rPr lang="en-GB" sz="1400" b="1" dirty="0" err="1"/>
              <a:t>užívat</a:t>
            </a:r>
            <a:r>
              <a:rPr lang="en-GB" sz="1400" dirty="0"/>
              <a:t>. </a:t>
            </a:r>
            <a:r>
              <a:rPr lang="en-GB" sz="1400" dirty="0" err="1"/>
              <a:t>Vzhledem</a:t>
            </a:r>
            <a:r>
              <a:rPr lang="en-GB" sz="1400" dirty="0"/>
              <a:t> k </a:t>
            </a:r>
            <a:r>
              <a:rPr lang="en-GB" sz="1400" dirty="0" err="1"/>
              <a:t>tomu</a:t>
            </a:r>
            <a:r>
              <a:rPr lang="en-GB" sz="1400" dirty="0"/>
              <a:t>, </a:t>
            </a:r>
            <a:r>
              <a:rPr lang="en-GB" sz="1400" dirty="0" err="1"/>
              <a:t>že</a:t>
            </a:r>
            <a:r>
              <a:rPr lang="en-GB" sz="1400" dirty="0"/>
              <a:t> </a:t>
            </a:r>
            <a:r>
              <a:rPr lang="en-GB" sz="1400" dirty="0" err="1"/>
              <a:t>nejde</a:t>
            </a:r>
            <a:r>
              <a:rPr lang="en-GB" sz="1400" dirty="0"/>
              <a:t> o </a:t>
            </a:r>
            <a:r>
              <a:rPr lang="en-GB" sz="1400" dirty="0" err="1"/>
              <a:t>závažný</a:t>
            </a:r>
            <a:r>
              <a:rPr lang="en-GB" sz="1400" dirty="0"/>
              <a:t> </a:t>
            </a:r>
            <a:r>
              <a:rPr lang="en-GB" sz="1400" dirty="0" err="1"/>
              <a:t>zásah</a:t>
            </a:r>
            <a:r>
              <a:rPr lang="en-GB" sz="1400" dirty="0"/>
              <a:t> do </a:t>
            </a:r>
            <a:r>
              <a:rPr lang="en-GB" sz="1400" dirty="0" err="1"/>
              <a:t>lidského</a:t>
            </a:r>
            <a:r>
              <a:rPr lang="en-GB" sz="1400" dirty="0"/>
              <a:t> </a:t>
            </a:r>
            <a:r>
              <a:rPr lang="en-GB" sz="1400" dirty="0" err="1"/>
              <a:t>organismu</a:t>
            </a:r>
            <a:r>
              <a:rPr lang="en-GB" sz="1400" dirty="0"/>
              <a:t>, </a:t>
            </a:r>
            <a:r>
              <a:rPr lang="en-GB" sz="1400" dirty="0" err="1"/>
              <a:t>nýbrž</a:t>
            </a:r>
            <a:r>
              <a:rPr lang="en-GB" sz="1400" dirty="0"/>
              <a:t> </a:t>
            </a:r>
            <a:r>
              <a:rPr lang="en-GB" sz="1400" dirty="0" err="1"/>
              <a:t>přirozený</a:t>
            </a:r>
            <a:r>
              <a:rPr lang="en-GB" sz="1400" dirty="0"/>
              <a:t> </a:t>
            </a:r>
            <a:r>
              <a:rPr lang="en-GB" sz="1400" dirty="0" err="1"/>
              <a:t>každodenní</a:t>
            </a:r>
            <a:r>
              <a:rPr lang="en-GB" sz="1400" dirty="0"/>
              <a:t> </a:t>
            </a:r>
            <a:r>
              <a:rPr lang="en-GB" sz="1400" dirty="0" err="1"/>
              <a:t>fyziologický</a:t>
            </a:r>
            <a:r>
              <a:rPr lang="en-GB" sz="1400" dirty="0"/>
              <a:t> </a:t>
            </a:r>
            <a:r>
              <a:rPr lang="en-GB" sz="1400" dirty="0" err="1"/>
              <a:t>proces</a:t>
            </a:r>
            <a:r>
              <a:rPr lang="en-GB" sz="1400" dirty="0"/>
              <a:t> (</a:t>
            </a:r>
            <a:r>
              <a:rPr lang="en-GB" sz="1400" dirty="0" err="1"/>
              <a:t>vyprazdňování</a:t>
            </a:r>
            <a:r>
              <a:rPr lang="en-GB" sz="1400" dirty="0"/>
              <a:t>), </a:t>
            </a:r>
            <a:r>
              <a:rPr lang="en-GB" sz="1400" dirty="0" err="1"/>
              <a:t>není</a:t>
            </a:r>
            <a:r>
              <a:rPr lang="en-GB" sz="1400" dirty="0"/>
              <a:t> </a:t>
            </a:r>
            <a:r>
              <a:rPr lang="en-GB" sz="1400" dirty="0" err="1"/>
              <a:t>třeba</a:t>
            </a:r>
            <a:r>
              <a:rPr lang="en-GB" sz="1400" dirty="0"/>
              <a:t>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jeho</a:t>
            </a:r>
            <a:r>
              <a:rPr lang="en-GB" sz="1400" dirty="0"/>
              <a:t> </a:t>
            </a:r>
            <a:r>
              <a:rPr lang="en-GB" sz="1400" dirty="0" err="1"/>
              <a:t>nařízení</a:t>
            </a:r>
            <a:r>
              <a:rPr lang="en-GB" sz="1400" dirty="0"/>
              <a:t> a </a:t>
            </a:r>
            <a:r>
              <a:rPr lang="en-GB" sz="1400" dirty="0" err="1"/>
              <a:t>provedení</a:t>
            </a:r>
            <a:r>
              <a:rPr lang="en-GB" sz="1400" dirty="0"/>
              <a:t>, </a:t>
            </a:r>
            <a:r>
              <a:rPr lang="en-GB" sz="1400" dirty="0" err="1"/>
              <a:t>stejně</a:t>
            </a:r>
            <a:r>
              <a:rPr lang="en-GB" sz="1400" dirty="0"/>
              <a:t> </a:t>
            </a:r>
            <a:r>
              <a:rPr lang="en-GB" sz="1400" dirty="0" err="1"/>
              <a:t>jako</a:t>
            </a:r>
            <a:r>
              <a:rPr lang="en-GB" sz="1400" dirty="0"/>
              <a:t>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možnost</a:t>
            </a:r>
            <a:r>
              <a:rPr lang="en-GB" sz="1400" dirty="0"/>
              <a:t> </a:t>
            </a:r>
            <a:r>
              <a:rPr lang="en-GB" sz="1400" dirty="0" err="1"/>
              <a:t>preventivních</a:t>
            </a:r>
            <a:r>
              <a:rPr lang="en-GB" sz="1400" dirty="0"/>
              <a:t> </a:t>
            </a:r>
            <a:r>
              <a:rPr lang="en-GB" sz="1400" dirty="0" err="1"/>
              <a:t>kontrol</a:t>
            </a:r>
            <a:r>
              <a:rPr lang="en-GB" sz="1400" dirty="0"/>
              <a:t>, </a:t>
            </a:r>
            <a:r>
              <a:rPr lang="en-GB" sz="1400" dirty="0" err="1"/>
              <a:t>klást</a:t>
            </a:r>
            <a:r>
              <a:rPr lang="en-GB" sz="1400" dirty="0"/>
              <a:t> </a:t>
            </a:r>
            <a:r>
              <a:rPr lang="en-GB" sz="1400" dirty="0" err="1"/>
              <a:t>takové</a:t>
            </a:r>
            <a:r>
              <a:rPr lang="en-GB" sz="1400" dirty="0"/>
              <a:t> </a:t>
            </a:r>
            <a:r>
              <a:rPr lang="en-GB" sz="1400" dirty="0" err="1"/>
              <a:t>požadavky</a:t>
            </a:r>
            <a:r>
              <a:rPr lang="en-GB" sz="1400" dirty="0"/>
              <a:t> </a:t>
            </a:r>
            <a:r>
              <a:rPr lang="en-GB" sz="1400" dirty="0" err="1"/>
              <a:t>jako</a:t>
            </a:r>
            <a:r>
              <a:rPr lang="en-GB" sz="1400" dirty="0"/>
              <a:t> v </a:t>
            </a:r>
            <a:r>
              <a:rPr lang="en-GB" sz="1400" dirty="0" err="1"/>
              <a:t>případech</a:t>
            </a:r>
            <a:r>
              <a:rPr lang="en-GB" sz="1400" dirty="0"/>
              <a:t> </a:t>
            </a:r>
            <a:r>
              <a:rPr lang="en-GB" sz="1400" dirty="0" err="1"/>
              <a:t>odběru</a:t>
            </a:r>
            <a:r>
              <a:rPr lang="en-GB" sz="1400" dirty="0"/>
              <a:t> </a:t>
            </a:r>
            <a:r>
              <a:rPr lang="en-GB" sz="1400" dirty="0" err="1"/>
              <a:t>jiného</a:t>
            </a:r>
            <a:r>
              <a:rPr lang="en-GB" sz="1400" dirty="0"/>
              <a:t> </a:t>
            </a:r>
            <a:r>
              <a:rPr lang="en-GB" sz="1400" dirty="0" err="1"/>
              <a:t>biologického</a:t>
            </a:r>
            <a:r>
              <a:rPr lang="en-GB" sz="1400" dirty="0"/>
              <a:t> </a:t>
            </a:r>
            <a:r>
              <a:rPr lang="en-GB" sz="1400" dirty="0" err="1"/>
              <a:t>materiálu</a:t>
            </a:r>
            <a:r>
              <a:rPr lang="en-GB" sz="1400" dirty="0"/>
              <a:t>, </a:t>
            </a:r>
            <a:r>
              <a:rPr lang="en-GB" sz="1400" dirty="0" err="1"/>
              <a:t>popř</a:t>
            </a:r>
            <a:r>
              <a:rPr lang="en-GB" sz="1400" dirty="0"/>
              <a:t>. </a:t>
            </a:r>
            <a:r>
              <a:rPr lang="en-GB" sz="1400" dirty="0" err="1"/>
              <a:t>při</a:t>
            </a:r>
            <a:r>
              <a:rPr lang="en-GB" sz="1400" dirty="0"/>
              <a:t> </a:t>
            </a:r>
            <a:r>
              <a:rPr lang="en-GB" sz="1400" dirty="0" err="1"/>
              <a:t>jiných</a:t>
            </a:r>
            <a:r>
              <a:rPr lang="en-GB" sz="1400" dirty="0"/>
              <a:t> </a:t>
            </a:r>
            <a:r>
              <a:rPr lang="en-GB" sz="1400" dirty="0" err="1"/>
              <a:t>zásazích</a:t>
            </a:r>
            <a:r>
              <a:rPr lang="en-GB" sz="1400" dirty="0"/>
              <a:t> do </a:t>
            </a:r>
            <a:r>
              <a:rPr lang="en-GB" sz="1400" dirty="0" err="1"/>
              <a:t>ústavně</a:t>
            </a:r>
            <a:r>
              <a:rPr lang="en-GB" sz="1400" dirty="0"/>
              <a:t> </a:t>
            </a:r>
            <a:r>
              <a:rPr lang="en-GB" sz="1400" dirty="0" err="1"/>
              <a:t>zaručených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 smtClean="0"/>
              <a:t>.</a:t>
            </a:r>
            <a:endParaRPr lang="cs-CZ" sz="14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>III. </a:t>
            </a:r>
            <a:r>
              <a:rPr lang="en-GB" sz="1400" dirty="0" err="1"/>
              <a:t>Dozor</a:t>
            </a:r>
            <a:r>
              <a:rPr lang="en-GB" sz="1400" dirty="0"/>
              <a:t> </a:t>
            </a:r>
            <a:r>
              <a:rPr lang="en-GB" sz="1400" dirty="0" err="1"/>
              <a:t>při</a:t>
            </a:r>
            <a:r>
              <a:rPr lang="en-GB" sz="1400" dirty="0"/>
              <a:t> </a:t>
            </a:r>
            <a:r>
              <a:rPr lang="en-GB" sz="1400" dirty="0" err="1"/>
              <a:t>poskytování</a:t>
            </a:r>
            <a:r>
              <a:rPr lang="en-GB" sz="1400" dirty="0"/>
              <a:t> </a:t>
            </a:r>
            <a:r>
              <a:rPr lang="en-GB" sz="1400" dirty="0" err="1"/>
              <a:t>vzorku</a:t>
            </a:r>
            <a:r>
              <a:rPr lang="en-GB" sz="1400" dirty="0"/>
              <a:t> </a:t>
            </a:r>
            <a:r>
              <a:rPr lang="en-GB" sz="1400" dirty="0" err="1"/>
              <a:t>moči</a:t>
            </a:r>
            <a:r>
              <a:rPr lang="en-GB" sz="1400" dirty="0"/>
              <a:t> </a:t>
            </a:r>
            <a:r>
              <a:rPr lang="en-GB" sz="1400" dirty="0" err="1"/>
              <a:t>může</a:t>
            </a:r>
            <a:r>
              <a:rPr lang="en-GB" sz="1400" dirty="0"/>
              <a:t> </a:t>
            </a:r>
            <a:r>
              <a:rPr lang="en-GB" sz="1400" dirty="0" err="1"/>
              <a:t>vést</a:t>
            </a:r>
            <a:r>
              <a:rPr lang="en-GB" sz="1400" dirty="0"/>
              <a:t> k </a:t>
            </a:r>
            <a:r>
              <a:rPr lang="en-GB" sz="1400" dirty="0" err="1"/>
              <a:t>narušení</a:t>
            </a:r>
            <a:r>
              <a:rPr lang="en-GB" sz="1400" dirty="0"/>
              <a:t> </a:t>
            </a:r>
            <a:r>
              <a:rPr lang="en-GB" sz="1400" dirty="0" err="1"/>
              <a:t>soukromí</a:t>
            </a:r>
            <a:r>
              <a:rPr lang="en-GB" sz="1400" dirty="0"/>
              <a:t> a </a:t>
            </a:r>
            <a:r>
              <a:rPr lang="en-GB" sz="1400" dirty="0" err="1"/>
              <a:t>důstojnosti</a:t>
            </a:r>
            <a:r>
              <a:rPr lang="en-GB" sz="1400" dirty="0"/>
              <a:t>, </a:t>
            </a:r>
            <a:r>
              <a:rPr lang="en-GB" sz="1400" dirty="0" err="1"/>
              <a:t>jehož</a:t>
            </a:r>
            <a:r>
              <a:rPr lang="en-GB" sz="1400" dirty="0"/>
              <a:t> </a:t>
            </a:r>
            <a:r>
              <a:rPr lang="en-GB" sz="1400" dirty="0" err="1"/>
              <a:t>intenzitu</a:t>
            </a:r>
            <a:r>
              <a:rPr lang="en-GB" sz="1400" dirty="0"/>
              <a:t> </a:t>
            </a:r>
            <a:r>
              <a:rPr lang="en-GB" sz="1400" dirty="0" err="1"/>
              <a:t>pociťuje</a:t>
            </a:r>
            <a:r>
              <a:rPr lang="en-GB" sz="1400" dirty="0"/>
              <a:t> </a:t>
            </a:r>
            <a:r>
              <a:rPr lang="en-GB" sz="1400" dirty="0" err="1"/>
              <a:t>každý</a:t>
            </a:r>
            <a:r>
              <a:rPr lang="en-GB" sz="1400" dirty="0"/>
              <a:t> </a:t>
            </a:r>
            <a:r>
              <a:rPr lang="en-GB" sz="1400" dirty="0" err="1"/>
              <a:t>vyšetřovaný</a:t>
            </a:r>
            <a:r>
              <a:rPr lang="en-GB" sz="1400" dirty="0"/>
              <a:t> v </a:t>
            </a:r>
            <a:r>
              <a:rPr lang="en-GB" sz="1400" dirty="0" err="1"/>
              <a:t>rámci</a:t>
            </a:r>
            <a:r>
              <a:rPr lang="en-GB" sz="1400" dirty="0"/>
              <a:t> </a:t>
            </a:r>
            <a:r>
              <a:rPr lang="en-GB" sz="1400" dirty="0" err="1"/>
              <a:t>svého</a:t>
            </a:r>
            <a:r>
              <a:rPr lang="en-GB" sz="1400" dirty="0"/>
              <a:t> </a:t>
            </a:r>
            <a:r>
              <a:rPr lang="en-GB" sz="1400" dirty="0" err="1"/>
              <a:t>sebeurčení</a:t>
            </a:r>
            <a:r>
              <a:rPr lang="en-GB" sz="1400" dirty="0"/>
              <a:t> </a:t>
            </a:r>
            <a:r>
              <a:rPr lang="en-GB" sz="1400" dirty="0" err="1"/>
              <a:t>být</a:t>
            </a:r>
            <a:r>
              <a:rPr lang="en-GB" sz="1400" dirty="0"/>
              <a:t> </a:t>
            </a:r>
            <a:r>
              <a:rPr lang="en-GB" sz="1400" dirty="0" err="1"/>
              <a:t>sám</a:t>
            </a:r>
            <a:r>
              <a:rPr lang="en-GB" sz="1400" dirty="0"/>
              <a:t> </a:t>
            </a:r>
            <a:r>
              <a:rPr lang="en-GB" sz="1400" dirty="0" err="1"/>
              <a:t>sebou</a:t>
            </a:r>
            <a:r>
              <a:rPr lang="en-GB" sz="1400" dirty="0"/>
              <a:t>, </a:t>
            </a:r>
            <a:r>
              <a:rPr lang="en-GB" sz="1400" dirty="0" err="1"/>
              <a:t>které</a:t>
            </a:r>
            <a:r>
              <a:rPr lang="en-GB" sz="1400" dirty="0"/>
              <a:t> </a:t>
            </a:r>
            <a:r>
              <a:rPr lang="en-GB" sz="1400" dirty="0" err="1"/>
              <a:t>zahrnuje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rozhodování</a:t>
            </a:r>
            <a:r>
              <a:rPr lang="en-GB" sz="1400" dirty="0"/>
              <a:t> o </a:t>
            </a:r>
            <a:r>
              <a:rPr lang="en-GB" sz="1400" dirty="0" err="1"/>
              <a:t>jeho</a:t>
            </a:r>
            <a:r>
              <a:rPr lang="en-GB" sz="1400" dirty="0"/>
              <a:t> </a:t>
            </a:r>
            <a:r>
              <a:rPr lang="en-GB" sz="1400" dirty="0" err="1"/>
              <a:t>identitě</a:t>
            </a:r>
            <a:r>
              <a:rPr lang="en-GB" sz="1400" dirty="0"/>
              <a:t>, </a:t>
            </a:r>
            <a:r>
              <a:rPr lang="en-GB" sz="1400" dirty="0" err="1"/>
              <a:t>individualitě</a:t>
            </a:r>
            <a:r>
              <a:rPr lang="en-GB" sz="1400" dirty="0"/>
              <a:t>, </a:t>
            </a:r>
            <a:r>
              <a:rPr lang="en-GB" sz="1400" dirty="0" err="1"/>
              <a:t>integritě</a:t>
            </a:r>
            <a:r>
              <a:rPr lang="en-GB" sz="1400" dirty="0"/>
              <a:t>, </a:t>
            </a:r>
            <a:r>
              <a:rPr lang="en-GB" sz="1400" dirty="0" err="1"/>
              <a:t>společenské</a:t>
            </a:r>
            <a:r>
              <a:rPr lang="en-GB" sz="1400" dirty="0"/>
              <a:t> </a:t>
            </a:r>
            <a:r>
              <a:rPr lang="en-GB" sz="1400" dirty="0" err="1"/>
              <a:t>roli</a:t>
            </a:r>
            <a:r>
              <a:rPr lang="en-GB" sz="1400" dirty="0"/>
              <a:t> </a:t>
            </a:r>
            <a:r>
              <a:rPr lang="en-GB" sz="1400" dirty="0" err="1"/>
              <a:t>apod</a:t>
            </a:r>
            <a:r>
              <a:rPr lang="en-GB" sz="1400" dirty="0"/>
              <a:t>., </a:t>
            </a:r>
            <a:r>
              <a:rPr lang="en-GB" sz="1400" dirty="0" err="1"/>
              <a:t>zcela</a:t>
            </a:r>
            <a:r>
              <a:rPr lang="en-GB" sz="1400" dirty="0"/>
              <a:t> </a:t>
            </a:r>
            <a:r>
              <a:rPr lang="en-GB" sz="1400" dirty="0" err="1"/>
              <a:t>subjektivně</a:t>
            </a:r>
            <a:r>
              <a:rPr lang="en-GB" sz="1400" dirty="0"/>
              <a:t>; je proto </a:t>
            </a:r>
            <a:r>
              <a:rPr lang="en-GB" sz="1400" dirty="0" err="1"/>
              <a:t>věcí</a:t>
            </a:r>
            <a:r>
              <a:rPr lang="en-GB" sz="1400" dirty="0"/>
              <a:t> </a:t>
            </a:r>
            <a:r>
              <a:rPr lang="en-GB" sz="1400" dirty="0" err="1"/>
              <a:t>vyšetřovaného</a:t>
            </a:r>
            <a:r>
              <a:rPr lang="en-GB" sz="1400" dirty="0"/>
              <a:t>, aby se </a:t>
            </a:r>
            <a:r>
              <a:rPr lang="en-GB" sz="1400" dirty="0" err="1"/>
              <a:t>proti</a:t>
            </a:r>
            <a:r>
              <a:rPr lang="en-GB" sz="1400" dirty="0"/>
              <a:t> </a:t>
            </a:r>
            <a:r>
              <a:rPr lang="en-GB" sz="1400" dirty="0" err="1"/>
              <a:t>jemu</a:t>
            </a:r>
            <a:r>
              <a:rPr lang="en-GB" sz="1400" dirty="0"/>
              <a:t> </a:t>
            </a:r>
            <a:r>
              <a:rPr lang="en-GB" sz="1400" dirty="0" err="1"/>
              <a:t>nelibému</a:t>
            </a:r>
            <a:r>
              <a:rPr lang="en-GB" sz="1400" dirty="0"/>
              <a:t> </a:t>
            </a:r>
            <a:r>
              <a:rPr lang="en-GB" sz="1400" dirty="0" err="1"/>
              <a:t>postupu</a:t>
            </a:r>
            <a:r>
              <a:rPr lang="en-GB" sz="1400" dirty="0"/>
              <a:t>, </a:t>
            </a:r>
            <a:r>
              <a:rPr lang="en-GB" sz="1400" dirty="0" err="1"/>
              <a:t>zasahujícího</a:t>
            </a:r>
            <a:r>
              <a:rPr lang="en-GB" sz="1400" dirty="0"/>
              <a:t> </a:t>
            </a:r>
            <a:r>
              <a:rPr lang="en-GB" sz="1400" dirty="0" err="1"/>
              <a:t>tu</a:t>
            </a:r>
            <a:r>
              <a:rPr lang="en-GB" sz="1400" dirty="0"/>
              <a:t> </a:t>
            </a:r>
            <a:r>
              <a:rPr lang="en-GB" sz="1400" dirty="0" err="1"/>
              <a:t>nejintimnější</a:t>
            </a:r>
            <a:r>
              <a:rPr lang="en-GB" sz="1400" dirty="0"/>
              <a:t> </a:t>
            </a:r>
            <a:r>
              <a:rPr lang="en-GB" sz="1400" dirty="0" err="1"/>
              <a:t>sféru</a:t>
            </a:r>
            <a:r>
              <a:rPr lang="en-GB" sz="1400" dirty="0"/>
              <a:t> </a:t>
            </a:r>
            <a:r>
              <a:rPr lang="en-GB" sz="1400" dirty="0" err="1"/>
              <a:t>jeho</a:t>
            </a:r>
            <a:r>
              <a:rPr lang="en-GB" sz="1400" dirty="0"/>
              <a:t> </a:t>
            </a:r>
            <a:r>
              <a:rPr lang="en-GB" sz="1400" dirty="0" err="1"/>
              <a:t>života</a:t>
            </a:r>
            <a:r>
              <a:rPr lang="en-GB" sz="1400" dirty="0"/>
              <a:t>, </a:t>
            </a:r>
            <a:r>
              <a:rPr lang="en-GB" sz="1400" dirty="0" err="1"/>
              <a:t>ohradil</a:t>
            </a:r>
            <a:r>
              <a:rPr lang="en-GB" sz="1400" dirty="0" smtClean="0"/>
              <a:t>.</a:t>
            </a:r>
            <a:endParaRPr lang="cs-CZ" sz="14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 smtClean="0"/>
              <a:t>IV</a:t>
            </a:r>
            <a:r>
              <a:rPr lang="en-GB" sz="1400" dirty="0"/>
              <a:t>. Z </a:t>
            </a:r>
            <a:r>
              <a:rPr lang="en-GB" sz="1400" dirty="0" err="1"/>
              <a:t>hlediska</a:t>
            </a:r>
            <a:r>
              <a:rPr lang="en-GB" sz="1400" dirty="0"/>
              <a:t> </a:t>
            </a:r>
            <a:r>
              <a:rPr lang="en-GB" sz="1400" dirty="0" err="1"/>
              <a:t>ústavnosti</a:t>
            </a:r>
            <a:r>
              <a:rPr lang="en-GB" sz="1400" dirty="0"/>
              <a:t> </a:t>
            </a:r>
            <a:r>
              <a:rPr lang="en-GB" sz="1400" b="1" dirty="0" err="1"/>
              <a:t>neobstojí</a:t>
            </a:r>
            <a:r>
              <a:rPr lang="en-GB" sz="1400" b="1" dirty="0"/>
              <a:t> </a:t>
            </a:r>
            <a:r>
              <a:rPr lang="en-GB" sz="1400" b="1" dirty="0" err="1"/>
              <a:t>jiný</a:t>
            </a:r>
            <a:r>
              <a:rPr lang="en-GB" sz="1400" b="1" dirty="0"/>
              <a:t> </a:t>
            </a:r>
            <a:r>
              <a:rPr lang="en-GB" sz="1400" b="1" dirty="0" err="1"/>
              <a:t>postup</a:t>
            </a:r>
            <a:r>
              <a:rPr lang="en-GB" sz="1400" b="1" dirty="0"/>
              <a:t>, </a:t>
            </a:r>
            <a:r>
              <a:rPr lang="en-GB" sz="1400" b="1" dirty="0" err="1"/>
              <a:t>než</a:t>
            </a:r>
            <a:r>
              <a:rPr lang="en-GB" sz="1400" b="1" dirty="0"/>
              <a:t> </a:t>
            </a:r>
            <a:r>
              <a:rPr lang="en-GB" sz="1400" b="1" dirty="0" err="1"/>
              <a:t>vyhovění</a:t>
            </a:r>
            <a:r>
              <a:rPr lang="en-GB" sz="1400" b="1" dirty="0"/>
              <a:t> </a:t>
            </a:r>
            <a:r>
              <a:rPr lang="en-GB" sz="1400" b="1" dirty="0" err="1" smtClean="0"/>
              <a:t>požadavku</a:t>
            </a:r>
            <a:r>
              <a:rPr lang="en-GB" sz="1400" b="1" dirty="0" smtClean="0"/>
              <a:t> </a:t>
            </a:r>
            <a:r>
              <a:rPr lang="en-GB" sz="1400" b="1" dirty="0" err="1"/>
              <a:t>vyšetřované</a:t>
            </a:r>
            <a:r>
              <a:rPr lang="en-GB" sz="1400" b="1" dirty="0"/>
              <a:t> </a:t>
            </a:r>
            <a:r>
              <a:rPr lang="en-GB" sz="1400" b="1" dirty="0" err="1"/>
              <a:t>osoby</a:t>
            </a:r>
            <a:r>
              <a:rPr lang="en-GB" sz="1400" b="1" dirty="0"/>
              <a:t>, aby v </a:t>
            </a:r>
            <a:r>
              <a:rPr lang="en-GB" sz="1400" b="1" dirty="0" err="1"/>
              <a:t>prostoru</a:t>
            </a:r>
            <a:r>
              <a:rPr lang="en-GB" sz="1400" b="1" dirty="0"/>
              <a:t>, </a:t>
            </a:r>
            <a:r>
              <a:rPr lang="en-GB" sz="1400" b="1" dirty="0" err="1"/>
              <a:t>jehož</a:t>
            </a:r>
            <a:r>
              <a:rPr lang="en-GB" sz="1400" b="1" dirty="0"/>
              <a:t> </a:t>
            </a:r>
            <a:r>
              <a:rPr lang="en-GB" sz="1400" b="1" dirty="0" err="1"/>
              <a:t>účelem</a:t>
            </a:r>
            <a:r>
              <a:rPr lang="en-GB" sz="1400" b="1" dirty="0"/>
              <a:t> je </a:t>
            </a:r>
            <a:r>
              <a:rPr lang="en-GB" sz="1400" b="1" dirty="0" err="1"/>
              <a:t>zachování</a:t>
            </a:r>
            <a:r>
              <a:rPr lang="en-GB" sz="1400" b="1" dirty="0"/>
              <a:t> </a:t>
            </a:r>
            <a:r>
              <a:rPr lang="en-GB" sz="1400" b="1" dirty="0" err="1"/>
              <a:t>jinak</a:t>
            </a:r>
            <a:r>
              <a:rPr lang="en-GB" sz="1400" b="1" dirty="0"/>
              <a:t> z </a:t>
            </a:r>
            <a:r>
              <a:rPr lang="en-GB" sz="1400" b="1" dirty="0" err="1"/>
              <a:t>povahy</a:t>
            </a:r>
            <a:r>
              <a:rPr lang="en-GB" sz="1400" b="1" dirty="0"/>
              <a:t> </a:t>
            </a:r>
            <a:r>
              <a:rPr lang="en-GB" sz="1400" b="1" dirty="0" err="1"/>
              <a:t>věci</a:t>
            </a:r>
            <a:r>
              <a:rPr lang="en-GB" sz="1400" b="1" dirty="0"/>
              <a:t> </a:t>
            </a:r>
            <a:r>
              <a:rPr lang="en-GB" sz="1400" b="1" dirty="0" err="1"/>
              <a:t>omezeného</a:t>
            </a:r>
            <a:r>
              <a:rPr lang="en-GB" sz="1400" b="1" dirty="0"/>
              <a:t> </a:t>
            </a:r>
            <a:r>
              <a:rPr lang="en-GB" sz="1400" b="1" dirty="0" err="1"/>
              <a:t>soukromí</a:t>
            </a:r>
            <a:r>
              <a:rPr lang="en-GB" sz="1400" b="1" dirty="0"/>
              <a:t> v </a:t>
            </a:r>
            <a:r>
              <a:rPr lang="en-GB" sz="1400" b="1" dirty="0" err="1"/>
              <a:t>podmínkách</a:t>
            </a:r>
            <a:r>
              <a:rPr lang="en-GB" sz="1400" b="1" dirty="0"/>
              <a:t> </a:t>
            </a:r>
            <a:r>
              <a:rPr lang="en-GB" sz="1400" b="1" dirty="0" err="1"/>
              <a:t>výkonu</a:t>
            </a:r>
            <a:r>
              <a:rPr lang="en-GB" sz="1400" b="1" dirty="0"/>
              <a:t> </a:t>
            </a:r>
            <a:r>
              <a:rPr lang="en-GB" sz="1400" b="1" dirty="0" err="1"/>
              <a:t>trestu</a:t>
            </a:r>
            <a:r>
              <a:rPr lang="en-GB" sz="1400" b="1" dirty="0"/>
              <a:t> </a:t>
            </a:r>
            <a:r>
              <a:rPr lang="en-GB" sz="1400" b="1" dirty="0" err="1"/>
              <a:t>odnětí</a:t>
            </a:r>
            <a:r>
              <a:rPr lang="en-GB" sz="1400" b="1" dirty="0"/>
              <a:t> </a:t>
            </a:r>
            <a:r>
              <a:rPr lang="en-GB" sz="1400" b="1" dirty="0" err="1"/>
              <a:t>svobody</a:t>
            </a:r>
            <a:r>
              <a:rPr lang="en-GB" sz="1400" b="1" dirty="0"/>
              <a:t>, </a:t>
            </a:r>
            <a:r>
              <a:rPr lang="en-GB" sz="1400" b="1" dirty="0" err="1"/>
              <a:t>byla</a:t>
            </a:r>
            <a:r>
              <a:rPr lang="en-GB" sz="1400" b="1" dirty="0"/>
              <a:t> </a:t>
            </a:r>
            <a:r>
              <a:rPr lang="en-GB" sz="1400" b="1" dirty="0" err="1"/>
              <a:t>při</a:t>
            </a:r>
            <a:r>
              <a:rPr lang="en-GB" sz="1400" b="1" dirty="0"/>
              <a:t> </a:t>
            </a:r>
            <a:r>
              <a:rPr lang="en-GB" sz="1400" b="1" dirty="0" err="1"/>
              <a:t>takovém</a:t>
            </a:r>
            <a:r>
              <a:rPr lang="en-GB" sz="1400" b="1" dirty="0"/>
              <a:t> </a:t>
            </a:r>
            <a:r>
              <a:rPr lang="en-GB" sz="1400" b="1" dirty="0" err="1"/>
              <a:t>intimním</a:t>
            </a:r>
            <a:r>
              <a:rPr lang="en-GB" sz="1400" b="1" dirty="0"/>
              <a:t> </a:t>
            </a:r>
            <a:r>
              <a:rPr lang="en-GB" sz="1400" b="1" dirty="0" err="1"/>
              <a:t>tělesným</a:t>
            </a:r>
            <a:r>
              <a:rPr lang="en-GB" sz="1400" b="1" dirty="0"/>
              <a:t> </a:t>
            </a:r>
            <a:r>
              <a:rPr lang="en-GB" sz="1400" b="1" dirty="0" err="1"/>
              <a:t>úkonu</a:t>
            </a:r>
            <a:r>
              <a:rPr lang="en-GB" sz="1400" b="1" dirty="0"/>
              <a:t> </a:t>
            </a:r>
            <a:r>
              <a:rPr lang="en-GB" sz="1400" b="1" dirty="0" err="1"/>
              <a:t>přítomna</a:t>
            </a:r>
            <a:r>
              <a:rPr lang="en-GB" sz="1400" b="1" dirty="0"/>
              <a:t> </a:t>
            </a:r>
            <a:r>
              <a:rPr lang="en-GB" sz="1400" b="1" dirty="0" err="1"/>
              <a:t>osoba</a:t>
            </a:r>
            <a:r>
              <a:rPr lang="en-GB" sz="1400" b="1" dirty="0"/>
              <a:t> </a:t>
            </a:r>
            <a:r>
              <a:rPr lang="en-GB" sz="1400" b="1" dirty="0" err="1"/>
              <a:t>stejného</a:t>
            </a:r>
            <a:r>
              <a:rPr lang="en-GB" sz="1400" b="1" dirty="0"/>
              <a:t> </a:t>
            </a:r>
            <a:r>
              <a:rPr lang="en-GB" sz="1400" b="1" dirty="0" err="1"/>
              <a:t>pohlaví</a:t>
            </a:r>
            <a:r>
              <a:rPr lang="en-GB" sz="1400" dirty="0"/>
              <a:t>. </a:t>
            </a:r>
            <a:r>
              <a:rPr lang="en-GB" sz="1400" dirty="0" err="1"/>
              <a:t>Postupy</a:t>
            </a:r>
            <a:r>
              <a:rPr lang="en-GB" sz="1400" dirty="0"/>
              <a:t> </a:t>
            </a:r>
            <a:r>
              <a:rPr lang="en-GB" sz="1400" dirty="0" err="1"/>
              <a:t>orgánů</a:t>
            </a:r>
            <a:r>
              <a:rPr lang="en-GB" sz="1400" dirty="0"/>
              <a:t> </a:t>
            </a:r>
            <a:r>
              <a:rPr lang="en-GB" sz="1400" dirty="0" err="1"/>
              <a:t>veřejné</a:t>
            </a:r>
            <a:r>
              <a:rPr lang="en-GB" sz="1400" dirty="0"/>
              <a:t> </a:t>
            </a:r>
            <a:r>
              <a:rPr lang="en-GB" sz="1400" dirty="0" err="1"/>
              <a:t>moci</a:t>
            </a:r>
            <a:r>
              <a:rPr lang="en-GB" sz="1400" dirty="0"/>
              <a:t>, </a:t>
            </a:r>
            <a:r>
              <a:rPr lang="en-GB" sz="1400" dirty="0" err="1"/>
              <a:t>které</a:t>
            </a:r>
            <a:r>
              <a:rPr lang="en-GB" sz="1400" dirty="0"/>
              <a:t> se s </a:t>
            </a:r>
            <a:r>
              <a:rPr lang="en-GB" sz="1400" dirty="0" err="1"/>
              <a:t>takovým</a:t>
            </a:r>
            <a:r>
              <a:rPr lang="en-GB" sz="1400" dirty="0"/>
              <a:t> </a:t>
            </a:r>
            <a:r>
              <a:rPr lang="en-GB" sz="1400" dirty="0" err="1"/>
              <a:t>požadavkem</a:t>
            </a:r>
            <a:r>
              <a:rPr lang="en-GB" sz="1400" dirty="0"/>
              <a:t> </a:t>
            </a:r>
            <a:r>
              <a:rPr lang="en-GB" sz="1400" dirty="0" err="1"/>
              <a:t>náležitým</a:t>
            </a:r>
            <a:r>
              <a:rPr lang="en-GB" sz="1400" dirty="0"/>
              <a:t> </a:t>
            </a:r>
            <a:r>
              <a:rPr lang="en-GB" sz="1400" dirty="0" err="1"/>
              <a:t>způsobem</a:t>
            </a:r>
            <a:r>
              <a:rPr lang="en-GB" sz="1400" dirty="0"/>
              <a:t> </a:t>
            </a:r>
            <a:r>
              <a:rPr lang="en-GB" sz="1400" dirty="0" err="1"/>
              <a:t>nevypořádají</a:t>
            </a:r>
            <a:r>
              <a:rPr lang="en-GB" sz="1400" dirty="0"/>
              <a:t>, </a:t>
            </a:r>
            <a:r>
              <a:rPr lang="en-GB" sz="1400" dirty="0" err="1"/>
              <a:t>představují</a:t>
            </a:r>
            <a:r>
              <a:rPr lang="en-GB" sz="1400" dirty="0"/>
              <a:t> </a:t>
            </a:r>
            <a:r>
              <a:rPr lang="en-GB" sz="1400" dirty="0" err="1"/>
              <a:t>porušení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</a:t>
            </a:r>
            <a:r>
              <a:rPr lang="en-GB" sz="1400" dirty="0" err="1"/>
              <a:t>zakotvených</a:t>
            </a:r>
            <a:r>
              <a:rPr lang="en-GB" sz="1400" dirty="0"/>
              <a:t> v </a:t>
            </a:r>
            <a:r>
              <a:rPr lang="en-GB" sz="1400" dirty="0" err="1"/>
              <a:t>čl</a:t>
            </a:r>
            <a:r>
              <a:rPr lang="en-GB" sz="1400" dirty="0"/>
              <a:t>. 7 </a:t>
            </a:r>
            <a:r>
              <a:rPr lang="en-GB" sz="1400" dirty="0" err="1"/>
              <a:t>odst</a:t>
            </a:r>
            <a:r>
              <a:rPr lang="en-GB" sz="1400" dirty="0"/>
              <a:t>. 1 a </a:t>
            </a:r>
            <a:r>
              <a:rPr lang="en-GB" sz="1400" dirty="0" err="1"/>
              <a:t>čl</a:t>
            </a:r>
            <a:r>
              <a:rPr lang="en-GB" sz="1400" dirty="0"/>
              <a:t>. 10 </a:t>
            </a:r>
            <a:r>
              <a:rPr lang="en-GB" sz="1400" dirty="0" err="1"/>
              <a:t>odst</a:t>
            </a:r>
            <a:r>
              <a:rPr lang="en-GB" sz="1400" dirty="0"/>
              <a:t>. 1 </a:t>
            </a:r>
            <a:r>
              <a:rPr lang="en-GB" sz="1400" dirty="0" err="1"/>
              <a:t>Listiny</a:t>
            </a:r>
            <a:r>
              <a:rPr lang="en-GB" sz="1400" dirty="0"/>
              <a:t> </a:t>
            </a:r>
            <a:r>
              <a:rPr lang="en-GB" sz="1400" dirty="0" err="1"/>
              <a:t>základních</a:t>
            </a:r>
            <a:r>
              <a:rPr lang="en-GB" sz="1400" dirty="0"/>
              <a:t> </a:t>
            </a:r>
            <a:r>
              <a:rPr lang="en-GB" sz="1400" dirty="0" err="1"/>
              <a:t>práv</a:t>
            </a:r>
            <a:r>
              <a:rPr lang="en-GB" sz="1400" dirty="0"/>
              <a:t> a </a:t>
            </a:r>
            <a:r>
              <a:rPr lang="en-GB" sz="1400" dirty="0" err="1"/>
              <a:t>svobod</a:t>
            </a:r>
            <a:r>
              <a:rPr lang="en-GB" sz="1400" dirty="0"/>
              <a:t>. </a:t>
            </a:r>
            <a:r>
              <a:rPr lang="en-GB" b="1" dirty="0" smtClean="0"/>
              <a:t> 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70048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137230" y="3328166"/>
            <a:ext cx="7772400" cy="1470025"/>
          </a:xfrm>
        </p:spPr>
        <p:txBody>
          <a:bodyPr/>
          <a:lstStyle/>
          <a:p>
            <a:pPr algn="ctr"/>
            <a:r>
              <a:rPr lang="cs-CZ" dirty="0" smtClean="0"/>
              <a:t>„</a:t>
            </a:r>
            <a:r>
              <a:rPr lang="cs-CZ" dirty="0" err="1" smtClean="0"/>
              <a:t>Áčková</a:t>
            </a:r>
            <a:r>
              <a:rPr lang="cs-CZ" dirty="0" smtClean="0"/>
              <a:t>“ judikatura Nejvyššího soudu za rok 2017 ve vztahu k trestnímu právu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i="1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796561" y="5105400"/>
            <a:ext cx="8783516" cy="1752600"/>
          </a:xfrm>
        </p:spPr>
        <p:txBody>
          <a:bodyPr/>
          <a:lstStyle/>
          <a:p>
            <a:endParaRPr lang="cs-CZ" sz="2000" dirty="0"/>
          </a:p>
          <a:p>
            <a:pPr algn="just"/>
            <a:r>
              <a:rPr lang="cs-CZ" sz="2000" i="1" dirty="0"/>
              <a:t>pozn. – zahrnuty byly pouze judikáty, k nimž byla ke dnešnímu dni </a:t>
            </a:r>
            <a:r>
              <a:rPr lang="cs-CZ" sz="2000" i="1" dirty="0"/>
              <a:t>vložena na server www.nsoud.cz </a:t>
            </a:r>
            <a:r>
              <a:rPr lang="cs-CZ" sz="2000" i="1" dirty="0"/>
              <a:t>právní věta </a:t>
            </a:r>
          </a:p>
        </p:txBody>
      </p:sp>
    </p:spTree>
    <p:extLst>
      <p:ext uri="{BB962C8B-B14F-4D97-AF65-F5344CB8AC3E}">
        <p14:creationId xmlns:p14="http://schemas.microsoft.com/office/powerpoint/2010/main" val="17483748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33/2018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8189" y="1197033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Odsouzený</a:t>
            </a:r>
            <a:r>
              <a:rPr lang="en-GB" dirty="0"/>
              <a:t>, </a:t>
            </a:r>
            <a:r>
              <a:rPr lang="en-GB" dirty="0" err="1"/>
              <a:t>kterému</a:t>
            </a:r>
            <a:r>
              <a:rPr lang="en-GB" dirty="0"/>
              <a:t> </a:t>
            </a:r>
            <a:r>
              <a:rPr lang="en-GB" b="1" dirty="0" err="1"/>
              <a:t>byla</a:t>
            </a:r>
            <a:r>
              <a:rPr lang="en-GB" b="1" dirty="0"/>
              <a:t> </a:t>
            </a:r>
            <a:r>
              <a:rPr lang="en-GB" b="1" dirty="0" err="1"/>
              <a:t>zamítnuta</a:t>
            </a:r>
            <a:r>
              <a:rPr lang="en-GB" b="1" dirty="0"/>
              <a:t> </a:t>
            </a:r>
            <a:r>
              <a:rPr lang="en-GB" b="1" dirty="0" err="1"/>
              <a:t>žádost</a:t>
            </a:r>
            <a:r>
              <a:rPr lang="en-GB" dirty="0"/>
              <a:t> </a:t>
            </a:r>
            <a:r>
              <a:rPr lang="en-GB" dirty="0" err="1"/>
              <a:t>podaná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§ 88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písm</a:t>
            </a:r>
            <a:r>
              <a:rPr lang="en-GB" dirty="0"/>
              <a:t>. b) tr. </a:t>
            </a:r>
            <a:r>
              <a:rPr lang="en-GB" dirty="0" err="1"/>
              <a:t>zákoníku</a:t>
            </a:r>
            <a:r>
              <a:rPr lang="en-GB" dirty="0"/>
              <a:t> </a:t>
            </a:r>
            <a:r>
              <a:rPr lang="en-GB" b="1" dirty="0"/>
              <a:t>o </a:t>
            </a:r>
            <a:r>
              <a:rPr lang="en-GB" b="1" dirty="0" err="1"/>
              <a:t>podmíněné</a:t>
            </a:r>
            <a:r>
              <a:rPr lang="en-GB" b="1" dirty="0"/>
              <a:t> </a:t>
            </a:r>
            <a:r>
              <a:rPr lang="en-GB" b="1" dirty="0" err="1"/>
              <a:t>propuštění</a:t>
            </a:r>
            <a:r>
              <a:rPr lang="en-GB" b="1" dirty="0"/>
              <a:t> </a:t>
            </a:r>
            <a:r>
              <a:rPr lang="en-GB" b="1" dirty="0" err="1"/>
              <a:t>po</a:t>
            </a:r>
            <a:r>
              <a:rPr lang="en-GB" b="1" dirty="0"/>
              <a:t> </a:t>
            </a:r>
            <a:r>
              <a:rPr lang="en-GB" b="1" dirty="0" err="1"/>
              <a:t>výkonu</a:t>
            </a:r>
            <a:r>
              <a:rPr lang="en-GB" b="1" dirty="0"/>
              <a:t> </a:t>
            </a:r>
            <a:r>
              <a:rPr lang="en-GB" b="1" dirty="0" err="1"/>
              <a:t>třetiny</a:t>
            </a:r>
            <a:r>
              <a:rPr lang="en-GB" b="1" dirty="0"/>
              <a:t> </a:t>
            </a:r>
            <a:r>
              <a:rPr lang="en-GB" b="1" dirty="0" err="1"/>
              <a:t>trestu</a:t>
            </a:r>
            <a:r>
              <a:rPr lang="en-GB" b="1" dirty="0"/>
              <a:t> </a:t>
            </a:r>
            <a:r>
              <a:rPr lang="en-GB" b="1" dirty="0" err="1"/>
              <a:t>odnětí</a:t>
            </a:r>
            <a:r>
              <a:rPr lang="en-GB" b="1" dirty="0"/>
              <a:t> </a:t>
            </a:r>
            <a:r>
              <a:rPr lang="en-GB" b="1" dirty="0" err="1"/>
              <a:t>svobody</a:t>
            </a:r>
            <a:r>
              <a:rPr lang="en-GB" dirty="0"/>
              <a:t>,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podat</a:t>
            </a:r>
            <a:r>
              <a:rPr lang="en-GB" dirty="0"/>
              <a:t> </a:t>
            </a:r>
            <a:r>
              <a:rPr lang="en-GB" b="1" dirty="0" err="1"/>
              <a:t>novou</a:t>
            </a:r>
            <a:r>
              <a:rPr lang="en-GB" b="1" dirty="0"/>
              <a:t> </a:t>
            </a:r>
            <a:r>
              <a:rPr lang="en-GB" b="1" dirty="0" err="1"/>
              <a:t>žádost</a:t>
            </a:r>
            <a:r>
              <a:rPr lang="en-GB" b="1" dirty="0"/>
              <a:t> </a:t>
            </a:r>
            <a:r>
              <a:rPr lang="en-GB" dirty="0"/>
              <a:t>o </a:t>
            </a:r>
            <a:r>
              <a:rPr lang="en-GB" dirty="0" err="1"/>
              <a:t>podmíněné</a:t>
            </a:r>
            <a:r>
              <a:rPr lang="en-GB" dirty="0"/>
              <a:t> </a:t>
            </a:r>
            <a:r>
              <a:rPr lang="en-GB" dirty="0" err="1"/>
              <a:t>propuštění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§ 88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písm</a:t>
            </a:r>
            <a:r>
              <a:rPr lang="en-GB" dirty="0"/>
              <a:t>. a) tr. </a:t>
            </a:r>
            <a:r>
              <a:rPr lang="en-GB" dirty="0" err="1"/>
              <a:t>zákoníku</a:t>
            </a:r>
            <a:r>
              <a:rPr lang="en-GB" dirty="0"/>
              <a:t>, </a:t>
            </a:r>
            <a:r>
              <a:rPr lang="en-GB" b="1" dirty="0" err="1"/>
              <a:t>pokud</a:t>
            </a:r>
            <a:r>
              <a:rPr lang="en-GB" b="1" dirty="0"/>
              <a:t> </a:t>
            </a:r>
            <a:r>
              <a:rPr lang="en-GB" b="1" dirty="0" err="1"/>
              <a:t>vykonal</a:t>
            </a:r>
            <a:r>
              <a:rPr lang="en-GB" b="1" dirty="0"/>
              <a:t> </a:t>
            </a:r>
            <a:r>
              <a:rPr lang="en-GB" b="1" dirty="0" err="1"/>
              <a:t>alespoň</a:t>
            </a:r>
            <a:r>
              <a:rPr lang="en-GB" b="1" dirty="0"/>
              <a:t> </a:t>
            </a:r>
            <a:r>
              <a:rPr lang="en-GB" b="1" dirty="0" err="1"/>
              <a:t>polovinu</a:t>
            </a:r>
            <a:r>
              <a:rPr lang="en-GB" b="1" dirty="0"/>
              <a:t> </a:t>
            </a:r>
            <a:r>
              <a:rPr lang="en-GB" b="1" dirty="0" err="1"/>
              <a:t>trestu</a:t>
            </a:r>
            <a:r>
              <a:rPr lang="en-GB" b="1" dirty="0"/>
              <a:t> </a:t>
            </a:r>
            <a:r>
              <a:rPr lang="en-GB" b="1" dirty="0" err="1"/>
              <a:t>odnětí</a:t>
            </a:r>
            <a:r>
              <a:rPr lang="en-GB" b="1" dirty="0"/>
              <a:t> </a:t>
            </a:r>
            <a:r>
              <a:rPr lang="en-GB" b="1" dirty="0" err="1"/>
              <a:t>svobody</a:t>
            </a:r>
            <a:r>
              <a:rPr lang="en-GB" b="1" dirty="0"/>
              <a:t>,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dříve</a:t>
            </a:r>
            <a:r>
              <a:rPr lang="en-GB" b="1" dirty="0"/>
              <a:t>, </a:t>
            </a:r>
            <a:r>
              <a:rPr lang="en-GB" b="1" dirty="0" err="1"/>
              <a:t>než</a:t>
            </a:r>
            <a:r>
              <a:rPr lang="en-GB" b="1" dirty="0"/>
              <a:t> </a:t>
            </a:r>
            <a:r>
              <a:rPr lang="en-GB" b="1" dirty="0" err="1"/>
              <a:t>uplyne</a:t>
            </a:r>
            <a:r>
              <a:rPr lang="en-GB" b="1" dirty="0"/>
              <a:t> </a:t>
            </a:r>
            <a:r>
              <a:rPr lang="en-GB" b="1" dirty="0" err="1"/>
              <a:t>doba</a:t>
            </a:r>
            <a:r>
              <a:rPr lang="en-GB" b="1" dirty="0"/>
              <a:t> </a:t>
            </a:r>
            <a:r>
              <a:rPr lang="en-GB" b="1" dirty="0" err="1"/>
              <a:t>šesti</a:t>
            </a:r>
            <a:r>
              <a:rPr lang="en-GB" b="1" dirty="0"/>
              <a:t> </a:t>
            </a:r>
            <a:r>
              <a:rPr lang="en-GB" b="1" dirty="0" err="1"/>
              <a:t>měsíců</a:t>
            </a:r>
            <a:r>
              <a:rPr lang="en-GB" b="1" dirty="0"/>
              <a:t> od </a:t>
            </a:r>
            <a:r>
              <a:rPr lang="en-GB" b="1" dirty="0" err="1"/>
              <a:t>právní</a:t>
            </a:r>
            <a:r>
              <a:rPr lang="en-GB" b="1" dirty="0"/>
              <a:t> </a:t>
            </a:r>
            <a:r>
              <a:rPr lang="en-GB" b="1" dirty="0" err="1"/>
              <a:t>moci</a:t>
            </a:r>
            <a:r>
              <a:rPr lang="en-GB" b="1" dirty="0"/>
              <a:t> </a:t>
            </a:r>
            <a:r>
              <a:rPr lang="en-GB" b="1" dirty="0" err="1"/>
              <a:t>předchozího</a:t>
            </a:r>
            <a:r>
              <a:rPr lang="en-GB" b="1" dirty="0"/>
              <a:t> </a:t>
            </a:r>
            <a:r>
              <a:rPr lang="en-GB" b="1" dirty="0" err="1"/>
              <a:t>zamítavého</a:t>
            </a:r>
            <a:r>
              <a:rPr lang="en-GB" b="1" dirty="0"/>
              <a:t> </a:t>
            </a:r>
            <a:r>
              <a:rPr lang="en-GB" b="1" dirty="0" err="1"/>
              <a:t>rozhodnutí</a:t>
            </a:r>
            <a:r>
              <a:rPr lang="en-GB" dirty="0"/>
              <a:t> </a:t>
            </a:r>
            <a:r>
              <a:rPr lang="en-GB" dirty="0" err="1"/>
              <a:t>stanovená</a:t>
            </a:r>
            <a:r>
              <a:rPr lang="en-GB" dirty="0"/>
              <a:t> v § 331 </a:t>
            </a:r>
            <a:r>
              <a:rPr lang="en-GB" dirty="0" err="1"/>
              <a:t>odst</a:t>
            </a:r>
            <a:r>
              <a:rPr lang="en-GB" dirty="0"/>
              <a:t>. 1 tr. ř., </a:t>
            </a:r>
            <a:r>
              <a:rPr lang="en-GB" dirty="0" err="1"/>
              <a:t>neboť</a:t>
            </a:r>
            <a:r>
              <a:rPr lang="en-GB" dirty="0"/>
              <a:t> </a:t>
            </a:r>
            <a:r>
              <a:rPr lang="en-GB" b="1" dirty="0" err="1"/>
              <a:t>podmínky</a:t>
            </a:r>
            <a:r>
              <a:rPr lang="en-GB" b="1" dirty="0"/>
              <a:t> pro </a:t>
            </a:r>
            <a:r>
              <a:rPr lang="en-GB" b="1" dirty="0" err="1"/>
              <a:t>podmíněné</a:t>
            </a:r>
            <a:r>
              <a:rPr lang="en-GB" b="1" dirty="0"/>
              <a:t> </a:t>
            </a:r>
            <a:r>
              <a:rPr lang="en-GB" b="1" dirty="0" err="1"/>
              <a:t>propuštění</a:t>
            </a:r>
            <a:r>
              <a:rPr lang="en-GB" b="1" dirty="0"/>
              <a:t> </a:t>
            </a:r>
            <a:r>
              <a:rPr lang="en-GB" b="1" dirty="0" err="1"/>
              <a:t>podle</a:t>
            </a:r>
            <a:r>
              <a:rPr lang="en-GB" b="1" dirty="0"/>
              <a:t> § 88 </a:t>
            </a:r>
            <a:r>
              <a:rPr lang="en-GB" b="1" dirty="0" err="1"/>
              <a:t>odst</a:t>
            </a:r>
            <a:r>
              <a:rPr lang="en-GB" b="1" dirty="0"/>
              <a:t>. 1 </a:t>
            </a:r>
            <a:r>
              <a:rPr lang="en-GB" b="1" dirty="0" err="1"/>
              <a:t>písm</a:t>
            </a:r>
            <a:r>
              <a:rPr lang="en-GB" b="1" dirty="0"/>
              <a:t>. b) tr. </a:t>
            </a:r>
            <a:r>
              <a:rPr lang="en-GB" b="1" dirty="0" err="1"/>
              <a:t>zákoníku</a:t>
            </a:r>
            <a:r>
              <a:rPr lang="en-GB" b="1" dirty="0"/>
              <a:t> </a:t>
            </a:r>
            <a:r>
              <a:rPr lang="en-GB" b="1" dirty="0" err="1"/>
              <a:t>nejsou</a:t>
            </a:r>
            <a:r>
              <a:rPr lang="en-GB" b="1" dirty="0"/>
              <a:t> </a:t>
            </a:r>
            <a:r>
              <a:rPr lang="en-GB" b="1" dirty="0" err="1"/>
              <a:t>totožné</a:t>
            </a:r>
            <a:r>
              <a:rPr lang="en-GB" b="1" dirty="0"/>
              <a:t> s </a:t>
            </a:r>
            <a:r>
              <a:rPr lang="en-GB" b="1" dirty="0" err="1"/>
              <a:t>podmínkami</a:t>
            </a:r>
            <a:r>
              <a:rPr lang="en-GB" b="1" dirty="0"/>
              <a:t> pro </a:t>
            </a:r>
            <a:r>
              <a:rPr lang="en-GB" b="1" dirty="0" err="1"/>
              <a:t>podmíněné</a:t>
            </a:r>
            <a:r>
              <a:rPr lang="en-GB" b="1" dirty="0"/>
              <a:t> </a:t>
            </a:r>
            <a:r>
              <a:rPr lang="en-GB" b="1" dirty="0" err="1"/>
              <a:t>propuštění</a:t>
            </a:r>
            <a:r>
              <a:rPr lang="en-GB" b="1" dirty="0"/>
              <a:t> </a:t>
            </a:r>
            <a:r>
              <a:rPr lang="en-GB" b="1" dirty="0" err="1"/>
              <a:t>vyžadovanými</a:t>
            </a:r>
            <a:r>
              <a:rPr lang="en-GB" b="1" dirty="0"/>
              <a:t> </a:t>
            </a:r>
            <a:r>
              <a:rPr lang="en-GB" b="1" dirty="0" err="1"/>
              <a:t>ustanovením</a:t>
            </a:r>
            <a:r>
              <a:rPr lang="en-GB" b="1" dirty="0"/>
              <a:t> § 88 </a:t>
            </a:r>
            <a:r>
              <a:rPr lang="en-GB" b="1" dirty="0" err="1"/>
              <a:t>odst</a:t>
            </a:r>
            <a:r>
              <a:rPr lang="en-GB" b="1" dirty="0"/>
              <a:t>. 1 </a:t>
            </a:r>
            <a:r>
              <a:rPr lang="en-GB" b="1" dirty="0" err="1"/>
              <a:t>písm</a:t>
            </a:r>
            <a:r>
              <a:rPr lang="en-GB" b="1" dirty="0"/>
              <a:t>. a) tr. </a:t>
            </a:r>
            <a:r>
              <a:rPr lang="en-GB" b="1" dirty="0" err="1"/>
              <a:t>zákoníku</a:t>
            </a:r>
            <a:r>
              <a:rPr lang="en-GB" dirty="0"/>
              <a:t>. Proto </a:t>
            </a:r>
            <a:r>
              <a:rPr lang="en-GB" dirty="0" err="1"/>
              <a:t>nejde</a:t>
            </a:r>
            <a:r>
              <a:rPr lang="en-GB" dirty="0"/>
              <a:t> o </a:t>
            </a:r>
            <a:r>
              <a:rPr lang="en-GB" dirty="0" err="1"/>
              <a:t>opakování</a:t>
            </a:r>
            <a:r>
              <a:rPr lang="en-GB" dirty="0"/>
              <a:t> </a:t>
            </a:r>
            <a:r>
              <a:rPr lang="en-GB" dirty="0" err="1"/>
              <a:t>žádosti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smyslu</a:t>
            </a:r>
            <a:r>
              <a:rPr lang="en-GB" dirty="0"/>
              <a:t> § 331 </a:t>
            </a:r>
            <a:r>
              <a:rPr lang="en-GB" dirty="0" err="1"/>
              <a:t>odst</a:t>
            </a:r>
            <a:r>
              <a:rPr lang="en-GB" dirty="0"/>
              <a:t>. 1 </a:t>
            </a:r>
            <a:r>
              <a:rPr lang="en-GB" dirty="0" err="1"/>
              <a:t>poslední</a:t>
            </a:r>
            <a:r>
              <a:rPr lang="en-GB" dirty="0"/>
              <a:t> </a:t>
            </a:r>
            <a:r>
              <a:rPr lang="en-GB" dirty="0" err="1"/>
              <a:t>věta</a:t>
            </a:r>
            <a:r>
              <a:rPr lang="en-GB" dirty="0"/>
              <a:t> tr. ř.</a:t>
            </a:r>
            <a:endParaRPr lang="en-GB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75454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50/2018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8189" y="1197033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400" dirty="0" smtClean="0"/>
              <a:t>I. </a:t>
            </a:r>
            <a:r>
              <a:rPr lang="en-GB" sz="2400" b="1" dirty="0" err="1" smtClean="0"/>
              <a:t>Účinky</a:t>
            </a:r>
            <a:r>
              <a:rPr lang="en-GB" sz="2400" b="1" dirty="0" smtClean="0"/>
              <a:t> </a:t>
            </a:r>
            <a:r>
              <a:rPr lang="en-GB" sz="2400" b="1" dirty="0" err="1"/>
              <a:t>zahájení</a:t>
            </a:r>
            <a:r>
              <a:rPr lang="en-GB" sz="2400" b="1" dirty="0"/>
              <a:t> </a:t>
            </a:r>
            <a:r>
              <a:rPr lang="en-GB" sz="2400" b="1" dirty="0" err="1"/>
              <a:t>trestního</a:t>
            </a:r>
            <a:r>
              <a:rPr lang="en-GB" sz="2400" b="1" dirty="0"/>
              <a:t> </a:t>
            </a:r>
            <a:r>
              <a:rPr lang="en-GB" sz="2400" b="1" dirty="0" err="1"/>
              <a:t>stíhání</a:t>
            </a:r>
            <a:r>
              <a:rPr lang="en-GB" sz="2400" b="1" dirty="0"/>
              <a:t> </a:t>
            </a:r>
            <a:r>
              <a:rPr lang="en-GB" sz="2400" dirty="0"/>
              <a:t>pro </a:t>
            </a:r>
            <a:r>
              <a:rPr lang="en-GB" sz="2400" dirty="0" err="1"/>
              <a:t>trestný</a:t>
            </a:r>
            <a:r>
              <a:rPr lang="en-GB" sz="2400" dirty="0"/>
              <a:t> </a:t>
            </a:r>
            <a:r>
              <a:rPr lang="en-GB" sz="2400" dirty="0" err="1"/>
              <a:t>čin</a:t>
            </a:r>
            <a:r>
              <a:rPr lang="en-GB" sz="2400" dirty="0"/>
              <a:t>, o </a:t>
            </a:r>
            <a:r>
              <a:rPr lang="en-GB" sz="2400" dirty="0" err="1"/>
              <a:t>jehož</a:t>
            </a:r>
            <a:r>
              <a:rPr lang="en-GB" sz="2400" dirty="0"/>
              <a:t> </a:t>
            </a:r>
            <a:r>
              <a:rPr lang="en-GB" sz="2400" dirty="0" err="1"/>
              <a:t>promlčení</a:t>
            </a:r>
            <a:r>
              <a:rPr lang="en-GB" sz="2400" dirty="0"/>
              <a:t> </a:t>
            </a:r>
            <a:r>
              <a:rPr lang="en-GB" sz="2400" dirty="0" err="1"/>
              <a:t>jde</a:t>
            </a:r>
            <a:r>
              <a:rPr lang="en-GB" sz="2400" dirty="0"/>
              <a:t>,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smyslu</a:t>
            </a:r>
            <a:r>
              <a:rPr lang="en-GB" sz="2400" dirty="0"/>
              <a:t> § 34 </a:t>
            </a:r>
            <a:r>
              <a:rPr lang="en-GB" sz="2400" dirty="0" err="1"/>
              <a:t>odst</a:t>
            </a:r>
            <a:r>
              <a:rPr lang="en-GB" sz="2400" dirty="0"/>
              <a:t>. 4 </a:t>
            </a:r>
            <a:r>
              <a:rPr lang="en-GB" sz="2400" dirty="0" err="1"/>
              <a:t>písm</a:t>
            </a:r>
            <a:r>
              <a:rPr lang="en-GB" sz="2400" dirty="0"/>
              <a:t>. a) tr. </a:t>
            </a:r>
            <a:r>
              <a:rPr lang="en-GB" sz="2400" dirty="0" err="1"/>
              <a:t>zákoníku</a:t>
            </a:r>
            <a:r>
              <a:rPr lang="en-GB" sz="2400" dirty="0"/>
              <a:t> </a:t>
            </a:r>
            <a:r>
              <a:rPr lang="en-GB" sz="2400" b="1" dirty="0" err="1"/>
              <a:t>má</a:t>
            </a:r>
            <a:r>
              <a:rPr lang="en-GB" sz="2400" b="1" dirty="0"/>
              <a:t> </a:t>
            </a:r>
            <a:r>
              <a:rPr lang="en-GB" sz="2400" b="1" dirty="0" err="1"/>
              <a:t>i</a:t>
            </a:r>
            <a:r>
              <a:rPr lang="en-GB" sz="2400" b="1" dirty="0"/>
              <a:t> </a:t>
            </a:r>
            <a:r>
              <a:rPr lang="en-GB" sz="2400" b="1" dirty="0" err="1"/>
              <a:t>takové</a:t>
            </a:r>
            <a:r>
              <a:rPr lang="en-GB" sz="2400" b="1" dirty="0"/>
              <a:t> </a:t>
            </a:r>
            <a:r>
              <a:rPr lang="en-GB" sz="2400" b="1" dirty="0" err="1"/>
              <a:t>usnesení</a:t>
            </a:r>
            <a:r>
              <a:rPr lang="en-GB" sz="2400" b="1" dirty="0"/>
              <a:t> o </a:t>
            </a:r>
            <a:r>
              <a:rPr lang="en-GB" sz="2400" b="1" dirty="0" err="1"/>
              <a:t>zahájení</a:t>
            </a:r>
            <a:r>
              <a:rPr lang="en-GB" sz="2400" b="1" dirty="0"/>
              <a:t> </a:t>
            </a:r>
            <a:r>
              <a:rPr lang="en-GB" sz="2400" b="1" dirty="0" err="1"/>
              <a:t>trestního</a:t>
            </a:r>
            <a:r>
              <a:rPr lang="en-GB" sz="2400" b="1" dirty="0"/>
              <a:t> </a:t>
            </a:r>
            <a:r>
              <a:rPr lang="en-GB" sz="2400" b="1" dirty="0" err="1"/>
              <a:t>stíhání</a:t>
            </a:r>
            <a:r>
              <a:rPr lang="en-GB" sz="2400" b="1" dirty="0"/>
              <a:t>, v </a:t>
            </a:r>
            <a:r>
              <a:rPr lang="en-GB" sz="2400" b="1" dirty="0" err="1"/>
              <a:t>němž</a:t>
            </a:r>
            <a:r>
              <a:rPr lang="en-GB" sz="2400" b="1" dirty="0"/>
              <a:t> je </a:t>
            </a:r>
            <a:r>
              <a:rPr lang="en-GB" sz="2400" b="1" dirty="0" err="1"/>
              <a:t>totožný</a:t>
            </a:r>
            <a:r>
              <a:rPr lang="en-GB" sz="2400" b="1" dirty="0"/>
              <a:t> </a:t>
            </a:r>
            <a:r>
              <a:rPr lang="en-GB" sz="2400" b="1" dirty="0" err="1"/>
              <a:t>skutek</a:t>
            </a:r>
            <a:r>
              <a:rPr lang="en-GB" sz="2400" b="1" dirty="0"/>
              <a:t>, pro </a:t>
            </a:r>
            <a:r>
              <a:rPr lang="en-GB" sz="2400" b="1" dirty="0" err="1"/>
              <a:t>nějž</a:t>
            </a:r>
            <a:r>
              <a:rPr lang="en-GB" sz="2400" b="1" dirty="0"/>
              <a:t> je </a:t>
            </a:r>
            <a:r>
              <a:rPr lang="en-GB" sz="2400" b="1" dirty="0" err="1"/>
              <a:t>později</a:t>
            </a:r>
            <a:r>
              <a:rPr lang="en-GB" sz="2400" b="1" dirty="0"/>
              <a:t> </a:t>
            </a:r>
            <a:r>
              <a:rPr lang="en-GB" sz="2400" b="1" dirty="0" err="1"/>
              <a:t>pachatel</a:t>
            </a:r>
            <a:r>
              <a:rPr lang="en-GB" sz="2400" b="1" dirty="0"/>
              <a:t> </a:t>
            </a:r>
            <a:r>
              <a:rPr lang="en-GB" sz="2400" b="1" dirty="0" err="1"/>
              <a:t>odsouzen</a:t>
            </a:r>
            <a:r>
              <a:rPr lang="en-GB" sz="2400" b="1" dirty="0"/>
              <a:t>, </a:t>
            </a:r>
            <a:r>
              <a:rPr lang="en-GB" sz="2400" b="1" dirty="0" err="1"/>
              <a:t>odlišně</a:t>
            </a:r>
            <a:r>
              <a:rPr lang="en-GB" sz="2400" b="1" dirty="0"/>
              <a:t> </a:t>
            </a:r>
            <a:r>
              <a:rPr lang="en-GB" sz="2400" b="1" dirty="0" err="1"/>
              <a:t>právně</a:t>
            </a:r>
            <a:r>
              <a:rPr lang="en-GB" sz="2400" b="1" dirty="0"/>
              <a:t> </a:t>
            </a:r>
            <a:r>
              <a:rPr lang="en-GB" sz="2400" b="1" dirty="0" err="1"/>
              <a:t>kvalifikován</a:t>
            </a:r>
            <a:r>
              <a:rPr lang="en-GB" sz="2400" b="1" dirty="0"/>
              <a:t> </a:t>
            </a:r>
            <a:r>
              <a:rPr lang="en-GB" sz="2400" b="1" dirty="0" err="1"/>
              <a:t>jako</a:t>
            </a:r>
            <a:r>
              <a:rPr lang="en-GB" sz="2400" b="1" dirty="0"/>
              <a:t> </a:t>
            </a:r>
            <a:r>
              <a:rPr lang="en-GB" sz="2400" b="1" dirty="0" err="1"/>
              <a:t>jiný</a:t>
            </a:r>
            <a:r>
              <a:rPr lang="en-GB" sz="2400" b="1" dirty="0"/>
              <a:t> </a:t>
            </a:r>
            <a:r>
              <a:rPr lang="en-GB" sz="2400" b="1" dirty="0" err="1"/>
              <a:t>trestný</a:t>
            </a:r>
            <a:r>
              <a:rPr lang="en-GB" sz="2400" b="1" dirty="0"/>
              <a:t> </a:t>
            </a:r>
            <a:r>
              <a:rPr lang="en-GB" sz="2400" b="1" dirty="0" err="1"/>
              <a:t>čin</a:t>
            </a:r>
            <a:r>
              <a:rPr lang="en-GB" sz="2400" dirty="0"/>
              <a:t>. Pro </a:t>
            </a:r>
            <a:r>
              <a:rPr lang="en-GB" sz="2400" dirty="0" err="1"/>
              <a:t>přerušení</a:t>
            </a:r>
            <a:r>
              <a:rPr lang="en-GB" sz="2400" dirty="0"/>
              <a:t> </a:t>
            </a:r>
            <a:r>
              <a:rPr lang="en-GB" sz="2400" dirty="0" err="1"/>
              <a:t>běhu</a:t>
            </a:r>
            <a:r>
              <a:rPr lang="en-GB" sz="2400" dirty="0"/>
              <a:t> </a:t>
            </a:r>
            <a:r>
              <a:rPr lang="en-GB" sz="2400" dirty="0" err="1"/>
              <a:t>promlčecí</a:t>
            </a:r>
            <a:r>
              <a:rPr lang="en-GB" sz="2400" dirty="0"/>
              <a:t> </a:t>
            </a:r>
            <a:r>
              <a:rPr lang="en-GB" sz="2400" dirty="0" err="1"/>
              <a:t>doby</a:t>
            </a:r>
            <a:r>
              <a:rPr lang="en-GB" sz="2400" dirty="0"/>
              <a:t> </a:t>
            </a:r>
            <a:r>
              <a:rPr lang="en-GB" sz="2400" b="1" dirty="0"/>
              <a:t>je </a:t>
            </a:r>
            <a:r>
              <a:rPr lang="en-GB" sz="2400" b="1" dirty="0" err="1"/>
              <a:t>určující</a:t>
            </a:r>
            <a:r>
              <a:rPr lang="en-GB" sz="2400" b="1" dirty="0"/>
              <a:t> den </a:t>
            </a:r>
            <a:r>
              <a:rPr lang="en-GB" sz="2400" b="1" dirty="0" err="1"/>
              <a:t>vydání</a:t>
            </a:r>
            <a:r>
              <a:rPr lang="en-GB" sz="2400" b="1" dirty="0"/>
              <a:t> </a:t>
            </a:r>
            <a:r>
              <a:rPr lang="en-GB" sz="2400" dirty="0"/>
              <a:t>(</a:t>
            </a:r>
            <a:r>
              <a:rPr lang="en-GB" sz="2400" dirty="0" err="1"/>
              <a:t>vyhotovení</a:t>
            </a:r>
            <a:r>
              <a:rPr lang="en-GB" sz="2400" dirty="0"/>
              <a:t> a </a:t>
            </a:r>
            <a:r>
              <a:rPr lang="en-GB" sz="2400" dirty="0" err="1"/>
              <a:t>navazujícího</a:t>
            </a:r>
            <a:r>
              <a:rPr lang="en-GB" sz="2400" dirty="0"/>
              <a:t> </a:t>
            </a:r>
            <a:r>
              <a:rPr lang="en-GB" sz="2400" dirty="0" err="1"/>
              <a:t>rozeslání</a:t>
            </a:r>
            <a:r>
              <a:rPr lang="en-GB" sz="2400" dirty="0"/>
              <a:t>) </a:t>
            </a:r>
            <a:r>
              <a:rPr lang="en-GB" sz="2400" b="1" dirty="0" err="1"/>
              <a:t>usnesení</a:t>
            </a:r>
            <a:r>
              <a:rPr lang="en-GB" sz="2400" b="1" dirty="0"/>
              <a:t> o </a:t>
            </a:r>
            <a:r>
              <a:rPr lang="en-GB" sz="2400" b="1" dirty="0" err="1"/>
              <a:t>zahájení</a:t>
            </a:r>
            <a:r>
              <a:rPr lang="en-GB" sz="2400" b="1" dirty="0"/>
              <a:t> </a:t>
            </a:r>
            <a:r>
              <a:rPr lang="en-GB" sz="2400" b="1" dirty="0" err="1"/>
              <a:t>trestního</a:t>
            </a:r>
            <a:r>
              <a:rPr lang="en-GB" sz="2400" b="1" dirty="0"/>
              <a:t> </a:t>
            </a:r>
            <a:r>
              <a:rPr lang="en-GB" sz="2400" b="1" dirty="0" err="1"/>
              <a:t>stíhání</a:t>
            </a:r>
            <a:r>
              <a:rPr lang="en-GB" sz="2400" b="1" dirty="0"/>
              <a:t>, a </a:t>
            </a:r>
            <a:r>
              <a:rPr lang="en-GB" sz="2400" b="1" dirty="0" err="1"/>
              <a:t>nikoli</a:t>
            </a:r>
            <a:r>
              <a:rPr lang="en-GB" sz="2400" b="1" dirty="0"/>
              <a:t> </a:t>
            </a:r>
            <a:r>
              <a:rPr lang="en-GB" sz="2400" b="1" dirty="0" err="1"/>
              <a:t>doručení</a:t>
            </a:r>
            <a:r>
              <a:rPr lang="en-GB" sz="2400" b="1" dirty="0"/>
              <a:t> </a:t>
            </a:r>
            <a:r>
              <a:rPr lang="en-GB" sz="2400" b="1" dirty="0" err="1"/>
              <a:t>jeho</a:t>
            </a:r>
            <a:r>
              <a:rPr lang="en-GB" sz="2400" b="1" dirty="0"/>
              <a:t> </a:t>
            </a:r>
            <a:r>
              <a:rPr lang="en-GB" sz="2400" b="1" dirty="0" err="1"/>
              <a:t>opisu</a:t>
            </a:r>
            <a:r>
              <a:rPr lang="en-GB" sz="2400" b="1" dirty="0"/>
              <a:t> </a:t>
            </a:r>
            <a:r>
              <a:rPr lang="en-GB" sz="2400" b="1" dirty="0" err="1"/>
              <a:t>obviněnému</a:t>
            </a:r>
            <a:r>
              <a:rPr lang="en-GB" sz="2400" dirty="0"/>
              <a:t>. </a:t>
            </a:r>
            <a:endParaRPr lang="cs-CZ" sz="2400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cs-CZ" sz="24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dirty="0" smtClean="0"/>
              <a:t>II</a:t>
            </a:r>
            <a:r>
              <a:rPr lang="en-GB" sz="2400" dirty="0"/>
              <a:t>. </a:t>
            </a:r>
            <a:r>
              <a:rPr lang="en-GB" sz="2400" b="1" dirty="0" err="1"/>
              <a:t>Ustanovení</a:t>
            </a:r>
            <a:r>
              <a:rPr lang="en-GB" sz="2400" b="1" dirty="0"/>
              <a:t> § 254 </a:t>
            </a:r>
            <a:r>
              <a:rPr lang="en-GB" sz="2400" b="1" dirty="0" err="1"/>
              <a:t>odst</a:t>
            </a:r>
            <a:r>
              <a:rPr lang="en-GB" sz="2400" b="1" dirty="0"/>
              <a:t>. 1 tr. </a:t>
            </a:r>
            <a:r>
              <a:rPr lang="en-GB" sz="2400" b="1" dirty="0" err="1"/>
              <a:t>zákoníku</a:t>
            </a:r>
            <a:r>
              <a:rPr lang="en-GB" sz="2400" b="1" dirty="0"/>
              <a:t> je </a:t>
            </a:r>
            <a:r>
              <a:rPr lang="en-GB" sz="2400" b="1" dirty="0" err="1"/>
              <a:t>ve</a:t>
            </a:r>
            <a:r>
              <a:rPr lang="en-GB" sz="2400" b="1" dirty="0"/>
              <a:t> </a:t>
            </a:r>
            <a:r>
              <a:rPr lang="en-GB" sz="2400" b="1" dirty="0" err="1"/>
              <a:t>vztahu</a:t>
            </a:r>
            <a:r>
              <a:rPr lang="en-GB" sz="2400" b="1" dirty="0"/>
              <a:t> k § 222 </a:t>
            </a:r>
            <a:r>
              <a:rPr lang="en-GB" sz="2400" b="1" dirty="0" err="1"/>
              <a:t>odst</a:t>
            </a:r>
            <a:r>
              <a:rPr lang="en-GB" sz="2400" b="1" dirty="0"/>
              <a:t>. 1 tr. </a:t>
            </a:r>
            <a:r>
              <a:rPr lang="en-GB" sz="2400" b="1" dirty="0" err="1"/>
              <a:t>zákoníku</a:t>
            </a:r>
            <a:r>
              <a:rPr lang="en-GB" sz="2400" b="1" dirty="0"/>
              <a:t> v </a:t>
            </a:r>
            <a:r>
              <a:rPr lang="en-GB" sz="2400" b="1" dirty="0" err="1"/>
              <a:t>poměru</a:t>
            </a:r>
            <a:r>
              <a:rPr lang="en-GB" sz="2400" b="1" dirty="0"/>
              <a:t> subsidiarity</a:t>
            </a:r>
            <a:r>
              <a:rPr lang="en-GB" sz="2400" dirty="0"/>
              <a:t>, </a:t>
            </a:r>
            <a:r>
              <a:rPr lang="en-GB" sz="2400" dirty="0" err="1"/>
              <a:t>neboť</a:t>
            </a:r>
            <a:r>
              <a:rPr lang="en-GB" sz="2400" dirty="0"/>
              <a:t> </a:t>
            </a:r>
            <a:r>
              <a:rPr lang="en-GB" sz="2400" dirty="0" err="1"/>
              <a:t>poruchový</a:t>
            </a:r>
            <a:r>
              <a:rPr lang="en-GB" sz="2400" dirty="0"/>
              <a:t> </a:t>
            </a:r>
            <a:r>
              <a:rPr lang="en-GB" sz="2400" dirty="0" err="1"/>
              <a:t>delikt</a:t>
            </a:r>
            <a:r>
              <a:rPr lang="en-GB" sz="2400" dirty="0"/>
              <a:t> </a:t>
            </a:r>
            <a:r>
              <a:rPr lang="en-GB" sz="2400" dirty="0" err="1"/>
              <a:t>má</a:t>
            </a:r>
            <a:r>
              <a:rPr lang="en-GB" sz="2400" dirty="0"/>
              <a:t> </a:t>
            </a:r>
            <a:r>
              <a:rPr lang="en-GB" sz="2400" dirty="0" err="1"/>
              <a:t>před</a:t>
            </a:r>
            <a:r>
              <a:rPr lang="en-GB" sz="2400" dirty="0"/>
              <a:t> </a:t>
            </a:r>
            <a:r>
              <a:rPr lang="en-GB" sz="2400" dirty="0" err="1"/>
              <a:t>ohrožovacím</a:t>
            </a:r>
            <a:r>
              <a:rPr lang="en-GB" sz="2400" dirty="0"/>
              <a:t> </a:t>
            </a:r>
            <a:r>
              <a:rPr lang="en-GB" sz="2400" dirty="0" err="1"/>
              <a:t>přednost</a:t>
            </a:r>
            <a:r>
              <a:rPr lang="en-GB" sz="2400" dirty="0"/>
              <a:t>. </a:t>
            </a:r>
            <a:r>
              <a:rPr lang="en-GB" sz="2400" dirty="0" err="1"/>
              <a:t>Není</a:t>
            </a:r>
            <a:r>
              <a:rPr lang="en-GB" sz="2400" dirty="0"/>
              <a:t>-li v </a:t>
            </a:r>
            <a:r>
              <a:rPr lang="en-GB" sz="2400" dirty="0" err="1"/>
              <a:t>trestním</a:t>
            </a:r>
            <a:r>
              <a:rPr lang="en-GB" sz="2400" dirty="0"/>
              <a:t> </a:t>
            </a:r>
            <a:r>
              <a:rPr lang="en-GB" sz="2400" dirty="0" err="1"/>
              <a:t>řízení</a:t>
            </a:r>
            <a:r>
              <a:rPr lang="en-GB" sz="2400" dirty="0"/>
              <a:t> </a:t>
            </a:r>
            <a:r>
              <a:rPr lang="en-GB" sz="2400" dirty="0" err="1"/>
              <a:t>prokázáno</a:t>
            </a:r>
            <a:r>
              <a:rPr lang="en-GB" sz="2400" dirty="0"/>
              <a:t> </a:t>
            </a:r>
            <a:r>
              <a:rPr lang="en-GB" sz="2400" dirty="0" err="1"/>
              <a:t>zmaření</a:t>
            </a:r>
            <a:r>
              <a:rPr lang="en-GB" sz="2400" dirty="0"/>
              <a:t> </a:t>
            </a:r>
            <a:r>
              <a:rPr lang="en-GB" sz="2400" dirty="0" err="1"/>
              <a:t>uspokojení</a:t>
            </a:r>
            <a:r>
              <a:rPr lang="en-GB" sz="2400" dirty="0"/>
              <a:t> </a:t>
            </a:r>
            <a:r>
              <a:rPr lang="en-GB" sz="2400" dirty="0" err="1"/>
              <a:t>pohledávek</a:t>
            </a:r>
            <a:r>
              <a:rPr lang="en-GB" sz="2400" dirty="0"/>
              <a:t> </a:t>
            </a:r>
            <a:r>
              <a:rPr lang="en-GB" sz="2400" dirty="0" err="1"/>
              <a:t>věřitelů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smyslu</a:t>
            </a:r>
            <a:r>
              <a:rPr lang="en-GB" sz="2400" dirty="0"/>
              <a:t> § 222 </a:t>
            </a:r>
            <a:r>
              <a:rPr lang="en-GB" sz="2400" dirty="0" err="1"/>
              <a:t>odst</a:t>
            </a:r>
            <a:r>
              <a:rPr lang="en-GB" sz="2400" dirty="0"/>
              <a:t>. 1 tr. </a:t>
            </a:r>
            <a:r>
              <a:rPr lang="en-GB" sz="2400" dirty="0" err="1"/>
              <a:t>zákoníku</a:t>
            </a:r>
            <a:r>
              <a:rPr lang="en-GB" sz="2400" dirty="0"/>
              <a:t>, je </a:t>
            </a:r>
            <a:r>
              <a:rPr lang="en-GB" sz="2400" dirty="0" err="1"/>
              <a:t>třeba</a:t>
            </a:r>
            <a:r>
              <a:rPr lang="en-GB" sz="2400" dirty="0"/>
              <a:t> </a:t>
            </a:r>
            <a:r>
              <a:rPr lang="en-GB" sz="2400" dirty="0" err="1"/>
              <a:t>zabývat</a:t>
            </a:r>
            <a:r>
              <a:rPr lang="en-GB" sz="2400" dirty="0"/>
              <a:t> se </a:t>
            </a:r>
            <a:r>
              <a:rPr lang="en-GB" sz="2400" dirty="0" err="1"/>
              <a:t>tím</a:t>
            </a:r>
            <a:r>
              <a:rPr lang="en-GB" sz="2400" dirty="0"/>
              <a:t>, </a:t>
            </a:r>
            <a:r>
              <a:rPr lang="en-GB" sz="2400" dirty="0" err="1"/>
              <a:t>zda</a:t>
            </a:r>
            <a:r>
              <a:rPr lang="en-GB" sz="2400" dirty="0"/>
              <a:t> </a:t>
            </a:r>
            <a:r>
              <a:rPr lang="en-GB" sz="2400" dirty="0" err="1"/>
              <a:t>majetková</a:t>
            </a:r>
            <a:r>
              <a:rPr lang="en-GB" sz="2400" dirty="0"/>
              <a:t> </a:t>
            </a:r>
            <a:r>
              <a:rPr lang="en-GB" sz="2400" dirty="0" err="1"/>
              <a:t>práva</a:t>
            </a:r>
            <a:r>
              <a:rPr lang="en-GB" sz="2400" dirty="0"/>
              <a:t> </a:t>
            </a:r>
            <a:r>
              <a:rPr lang="en-GB" sz="2400" dirty="0" err="1"/>
              <a:t>poškozených</a:t>
            </a:r>
            <a:r>
              <a:rPr lang="en-GB" sz="2400" dirty="0"/>
              <a:t> </a:t>
            </a:r>
            <a:r>
              <a:rPr lang="en-GB" sz="2400" dirty="0" err="1"/>
              <a:t>nebyla</a:t>
            </a:r>
            <a:r>
              <a:rPr lang="en-GB" sz="2400" dirty="0"/>
              <a:t> </a:t>
            </a:r>
            <a:r>
              <a:rPr lang="en-GB" sz="2400" dirty="0" err="1"/>
              <a:t>protiprávním</a:t>
            </a:r>
            <a:r>
              <a:rPr lang="en-GB" sz="2400" dirty="0"/>
              <a:t> </a:t>
            </a:r>
            <a:r>
              <a:rPr lang="en-GB" sz="2400" dirty="0" err="1"/>
              <a:t>nakládáním</a:t>
            </a:r>
            <a:r>
              <a:rPr lang="en-GB" sz="2400" dirty="0"/>
              <a:t> s </a:t>
            </a:r>
            <a:r>
              <a:rPr lang="en-GB" sz="2400" dirty="0" err="1"/>
              <a:t>účetnictvím</a:t>
            </a:r>
            <a:r>
              <a:rPr lang="en-GB" sz="2400" dirty="0"/>
              <a:t> </a:t>
            </a:r>
            <a:r>
              <a:rPr lang="en-GB" sz="2400" dirty="0" err="1"/>
              <a:t>ohrožena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smyslu</a:t>
            </a:r>
            <a:r>
              <a:rPr lang="en-GB" sz="2400" dirty="0"/>
              <a:t> § 254 </a:t>
            </a:r>
            <a:r>
              <a:rPr lang="en-GB" sz="2400" dirty="0" err="1"/>
              <a:t>odst</a:t>
            </a:r>
            <a:r>
              <a:rPr lang="en-GB" sz="2400" dirty="0"/>
              <a:t>. 1 in fine tr. </a:t>
            </a:r>
            <a:r>
              <a:rPr lang="en-GB" sz="2400" dirty="0" err="1"/>
              <a:t>zákoníku</a:t>
            </a:r>
            <a:r>
              <a:rPr lang="en-GB" sz="2400" dirty="0"/>
              <a:t>. </a:t>
            </a:r>
            <a:r>
              <a:rPr lang="en-GB" sz="2400" dirty="0" err="1"/>
              <a:t>Totožnost</a:t>
            </a:r>
            <a:r>
              <a:rPr lang="en-GB" sz="2400" dirty="0"/>
              <a:t> </a:t>
            </a:r>
            <a:r>
              <a:rPr lang="en-GB" sz="2400" dirty="0" err="1"/>
              <a:t>skutku</a:t>
            </a:r>
            <a:r>
              <a:rPr lang="en-GB" sz="2400" dirty="0"/>
              <a:t> je v </a:t>
            </a:r>
            <a:r>
              <a:rPr lang="en-GB" sz="2400" dirty="0" err="1"/>
              <a:t>takovém</a:t>
            </a:r>
            <a:r>
              <a:rPr lang="en-GB" sz="2400" dirty="0"/>
              <a:t> </a:t>
            </a:r>
            <a:r>
              <a:rPr lang="en-GB" sz="2400" dirty="0" err="1"/>
              <a:t>případě</a:t>
            </a:r>
            <a:r>
              <a:rPr lang="en-GB" sz="2400" dirty="0"/>
              <a:t> </a:t>
            </a:r>
            <a:r>
              <a:rPr lang="en-GB" sz="2400" dirty="0" err="1"/>
              <a:t>zachována</a:t>
            </a:r>
            <a:r>
              <a:rPr lang="en-GB" sz="2400" dirty="0"/>
              <a:t>.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74844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51/2018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8189" y="1197033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400" dirty="0" smtClean="0"/>
              <a:t>I. </a:t>
            </a:r>
            <a:r>
              <a:rPr lang="en-GB" sz="2400" dirty="0" err="1" smtClean="0"/>
              <a:t>Znak</a:t>
            </a:r>
            <a:r>
              <a:rPr lang="en-GB" sz="2400" dirty="0" smtClean="0"/>
              <a:t> </a:t>
            </a:r>
            <a:r>
              <a:rPr lang="en-GB" sz="2400" dirty="0"/>
              <a:t>"</a:t>
            </a:r>
            <a:r>
              <a:rPr lang="en-GB" sz="2400" b="1" dirty="0" err="1"/>
              <a:t>přisvojení</a:t>
            </a:r>
            <a:r>
              <a:rPr lang="en-GB" sz="2400" b="1" dirty="0"/>
              <a:t> </a:t>
            </a:r>
            <a:r>
              <a:rPr lang="en-GB" sz="2400" b="1" dirty="0" err="1"/>
              <a:t>si</a:t>
            </a:r>
            <a:r>
              <a:rPr lang="en-GB" sz="2400" b="1" dirty="0"/>
              <a:t>" </a:t>
            </a:r>
            <a:r>
              <a:rPr lang="en-GB" sz="2400" b="1" dirty="0" err="1"/>
              <a:t>cizí</a:t>
            </a:r>
            <a:r>
              <a:rPr lang="en-GB" sz="2400" b="1" dirty="0"/>
              <a:t> </a:t>
            </a:r>
            <a:r>
              <a:rPr lang="en-GB" sz="2400" b="1" dirty="0" err="1"/>
              <a:t>věci</a:t>
            </a:r>
            <a:r>
              <a:rPr lang="en-GB" sz="2400" b="1" dirty="0"/>
              <a:t> </a:t>
            </a:r>
            <a:r>
              <a:rPr lang="en-GB" sz="2400" dirty="0"/>
              <a:t>v § 205 </a:t>
            </a:r>
            <a:r>
              <a:rPr lang="en-GB" sz="2400" dirty="0" err="1"/>
              <a:t>odst</a:t>
            </a:r>
            <a:r>
              <a:rPr lang="en-GB" sz="2400" dirty="0"/>
              <a:t>. 1 tr. </a:t>
            </a:r>
            <a:r>
              <a:rPr lang="en-GB" sz="2400" dirty="0" err="1"/>
              <a:t>zákoníku</a:t>
            </a:r>
            <a:r>
              <a:rPr lang="en-GB" sz="2400" dirty="0"/>
              <a:t> </a:t>
            </a:r>
            <a:r>
              <a:rPr lang="en-GB" sz="2400" b="1" dirty="0"/>
              <a:t>je </a:t>
            </a:r>
            <a:r>
              <a:rPr lang="en-GB" sz="2400" b="1" dirty="0" err="1"/>
              <a:t>naplněn</a:t>
            </a:r>
            <a:r>
              <a:rPr lang="en-GB" sz="2400" b="1" dirty="0"/>
              <a:t>, </a:t>
            </a:r>
            <a:r>
              <a:rPr lang="en-GB" sz="2400" b="1" dirty="0" err="1"/>
              <a:t>pokud</a:t>
            </a:r>
            <a:r>
              <a:rPr lang="en-GB" sz="2400" b="1" dirty="0"/>
              <a:t> </a:t>
            </a:r>
            <a:r>
              <a:rPr lang="en-GB" sz="2400" b="1" dirty="0" err="1"/>
              <a:t>pachatel</a:t>
            </a:r>
            <a:r>
              <a:rPr lang="en-GB" sz="2400" b="1" dirty="0"/>
              <a:t> </a:t>
            </a:r>
            <a:r>
              <a:rPr lang="en-GB" sz="2400" b="1" dirty="0" err="1"/>
              <a:t>získá</a:t>
            </a:r>
            <a:r>
              <a:rPr lang="en-GB" sz="2400" b="1" dirty="0"/>
              <a:t> </a:t>
            </a:r>
            <a:r>
              <a:rPr lang="en-GB" sz="2400" b="1" dirty="0" err="1"/>
              <a:t>možnost</a:t>
            </a:r>
            <a:r>
              <a:rPr lang="en-GB" sz="2400" b="1" dirty="0"/>
              <a:t> </a:t>
            </a:r>
            <a:r>
              <a:rPr lang="en-GB" sz="2400" b="1" dirty="0" err="1"/>
              <a:t>neomezené</a:t>
            </a:r>
            <a:r>
              <a:rPr lang="en-GB" sz="2400" b="1" dirty="0"/>
              <a:t> </a:t>
            </a:r>
            <a:r>
              <a:rPr lang="en-GB" sz="2400" b="1" dirty="0" err="1"/>
              <a:t>dispozice</a:t>
            </a:r>
            <a:r>
              <a:rPr lang="en-GB" sz="2400" b="1" dirty="0"/>
              <a:t> s </a:t>
            </a:r>
            <a:r>
              <a:rPr lang="en-GB" sz="2400" b="1" dirty="0" err="1"/>
              <a:t>cizí</a:t>
            </a:r>
            <a:r>
              <a:rPr lang="en-GB" sz="2400" b="1" dirty="0"/>
              <a:t> </a:t>
            </a:r>
            <a:r>
              <a:rPr lang="en-GB" sz="2400" b="1" dirty="0" err="1"/>
              <a:t>věcí</a:t>
            </a:r>
            <a:r>
              <a:rPr lang="en-GB" sz="2400" b="1" dirty="0"/>
              <a:t>, </a:t>
            </a:r>
            <a:r>
              <a:rPr lang="en-GB" sz="2400" dirty="0" err="1"/>
              <a:t>jíž</a:t>
            </a:r>
            <a:r>
              <a:rPr lang="en-GB" sz="2400" dirty="0"/>
              <a:t> se </a:t>
            </a:r>
            <a:r>
              <a:rPr lang="en-GB" sz="2400" dirty="0" err="1"/>
              <a:t>zmocnil</a:t>
            </a:r>
            <a:r>
              <a:rPr lang="en-GB" sz="2400" dirty="0"/>
              <a:t>, </a:t>
            </a:r>
            <a:r>
              <a:rPr lang="en-GB" sz="2400" b="1" dirty="0"/>
              <a:t>a </a:t>
            </a:r>
            <a:r>
              <a:rPr lang="en-GB" sz="2400" b="1" dirty="0" err="1"/>
              <a:t>jedná</a:t>
            </a:r>
            <a:r>
              <a:rPr lang="en-GB" sz="2400" b="1" dirty="0"/>
              <a:t> s </a:t>
            </a:r>
            <a:r>
              <a:rPr lang="en-GB" sz="2400" b="1" dirty="0" err="1"/>
              <a:t>vůlí</a:t>
            </a:r>
            <a:r>
              <a:rPr lang="en-GB" sz="2400" b="1" dirty="0"/>
              <a:t> </a:t>
            </a:r>
            <a:r>
              <a:rPr lang="en-GB" sz="2400" b="1" dirty="0" err="1"/>
              <a:t>nakládat</a:t>
            </a:r>
            <a:r>
              <a:rPr lang="en-GB" sz="2400" b="1" dirty="0"/>
              <a:t> s </a:t>
            </a:r>
            <a:r>
              <a:rPr lang="en-GB" sz="2400" b="1" dirty="0" err="1"/>
              <a:t>ní</a:t>
            </a:r>
            <a:r>
              <a:rPr lang="en-GB" sz="2400" b="1" dirty="0"/>
              <a:t> </a:t>
            </a:r>
            <a:r>
              <a:rPr lang="en-GB" sz="2400" b="1" dirty="0" err="1"/>
              <a:t>jako</a:t>
            </a:r>
            <a:r>
              <a:rPr lang="en-GB" sz="2400" b="1" dirty="0"/>
              <a:t> s </a:t>
            </a:r>
            <a:r>
              <a:rPr lang="en-GB" sz="2400" b="1" dirty="0" err="1"/>
              <a:t>vlastní</a:t>
            </a:r>
            <a:r>
              <a:rPr lang="en-GB" sz="2400" b="1" dirty="0"/>
              <a:t>.</a:t>
            </a:r>
            <a:r>
              <a:rPr lang="en-GB" sz="2400" dirty="0"/>
              <a:t> </a:t>
            </a:r>
            <a:endParaRPr lang="cs-CZ" sz="2400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cs-CZ" sz="24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dirty="0" smtClean="0"/>
              <a:t>II</a:t>
            </a:r>
            <a:r>
              <a:rPr lang="en-GB" sz="2400" dirty="0"/>
              <a:t>. </a:t>
            </a:r>
            <a:r>
              <a:rPr lang="en-GB" sz="2400" b="1" dirty="0" err="1"/>
              <a:t>Dluh</a:t>
            </a:r>
            <a:r>
              <a:rPr lang="en-GB" sz="2400" b="1" dirty="0"/>
              <a:t> </a:t>
            </a:r>
            <a:r>
              <a:rPr lang="en-GB" sz="2400" b="1" dirty="0" err="1"/>
              <a:t>na</a:t>
            </a:r>
            <a:r>
              <a:rPr lang="en-GB" sz="2400" b="1" dirty="0"/>
              <a:t> </a:t>
            </a:r>
            <a:r>
              <a:rPr lang="en-GB" sz="2400" b="1" dirty="0" err="1"/>
              <a:t>nájemném</a:t>
            </a:r>
            <a:r>
              <a:rPr lang="en-GB" sz="2400" b="1" dirty="0"/>
              <a:t> </a:t>
            </a:r>
            <a:r>
              <a:rPr lang="en-GB" sz="2400" b="1" dirty="0" err="1"/>
              <a:t>neopravňuje</a:t>
            </a:r>
            <a:r>
              <a:rPr lang="en-GB" sz="2400" b="1" dirty="0"/>
              <a:t> </a:t>
            </a:r>
            <a:r>
              <a:rPr lang="en-GB" sz="2400" b="1" dirty="0" err="1"/>
              <a:t>pronajímatele</a:t>
            </a:r>
            <a:r>
              <a:rPr lang="en-GB" sz="2400" b="1" dirty="0"/>
              <a:t> </a:t>
            </a:r>
            <a:r>
              <a:rPr lang="en-GB" sz="2400" b="1" dirty="0" err="1"/>
              <a:t>vniknout</a:t>
            </a:r>
            <a:r>
              <a:rPr lang="en-GB" sz="2400" b="1" dirty="0"/>
              <a:t> do </a:t>
            </a:r>
            <a:r>
              <a:rPr lang="en-GB" sz="2400" b="1" dirty="0" err="1"/>
              <a:t>pronajímaných</a:t>
            </a:r>
            <a:r>
              <a:rPr lang="en-GB" sz="2400" b="1" dirty="0"/>
              <a:t> </a:t>
            </a:r>
            <a:r>
              <a:rPr lang="en-GB" sz="2400" b="1" dirty="0" err="1"/>
              <a:t>prostor</a:t>
            </a:r>
            <a:r>
              <a:rPr lang="en-GB" sz="2400" b="1" dirty="0"/>
              <a:t> </a:t>
            </a:r>
            <a:r>
              <a:rPr lang="en-GB" sz="2400" b="1" dirty="0" err="1"/>
              <a:t>užívaných</a:t>
            </a:r>
            <a:r>
              <a:rPr lang="en-GB" sz="2400" b="1" dirty="0"/>
              <a:t> </a:t>
            </a:r>
            <a:r>
              <a:rPr lang="en-GB" sz="2400" b="1" dirty="0" err="1"/>
              <a:t>nájemcem</a:t>
            </a:r>
            <a:r>
              <a:rPr lang="en-GB" sz="2400" b="1" dirty="0"/>
              <a:t> a bez </a:t>
            </a:r>
            <a:r>
              <a:rPr lang="en-GB" sz="2400" b="1" dirty="0" err="1"/>
              <a:t>jeho</a:t>
            </a:r>
            <a:r>
              <a:rPr lang="en-GB" sz="2400" b="1" dirty="0"/>
              <a:t> </a:t>
            </a:r>
            <a:r>
              <a:rPr lang="en-GB" sz="2400" b="1" dirty="0" err="1"/>
              <a:t>svolení</a:t>
            </a:r>
            <a:r>
              <a:rPr lang="en-GB" sz="2400" b="1" dirty="0"/>
              <a:t> </a:t>
            </a:r>
            <a:r>
              <a:rPr lang="en-GB" sz="2400" b="1" dirty="0" err="1"/>
              <a:t>odvézt</a:t>
            </a:r>
            <a:r>
              <a:rPr lang="en-GB" sz="2400" b="1" dirty="0"/>
              <a:t> v </a:t>
            </a:r>
            <a:r>
              <a:rPr lang="en-GB" sz="2400" b="1" dirty="0" err="1"/>
              <a:t>nich</a:t>
            </a:r>
            <a:r>
              <a:rPr lang="en-GB" sz="2400" b="1" dirty="0"/>
              <a:t> </a:t>
            </a:r>
            <a:r>
              <a:rPr lang="en-GB" sz="2400" b="1" dirty="0" err="1"/>
              <a:t>umístěné</a:t>
            </a:r>
            <a:r>
              <a:rPr lang="en-GB" sz="2400" b="1" dirty="0"/>
              <a:t> </a:t>
            </a:r>
            <a:r>
              <a:rPr lang="en-GB" sz="2400" b="1" dirty="0" err="1"/>
              <a:t>věci</a:t>
            </a:r>
            <a:r>
              <a:rPr lang="en-GB" sz="2400" dirty="0"/>
              <a:t>. V </a:t>
            </a:r>
            <a:r>
              <a:rPr lang="en-GB" sz="2400" dirty="0" err="1"/>
              <a:t>takovém</a:t>
            </a:r>
            <a:r>
              <a:rPr lang="en-GB" sz="2400" dirty="0"/>
              <a:t> </a:t>
            </a:r>
            <a:r>
              <a:rPr lang="en-GB" sz="2400" dirty="0" err="1"/>
              <a:t>případě</a:t>
            </a:r>
            <a:r>
              <a:rPr lang="en-GB" sz="2400" dirty="0"/>
              <a:t> </a:t>
            </a:r>
            <a:r>
              <a:rPr lang="en-GB" sz="2400" dirty="0" err="1"/>
              <a:t>nejsou</a:t>
            </a:r>
            <a:r>
              <a:rPr lang="en-GB" sz="2400" dirty="0"/>
              <a:t> </a:t>
            </a:r>
            <a:r>
              <a:rPr lang="en-GB" sz="2400" dirty="0" err="1"/>
              <a:t>splněny</a:t>
            </a:r>
            <a:r>
              <a:rPr lang="en-GB" sz="2400" dirty="0"/>
              <a:t> </a:t>
            </a:r>
            <a:r>
              <a:rPr lang="en-GB" sz="2400" dirty="0" err="1"/>
              <a:t>podmínky</a:t>
            </a:r>
            <a:r>
              <a:rPr lang="en-GB" sz="2400" dirty="0"/>
              <a:t> </a:t>
            </a:r>
            <a:r>
              <a:rPr lang="en-GB" sz="2400" dirty="0" err="1"/>
              <a:t>žádné</a:t>
            </a:r>
            <a:r>
              <a:rPr lang="en-GB" sz="2400" dirty="0"/>
              <a:t> z </a:t>
            </a:r>
            <a:r>
              <a:rPr lang="en-GB" sz="2400" dirty="0" err="1"/>
              <a:t>okolností</a:t>
            </a:r>
            <a:r>
              <a:rPr lang="en-GB" sz="2400" dirty="0"/>
              <a:t> </a:t>
            </a:r>
            <a:r>
              <a:rPr lang="en-GB" sz="2400" dirty="0" err="1"/>
              <a:t>vylučujících</a:t>
            </a:r>
            <a:r>
              <a:rPr lang="en-GB" sz="2400" dirty="0"/>
              <a:t> </a:t>
            </a:r>
            <a:r>
              <a:rPr lang="en-GB" sz="2400" dirty="0" err="1"/>
              <a:t>protiprávnost</a:t>
            </a:r>
            <a:r>
              <a:rPr lang="en-GB" sz="2400" dirty="0"/>
              <a:t> </a:t>
            </a:r>
            <a:r>
              <a:rPr lang="en-GB" sz="2400" dirty="0" err="1"/>
              <a:t>trestného</a:t>
            </a:r>
            <a:r>
              <a:rPr lang="en-GB" sz="2400" dirty="0"/>
              <a:t> </a:t>
            </a:r>
            <a:r>
              <a:rPr lang="en-GB" sz="2400" dirty="0" err="1"/>
              <a:t>činu</a:t>
            </a:r>
            <a:r>
              <a:rPr lang="en-GB" sz="2400" dirty="0"/>
              <a:t> </a:t>
            </a:r>
            <a:r>
              <a:rPr lang="en-GB" sz="2400" dirty="0" err="1"/>
              <a:t>krádeže</a:t>
            </a:r>
            <a:r>
              <a:rPr lang="en-GB" sz="2400" dirty="0"/>
              <a:t> a </a:t>
            </a:r>
            <a:r>
              <a:rPr lang="en-GB" sz="2400" dirty="0" err="1"/>
              <a:t>porušování</a:t>
            </a:r>
            <a:r>
              <a:rPr lang="en-GB" sz="2400" dirty="0"/>
              <a:t> </a:t>
            </a:r>
            <a:r>
              <a:rPr lang="en-GB" sz="2400" dirty="0" err="1"/>
              <a:t>domovní</a:t>
            </a:r>
            <a:r>
              <a:rPr lang="en-GB" sz="2400" dirty="0"/>
              <a:t> </a:t>
            </a:r>
            <a:r>
              <a:rPr lang="en-GB" sz="2400" dirty="0" err="1"/>
              <a:t>svobody</a:t>
            </a:r>
            <a:r>
              <a:rPr lang="en-GB" sz="2400" dirty="0"/>
              <a:t>, </a:t>
            </a:r>
            <a:r>
              <a:rPr lang="en-GB" sz="2400" b="1" dirty="0"/>
              <a:t>a to </a:t>
            </a:r>
            <a:r>
              <a:rPr lang="en-GB" sz="2400" b="1" dirty="0" err="1"/>
              <a:t>ani</a:t>
            </a:r>
            <a:r>
              <a:rPr lang="en-GB" sz="2400" b="1" dirty="0"/>
              <a:t> </a:t>
            </a:r>
            <a:r>
              <a:rPr lang="en-GB" sz="2400" b="1" dirty="0" err="1"/>
              <a:t>výkonu</a:t>
            </a:r>
            <a:r>
              <a:rPr lang="en-GB" sz="2400" b="1" dirty="0"/>
              <a:t> </a:t>
            </a:r>
            <a:r>
              <a:rPr lang="en-GB" sz="2400" b="1" dirty="0" err="1"/>
              <a:t>tzv</a:t>
            </a:r>
            <a:r>
              <a:rPr lang="en-GB" sz="2400" b="1" dirty="0"/>
              <a:t>. </a:t>
            </a:r>
            <a:r>
              <a:rPr lang="en-GB" sz="2400" b="1" dirty="0" err="1"/>
              <a:t>zadržovacího</a:t>
            </a:r>
            <a:r>
              <a:rPr lang="en-GB" sz="2400" b="1" dirty="0"/>
              <a:t> </a:t>
            </a:r>
            <a:r>
              <a:rPr lang="en-GB" sz="2400" b="1" dirty="0" err="1"/>
              <a:t>práva</a:t>
            </a:r>
            <a:r>
              <a:rPr lang="en-GB" sz="2400" dirty="0"/>
              <a:t> </a:t>
            </a:r>
            <a:r>
              <a:rPr lang="en-GB" sz="2400" dirty="0" err="1"/>
              <a:t>podle</a:t>
            </a:r>
            <a:r>
              <a:rPr lang="en-GB" sz="2400" dirty="0"/>
              <a:t> § 672 </a:t>
            </a:r>
            <a:r>
              <a:rPr lang="en-GB" sz="2400" dirty="0" err="1"/>
              <a:t>odst</a:t>
            </a:r>
            <a:r>
              <a:rPr lang="en-GB" sz="2400" dirty="0"/>
              <a:t>. 2 </a:t>
            </a:r>
            <a:r>
              <a:rPr lang="en-GB" sz="2400" dirty="0" err="1"/>
              <a:t>obč</a:t>
            </a:r>
            <a:r>
              <a:rPr lang="en-GB" sz="2400" dirty="0"/>
              <a:t>. </a:t>
            </a:r>
            <a:r>
              <a:rPr lang="en-GB" sz="2400" dirty="0" err="1"/>
              <a:t>zák</a:t>
            </a:r>
            <a:r>
              <a:rPr lang="en-GB" sz="2400" dirty="0"/>
              <a:t>., resp. § 1395 a </a:t>
            </a:r>
            <a:r>
              <a:rPr lang="en-GB" sz="2400" dirty="0" err="1"/>
              <a:t>násl</a:t>
            </a:r>
            <a:r>
              <a:rPr lang="en-GB" sz="2400" dirty="0"/>
              <a:t>. a § 2234 o. z.</a:t>
            </a:r>
            <a:endParaRPr lang="en-GB" sz="2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05513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52/2018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501" y="714377"/>
            <a:ext cx="11962015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800" dirty="0" smtClean="0"/>
              <a:t>I</a:t>
            </a:r>
            <a:r>
              <a:rPr lang="en-GB" sz="1800" b="1" dirty="0" smtClean="0"/>
              <a:t>. </a:t>
            </a:r>
            <a:r>
              <a:rPr lang="en-GB" sz="1800" b="1" dirty="0" err="1" smtClean="0"/>
              <a:t>Přečin</a:t>
            </a:r>
            <a:r>
              <a:rPr lang="en-GB" sz="1800" b="1" dirty="0" smtClean="0"/>
              <a:t> </a:t>
            </a:r>
            <a:r>
              <a:rPr lang="en-GB" sz="1800" b="1" dirty="0" err="1"/>
              <a:t>porušení</a:t>
            </a:r>
            <a:r>
              <a:rPr lang="en-GB" sz="1800" b="1" dirty="0"/>
              <a:t> </a:t>
            </a:r>
            <a:r>
              <a:rPr lang="en-GB" sz="1800" b="1" dirty="0" err="1"/>
              <a:t>povinnosti</a:t>
            </a:r>
            <a:r>
              <a:rPr lang="en-GB" sz="1800" b="1" dirty="0"/>
              <a:t> </a:t>
            </a:r>
            <a:r>
              <a:rPr lang="en-GB" sz="1800" b="1" dirty="0" err="1"/>
              <a:t>učinit</a:t>
            </a:r>
            <a:r>
              <a:rPr lang="en-GB" sz="1800" b="1" dirty="0"/>
              <a:t> </a:t>
            </a:r>
            <a:r>
              <a:rPr lang="en-GB" sz="1800" b="1" dirty="0" err="1"/>
              <a:t>pravdivé</a:t>
            </a:r>
            <a:r>
              <a:rPr lang="en-GB" sz="1800" b="1" dirty="0"/>
              <a:t> </a:t>
            </a:r>
            <a:r>
              <a:rPr lang="en-GB" sz="1800" b="1" dirty="0" err="1"/>
              <a:t>prohlášení</a:t>
            </a:r>
            <a:r>
              <a:rPr lang="en-GB" sz="1800" b="1" dirty="0"/>
              <a:t> o </a:t>
            </a:r>
            <a:r>
              <a:rPr lang="en-GB" sz="1800" b="1" dirty="0" err="1"/>
              <a:t>majetku</a:t>
            </a:r>
            <a:r>
              <a:rPr lang="en-GB" sz="1800" b="1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§ 227 tr. </a:t>
            </a:r>
            <a:r>
              <a:rPr lang="en-GB" sz="1800" dirty="0" err="1"/>
              <a:t>zákoníku</a:t>
            </a:r>
            <a:r>
              <a:rPr lang="en-GB" sz="1800" dirty="0"/>
              <a:t> </a:t>
            </a:r>
            <a:r>
              <a:rPr lang="en-GB" sz="1800" b="1" dirty="0"/>
              <a:t>je </a:t>
            </a:r>
            <a:r>
              <a:rPr lang="en-GB" sz="1800" b="1" dirty="0" err="1"/>
              <a:t>formálním</a:t>
            </a:r>
            <a:r>
              <a:rPr lang="en-GB" sz="1800" b="1" dirty="0"/>
              <a:t> </a:t>
            </a:r>
            <a:r>
              <a:rPr lang="en-GB" sz="1800" b="1" dirty="0" err="1"/>
              <a:t>deliktem</a:t>
            </a:r>
            <a:r>
              <a:rPr lang="en-GB" sz="1800" b="1" dirty="0"/>
              <a:t>, </a:t>
            </a:r>
            <a:r>
              <a:rPr lang="en-GB" sz="1800" b="1" dirty="0" err="1"/>
              <a:t>který</a:t>
            </a:r>
            <a:r>
              <a:rPr lang="en-GB" sz="1800" b="1" dirty="0"/>
              <a:t> </a:t>
            </a:r>
            <a:r>
              <a:rPr lang="en-GB" sz="1800" b="1" dirty="0" err="1"/>
              <a:t>lze</a:t>
            </a:r>
            <a:r>
              <a:rPr lang="en-GB" sz="1800" b="1" dirty="0"/>
              <a:t> </a:t>
            </a:r>
            <a:r>
              <a:rPr lang="en-GB" sz="1800" b="1" dirty="0" err="1"/>
              <a:t>spáchat</a:t>
            </a:r>
            <a:r>
              <a:rPr lang="en-GB" sz="1800" b="1" dirty="0"/>
              <a:t> </a:t>
            </a:r>
            <a:r>
              <a:rPr lang="en-GB" sz="1800" b="1" dirty="0" err="1"/>
              <a:t>i</a:t>
            </a:r>
            <a:r>
              <a:rPr lang="en-GB" sz="1800" b="1" dirty="0"/>
              <a:t> </a:t>
            </a:r>
            <a:r>
              <a:rPr lang="en-GB" sz="1800" b="1" dirty="0" err="1"/>
              <a:t>tím</a:t>
            </a:r>
            <a:r>
              <a:rPr lang="en-GB" sz="1800" b="1" dirty="0"/>
              <a:t>, </a:t>
            </a:r>
            <a:r>
              <a:rPr lang="en-GB" sz="1800" b="1" dirty="0" err="1"/>
              <a:t>že</a:t>
            </a:r>
            <a:r>
              <a:rPr lang="en-GB" sz="1800" b="1" dirty="0"/>
              <a:t> </a:t>
            </a:r>
            <a:r>
              <a:rPr lang="en-GB" sz="1800" b="1" dirty="0" err="1"/>
              <a:t>pachatel</a:t>
            </a:r>
            <a:r>
              <a:rPr lang="en-GB" sz="1800" b="1" dirty="0"/>
              <a:t> </a:t>
            </a:r>
            <a:r>
              <a:rPr lang="en-GB" sz="1800" b="1" dirty="0" err="1"/>
              <a:t>po</a:t>
            </a:r>
            <a:r>
              <a:rPr lang="en-GB" sz="1800" b="1" dirty="0"/>
              <a:t> </a:t>
            </a:r>
            <a:r>
              <a:rPr lang="en-GB" sz="1800" b="1" dirty="0" err="1"/>
              <a:t>doručení</a:t>
            </a:r>
            <a:r>
              <a:rPr lang="en-GB" sz="1800" b="1" dirty="0"/>
              <a:t> </a:t>
            </a:r>
            <a:r>
              <a:rPr lang="en-GB" sz="1800" b="1" dirty="0" err="1"/>
              <a:t>výzvy</a:t>
            </a:r>
            <a:r>
              <a:rPr lang="en-GB" sz="1800" b="1" dirty="0"/>
              <a:t> k </a:t>
            </a:r>
            <a:r>
              <a:rPr lang="en-GB" sz="1800" b="1" dirty="0" err="1"/>
              <a:t>učinění</a:t>
            </a:r>
            <a:r>
              <a:rPr lang="en-GB" sz="1800" b="1" dirty="0"/>
              <a:t> </a:t>
            </a:r>
            <a:r>
              <a:rPr lang="en-GB" sz="1800" b="1" dirty="0" err="1"/>
              <a:t>prohlášení</a:t>
            </a:r>
            <a:r>
              <a:rPr lang="en-GB" sz="1800" b="1" dirty="0"/>
              <a:t> o </a:t>
            </a:r>
            <a:r>
              <a:rPr lang="en-GB" sz="1800" b="1" dirty="0" err="1"/>
              <a:t>majetku</a:t>
            </a:r>
            <a:r>
              <a:rPr lang="en-GB" sz="1800" b="1" dirty="0"/>
              <a:t> </a:t>
            </a:r>
            <a:r>
              <a:rPr lang="en-GB" sz="1800" b="1" dirty="0" err="1"/>
              <a:t>neuvede</a:t>
            </a:r>
            <a:r>
              <a:rPr lang="en-GB" sz="1800" b="1" dirty="0"/>
              <a:t> </a:t>
            </a:r>
            <a:r>
              <a:rPr lang="en-GB" sz="1800" b="1" dirty="0" err="1"/>
              <a:t>příslušnému</a:t>
            </a:r>
            <a:r>
              <a:rPr lang="en-GB" sz="1800" b="1" dirty="0"/>
              <a:t> </a:t>
            </a:r>
            <a:r>
              <a:rPr lang="en-GB" sz="1800" b="1" dirty="0" err="1"/>
              <a:t>orgánu</a:t>
            </a:r>
            <a:r>
              <a:rPr lang="en-GB" sz="1800" b="1" dirty="0"/>
              <a:t> </a:t>
            </a:r>
            <a:r>
              <a:rPr lang="en-GB" sz="1800" b="1" dirty="0" err="1"/>
              <a:t>veřejné</a:t>
            </a:r>
            <a:r>
              <a:rPr lang="en-GB" sz="1800" b="1" dirty="0"/>
              <a:t> </a:t>
            </a:r>
            <a:r>
              <a:rPr lang="en-GB" sz="1800" b="1" dirty="0" err="1"/>
              <a:t>moci</a:t>
            </a:r>
            <a:r>
              <a:rPr lang="en-GB" sz="1800" b="1" dirty="0"/>
              <a:t> </a:t>
            </a:r>
            <a:r>
              <a:rPr lang="en-GB" sz="1800" b="1" dirty="0" err="1"/>
              <a:t>žádné</a:t>
            </a:r>
            <a:r>
              <a:rPr lang="en-GB" sz="1800" b="1" dirty="0"/>
              <a:t> </a:t>
            </a:r>
            <a:r>
              <a:rPr lang="en-GB" sz="1800" b="1" dirty="0" err="1"/>
              <a:t>údaje</a:t>
            </a:r>
            <a:r>
              <a:rPr lang="en-GB" sz="1800" b="1" dirty="0"/>
              <a:t> o </a:t>
            </a:r>
            <a:r>
              <a:rPr lang="en-GB" sz="1800" b="1" dirty="0" err="1"/>
              <a:t>svém</a:t>
            </a:r>
            <a:r>
              <a:rPr lang="en-GB" sz="1800" b="1" dirty="0"/>
              <a:t> </a:t>
            </a:r>
            <a:r>
              <a:rPr lang="en-GB" sz="1800" b="1" dirty="0" err="1"/>
              <a:t>majetku</a:t>
            </a:r>
            <a:r>
              <a:rPr lang="en-GB" sz="1800" b="1" dirty="0"/>
              <a:t>, </a:t>
            </a:r>
            <a:r>
              <a:rPr lang="en-GB" sz="1800" b="1" dirty="0" err="1"/>
              <a:t>aniž</a:t>
            </a:r>
            <a:r>
              <a:rPr lang="en-GB" sz="1800" b="1" dirty="0"/>
              <a:t> by se </a:t>
            </a:r>
            <a:r>
              <a:rPr lang="en-GB" sz="1800" b="1" dirty="0" err="1"/>
              <a:t>vyžadovala</a:t>
            </a:r>
            <a:r>
              <a:rPr lang="en-GB" sz="1800" b="1" dirty="0"/>
              <a:t> </a:t>
            </a:r>
            <a:r>
              <a:rPr lang="en-GB" sz="1800" b="1" dirty="0" err="1"/>
              <a:t>opakovaná</a:t>
            </a:r>
            <a:r>
              <a:rPr lang="en-GB" sz="1800" b="1" dirty="0"/>
              <a:t> </a:t>
            </a:r>
            <a:r>
              <a:rPr lang="en-GB" sz="1800" b="1" dirty="0" err="1"/>
              <a:t>výzva</a:t>
            </a:r>
            <a:r>
              <a:rPr lang="en-GB" sz="1800" b="1" dirty="0"/>
              <a:t> </a:t>
            </a:r>
            <a:r>
              <a:rPr lang="en-GB" sz="1800" dirty="0" err="1"/>
              <a:t>či</a:t>
            </a:r>
            <a:r>
              <a:rPr lang="en-GB" sz="1800" dirty="0"/>
              <a:t> </a:t>
            </a:r>
            <a:r>
              <a:rPr lang="en-GB" sz="1800" dirty="0" err="1"/>
              <a:t>další</a:t>
            </a:r>
            <a:r>
              <a:rPr lang="en-GB" sz="1800" dirty="0"/>
              <a:t> </a:t>
            </a:r>
            <a:r>
              <a:rPr lang="en-GB" sz="1800" dirty="0" err="1"/>
              <a:t>aktivita</a:t>
            </a:r>
            <a:r>
              <a:rPr lang="en-GB" sz="1800" dirty="0"/>
              <a:t> </a:t>
            </a:r>
            <a:r>
              <a:rPr lang="en-GB" sz="1800" dirty="0" err="1"/>
              <a:t>příslušného</a:t>
            </a:r>
            <a:r>
              <a:rPr lang="en-GB" sz="1800" dirty="0"/>
              <a:t> </a:t>
            </a:r>
            <a:r>
              <a:rPr lang="en-GB" sz="1800" dirty="0" err="1"/>
              <a:t>orgánu</a:t>
            </a:r>
            <a:r>
              <a:rPr lang="en-GB" sz="1800" dirty="0"/>
              <a:t> (</a:t>
            </a:r>
            <a:r>
              <a:rPr lang="en-GB" sz="1800" dirty="0" err="1"/>
              <a:t>viz</a:t>
            </a:r>
            <a:r>
              <a:rPr lang="en-GB" sz="1800" dirty="0"/>
              <a:t> </a:t>
            </a:r>
            <a:r>
              <a:rPr lang="en-GB" sz="1800" dirty="0" err="1"/>
              <a:t>rozhodnutí</a:t>
            </a:r>
            <a:r>
              <a:rPr lang="en-GB" sz="1800" dirty="0"/>
              <a:t> č. 7/2017 Sb. </a:t>
            </a:r>
            <a:r>
              <a:rPr lang="en-GB" sz="1800" dirty="0" err="1"/>
              <a:t>rozh</a:t>
            </a:r>
            <a:r>
              <a:rPr lang="en-GB" sz="1800" dirty="0"/>
              <a:t>. tr.). V </a:t>
            </a:r>
            <a:r>
              <a:rPr lang="en-GB" sz="1800" dirty="0" err="1"/>
              <a:t>takovém</a:t>
            </a:r>
            <a:r>
              <a:rPr lang="en-GB" sz="1800" dirty="0"/>
              <a:t> </a:t>
            </a:r>
            <a:r>
              <a:rPr lang="en-GB" sz="1800" dirty="0" err="1"/>
              <a:t>případě</a:t>
            </a:r>
            <a:r>
              <a:rPr lang="en-GB" sz="1800" dirty="0"/>
              <a:t> je </a:t>
            </a:r>
            <a:r>
              <a:rPr lang="en-GB" sz="1800" b="1" dirty="0"/>
              <a:t>ale </a:t>
            </a:r>
            <a:r>
              <a:rPr lang="en-GB" sz="1800" b="1" dirty="0" err="1"/>
              <a:t>třeba</a:t>
            </a:r>
            <a:r>
              <a:rPr lang="en-GB" sz="1800" b="1" dirty="0"/>
              <a:t> se </a:t>
            </a:r>
            <a:r>
              <a:rPr lang="en-GB" sz="1800" b="1" dirty="0" err="1"/>
              <a:t>důsledně</a:t>
            </a:r>
            <a:r>
              <a:rPr lang="en-GB" sz="1800" b="1" dirty="0"/>
              <a:t> </a:t>
            </a:r>
            <a:r>
              <a:rPr lang="en-GB" sz="1800" b="1" dirty="0" err="1"/>
              <a:t>zabývat</a:t>
            </a:r>
            <a:r>
              <a:rPr lang="en-GB" sz="1800" b="1" dirty="0"/>
              <a:t> </a:t>
            </a:r>
            <a:r>
              <a:rPr lang="en-GB" sz="1800" b="1" dirty="0" err="1"/>
              <a:t>podmínkami</a:t>
            </a:r>
            <a:r>
              <a:rPr lang="en-GB" sz="1800" b="1" dirty="0"/>
              <a:t>, </a:t>
            </a:r>
            <a:r>
              <a:rPr lang="en-GB" sz="1800" b="1" dirty="0" err="1"/>
              <a:t>za</a:t>
            </a:r>
            <a:r>
              <a:rPr lang="en-GB" sz="1800" b="1" dirty="0"/>
              <a:t> </a:t>
            </a:r>
            <a:r>
              <a:rPr lang="en-GB" sz="1800" b="1" dirty="0" err="1"/>
              <a:t>nichž</a:t>
            </a:r>
            <a:r>
              <a:rPr lang="en-GB" sz="1800" b="1" dirty="0"/>
              <a:t> </a:t>
            </a:r>
            <a:r>
              <a:rPr lang="en-GB" sz="1800" b="1" dirty="0" err="1"/>
              <a:t>lze</a:t>
            </a:r>
            <a:r>
              <a:rPr lang="en-GB" sz="1800" b="1" dirty="0"/>
              <a:t> </a:t>
            </a:r>
            <a:r>
              <a:rPr lang="en-GB" sz="1800" b="1" dirty="0" err="1"/>
              <a:t>uplatnit</a:t>
            </a:r>
            <a:r>
              <a:rPr lang="en-GB" sz="1800" b="1" dirty="0"/>
              <a:t> </a:t>
            </a:r>
            <a:r>
              <a:rPr lang="en-GB" sz="1800" b="1" dirty="0" err="1"/>
              <a:t>trestní</a:t>
            </a:r>
            <a:r>
              <a:rPr lang="en-GB" sz="1800" b="1" dirty="0"/>
              <a:t> </a:t>
            </a:r>
            <a:r>
              <a:rPr lang="en-GB" sz="1800" b="1" dirty="0" err="1"/>
              <a:t>odpovědnost</a:t>
            </a:r>
            <a:r>
              <a:rPr lang="en-GB" sz="1800" b="1" dirty="0"/>
              <a:t> </a:t>
            </a:r>
            <a:r>
              <a:rPr lang="en-GB" sz="1800" b="1" dirty="0" err="1"/>
              <a:t>pachatele</a:t>
            </a:r>
            <a:r>
              <a:rPr lang="en-GB" sz="1800" b="1" dirty="0"/>
              <a:t> a </a:t>
            </a:r>
            <a:r>
              <a:rPr lang="en-GB" sz="1800" b="1" dirty="0" err="1"/>
              <a:t>trestněprávní</a:t>
            </a:r>
            <a:r>
              <a:rPr lang="en-GB" sz="1800" b="1" dirty="0"/>
              <a:t> </a:t>
            </a:r>
            <a:r>
              <a:rPr lang="en-GB" sz="1800" b="1" dirty="0" err="1"/>
              <a:t>důsledky</a:t>
            </a:r>
            <a:r>
              <a:rPr lang="en-GB" sz="1800" b="1" dirty="0"/>
              <a:t> s </a:t>
            </a:r>
            <a:r>
              <a:rPr lang="en-GB" sz="1800" b="1" dirty="0" err="1"/>
              <a:t>ní</a:t>
            </a:r>
            <a:r>
              <a:rPr lang="en-GB" sz="1800" b="1" dirty="0"/>
              <a:t> </a:t>
            </a:r>
            <a:r>
              <a:rPr lang="en-GB" sz="1800" b="1" dirty="0" err="1"/>
              <a:t>spojené</a:t>
            </a:r>
            <a:r>
              <a:rPr lang="en-GB" sz="1800" dirty="0"/>
              <a:t>, </a:t>
            </a:r>
            <a:r>
              <a:rPr lang="en-GB" sz="1800" dirty="0" err="1"/>
              <a:t>tedy</a:t>
            </a:r>
            <a:r>
              <a:rPr lang="en-GB" sz="1800" dirty="0"/>
              <a:t> </a:t>
            </a:r>
            <a:r>
              <a:rPr lang="en-GB" sz="1800" dirty="0" err="1"/>
              <a:t>vyhodnotit</a:t>
            </a:r>
            <a:r>
              <a:rPr lang="en-GB" sz="1800" dirty="0"/>
              <a:t>, </a:t>
            </a:r>
            <a:r>
              <a:rPr lang="en-GB" sz="1800" dirty="0" err="1"/>
              <a:t>zda</a:t>
            </a:r>
            <a:r>
              <a:rPr lang="en-GB" sz="1800" dirty="0"/>
              <a:t> </a:t>
            </a:r>
            <a:r>
              <a:rPr lang="en-GB" sz="1800" dirty="0" err="1"/>
              <a:t>jde</a:t>
            </a:r>
            <a:r>
              <a:rPr lang="en-GB" sz="1800" dirty="0"/>
              <a:t> s </a:t>
            </a:r>
            <a:r>
              <a:rPr lang="en-GB" sz="1800" dirty="0" err="1"/>
              <a:t>přihlédnutím</a:t>
            </a:r>
            <a:r>
              <a:rPr lang="en-GB" sz="1800" dirty="0"/>
              <a:t> </a:t>
            </a:r>
            <a:r>
              <a:rPr lang="en-GB" sz="1800" dirty="0" err="1"/>
              <a:t>ke</a:t>
            </a:r>
            <a:r>
              <a:rPr lang="en-GB" sz="1800" dirty="0"/>
              <a:t> </a:t>
            </a:r>
            <a:r>
              <a:rPr lang="en-GB" sz="1800" dirty="0" err="1"/>
              <a:t>kritériím</a:t>
            </a:r>
            <a:r>
              <a:rPr lang="en-GB" sz="1800" dirty="0"/>
              <a:t> </a:t>
            </a:r>
            <a:r>
              <a:rPr lang="en-GB" sz="1800" dirty="0" err="1"/>
              <a:t>uvedeným</a:t>
            </a:r>
            <a:r>
              <a:rPr lang="en-GB" sz="1800" dirty="0"/>
              <a:t> v § 39 </a:t>
            </a:r>
            <a:r>
              <a:rPr lang="en-GB" sz="1800" dirty="0" err="1"/>
              <a:t>odst</a:t>
            </a:r>
            <a:r>
              <a:rPr lang="en-GB" sz="1800" dirty="0"/>
              <a:t>. 2 tr. </a:t>
            </a:r>
            <a:r>
              <a:rPr lang="en-GB" sz="1800" dirty="0" err="1"/>
              <a:t>zákoníku</a:t>
            </a:r>
            <a:r>
              <a:rPr lang="en-GB" sz="1800" dirty="0"/>
              <a:t> o </a:t>
            </a:r>
            <a:r>
              <a:rPr lang="en-GB" sz="1800" dirty="0" err="1"/>
              <a:t>čin</a:t>
            </a:r>
            <a:r>
              <a:rPr lang="en-GB" sz="1800" dirty="0"/>
              <a:t> </a:t>
            </a:r>
            <a:r>
              <a:rPr lang="en-GB" sz="1800" dirty="0" err="1"/>
              <a:t>natolik</a:t>
            </a:r>
            <a:r>
              <a:rPr lang="en-GB" sz="1800" dirty="0"/>
              <a:t> </a:t>
            </a:r>
            <a:r>
              <a:rPr lang="en-GB" sz="1800" dirty="0" err="1"/>
              <a:t>společensky</a:t>
            </a:r>
            <a:r>
              <a:rPr lang="en-GB" sz="1800" dirty="0"/>
              <a:t> </a:t>
            </a:r>
            <a:r>
              <a:rPr lang="en-GB" sz="1800" dirty="0" err="1"/>
              <a:t>škodlivý</a:t>
            </a:r>
            <a:r>
              <a:rPr lang="en-GB" sz="1800" dirty="0"/>
              <a:t>, </a:t>
            </a:r>
            <a:r>
              <a:rPr lang="en-GB" sz="1800" dirty="0" err="1"/>
              <a:t>že</a:t>
            </a:r>
            <a:r>
              <a:rPr lang="en-GB" sz="1800" dirty="0"/>
              <a:t> </a:t>
            </a:r>
            <a:r>
              <a:rPr lang="en-GB" sz="1800" dirty="0" err="1"/>
              <a:t>nepostačuje</a:t>
            </a:r>
            <a:r>
              <a:rPr lang="en-GB" sz="1800" dirty="0"/>
              <a:t> </a:t>
            </a:r>
            <a:r>
              <a:rPr lang="en-GB" sz="1800" dirty="0" err="1"/>
              <a:t>uplatnění</a:t>
            </a:r>
            <a:r>
              <a:rPr lang="en-GB" sz="1800" dirty="0"/>
              <a:t> </a:t>
            </a:r>
            <a:r>
              <a:rPr lang="en-GB" sz="1800" dirty="0" err="1"/>
              <a:t>odpovědnosti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</a:t>
            </a:r>
            <a:r>
              <a:rPr lang="en-GB" sz="1800" dirty="0" err="1"/>
              <a:t>jiného</a:t>
            </a:r>
            <a:r>
              <a:rPr lang="en-GB" sz="1800" dirty="0"/>
              <a:t> </a:t>
            </a:r>
            <a:r>
              <a:rPr lang="en-GB" sz="1800" dirty="0" err="1"/>
              <a:t>právního</a:t>
            </a:r>
            <a:r>
              <a:rPr lang="en-GB" sz="1800" dirty="0"/>
              <a:t> </a:t>
            </a:r>
            <a:r>
              <a:rPr lang="en-GB" sz="1800" dirty="0" err="1"/>
              <a:t>předpisu</a:t>
            </a:r>
            <a:r>
              <a:rPr lang="en-GB" sz="1800" dirty="0"/>
              <a:t> </a:t>
            </a:r>
            <a:r>
              <a:rPr lang="en-GB" sz="1800" dirty="0" err="1"/>
              <a:t>ve</a:t>
            </a:r>
            <a:r>
              <a:rPr lang="en-GB" sz="1800" dirty="0"/>
              <a:t> </a:t>
            </a:r>
            <a:r>
              <a:rPr lang="en-GB" sz="1800" dirty="0" err="1"/>
              <a:t>smyslu</a:t>
            </a:r>
            <a:r>
              <a:rPr lang="en-GB" sz="1800" dirty="0"/>
              <a:t> § 12 </a:t>
            </a:r>
            <a:r>
              <a:rPr lang="en-GB" sz="1800" dirty="0" err="1"/>
              <a:t>odst</a:t>
            </a:r>
            <a:r>
              <a:rPr lang="en-GB" sz="1800" dirty="0"/>
              <a:t>. 2 tr. </a:t>
            </a:r>
            <a:r>
              <a:rPr lang="en-GB" sz="1800" dirty="0" err="1"/>
              <a:t>zákoníku</a:t>
            </a:r>
            <a:r>
              <a:rPr lang="en-GB" sz="1800" dirty="0"/>
              <a:t> (</a:t>
            </a:r>
            <a:r>
              <a:rPr lang="en-GB" sz="1800" dirty="0" err="1"/>
              <a:t>viz</a:t>
            </a:r>
            <a:r>
              <a:rPr lang="en-GB" sz="1800" dirty="0"/>
              <a:t> </a:t>
            </a:r>
            <a:r>
              <a:rPr lang="en-GB" sz="1800" dirty="0" err="1"/>
              <a:t>stanovisko</a:t>
            </a:r>
            <a:r>
              <a:rPr lang="en-GB" sz="1800" dirty="0"/>
              <a:t> č. 26/2013 Sb. </a:t>
            </a:r>
            <a:r>
              <a:rPr lang="en-GB" sz="1800" dirty="0" err="1"/>
              <a:t>rozh</a:t>
            </a:r>
            <a:r>
              <a:rPr lang="en-GB" sz="1800" dirty="0"/>
              <a:t>. tr.). </a:t>
            </a:r>
            <a:endParaRPr lang="cs-CZ" sz="1800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800" dirty="0" smtClean="0"/>
              <a:t>II</a:t>
            </a:r>
            <a:r>
              <a:rPr lang="en-GB" sz="1800" dirty="0"/>
              <a:t>. </a:t>
            </a:r>
            <a:r>
              <a:rPr lang="en-GB" sz="1800" b="1" dirty="0" err="1"/>
              <a:t>Pokud</a:t>
            </a:r>
            <a:r>
              <a:rPr lang="en-GB" sz="1800" b="1" dirty="0"/>
              <a:t> </a:t>
            </a:r>
            <a:r>
              <a:rPr lang="en-GB" sz="1800" b="1" dirty="0" err="1"/>
              <a:t>pachatel</a:t>
            </a:r>
            <a:r>
              <a:rPr lang="en-GB" sz="1800" b="1" dirty="0"/>
              <a:t> </a:t>
            </a:r>
            <a:r>
              <a:rPr lang="en-GB" sz="1800" b="1" dirty="0" err="1"/>
              <a:t>přečinu</a:t>
            </a:r>
            <a:r>
              <a:rPr lang="en-GB" sz="1800" b="1" dirty="0"/>
              <a:t> </a:t>
            </a:r>
            <a:r>
              <a:rPr lang="en-GB" sz="1800" b="1" dirty="0" err="1"/>
              <a:t>porušení</a:t>
            </a:r>
            <a:r>
              <a:rPr lang="en-GB" sz="1800" b="1" dirty="0"/>
              <a:t> </a:t>
            </a:r>
            <a:r>
              <a:rPr lang="en-GB" sz="1800" b="1" dirty="0" err="1"/>
              <a:t>povinnosti</a:t>
            </a:r>
            <a:r>
              <a:rPr lang="en-GB" sz="1800" b="1" dirty="0"/>
              <a:t> </a:t>
            </a:r>
            <a:r>
              <a:rPr lang="en-GB" sz="1800" b="1" dirty="0" err="1"/>
              <a:t>učinit</a:t>
            </a:r>
            <a:r>
              <a:rPr lang="en-GB" sz="1800" b="1" dirty="0"/>
              <a:t> </a:t>
            </a:r>
            <a:r>
              <a:rPr lang="en-GB" sz="1800" b="1" dirty="0" err="1"/>
              <a:t>pravdivé</a:t>
            </a:r>
            <a:r>
              <a:rPr lang="en-GB" sz="1800" b="1" dirty="0"/>
              <a:t> </a:t>
            </a:r>
            <a:r>
              <a:rPr lang="en-GB" sz="1800" b="1" dirty="0" err="1"/>
              <a:t>prohlášení</a:t>
            </a:r>
            <a:r>
              <a:rPr lang="en-GB" sz="1800" b="1" dirty="0"/>
              <a:t> o </a:t>
            </a:r>
            <a:r>
              <a:rPr lang="en-GB" sz="1800" b="1" dirty="0" err="1"/>
              <a:t>majetku</a:t>
            </a:r>
            <a:r>
              <a:rPr lang="en-GB" sz="1800" b="1" dirty="0"/>
              <a:t> </a:t>
            </a:r>
            <a:r>
              <a:rPr lang="en-GB" sz="1800" b="1" dirty="0" err="1"/>
              <a:t>podle</a:t>
            </a:r>
            <a:r>
              <a:rPr lang="en-GB" sz="1800" b="1" dirty="0"/>
              <a:t> § 227 tr. </a:t>
            </a:r>
            <a:r>
              <a:rPr lang="en-GB" sz="1800" b="1" dirty="0" err="1"/>
              <a:t>zákoníku</a:t>
            </a:r>
            <a:r>
              <a:rPr lang="en-GB" sz="1800" b="1" dirty="0"/>
              <a:t> v </a:t>
            </a:r>
            <a:r>
              <a:rPr lang="en-GB" sz="1800" b="1" dirty="0" err="1"/>
              <a:t>průběhu</a:t>
            </a:r>
            <a:r>
              <a:rPr lang="en-GB" sz="1800" b="1" dirty="0"/>
              <a:t> </a:t>
            </a:r>
            <a:r>
              <a:rPr lang="en-GB" sz="1800" b="1" dirty="0" err="1"/>
              <a:t>trestního</a:t>
            </a:r>
            <a:r>
              <a:rPr lang="en-GB" sz="1800" b="1" dirty="0"/>
              <a:t> </a:t>
            </a:r>
            <a:r>
              <a:rPr lang="en-GB" sz="1800" b="1" dirty="0" err="1"/>
              <a:t>řízení</a:t>
            </a:r>
            <a:r>
              <a:rPr lang="en-GB" sz="1800" b="1" dirty="0"/>
              <a:t> </a:t>
            </a:r>
            <a:r>
              <a:rPr lang="en-GB" sz="1800" b="1" dirty="0" err="1"/>
              <a:t>konaného</a:t>
            </a:r>
            <a:r>
              <a:rPr lang="en-GB" sz="1800" b="1" dirty="0"/>
              <a:t> pro </a:t>
            </a:r>
            <a:r>
              <a:rPr lang="en-GB" sz="1800" b="1" dirty="0" err="1"/>
              <a:t>tento</a:t>
            </a:r>
            <a:r>
              <a:rPr lang="en-GB" sz="1800" b="1" dirty="0"/>
              <a:t> </a:t>
            </a:r>
            <a:r>
              <a:rPr lang="en-GB" sz="1800" b="1" dirty="0" err="1"/>
              <a:t>trestný</a:t>
            </a:r>
            <a:r>
              <a:rPr lang="en-GB" sz="1800" b="1" dirty="0"/>
              <a:t> </a:t>
            </a:r>
            <a:r>
              <a:rPr lang="en-GB" sz="1800" b="1" dirty="0" err="1"/>
              <a:t>čin</a:t>
            </a:r>
            <a:r>
              <a:rPr lang="en-GB" sz="1800" b="1" dirty="0"/>
              <a:t>, o </a:t>
            </a:r>
            <a:r>
              <a:rPr lang="en-GB" sz="1800" b="1" dirty="0" err="1"/>
              <a:t>jehož</a:t>
            </a:r>
            <a:r>
              <a:rPr lang="en-GB" sz="1800" b="1" dirty="0"/>
              <a:t> </a:t>
            </a:r>
            <a:r>
              <a:rPr lang="en-GB" sz="1800" b="1" dirty="0" err="1"/>
              <a:t>zahájení</a:t>
            </a:r>
            <a:r>
              <a:rPr lang="en-GB" sz="1800" b="1" dirty="0"/>
              <a:t> </a:t>
            </a:r>
            <a:r>
              <a:rPr lang="en-GB" sz="1800" b="1" dirty="0" err="1"/>
              <a:t>ví</a:t>
            </a:r>
            <a:r>
              <a:rPr lang="en-GB" sz="1800" b="1" dirty="0"/>
              <a:t>, </a:t>
            </a:r>
            <a:r>
              <a:rPr lang="en-GB" sz="1800" b="1" dirty="0" err="1"/>
              <a:t>splní</a:t>
            </a:r>
            <a:r>
              <a:rPr lang="en-GB" sz="1800" b="1" dirty="0"/>
              <a:t> </a:t>
            </a:r>
            <a:r>
              <a:rPr lang="en-GB" sz="1800" b="1" dirty="0" err="1"/>
              <a:t>dodatečně</a:t>
            </a:r>
            <a:r>
              <a:rPr lang="en-GB" sz="1800" b="1" dirty="0"/>
              <a:t> </a:t>
            </a:r>
            <a:r>
              <a:rPr lang="en-GB" sz="1800" b="1" dirty="0" err="1"/>
              <a:t>svou</a:t>
            </a:r>
            <a:r>
              <a:rPr lang="en-GB" sz="1800" b="1" dirty="0"/>
              <a:t> </a:t>
            </a:r>
            <a:r>
              <a:rPr lang="en-GB" sz="1800" b="1" dirty="0" err="1"/>
              <a:t>povinnost</a:t>
            </a:r>
            <a:r>
              <a:rPr lang="en-GB" sz="1800" b="1" dirty="0"/>
              <a:t> a </a:t>
            </a:r>
            <a:r>
              <a:rPr lang="en-GB" sz="1800" b="1" dirty="0" err="1"/>
              <a:t>učiní</a:t>
            </a:r>
            <a:r>
              <a:rPr lang="en-GB" sz="1800" b="1" dirty="0"/>
              <a:t> </a:t>
            </a:r>
            <a:r>
              <a:rPr lang="en-GB" sz="1800" b="1" dirty="0" err="1"/>
              <a:t>prohlášení</a:t>
            </a:r>
            <a:r>
              <a:rPr lang="en-GB" sz="1800" b="1" dirty="0"/>
              <a:t> o </a:t>
            </a:r>
            <a:r>
              <a:rPr lang="en-GB" sz="1800" b="1" dirty="0" err="1"/>
              <a:t>majetku</a:t>
            </a:r>
            <a:r>
              <a:rPr lang="en-GB" sz="1800" b="1" dirty="0"/>
              <a:t>, </a:t>
            </a:r>
            <a:r>
              <a:rPr lang="en-GB" sz="1800" b="1" dirty="0" err="1"/>
              <a:t>nejedná</a:t>
            </a:r>
            <a:r>
              <a:rPr lang="en-GB" sz="1800" b="1" dirty="0"/>
              <a:t> </a:t>
            </a:r>
            <a:r>
              <a:rPr lang="en-GB" sz="1800" b="1" dirty="0" err="1"/>
              <a:t>dobrovolně</a:t>
            </a:r>
            <a:r>
              <a:rPr lang="en-GB" sz="1800" b="1" dirty="0"/>
              <a:t> </a:t>
            </a:r>
            <a:r>
              <a:rPr lang="en-GB" sz="1800" dirty="0" err="1"/>
              <a:t>ve</a:t>
            </a:r>
            <a:r>
              <a:rPr lang="en-GB" sz="1800" dirty="0"/>
              <a:t> </a:t>
            </a:r>
            <a:r>
              <a:rPr lang="en-GB" sz="1800" dirty="0" err="1"/>
              <a:t>smyslu</a:t>
            </a:r>
            <a:r>
              <a:rPr lang="en-GB" sz="1800" dirty="0"/>
              <a:t> § 33 tr. </a:t>
            </a:r>
            <a:r>
              <a:rPr lang="en-GB" sz="1800" dirty="0" err="1"/>
              <a:t>zákoníku</a:t>
            </a:r>
            <a:r>
              <a:rPr lang="en-GB" sz="1800" dirty="0"/>
              <a:t> (</a:t>
            </a:r>
            <a:r>
              <a:rPr lang="en-GB" sz="1800" dirty="0" err="1"/>
              <a:t>viz</a:t>
            </a:r>
            <a:r>
              <a:rPr lang="en-GB" sz="1800" dirty="0"/>
              <a:t> </a:t>
            </a:r>
            <a:r>
              <a:rPr lang="en-GB" sz="1800" dirty="0" err="1"/>
              <a:t>rozhodnutí</a:t>
            </a:r>
            <a:r>
              <a:rPr lang="en-GB" sz="1800" dirty="0"/>
              <a:t> č. 35/2001 Sb. </a:t>
            </a:r>
            <a:r>
              <a:rPr lang="en-GB" sz="1800" dirty="0" err="1"/>
              <a:t>rozh</a:t>
            </a:r>
            <a:r>
              <a:rPr lang="en-GB" sz="1800" dirty="0"/>
              <a:t>. tr.), a proto </a:t>
            </a:r>
            <a:r>
              <a:rPr lang="en-GB" sz="1800" b="1" dirty="0" err="1"/>
              <a:t>nezaniká</a:t>
            </a:r>
            <a:r>
              <a:rPr lang="en-GB" sz="1800" b="1" dirty="0"/>
              <a:t> </a:t>
            </a:r>
            <a:r>
              <a:rPr lang="en-GB" sz="1800" b="1" dirty="0" err="1"/>
              <a:t>jeho</a:t>
            </a:r>
            <a:r>
              <a:rPr lang="en-GB" sz="1800" b="1" dirty="0"/>
              <a:t> </a:t>
            </a:r>
            <a:r>
              <a:rPr lang="en-GB" sz="1800" b="1" dirty="0" err="1"/>
              <a:t>trestní</a:t>
            </a:r>
            <a:r>
              <a:rPr lang="en-GB" sz="1800" b="1" dirty="0"/>
              <a:t> </a:t>
            </a:r>
            <a:r>
              <a:rPr lang="en-GB" sz="1800" b="1" dirty="0" err="1"/>
              <a:t>odpovědnost</a:t>
            </a:r>
            <a:r>
              <a:rPr lang="en-GB" sz="1800" b="1" dirty="0"/>
              <a:t> </a:t>
            </a:r>
            <a:r>
              <a:rPr lang="en-GB" sz="1800" b="1" dirty="0" err="1"/>
              <a:t>za</a:t>
            </a:r>
            <a:r>
              <a:rPr lang="en-GB" sz="1800" b="1" dirty="0"/>
              <a:t> </a:t>
            </a:r>
            <a:r>
              <a:rPr lang="en-GB" sz="1800" b="1" dirty="0" err="1"/>
              <a:t>tento</a:t>
            </a:r>
            <a:r>
              <a:rPr lang="en-GB" sz="1800" b="1" dirty="0"/>
              <a:t> </a:t>
            </a:r>
            <a:r>
              <a:rPr lang="en-GB" sz="1800" b="1" dirty="0" err="1"/>
              <a:t>trestný</a:t>
            </a:r>
            <a:r>
              <a:rPr lang="en-GB" sz="1800" b="1" dirty="0"/>
              <a:t> </a:t>
            </a:r>
            <a:r>
              <a:rPr lang="en-GB" sz="1800" b="1" dirty="0" err="1"/>
              <a:t>čin</a:t>
            </a:r>
            <a:r>
              <a:rPr lang="en-GB" sz="1800" b="1" dirty="0"/>
              <a:t> pro </a:t>
            </a:r>
            <a:r>
              <a:rPr lang="en-GB" sz="1800" b="1" dirty="0" err="1"/>
              <a:t>účinnou</a:t>
            </a:r>
            <a:r>
              <a:rPr lang="en-GB" sz="1800" b="1" dirty="0"/>
              <a:t> </a:t>
            </a:r>
            <a:r>
              <a:rPr lang="en-GB" sz="1800" b="1" dirty="0" err="1"/>
              <a:t>lítost</a:t>
            </a:r>
            <a:r>
              <a:rPr lang="en-GB" sz="1800" dirty="0"/>
              <a:t>. </a:t>
            </a:r>
            <a:r>
              <a:rPr lang="en-GB" sz="1800" dirty="0" err="1"/>
              <a:t>Takové</a:t>
            </a:r>
            <a:r>
              <a:rPr lang="en-GB" sz="1800" dirty="0"/>
              <a:t> </a:t>
            </a:r>
            <a:r>
              <a:rPr lang="en-GB" sz="1800" dirty="0" err="1"/>
              <a:t>pachatelovo</a:t>
            </a:r>
            <a:r>
              <a:rPr lang="en-GB" sz="1800" dirty="0"/>
              <a:t> </a:t>
            </a:r>
            <a:r>
              <a:rPr lang="en-GB" sz="1800" dirty="0" err="1"/>
              <a:t>chování</a:t>
            </a:r>
            <a:r>
              <a:rPr lang="en-GB" sz="1800" dirty="0"/>
              <a:t> v </a:t>
            </a:r>
            <a:r>
              <a:rPr lang="en-GB" sz="1800" dirty="0" err="1"/>
              <a:t>průběhu</a:t>
            </a:r>
            <a:r>
              <a:rPr lang="en-GB" sz="1800" dirty="0"/>
              <a:t> </a:t>
            </a:r>
            <a:r>
              <a:rPr lang="en-GB" sz="1800" dirty="0" err="1"/>
              <a:t>trestního</a:t>
            </a:r>
            <a:r>
              <a:rPr lang="en-GB" sz="1800" dirty="0"/>
              <a:t> </a:t>
            </a:r>
            <a:r>
              <a:rPr lang="en-GB" sz="1800" dirty="0" err="1"/>
              <a:t>řízení</a:t>
            </a:r>
            <a:r>
              <a:rPr lang="en-GB" sz="1800" dirty="0"/>
              <a:t> </a:t>
            </a:r>
            <a:r>
              <a:rPr lang="en-GB" sz="1800" b="1" dirty="0" err="1"/>
              <a:t>však</a:t>
            </a:r>
            <a:r>
              <a:rPr lang="en-GB" sz="1800" b="1" dirty="0"/>
              <a:t> </a:t>
            </a:r>
            <a:r>
              <a:rPr lang="en-GB" sz="1800" b="1" dirty="0" err="1"/>
              <a:t>lze</a:t>
            </a:r>
            <a:r>
              <a:rPr lang="en-GB" sz="1800" b="1" dirty="0"/>
              <a:t> </a:t>
            </a:r>
            <a:r>
              <a:rPr lang="en-GB" sz="1800" b="1" dirty="0" err="1"/>
              <a:t>zohlednit</a:t>
            </a:r>
            <a:r>
              <a:rPr lang="en-GB" sz="1800" b="1" dirty="0"/>
              <a:t> </a:t>
            </a:r>
            <a:r>
              <a:rPr lang="en-GB" sz="1800" b="1" dirty="0" err="1"/>
              <a:t>při</a:t>
            </a:r>
            <a:r>
              <a:rPr lang="en-GB" sz="1800" b="1" dirty="0"/>
              <a:t> </a:t>
            </a:r>
            <a:r>
              <a:rPr lang="en-GB" sz="1800" b="1" dirty="0" err="1"/>
              <a:t>úvaze</a:t>
            </a:r>
            <a:r>
              <a:rPr lang="en-GB" sz="1800" b="1" dirty="0"/>
              <a:t> o </a:t>
            </a:r>
            <a:r>
              <a:rPr lang="en-GB" sz="1800" b="1" dirty="0" err="1"/>
              <a:t>použití</a:t>
            </a:r>
            <a:r>
              <a:rPr lang="en-GB" sz="1800" b="1" dirty="0"/>
              <a:t> </a:t>
            </a:r>
            <a:r>
              <a:rPr lang="en-GB" sz="1800" b="1" dirty="0" err="1"/>
              <a:t>principu</a:t>
            </a:r>
            <a:r>
              <a:rPr lang="en-GB" sz="1800" b="1" dirty="0"/>
              <a:t> </a:t>
            </a:r>
            <a:r>
              <a:rPr lang="en-GB" sz="1800" b="1" dirty="0" err="1"/>
              <a:t>oportunity</a:t>
            </a:r>
            <a:r>
              <a:rPr lang="en-GB" sz="1800" b="1" dirty="0"/>
              <a:t> </a:t>
            </a:r>
            <a:r>
              <a:rPr lang="en-GB" sz="1800" b="1" dirty="0" err="1"/>
              <a:t>ve</a:t>
            </a:r>
            <a:r>
              <a:rPr lang="en-GB" sz="1800" b="1" dirty="0"/>
              <a:t> </a:t>
            </a:r>
            <a:r>
              <a:rPr lang="en-GB" sz="1800" b="1" dirty="0" err="1"/>
              <a:t>smyslu</a:t>
            </a:r>
            <a:r>
              <a:rPr lang="en-GB" sz="1800" b="1" dirty="0"/>
              <a:t> § 172 </a:t>
            </a:r>
            <a:r>
              <a:rPr lang="en-GB" sz="1800" b="1" dirty="0" err="1"/>
              <a:t>odst</a:t>
            </a:r>
            <a:r>
              <a:rPr lang="en-GB" sz="1800" b="1" dirty="0"/>
              <a:t>. 2 </a:t>
            </a:r>
            <a:r>
              <a:rPr lang="en-GB" sz="1800" b="1" dirty="0" err="1"/>
              <a:t>písm</a:t>
            </a:r>
            <a:r>
              <a:rPr lang="en-GB" sz="1800" b="1" dirty="0"/>
              <a:t>. c) tr. ř. </a:t>
            </a:r>
            <a:r>
              <a:rPr lang="en-GB" sz="1800" dirty="0"/>
              <a:t>(</a:t>
            </a:r>
            <a:r>
              <a:rPr lang="en-GB" sz="1800" dirty="0" err="1"/>
              <a:t>viz</a:t>
            </a:r>
            <a:r>
              <a:rPr lang="en-GB" sz="1800" dirty="0"/>
              <a:t> </a:t>
            </a:r>
            <a:r>
              <a:rPr lang="en-GB" sz="1800" dirty="0" err="1"/>
              <a:t>stanovisko</a:t>
            </a:r>
            <a:r>
              <a:rPr lang="en-GB" sz="1800" dirty="0"/>
              <a:t> č. 26/2013-V. Sb. </a:t>
            </a:r>
            <a:r>
              <a:rPr lang="en-GB" sz="1800" dirty="0" err="1"/>
              <a:t>rozh</a:t>
            </a:r>
            <a:r>
              <a:rPr lang="en-GB" sz="1800" dirty="0"/>
              <a:t>. tr.), </a:t>
            </a:r>
            <a:r>
              <a:rPr lang="en-GB" sz="1800" dirty="0" err="1"/>
              <a:t>tedy</a:t>
            </a:r>
            <a:r>
              <a:rPr lang="en-GB" sz="1800" dirty="0"/>
              <a:t> </a:t>
            </a:r>
            <a:r>
              <a:rPr lang="en-GB" sz="1800" dirty="0" err="1"/>
              <a:t>státní</a:t>
            </a:r>
            <a:r>
              <a:rPr lang="en-GB" sz="1800" dirty="0"/>
              <a:t> </a:t>
            </a:r>
            <a:r>
              <a:rPr lang="en-GB" sz="1800" dirty="0" err="1"/>
              <a:t>zástupce</a:t>
            </a:r>
            <a:r>
              <a:rPr lang="en-GB" sz="1800" dirty="0"/>
              <a:t> </a:t>
            </a:r>
            <a:r>
              <a:rPr lang="en-GB" sz="1800" dirty="0" err="1"/>
              <a:t>nemusí</a:t>
            </a:r>
            <a:r>
              <a:rPr lang="en-GB" sz="1800" dirty="0"/>
              <a:t> z </a:t>
            </a:r>
            <a:r>
              <a:rPr lang="en-GB" sz="1800" dirty="0" err="1"/>
              <a:t>tohoto</a:t>
            </a:r>
            <a:r>
              <a:rPr lang="en-GB" sz="1800" dirty="0"/>
              <a:t> </a:t>
            </a:r>
            <a:r>
              <a:rPr lang="en-GB" sz="1800" dirty="0" err="1"/>
              <a:t>důvodu</a:t>
            </a:r>
            <a:r>
              <a:rPr lang="en-GB" sz="1800" dirty="0"/>
              <a:t> </a:t>
            </a:r>
            <a:r>
              <a:rPr lang="en-GB" sz="1800" dirty="0" err="1"/>
              <a:t>trestní</a:t>
            </a:r>
            <a:r>
              <a:rPr lang="en-GB" sz="1800" dirty="0"/>
              <a:t> </a:t>
            </a:r>
            <a:r>
              <a:rPr lang="en-GB" sz="1800" dirty="0" err="1"/>
              <a:t>stíhání</a:t>
            </a:r>
            <a:r>
              <a:rPr lang="en-GB" sz="1800" dirty="0"/>
              <a:t> </a:t>
            </a:r>
            <a:r>
              <a:rPr lang="en-GB" sz="1800" dirty="0" err="1"/>
              <a:t>zahájit</a:t>
            </a:r>
            <a:r>
              <a:rPr lang="en-GB" sz="1800" dirty="0"/>
              <a:t> a </a:t>
            </a:r>
            <a:r>
              <a:rPr lang="en-GB" sz="1800" dirty="0" err="1"/>
              <a:t>může</a:t>
            </a:r>
            <a:r>
              <a:rPr lang="en-GB" sz="1800" dirty="0"/>
              <a:t> </a:t>
            </a:r>
            <a:r>
              <a:rPr lang="en-GB" sz="1800" dirty="0" err="1"/>
              <a:t>věc</a:t>
            </a:r>
            <a:r>
              <a:rPr lang="en-GB" sz="1800" dirty="0"/>
              <a:t> </a:t>
            </a:r>
            <a:r>
              <a:rPr lang="en-GB" sz="1800" dirty="0" err="1"/>
              <a:t>odložit</a:t>
            </a:r>
            <a:r>
              <a:rPr lang="en-GB" sz="1800" dirty="0"/>
              <a:t> v </a:t>
            </a:r>
            <a:r>
              <a:rPr lang="en-GB" sz="1800" dirty="0" err="1"/>
              <a:t>rámci</a:t>
            </a:r>
            <a:r>
              <a:rPr lang="en-GB" sz="1800" dirty="0"/>
              <a:t> </a:t>
            </a:r>
            <a:r>
              <a:rPr lang="en-GB" sz="1800" dirty="0" err="1"/>
              <a:t>prověřování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§ 159a </a:t>
            </a:r>
            <a:r>
              <a:rPr lang="en-GB" sz="1800" dirty="0" err="1"/>
              <a:t>odst</a:t>
            </a:r>
            <a:r>
              <a:rPr lang="en-GB" sz="1800" dirty="0"/>
              <a:t>. 4 tr. ř. a </a:t>
            </a:r>
            <a:r>
              <a:rPr lang="en-GB" sz="1800" dirty="0" err="1"/>
              <a:t>ve</a:t>
            </a:r>
            <a:r>
              <a:rPr lang="en-GB" sz="1800" dirty="0"/>
              <a:t> </a:t>
            </a:r>
            <a:r>
              <a:rPr lang="en-GB" sz="1800" dirty="0" err="1"/>
              <a:t>zkráceném</a:t>
            </a:r>
            <a:r>
              <a:rPr lang="en-GB" sz="1800" dirty="0"/>
              <a:t> </a:t>
            </a:r>
            <a:r>
              <a:rPr lang="en-GB" sz="1800" dirty="0" err="1"/>
              <a:t>přípravném</a:t>
            </a:r>
            <a:r>
              <a:rPr lang="en-GB" sz="1800" dirty="0"/>
              <a:t> </a:t>
            </a:r>
            <a:r>
              <a:rPr lang="en-GB" sz="1800" dirty="0" err="1"/>
              <a:t>řízení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§ 179c </a:t>
            </a:r>
            <a:r>
              <a:rPr lang="en-GB" sz="1800" dirty="0" err="1"/>
              <a:t>odst</a:t>
            </a:r>
            <a:r>
              <a:rPr lang="en-GB" sz="1800" dirty="0"/>
              <a:t>. 2 </a:t>
            </a:r>
            <a:r>
              <a:rPr lang="en-GB" sz="1800" dirty="0" err="1"/>
              <a:t>písm</a:t>
            </a:r>
            <a:r>
              <a:rPr lang="en-GB" sz="1800" dirty="0"/>
              <a:t>. </a:t>
            </a:r>
            <a:r>
              <a:rPr lang="en-GB" sz="1800" dirty="0" err="1"/>
              <a:t>i</a:t>
            </a:r>
            <a:r>
              <a:rPr lang="en-GB" sz="1800" dirty="0"/>
              <a:t>) tr. ř., </a:t>
            </a:r>
            <a:r>
              <a:rPr lang="en-GB" sz="1800" dirty="0" err="1"/>
              <a:t>případně</a:t>
            </a:r>
            <a:r>
              <a:rPr lang="en-GB" sz="1800" dirty="0"/>
              <a:t> je </a:t>
            </a:r>
            <a:r>
              <a:rPr lang="en-GB" sz="1800" dirty="0" err="1"/>
              <a:t>oprávněn</a:t>
            </a:r>
            <a:r>
              <a:rPr lang="en-GB" sz="1800" dirty="0"/>
              <a:t> </a:t>
            </a:r>
            <a:r>
              <a:rPr lang="en-GB" sz="1800" dirty="0" err="1"/>
              <a:t>zahájené</a:t>
            </a:r>
            <a:r>
              <a:rPr lang="en-GB" sz="1800" dirty="0"/>
              <a:t> </a:t>
            </a:r>
            <a:r>
              <a:rPr lang="en-GB" sz="1800" dirty="0" err="1"/>
              <a:t>trestní</a:t>
            </a:r>
            <a:r>
              <a:rPr lang="en-GB" sz="1800" dirty="0"/>
              <a:t> </a:t>
            </a:r>
            <a:r>
              <a:rPr lang="en-GB" sz="1800" dirty="0" err="1"/>
              <a:t>stíhání</a:t>
            </a:r>
            <a:r>
              <a:rPr lang="en-GB" sz="1800" dirty="0"/>
              <a:t> </a:t>
            </a:r>
            <a:r>
              <a:rPr lang="en-GB" sz="1800" dirty="0" err="1"/>
              <a:t>zastavit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§ 172 </a:t>
            </a:r>
            <a:r>
              <a:rPr lang="en-GB" sz="1800" dirty="0" err="1"/>
              <a:t>odst</a:t>
            </a:r>
            <a:r>
              <a:rPr lang="en-GB" sz="1800" dirty="0"/>
              <a:t>. 2 </a:t>
            </a:r>
            <a:r>
              <a:rPr lang="en-GB" sz="1800" dirty="0" err="1"/>
              <a:t>písm</a:t>
            </a:r>
            <a:r>
              <a:rPr lang="en-GB" sz="1800" dirty="0"/>
              <a:t>. c) tr. ř. </a:t>
            </a:r>
            <a:r>
              <a:rPr lang="en-GB" sz="1800" dirty="0" err="1"/>
              <a:t>Trestní</a:t>
            </a:r>
            <a:r>
              <a:rPr lang="en-GB" sz="1800" dirty="0"/>
              <a:t> </a:t>
            </a:r>
            <a:r>
              <a:rPr lang="en-GB" sz="1800" dirty="0" err="1"/>
              <a:t>stíhání</a:t>
            </a:r>
            <a:r>
              <a:rPr lang="en-GB" sz="1800" dirty="0"/>
              <a:t> </a:t>
            </a:r>
            <a:r>
              <a:rPr lang="en-GB" sz="1800" dirty="0" err="1"/>
              <a:t>může</a:t>
            </a:r>
            <a:r>
              <a:rPr lang="en-GB" sz="1800" dirty="0"/>
              <a:t> </a:t>
            </a:r>
            <a:r>
              <a:rPr lang="en-GB" sz="1800" dirty="0" err="1"/>
              <a:t>zastavit</a:t>
            </a:r>
            <a:r>
              <a:rPr lang="en-GB" sz="1800" dirty="0"/>
              <a:t> </a:t>
            </a:r>
            <a:r>
              <a:rPr lang="en-GB" sz="1800" dirty="0" err="1"/>
              <a:t>ze</a:t>
            </a:r>
            <a:r>
              <a:rPr lang="en-GB" sz="1800" dirty="0"/>
              <a:t> </a:t>
            </a:r>
            <a:r>
              <a:rPr lang="en-GB" sz="1800" dirty="0" err="1"/>
              <a:t>stejného</a:t>
            </a:r>
            <a:r>
              <a:rPr lang="en-GB" sz="1800" dirty="0"/>
              <a:t> </a:t>
            </a:r>
            <a:r>
              <a:rPr lang="en-GB" sz="1800" dirty="0" err="1"/>
              <a:t>důvodu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samosoudce</a:t>
            </a:r>
            <a:r>
              <a:rPr lang="en-GB" sz="1800" dirty="0"/>
              <a:t> </a:t>
            </a:r>
            <a:r>
              <a:rPr lang="en-GB" sz="1800" dirty="0" err="1"/>
              <a:t>okresního</a:t>
            </a:r>
            <a:r>
              <a:rPr lang="en-GB" sz="1800" dirty="0"/>
              <a:t> </a:t>
            </a:r>
            <a:r>
              <a:rPr lang="en-GB" sz="1800" dirty="0" err="1"/>
              <a:t>soudu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§ 314c </a:t>
            </a:r>
            <a:r>
              <a:rPr lang="en-GB" sz="1800" dirty="0" err="1"/>
              <a:t>odst</a:t>
            </a:r>
            <a:r>
              <a:rPr lang="en-GB" sz="1800" dirty="0"/>
              <a:t>. 1 </a:t>
            </a:r>
            <a:r>
              <a:rPr lang="en-GB" sz="1800" dirty="0" err="1"/>
              <a:t>písm</a:t>
            </a:r>
            <a:r>
              <a:rPr lang="en-GB" sz="1800" dirty="0"/>
              <a:t>. b) tr. ř., v </a:t>
            </a:r>
            <a:r>
              <a:rPr lang="en-GB" sz="1800" dirty="0" err="1"/>
              <a:t>rámci</a:t>
            </a:r>
            <a:r>
              <a:rPr lang="en-GB" sz="1800" dirty="0"/>
              <a:t> </a:t>
            </a:r>
            <a:r>
              <a:rPr lang="en-GB" sz="1800" dirty="0" err="1"/>
              <a:t>hlavního</a:t>
            </a:r>
            <a:r>
              <a:rPr lang="en-GB" sz="1800" dirty="0"/>
              <a:t> </a:t>
            </a:r>
            <a:r>
              <a:rPr lang="en-GB" sz="1800" dirty="0" err="1"/>
              <a:t>líčení</a:t>
            </a:r>
            <a:r>
              <a:rPr lang="en-GB" sz="1800" dirty="0"/>
              <a:t> </a:t>
            </a:r>
            <a:r>
              <a:rPr lang="en-GB" sz="1800" dirty="0" err="1"/>
              <a:t>pak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§ 223 </a:t>
            </a:r>
            <a:r>
              <a:rPr lang="en-GB" sz="1800" dirty="0" err="1"/>
              <a:t>odst</a:t>
            </a:r>
            <a:r>
              <a:rPr lang="en-GB" sz="1800" dirty="0"/>
              <a:t>. 2 tr. ř., resp. </a:t>
            </a:r>
            <a:r>
              <a:rPr lang="en-GB" sz="1800" dirty="0" err="1"/>
              <a:t>mimo</a:t>
            </a:r>
            <a:r>
              <a:rPr lang="en-GB" sz="1800" dirty="0"/>
              <a:t> </a:t>
            </a:r>
            <a:r>
              <a:rPr lang="en-GB" sz="1800" dirty="0" err="1"/>
              <a:t>hlavní</a:t>
            </a:r>
            <a:r>
              <a:rPr lang="en-GB" sz="1800" dirty="0"/>
              <a:t> </a:t>
            </a:r>
            <a:r>
              <a:rPr lang="en-GB" sz="1800" dirty="0" err="1"/>
              <a:t>líčení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§ 231 </a:t>
            </a:r>
            <a:r>
              <a:rPr lang="en-GB" sz="1800" dirty="0" err="1"/>
              <a:t>odst</a:t>
            </a:r>
            <a:r>
              <a:rPr lang="en-GB" sz="1800" dirty="0"/>
              <a:t>. 1 tr. ř., je </a:t>
            </a:r>
            <a:r>
              <a:rPr lang="en-GB" sz="1800" dirty="0" err="1"/>
              <a:t>oprávněn</a:t>
            </a:r>
            <a:r>
              <a:rPr lang="en-GB" sz="1800" dirty="0"/>
              <a:t> </a:t>
            </a:r>
            <a:r>
              <a:rPr lang="en-GB" sz="1800" dirty="0" err="1"/>
              <a:t>tak</a:t>
            </a:r>
            <a:r>
              <a:rPr lang="en-GB" sz="1800" dirty="0"/>
              <a:t> </a:t>
            </a:r>
            <a:r>
              <a:rPr lang="en-GB" sz="1800" dirty="0" err="1"/>
              <a:t>učinit</a:t>
            </a:r>
            <a:r>
              <a:rPr lang="en-GB" sz="1800" dirty="0"/>
              <a:t> </a:t>
            </a:r>
            <a:r>
              <a:rPr lang="en-GB" sz="1800" dirty="0" err="1"/>
              <a:t>případně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odvolací</a:t>
            </a:r>
            <a:r>
              <a:rPr lang="en-GB" sz="1800" dirty="0"/>
              <a:t> </a:t>
            </a:r>
            <a:r>
              <a:rPr lang="en-GB" sz="1800" dirty="0" err="1"/>
              <a:t>soud</a:t>
            </a:r>
            <a:r>
              <a:rPr lang="en-GB" sz="1800" dirty="0"/>
              <a:t> </a:t>
            </a:r>
            <a:r>
              <a:rPr lang="en-GB" sz="1800" dirty="0" err="1"/>
              <a:t>podle</a:t>
            </a:r>
            <a:r>
              <a:rPr lang="en-GB" sz="1800" dirty="0"/>
              <a:t> § 257 </a:t>
            </a:r>
            <a:r>
              <a:rPr lang="en-GB" sz="1800" dirty="0" err="1"/>
              <a:t>odst</a:t>
            </a:r>
            <a:r>
              <a:rPr lang="en-GB" sz="1800" dirty="0"/>
              <a:t>. 1 </a:t>
            </a:r>
            <a:r>
              <a:rPr lang="en-GB" sz="1800" dirty="0" err="1"/>
              <a:t>písm</a:t>
            </a:r>
            <a:r>
              <a:rPr lang="en-GB" sz="1800" dirty="0"/>
              <a:t>. c) tr. ř.</a:t>
            </a:r>
            <a:endParaRPr lang="en-GB" sz="18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95887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2/2018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501" y="714377"/>
            <a:ext cx="12045143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600" dirty="0" smtClean="0"/>
              <a:t>I. I </a:t>
            </a:r>
            <a:r>
              <a:rPr lang="en-GB" sz="1600" dirty="0" err="1"/>
              <a:t>když</a:t>
            </a:r>
            <a:r>
              <a:rPr lang="en-GB" sz="1600" dirty="0"/>
              <a:t> je </a:t>
            </a:r>
            <a:r>
              <a:rPr lang="en-GB" sz="1600" dirty="0" err="1"/>
              <a:t>orgánům</a:t>
            </a:r>
            <a:r>
              <a:rPr lang="en-GB" sz="1600" dirty="0"/>
              <a:t> </a:t>
            </a:r>
            <a:r>
              <a:rPr lang="en-GB" sz="1600" dirty="0" err="1"/>
              <a:t>činným</a:t>
            </a:r>
            <a:r>
              <a:rPr lang="en-GB" sz="1600" dirty="0"/>
              <a:t> v </a:t>
            </a:r>
            <a:r>
              <a:rPr lang="en-GB" sz="1600" dirty="0" err="1"/>
              <a:t>trestním</a:t>
            </a:r>
            <a:r>
              <a:rPr lang="en-GB" sz="1600" dirty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 </a:t>
            </a:r>
            <a:r>
              <a:rPr lang="en-GB" sz="1600" b="1" dirty="0" err="1"/>
              <a:t>známa</a:t>
            </a:r>
            <a:r>
              <a:rPr lang="en-GB" sz="1600" b="1" dirty="0"/>
              <a:t> </a:t>
            </a:r>
            <a:r>
              <a:rPr lang="en-GB" sz="1600" b="1" dirty="0" err="1"/>
              <a:t>adresa</a:t>
            </a:r>
            <a:r>
              <a:rPr lang="en-GB" sz="1600" b="1" dirty="0"/>
              <a:t> </a:t>
            </a:r>
            <a:r>
              <a:rPr lang="en-GB" sz="1600" b="1" dirty="0" err="1"/>
              <a:t>pobytu</a:t>
            </a:r>
            <a:r>
              <a:rPr lang="en-GB" sz="1600" b="1" dirty="0"/>
              <a:t> v </a:t>
            </a:r>
            <a:r>
              <a:rPr lang="en-GB" sz="1600" b="1" dirty="0" err="1"/>
              <a:t>cizině</a:t>
            </a:r>
            <a:r>
              <a:rPr lang="en-GB" sz="1600" b="1" dirty="0"/>
              <a:t> u </a:t>
            </a:r>
            <a:r>
              <a:rPr lang="en-GB" sz="1600" b="1" dirty="0" err="1"/>
              <a:t>obviněného</a:t>
            </a:r>
            <a:r>
              <a:rPr lang="en-GB" sz="1600" dirty="0"/>
              <a:t>, </a:t>
            </a:r>
            <a:r>
              <a:rPr lang="en-GB" sz="1600" dirty="0" err="1"/>
              <a:t>kterému</a:t>
            </a:r>
            <a:r>
              <a:rPr lang="en-GB" sz="1600" dirty="0"/>
              <a:t> </a:t>
            </a:r>
            <a:r>
              <a:rPr lang="en-GB" sz="1600" dirty="0" err="1"/>
              <a:t>byl</a:t>
            </a:r>
            <a:r>
              <a:rPr lang="en-GB" sz="1600" dirty="0"/>
              <a:t> </a:t>
            </a:r>
            <a:r>
              <a:rPr lang="en-GB" sz="1600" dirty="0" err="1"/>
              <a:t>již</a:t>
            </a:r>
            <a:r>
              <a:rPr lang="en-GB" sz="1600" dirty="0"/>
              <a:t> </a:t>
            </a:r>
            <a:r>
              <a:rPr lang="en-GB" sz="1600" dirty="0" err="1"/>
              <a:t>dříve</a:t>
            </a:r>
            <a:r>
              <a:rPr lang="en-GB" sz="1600" dirty="0"/>
              <a:t> </a:t>
            </a:r>
            <a:r>
              <a:rPr lang="en-GB" sz="1600" dirty="0" err="1"/>
              <a:t>doručen</a:t>
            </a:r>
            <a:r>
              <a:rPr lang="en-GB" sz="1600" dirty="0"/>
              <a:t> </a:t>
            </a:r>
            <a:r>
              <a:rPr lang="en-GB" sz="1600" dirty="0" err="1"/>
              <a:t>opis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, </a:t>
            </a:r>
            <a:r>
              <a:rPr lang="en-GB" sz="1600" dirty="0" err="1"/>
              <a:t>nebo</a:t>
            </a:r>
            <a:r>
              <a:rPr lang="en-GB" sz="1600" dirty="0"/>
              <a:t> u </a:t>
            </a:r>
            <a:r>
              <a:rPr lang="en-GB" sz="1600" dirty="0" err="1"/>
              <a:t>osoby</a:t>
            </a:r>
            <a:r>
              <a:rPr lang="en-GB" sz="1600" dirty="0"/>
              <a:t> </a:t>
            </a:r>
            <a:r>
              <a:rPr lang="en-GB" sz="1600" dirty="0" err="1"/>
              <a:t>podezřelé</a:t>
            </a:r>
            <a:r>
              <a:rPr lang="en-GB" sz="1600" dirty="0"/>
              <a:t> </a:t>
            </a:r>
            <a:r>
              <a:rPr lang="en-GB" sz="1600" dirty="0" err="1"/>
              <a:t>ze</a:t>
            </a:r>
            <a:r>
              <a:rPr lang="en-GB" sz="1600" dirty="0"/>
              <a:t> </a:t>
            </a:r>
            <a:r>
              <a:rPr lang="en-GB" sz="1600" dirty="0" err="1"/>
              <a:t>spáchání</a:t>
            </a:r>
            <a:r>
              <a:rPr lang="en-GB" sz="1600" dirty="0"/>
              <a:t> </a:t>
            </a:r>
            <a:r>
              <a:rPr lang="en-GB" sz="1600" dirty="0" err="1"/>
              <a:t>trestného</a:t>
            </a:r>
            <a:r>
              <a:rPr lang="en-GB" sz="1600" dirty="0"/>
              <a:t> </a:t>
            </a:r>
            <a:r>
              <a:rPr lang="en-GB" sz="1600" dirty="0" err="1"/>
              <a:t>činu</a:t>
            </a:r>
            <a:r>
              <a:rPr lang="en-GB" sz="1600" dirty="0"/>
              <a:t>, </a:t>
            </a:r>
            <a:r>
              <a:rPr lang="en-GB" sz="1600" dirty="0" err="1"/>
              <a:t>ohledně</a:t>
            </a:r>
            <a:r>
              <a:rPr lang="en-GB" sz="1600" dirty="0"/>
              <a:t> </a:t>
            </a:r>
            <a:r>
              <a:rPr lang="en-GB" sz="1600" dirty="0" err="1"/>
              <a:t>které</a:t>
            </a:r>
            <a:r>
              <a:rPr lang="en-GB" sz="1600" dirty="0"/>
              <a:t> </a:t>
            </a:r>
            <a:r>
              <a:rPr lang="en-GB" sz="1600" dirty="0" err="1"/>
              <a:t>již</a:t>
            </a:r>
            <a:r>
              <a:rPr lang="en-GB" sz="1600" dirty="0"/>
              <a:t> </a:t>
            </a:r>
            <a:r>
              <a:rPr lang="en-GB" sz="1600" dirty="0" err="1"/>
              <a:t>bylo</a:t>
            </a:r>
            <a:r>
              <a:rPr lang="en-GB" sz="1600" dirty="0"/>
              <a:t> </a:t>
            </a:r>
            <a:r>
              <a:rPr lang="en-GB" sz="1600" dirty="0" err="1"/>
              <a:t>vydáno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, </a:t>
            </a:r>
            <a:r>
              <a:rPr lang="en-GB" sz="1600" b="1" dirty="0" err="1"/>
              <a:t>avšak</a:t>
            </a:r>
            <a:r>
              <a:rPr lang="en-GB" sz="1600" b="1" dirty="0"/>
              <a:t> </a:t>
            </a:r>
            <a:r>
              <a:rPr lang="en-GB" sz="1600" b="1" dirty="0" err="1"/>
              <a:t>opis</a:t>
            </a:r>
            <a:r>
              <a:rPr lang="en-GB" sz="1600" b="1" dirty="0"/>
              <a:t> </a:t>
            </a:r>
            <a:r>
              <a:rPr lang="en-GB" sz="1600" b="1" dirty="0" err="1"/>
              <a:t>tohoto</a:t>
            </a:r>
            <a:r>
              <a:rPr lang="en-GB" sz="1600" b="1" dirty="0"/>
              <a:t> </a:t>
            </a:r>
            <a:r>
              <a:rPr lang="en-GB" sz="1600" b="1" dirty="0" err="1"/>
              <a:t>usnesení</a:t>
            </a:r>
            <a:r>
              <a:rPr lang="en-GB" sz="1600" b="1" dirty="0"/>
              <a:t> </a:t>
            </a:r>
            <a:r>
              <a:rPr lang="en-GB" sz="1600" b="1" dirty="0" err="1"/>
              <a:t>nebyl</a:t>
            </a:r>
            <a:r>
              <a:rPr lang="en-GB" sz="1600" b="1" dirty="0"/>
              <a:t> </a:t>
            </a:r>
            <a:r>
              <a:rPr lang="en-GB" sz="1600" b="1" dirty="0" err="1"/>
              <a:t>této</a:t>
            </a:r>
            <a:r>
              <a:rPr lang="en-GB" sz="1600" b="1" dirty="0"/>
              <a:t> </a:t>
            </a:r>
            <a:r>
              <a:rPr lang="en-GB" sz="1600" b="1" dirty="0" err="1"/>
              <a:t>osobě</a:t>
            </a:r>
            <a:r>
              <a:rPr lang="en-GB" sz="1600" b="1" dirty="0"/>
              <a:t> </a:t>
            </a:r>
            <a:r>
              <a:rPr lang="en-GB" sz="1600" b="1" dirty="0" err="1"/>
              <a:t>doručen</a:t>
            </a:r>
            <a:r>
              <a:rPr lang="en-GB" sz="1600" b="1" dirty="0"/>
              <a:t>, </a:t>
            </a:r>
            <a:r>
              <a:rPr lang="en-GB" sz="1600" b="1" dirty="0" err="1"/>
              <a:t>může</a:t>
            </a:r>
            <a:r>
              <a:rPr lang="en-GB" sz="1600" b="1" dirty="0"/>
              <a:t> </a:t>
            </a:r>
            <a:r>
              <a:rPr lang="en-GB" sz="1600" b="1" dirty="0" err="1"/>
              <a:t>soudce</a:t>
            </a:r>
            <a:r>
              <a:rPr lang="en-GB" sz="1600" b="1" dirty="0"/>
              <a:t> </a:t>
            </a:r>
            <a:r>
              <a:rPr lang="en-GB" sz="1600" b="1" dirty="0" err="1"/>
              <a:t>rozhodující</a:t>
            </a:r>
            <a:r>
              <a:rPr lang="en-GB" sz="1600" b="1" dirty="0"/>
              <a:t> o </a:t>
            </a:r>
            <a:r>
              <a:rPr lang="en-GB" sz="1600" b="1" dirty="0" err="1"/>
              <a:t>návrhu</a:t>
            </a:r>
            <a:r>
              <a:rPr lang="en-GB" sz="1600" b="1" dirty="0"/>
              <a:t> </a:t>
            </a:r>
            <a:r>
              <a:rPr lang="en-GB" sz="1600" b="1" dirty="0" err="1"/>
              <a:t>státního</a:t>
            </a:r>
            <a:r>
              <a:rPr lang="en-GB" sz="1600" b="1" dirty="0"/>
              <a:t> </a:t>
            </a:r>
            <a:r>
              <a:rPr lang="en-GB" sz="1600" b="1" dirty="0" err="1"/>
              <a:t>zástupce</a:t>
            </a:r>
            <a:r>
              <a:rPr lang="en-GB" sz="1600" b="1" dirty="0"/>
              <a:t> </a:t>
            </a:r>
            <a:r>
              <a:rPr lang="en-GB" sz="1600" b="1" dirty="0" err="1"/>
              <a:t>vydat</a:t>
            </a:r>
            <a:r>
              <a:rPr lang="en-GB" sz="1600" b="1" dirty="0"/>
              <a:t> </a:t>
            </a:r>
            <a:r>
              <a:rPr lang="en-GB" sz="1600" b="1" dirty="0" err="1"/>
              <a:t>příkaz</a:t>
            </a:r>
            <a:r>
              <a:rPr lang="en-GB" sz="1600" b="1" dirty="0"/>
              <a:t> k </a:t>
            </a:r>
            <a:r>
              <a:rPr lang="en-GB" sz="1600" b="1" dirty="0" err="1"/>
              <a:t>zatčení</a:t>
            </a:r>
            <a:r>
              <a:rPr lang="en-GB" sz="1600" b="1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69 </a:t>
            </a:r>
            <a:r>
              <a:rPr lang="en-GB" sz="1600" dirty="0" err="1"/>
              <a:t>odst</a:t>
            </a:r>
            <a:r>
              <a:rPr lang="en-GB" sz="1600" dirty="0"/>
              <a:t>. 1 tr. ř. </a:t>
            </a:r>
            <a:r>
              <a:rPr lang="en-GB" sz="1600" dirty="0" err="1"/>
              <a:t>nebo</a:t>
            </a:r>
            <a:r>
              <a:rPr lang="en-GB" sz="1600" dirty="0"/>
              <a:t> </a:t>
            </a:r>
            <a:r>
              <a:rPr lang="en-GB" sz="1600" b="1" dirty="0" err="1"/>
              <a:t>příkaz</a:t>
            </a:r>
            <a:r>
              <a:rPr lang="en-GB" sz="1600" b="1" dirty="0"/>
              <a:t> k </a:t>
            </a:r>
            <a:r>
              <a:rPr lang="en-GB" sz="1600" b="1" dirty="0" err="1"/>
              <a:t>zadržení</a:t>
            </a:r>
            <a:r>
              <a:rPr lang="en-GB" sz="1600" b="1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76a tr. ř. </a:t>
            </a:r>
            <a:r>
              <a:rPr lang="en-GB" sz="1600" b="1" dirty="0"/>
              <a:t>a </a:t>
            </a:r>
            <a:r>
              <a:rPr lang="en-GB" sz="1600" b="1" dirty="0" err="1"/>
              <a:t>navazující</a:t>
            </a:r>
            <a:r>
              <a:rPr lang="en-GB" sz="1600" b="1" dirty="0"/>
              <a:t> </a:t>
            </a:r>
            <a:r>
              <a:rPr lang="en-GB" sz="1600" b="1" dirty="0" err="1"/>
              <a:t>evropský</a:t>
            </a:r>
            <a:r>
              <a:rPr lang="en-GB" sz="1600" b="1" dirty="0"/>
              <a:t> </a:t>
            </a:r>
            <a:r>
              <a:rPr lang="en-GB" sz="1600" b="1" dirty="0" err="1"/>
              <a:t>zatýkací</a:t>
            </a:r>
            <a:r>
              <a:rPr lang="en-GB" sz="1600" b="1" dirty="0"/>
              <a:t> </a:t>
            </a:r>
            <a:r>
              <a:rPr lang="en-GB" sz="1600" b="1" dirty="0" err="1"/>
              <a:t>rozkaz</a:t>
            </a:r>
            <a:r>
              <a:rPr lang="en-GB" sz="1600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190 </a:t>
            </a:r>
            <a:r>
              <a:rPr lang="en-GB" sz="1600" dirty="0" err="1"/>
              <a:t>písm</a:t>
            </a:r>
            <a:r>
              <a:rPr lang="en-GB" sz="1600" dirty="0"/>
              <a:t>. a) </a:t>
            </a:r>
            <a:r>
              <a:rPr lang="en-GB" sz="1600" dirty="0" err="1"/>
              <a:t>zákona</a:t>
            </a:r>
            <a:r>
              <a:rPr lang="en-GB" sz="1600" dirty="0"/>
              <a:t> č. 104/2013 Sb., o </a:t>
            </a:r>
            <a:r>
              <a:rPr lang="en-GB" sz="1600" dirty="0" err="1"/>
              <a:t>mezinárodní</a:t>
            </a:r>
            <a:r>
              <a:rPr lang="en-GB" sz="1600" dirty="0"/>
              <a:t> </a:t>
            </a:r>
            <a:r>
              <a:rPr lang="en-GB" sz="1600" dirty="0" err="1"/>
              <a:t>justiční</a:t>
            </a:r>
            <a:r>
              <a:rPr lang="en-GB" sz="1600" dirty="0"/>
              <a:t> </a:t>
            </a:r>
            <a:r>
              <a:rPr lang="en-GB" sz="1600" dirty="0" err="1"/>
              <a:t>spolupráci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věcech</a:t>
            </a:r>
            <a:r>
              <a:rPr lang="en-GB" sz="1600" dirty="0"/>
              <a:t> </a:t>
            </a:r>
            <a:r>
              <a:rPr lang="en-GB" sz="1600" dirty="0" err="1"/>
              <a:t>trestních</a:t>
            </a:r>
            <a:r>
              <a:rPr lang="en-GB" sz="1600" dirty="0"/>
              <a:t>,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znění</a:t>
            </a:r>
            <a:r>
              <a:rPr lang="en-GB" sz="1600" dirty="0"/>
              <a:t> </a:t>
            </a:r>
            <a:r>
              <a:rPr lang="en-GB" sz="1600" dirty="0" err="1"/>
              <a:t>pozdějších</a:t>
            </a:r>
            <a:r>
              <a:rPr lang="en-GB" sz="1600" dirty="0"/>
              <a:t> </a:t>
            </a:r>
            <a:r>
              <a:rPr lang="en-GB" sz="1600" dirty="0" err="1"/>
              <a:t>předpisů</a:t>
            </a:r>
            <a:r>
              <a:rPr lang="en-GB" sz="1600" dirty="0"/>
              <a:t> (</a:t>
            </a:r>
            <a:r>
              <a:rPr lang="en-GB" sz="1600" dirty="0" err="1"/>
              <a:t>dále</a:t>
            </a:r>
            <a:r>
              <a:rPr lang="en-GB" sz="1600" dirty="0"/>
              <a:t> </a:t>
            </a:r>
            <a:r>
              <a:rPr lang="en-GB" sz="1600" dirty="0" err="1"/>
              <a:t>jen</a:t>
            </a:r>
            <a:r>
              <a:rPr lang="en-GB" sz="1600" dirty="0"/>
              <a:t> „z. m. j. s.“), </a:t>
            </a:r>
            <a:r>
              <a:rPr lang="en-GB" sz="1600" b="1" dirty="0" err="1"/>
              <a:t>aniž</a:t>
            </a:r>
            <a:r>
              <a:rPr lang="en-GB" sz="1600" b="1" dirty="0"/>
              <a:t> by </a:t>
            </a:r>
            <a:r>
              <a:rPr lang="en-GB" sz="1600" b="1" dirty="0" err="1"/>
              <a:t>před</a:t>
            </a:r>
            <a:r>
              <a:rPr lang="en-GB" sz="1600" b="1" dirty="0"/>
              <a:t> </a:t>
            </a:r>
            <a:r>
              <a:rPr lang="en-GB" sz="1600" b="1" dirty="0" err="1"/>
              <a:t>tím</a:t>
            </a:r>
            <a:r>
              <a:rPr lang="en-GB" sz="1600" b="1" dirty="0"/>
              <a:t> </a:t>
            </a:r>
            <a:r>
              <a:rPr lang="en-GB" sz="1600" b="1" dirty="0" err="1"/>
              <a:t>byl</a:t>
            </a:r>
            <a:r>
              <a:rPr lang="en-GB" sz="1600" b="1" dirty="0"/>
              <a:t> </a:t>
            </a:r>
            <a:r>
              <a:rPr lang="en-GB" sz="1600" b="1" dirty="0" err="1"/>
              <a:t>využit</a:t>
            </a:r>
            <a:r>
              <a:rPr lang="en-GB" sz="1600" b="1" dirty="0"/>
              <a:t> </a:t>
            </a:r>
            <a:r>
              <a:rPr lang="en-GB" sz="1600" b="1" dirty="0" err="1"/>
              <a:t>institut</a:t>
            </a:r>
            <a:r>
              <a:rPr lang="en-GB" sz="1600" b="1" dirty="0"/>
              <a:t> </a:t>
            </a:r>
            <a:r>
              <a:rPr lang="en-GB" sz="1600" b="1" dirty="0" err="1"/>
              <a:t>právní</a:t>
            </a:r>
            <a:r>
              <a:rPr lang="en-GB" sz="1600" b="1" dirty="0"/>
              <a:t> </a:t>
            </a:r>
            <a:r>
              <a:rPr lang="en-GB" sz="1600" b="1" dirty="0" err="1"/>
              <a:t>pomoci</a:t>
            </a:r>
            <a:r>
              <a:rPr lang="en-GB" sz="1600" b="1" dirty="0"/>
              <a:t> </a:t>
            </a:r>
            <a:r>
              <a:rPr lang="en-GB" sz="1600" b="1" dirty="0" err="1"/>
              <a:t>podle</a:t>
            </a:r>
            <a:r>
              <a:rPr lang="en-GB" sz="1600" b="1" dirty="0"/>
              <a:t> § 39 a </a:t>
            </a:r>
            <a:r>
              <a:rPr lang="en-GB" sz="1600" b="1" dirty="0" err="1"/>
              <a:t>násl</a:t>
            </a:r>
            <a:r>
              <a:rPr lang="en-GB" sz="1600" b="1" dirty="0"/>
              <a:t>. z. m. j. s. </a:t>
            </a:r>
            <a:r>
              <a:rPr lang="en-GB" sz="1600" dirty="0" err="1"/>
              <a:t>Tento</a:t>
            </a:r>
            <a:r>
              <a:rPr lang="en-GB" sz="1600" dirty="0"/>
              <a:t> </a:t>
            </a:r>
            <a:r>
              <a:rPr lang="en-GB" sz="1600" dirty="0" err="1"/>
              <a:t>výjimečný</a:t>
            </a:r>
            <a:r>
              <a:rPr lang="en-GB" sz="1600" dirty="0"/>
              <a:t> </a:t>
            </a:r>
            <a:r>
              <a:rPr lang="en-GB" sz="1600" dirty="0" err="1"/>
              <a:t>postup</a:t>
            </a:r>
            <a:r>
              <a:rPr lang="en-GB" sz="1600" dirty="0"/>
              <a:t> </a:t>
            </a:r>
            <a:r>
              <a:rPr lang="en-GB" sz="1600" dirty="0" err="1"/>
              <a:t>soudů</a:t>
            </a:r>
            <a:r>
              <a:rPr lang="en-GB" sz="1600" dirty="0"/>
              <a:t> </a:t>
            </a:r>
            <a:r>
              <a:rPr lang="en-GB" sz="1600" dirty="0" err="1"/>
              <a:t>lze</a:t>
            </a:r>
            <a:r>
              <a:rPr lang="en-GB" sz="1600" dirty="0"/>
              <a:t> </a:t>
            </a:r>
            <a:r>
              <a:rPr lang="en-GB" sz="1600" dirty="0" err="1"/>
              <a:t>uplatnit</a:t>
            </a:r>
            <a:r>
              <a:rPr lang="en-GB" sz="1600" dirty="0"/>
              <a:t> </a:t>
            </a:r>
            <a:r>
              <a:rPr lang="en-GB" sz="1600" dirty="0" err="1"/>
              <a:t>pouze</a:t>
            </a:r>
            <a:r>
              <a:rPr lang="en-GB" sz="1600" dirty="0"/>
              <a:t> </a:t>
            </a:r>
            <a:r>
              <a:rPr lang="en-GB" sz="1600" dirty="0" err="1"/>
              <a:t>při</a:t>
            </a:r>
            <a:r>
              <a:rPr lang="en-GB" sz="1600" dirty="0"/>
              <a:t> </a:t>
            </a:r>
            <a:r>
              <a:rPr lang="en-GB" sz="1600" dirty="0" err="1"/>
              <a:t>splnění</a:t>
            </a:r>
            <a:r>
              <a:rPr lang="en-GB" sz="1600" dirty="0"/>
              <a:t> </a:t>
            </a:r>
            <a:r>
              <a:rPr lang="en-GB" sz="1600" dirty="0" err="1"/>
              <a:t>níže</a:t>
            </a:r>
            <a:r>
              <a:rPr lang="en-GB" sz="1600" dirty="0"/>
              <a:t> </a:t>
            </a:r>
            <a:r>
              <a:rPr lang="en-GB" sz="1600" dirty="0" err="1"/>
              <a:t>uvedených</a:t>
            </a:r>
            <a:r>
              <a:rPr lang="en-GB" sz="1600" dirty="0"/>
              <a:t> </a:t>
            </a:r>
            <a:r>
              <a:rPr lang="en-GB" sz="1600" dirty="0" err="1"/>
              <a:t>podmínek</a:t>
            </a:r>
            <a:r>
              <a:rPr lang="en-GB" sz="1600" dirty="0"/>
              <a:t> a </a:t>
            </a:r>
            <a:r>
              <a:rPr lang="en-GB" sz="1600" dirty="0" err="1"/>
              <a:t>kritérií</a:t>
            </a:r>
            <a:r>
              <a:rPr lang="en-GB" sz="1600" dirty="0"/>
              <a:t>. U </a:t>
            </a:r>
            <a:r>
              <a:rPr lang="en-GB" sz="1600" dirty="0" err="1"/>
              <a:t>obviněného</a:t>
            </a:r>
            <a:r>
              <a:rPr lang="en-GB" sz="1600" dirty="0"/>
              <a:t> </a:t>
            </a:r>
            <a:r>
              <a:rPr lang="en-GB" sz="1600" dirty="0" err="1"/>
              <a:t>nebo</a:t>
            </a:r>
            <a:r>
              <a:rPr lang="en-GB" sz="1600" dirty="0"/>
              <a:t> u </a:t>
            </a:r>
            <a:r>
              <a:rPr lang="en-GB" sz="1600" dirty="0" err="1"/>
              <a:t>osoby</a:t>
            </a:r>
            <a:r>
              <a:rPr lang="en-GB" sz="1600" dirty="0"/>
              <a:t> </a:t>
            </a:r>
            <a:r>
              <a:rPr lang="en-GB" sz="1600" dirty="0" err="1"/>
              <a:t>podezřelé</a:t>
            </a:r>
            <a:r>
              <a:rPr lang="en-GB" sz="1600" dirty="0"/>
              <a:t> </a:t>
            </a:r>
            <a:r>
              <a:rPr lang="en-GB" sz="1600" dirty="0" err="1"/>
              <a:t>ze</a:t>
            </a:r>
            <a:r>
              <a:rPr lang="en-GB" sz="1600" dirty="0"/>
              <a:t> </a:t>
            </a:r>
            <a:r>
              <a:rPr lang="en-GB" sz="1600" dirty="0" err="1"/>
              <a:t>spáchání</a:t>
            </a:r>
            <a:r>
              <a:rPr lang="en-GB" sz="1600" dirty="0"/>
              <a:t> </a:t>
            </a:r>
            <a:r>
              <a:rPr lang="en-GB" sz="1600" dirty="0" err="1"/>
              <a:t>trestného</a:t>
            </a:r>
            <a:r>
              <a:rPr lang="en-GB" sz="1600" dirty="0"/>
              <a:t> </a:t>
            </a:r>
            <a:r>
              <a:rPr lang="en-GB" sz="1600" dirty="0" err="1"/>
              <a:t>činu</a:t>
            </a:r>
            <a:r>
              <a:rPr lang="en-GB" sz="1600" dirty="0"/>
              <a:t> </a:t>
            </a:r>
            <a:r>
              <a:rPr lang="en-GB" sz="1600" b="1" dirty="0" err="1"/>
              <a:t>musí</a:t>
            </a:r>
            <a:r>
              <a:rPr lang="en-GB" sz="1600" b="1" dirty="0"/>
              <a:t> </a:t>
            </a:r>
            <a:r>
              <a:rPr lang="en-GB" sz="1600" b="1" dirty="0" err="1"/>
              <a:t>existovat</a:t>
            </a:r>
            <a:r>
              <a:rPr lang="en-GB" sz="1600" b="1" dirty="0"/>
              <a:t> </a:t>
            </a:r>
            <a:r>
              <a:rPr lang="en-GB" sz="1600" b="1" dirty="0" err="1"/>
              <a:t>některý</a:t>
            </a:r>
            <a:r>
              <a:rPr lang="en-GB" sz="1600" b="1" dirty="0"/>
              <a:t> z </a:t>
            </a:r>
            <a:r>
              <a:rPr lang="en-GB" sz="1600" b="1" dirty="0" err="1"/>
              <a:t>důvodů</a:t>
            </a:r>
            <a:r>
              <a:rPr lang="en-GB" sz="1600" b="1" dirty="0"/>
              <a:t> </a:t>
            </a:r>
            <a:r>
              <a:rPr lang="en-GB" sz="1600" b="1" dirty="0" err="1"/>
              <a:t>vazby</a:t>
            </a:r>
            <a:r>
              <a:rPr lang="en-GB" sz="1600" b="1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67 tr. ř. a z </a:t>
            </a:r>
            <a:r>
              <a:rPr lang="en-GB" sz="1600" dirty="0" err="1"/>
              <a:t>okolností</a:t>
            </a:r>
            <a:r>
              <a:rPr lang="en-GB" sz="1600" dirty="0"/>
              <a:t> </a:t>
            </a:r>
            <a:r>
              <a:rPr lang="en-GB" sz="1600" dirty="0" err="1"/>
              <a:t>případu</a:t>
            </a:r>
            <a:r>
              <a:rPr lang="en-GB" sz="1600" dirty="0"/>
              <a:t> </a:t>
            </a:r>
            <a:r>
              <a:rPr lang="en-GB" sz="1600" dirty="0" err="1"/>
              <a:t>musí</a:t>
            </a:r>
            <a:r>
              <a:rPr lang="en-GB" sz="1600" dirty="0"/>
              <a:t> </a:t>
            </a:r>
            <a:r>
              <a:rPr lang="en-GB" sz="1600" dirty="0" err="1"/>
              <a:t>dále</a:t>
            </a:r>
            <a:r>
              <a:rPr lang="en-GB" sz="1600" dirty="0"/>
              <a:t> </a:t>
            </a:r>
            <a:r>
              <a:rPr lang="en-GB" sz="1600" dirty="0" err="1"/>
              <a:t>vyplývat</a:t>
            </a:r>
            <a:r>
              <a:rPr lang="en-GB" sz="1600" dirty="0"/>
              <a:t> </a:t>
            </a:r>
            <a:r>
              <a:rPr lang="en-GB" sz="1600" b="1" dirty="0" err="1"/>
              <a:t>konkrétní</a:t>
            </a:r>
            <a:r>
              <a:rPr lang="en-GB" sz="1600" b="1" dirty="0"/>
              <a:t> </a:t>
            </a:r>
            <a:r>
              <a:rPr lang="en-GB" sz="1600" b="1" dirty="0" err="1"/>
              <a:t>skutečnosti</a:t>
            </a:r>
            <a:r>
              <a:rPr lang="en-GB" sz="1600" b="1" dirty="0"/>
              <a:t> </a:t>
            </a:r>
            <a:r>
              <a:rPr lang="en-GB" sz="1600" b="1" dirty="0" err="1"/>
              <a:t>prokazující</a:t>
            </a:r>
            <a:r>
              <a:rPr lang="en-GB" sz="1600" b="1" dirty="0"/>
              <a:t>, </a:t>
            </a:r>
            <a:r>
              <a:rPr lang="en-GB" sz="1600" b="1" dirty="0" err="1"/>
              <a:t>že</a:t>
            </a:r>
            <a:r>
              <a:rPr lang="en-GB" sz="1600" b="1" dirty="0"/>
              <a:t> by </a:t>
            </a:r>
            <a:r>
              <a:rPr lang="en-GB" sz="1600" b="1" dirty="0" err="1"/>
              <a:t>využití</a:t>
            </a:r>
            <a:r>
              <a:rPr lang="en-GB" sz="1600" b="1" dirty="0"/>
              <a:t> </a:t>
            </a:r>
            <a:r>
              <a:rPr lang="en-GB" sz="1600" b="1" dirty="0" err="1"/>
              <a:t>institutů</a:t>
            </a:r>
            <a:r>
              <a:rPr lang="en-GB" sz="1600" b="1" dirty="0"/>
              <a:t> </a:t>
            </a:r>
            <a:r>
              <a:rPr lang="en-GB" sz="1600" b="1" dirty="0" err="1"/>
              <a:t>právní</a:t>
            </a:r>
            <a:r>
              <a:rPr lang="en-GB" sz="1600" b="1" dirty="0"/>
              <a:t> </a:t>
            </a:r>
            <a:r>
              <a:rPr lang="en-GB" sz="1600" b="1" dirty="0" err="1"/>
              <a:t>pomoci</a:t>
            </a:r>
            <a:r>
              <a:rPr lang="en-GB" sz="1600" b="1" dirty="0"/>
              <a:t> </a:t>
            </a:r>
            <a:r>
              <a:rPr lang="en-GB" sz="1600" b="1" dirty="0" err="1"/>
              <a:t>podle</a:t>
            </a:r>
            <a:r>
              <a:rPr lang="en-GB" sz="1600" b="1" dirty="0"/>
              <a:t> § 39 a </a:t>
            </a:r>
            <a:r>
              <a:rPr lang="en-GB" sz="1600" b="1" dirty="0" err="1"/>
              <a:t>násl</a:t>
            </a:r>
            <a:r>
              <a:rPr lang="en-GB" sz="1600" b="1" dirty="0"/>
              <a:t>. z. m. j. s. </a:t>
            </a:r>
            <a:r>
              <a:rPr lang="en-GB" sz="1600" b="1" dirty="0" err="1"/>
              <a:t>mohlo</a:t>
            </a:r>
            <a:r>
              <a:rPr lang="en-GB" sz="1600" b="1" dirty="0"/>
              <a:t> </a:t>
            </a:r>
            <a:r>
              <a:rPr lang="en-GB" sz="1600" b="1" dirty="0" err="1"/>
              <a:t>ohrozit</a:t>
            </a:r>
            <a:r>
              <a:rPr lang="en-GB" sz="1600" b="1" dirty="0"/>
              <a:t> </a:t>
            </a:r>
            <a:r>
              <a:rPr lang="en-GB" sz="1600" b="1" dirty="0" err="1" smtClean="0"/>
              <a:t>úspěšné</a:t>
            </a:r>
            <a:r>
              <a:rPr lang="en-GB" sz="1600" b="1" dirty="0" smtClean="0"/>
              <a:t> </a:t>
            </a:r>
            <a:r>
              <a:rPr lang="en-GB" sz="1600" b="1" dirty="0" err="1"/>
              <a:t>provedení</a:t>
            </a:r>
            <a:r>
              <a:rPr lang="en-GB" sz="1600" b="1" dirty="0"/>
              <a:t> </a:t>
            </a:r>
            <a:r>
              <a:rPr lang="en-GB" sz="1600" b="1" dirty="0" err="1"/>
              <a:t>trestního</a:t>
            </a:r>
            <a:r>
              <a:rPr lang="en-GB" sz="1600" b="1" dirty="0"/>
              <a:t> </a:t>
            </a:r>
            <a:r>
              <a:rPr lang="en-GB" sz="1600" b="1" dirty="0" err="1"/>
              <a:t>řízení</a:t>
            </a:r>
            <a:r>
              <a:rPr lang="en-GB" sz="1600" dirty="0"/>
              <a:t>. </a:t>
            </a:r>
            <a:r>
              <a:rPr lang="en-GB" sz="1600" dirty="0" err="1"/>
              <a:t>Tak</a:t>
            </a:r>
            <a:r>
              <a:rPr lang="en-GB" sz="1600" dirty="0"/>
              <a:t> </a:t>
            </a:r>
            <a:r>
              <a:rPr lang="en-GB" sz="1600" dirty="0" err="1"/>
              <a:t>tomu</a:t>
            </a:r>
            <a:r>
              <a:rPr lang="en-GB" sz="1600" dirty="0"/>
              <a:t> </a:t>
            </a:r>
            <a:r>
              <a:rPr lang="en-GB" sz="1600" dirty="0" err="1"/>
              <a:t>bude</a:t>
            </a:r>
            <a:r>
              <a:rPr lang="en-GB" sz="1600" dirty="0"/>
              <a:t> </a:t>
            </a:r>
            <a:r>
              <a:rPr lang="en-GB" sz="1600" dirty="0" err="1"/>
              <a:t>zejména</a:t>
            </a:r>
            <a:r>
              <a:rPr lang="en-GB" sz="1600" dirty="0"/>
              <a:t> v </a:t>
            </a:r>
            <a:r>
              <a:rPr lang="en-GB" sz="1600" dirty="0" err="1"/>
              <a:t>případech</a:t>
            </a:r>
            <a:r>
              <a:rPr lang="en-GB" sz="1600" dirty="0"/>
              <a:t>, </a:t>
            </a:r>
            <a:r>
              <a:rPr lang="en-GB" sz="1600" dirty="0" err="1"/>
              <a:t>kdy</a:t>
            </a:r>
            <a:r>
              <a:rPr lang="en-GB" sz="1600" dirty="0"/>
              <a:t> by </a:t>
            </a:r>
            <a:r>
              <a:rPr lang="en-GB" sz="1600" dirty="0" err="1"/>
              <a:t>využití</a:t>
            </a:r>
            <a:r>
              <a:rPr lang="en-GB" sz="1600" dirty="0"/>
              <a:t> </a:t>
            </a:r>
            <a:r>
              <a:rPr lang="en-GB" sz="1600" dirty="0" err="1"/>
              <a:t>institutů</a:t>
            </a:r>
            <a:r>
              <a:rPr lang="en-GB" sz="1600" dirty="0"/>
              <a:t> </a:t>
            </a:r>
            <a:r>
              <a:rPr lang="en-GB" sz="1600" dirty="0" err="1"/>
              <a:t>právní</a:t>
            </a:r>
            <a:r>
              <a:rPr lang="en-GB" sz="1600" dirty="0"/>
              <a:t> </a:t>
            </a:r>
            <a:r>
              <a:rPr lang="en-GB" sz="1600" dirty="0" err="1" smtClean="0"/>
              <a:t>pomoci</a:t>
            </a:r>
            <a:r>
              <a:rPr lang="en-GB" sz="1600" dirty="0" smtClean="0"/>
              <a:t> </a:t>
            </a:r>
            <a:r>
              <a:rPr lang="en-GB" sz="1600" dirty="0" err="1" smtClean="0"/>
              <a:t>mohlo</a:t>
            </a:r>
            <a:r>
              <a:rPr lang="en-GB" sz="1600" dirty="0" smtClean="0"/>
              <a:t> </a:t>
            </a:r>
            <a:r>
              <a:rPr lang="en-GB" sz="1600" b="1" dirty="0" err="1" smtClean="0"/>
              <a:t>iniciovat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útěk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či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skrývání</a:t>
            </a:r>
            <a:r>
              <a:rPr lang="en-GB" sz="1600" b="1" dirty="0" smtClean="0"/>
              <a:t> </a:t>
            </a:r>
            <a:r>
              <a:rPr lang="en-GB" sz="1600" dirty="0" err="1" smtClean="0"/>
              <a:t>osoby</a:t>
            </a:r>
            <a:r>
              <a:rPr lang="en-GB" sz="1600" dirty="0" smtClean="0"/>
              <a:t>, </a:t>
            </a:r>
            <a:r>
              <a:rPr lang="en-GB" sz="1600" dirty="0" err="1" smtClean="0"/>
              <a:t>proti</a:t>
            </a:r>
            <a:r>
              <a:rPr lang="en-GB" sz="1600" dirty="0" smtClean="0"/>
              <a:t> </a:t>
            </a:r>
            <a:r>
              <a:rPr lang="en-GB" sz="1600" dirty="0" err="1" smtClean="0"/>
              <a:t>níž</a:t>
            </a:r>
            <a:r>
              <a:rPr lang="en-GB" sz="1600" dirty="0" smtClean="0"/>
              <a:t> se </a:t>
            </a:r>
            <a:r>
              <a:rPr lang="en-GB" sz="1600" dirty="0" err="1" smtClean="0"/>
              <a:t>řízení</a:t>
            </a:r>
            <a:r>
              <a:rPr lang="en-GB" sz="1600" dirty="0" smtClean="0"/>
              <a:t> </a:t>
            </a:r>
            <a:r>
              <a:rPr lang="en-GB" sz="1600" dirty="0" err="1" smtClean="0"/>
              <a:t>vede</a:t>
            </a:r>
            <a:r>
              <a:rPr lang="en-GB" sz="1600" dirty="0" smtClean="0"/>
              <a:t>, </a:t>
            </a:r>
            <a:r>
              <a:rPr lang="en-GB" sz="1600" dirty="0" err="1"/>
              <a:t>dále</a:t>
            </a:r>
            <a:r>
              <a:rPr lang="en-GB" sz="1600" dirty="0"/>
              <a:t> v </a:t>
            </a:r>
            <a:r>
              <a:rPr lang="en-GB" sz="1600" dirty="0" err="1"/>
              <a:t>případech</a:t>
            </a:r>
            <a:r>
              <a:rPr lang="en-GB" sz="1600" dirty="0"/>
              <a:t>, </a:t>
            </a:r>
            <a:r>
              <a:rPr lang="en-GB" sz="1600" dirty="0" err="1"/>
              <a:t>pokud</a:t>
            </a:r>
            <a:r>
              <a:rPr lang="en-GB" sz="1600" dirty="0"/>
              <a:t> </a:t>
            </a:r>
            <a:r>
              <a:rPr lang="en-GB" sz="1600" dirty="0" err="1"/>
              <a:t>tato</a:t>
            </a:r>
            <a:r>
              <a:rPr lang="en-GB" sz="1600" dirty="0"/>
              <a:t> </a:t>
            </a:r>
            <a:r>
              <a:rPr lang="en-GB" sz="1600" dirty="0" err="1"/>
              <a:t>osoba</a:t>
            </a:r>
            <a:r>
              <a:rPr lang="en-GB" sz="1600" dirty="0"/>
              <a:t> </a:t>
            </a:r>
            <a:r>
              <a:rPr lang="en-GB" sz="1600" b="1" dirty="0" err="1"/>
              <a:t>zjevně</a:t>
            </a:r>
            <a:r>
              <a:rPr lang="en-GB" sz="1600" b="1" dirty="0"/>
              <a:t> </a:t>
            </a:r>
            <a:r>
              <a:rPr lang="en-GB" sz="1600" b="1" dirty="0" err="1"/>
              <a:t>činí</a:t>
            </a:r>
            <a:r>
              <a:rPr lang="en-GB" sz="1600" b="1" dirty="0"/>
              <a:t> </a:t>
            </a:r>
            <a:r>
              <a:rPr lang="en-GB" sz="1600" b="1" dirty="0" err="1"/>
              <a:t>opatření</a:t>
            </a:r>
            <a:r>
              <a:rPr lang="en-GB" sz="1600" b="1" dirty="0"/>
              <a:t> </a:t>
            </a:r>
            <a:r>
              <a:rPr lang="en-GB" sz="1600" b="1" dirty="0" err="1"/>
              <a:t>ve</a:t>
            </a:r>
            <a:r>
              <a:rPr lang="en-GB" sz="1600" b="1" dirty="0"/>
              <a:t> </a:t>
            </a:r>
            <a:r>
              <a:rPr lang="en-GB" sz="1600" b="1" dirty="0" err="1"/>
              <a:t>snaze</a:t>
            </a:r>
            <a:r>
              <a:rPr lang="en-GB" sz="1600" b="1" dirty="0"/>
              <a:t> </a:t>
            </a:r>
            <a:r>
              <a:rPr lang="en-GB" sz="1600" b="1" dirty="0" err="1"/>
              <a:t>zabránit</a:t>
            </a:r>
            <a:r>
              <a:rPr lang="en-GB" sz="1600" b="1" dirty="0"/>
              <a:t> </a:t>
            </a:r>
            <a:r>
              <a:rPr lang="en-GB" sz="1600" b="1" dirty="0" err="1"/>
              <a:t>doručení</a:t>
            </a:r>
            <a:r>
              <a:rPr lang="en-GB" sz="1600" b="1" dirty="0"/>
              <a:t> </a:t>
            </a:r>
            <a:r>
              <a:rPr lang="en-GB" sz="1600" b="1" dirty="0" err="1"/>
              <a:t>předvolání</a:t>
            </a:r>
            <a:r>
              <a:rPr lang="en-GB" sz="1600" b="1" dirty="0"/>
              <a:t> </a:t>
            </a:r>
            <a:r>
              <a:rPr lang="en-GB" sz="1600" dirty="0" err="1"/>
              <a:t>či</a:t>
            </a:r>
            <a:r>
              <a:rPr lang="en-GB" sz="1600" dirty="0"/>
              <a:t> </a:t>
            </a:r>
            <a:r>
              <a:rPr lang="en-GB" sz="1600" dirty="0" err="1"/>
              <a:t>opisu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 </a:t>
            </a:r>
            <a:r>
              <a:rPr lang="en-GB" sz="1600" dirty="0" err="1"/>
              <a:t>nebo</a:t>
            </a:r>
            <a:r>
              <a:rPr lang="en-GB" sz="1600" dirty="0"/>
              <a:t> </a:t>
            </a:r>
            <a:r>
              <a:rPr lang="en-GB" sz="1600" b="1" dirty="0" err="1"/>
              <a:t>činí</a:t>
            </a:r>
            <a:r>
              <a:rPr lang="en-GB" sz="1600" b="1" dirty="0"/>
              <a:t> </a:t>
            </a:r>
            <a:r>
              <a:rPr lang="en-GB" sz="1600" b="1" dirty="0" err="1"/>
              <a:t>kroky</a:t>
            </a:r>
            <a:r>
              <a:rPr lang="en-GB" sz="1600" b="1" dirty="0"/>
              <a:t> k </a:t>
            </a:r>
            <a:r>
              <a:rPr lang="en-GB" sz="1600" b="1" dirty="0" err="1"/>
              <a:t>zakrytí</a:t>
            </a:r>
            <a:r>
              <a:rPr lang="en-GB" sz="1600" b="1" dirty="0"/>
              <a:t> </a:t>
            </a:r>
            <a:r>
              <a:rPr lang="en-GB" sz="1600" b="1" dirty="0" err="1"/>
              <a:t>své</a:t>
            </a:r>
            <a:r>
              <a:rPr lang="en-GB" sz="1600" b="1" dirty="0"/>
              <a:t> </a:t>
            </a:r>
            <a:r>
              <a:rPr lang="en-GB" sz="1600" b="1" dirty="0" err="1"/>
              <a:t>trestné</a:t>
            </a:r>
            <a:r>
              <a:rPr lang="en-GB" sz="1600" b="1" dirty="0"/>
              <a:t> </a:t>
            </a:r>
            <a:r>
              <a:rPr lang="en-GB" sz="1600" b="1" dirty="0" err="1"/>
              <a:t>činnosti</a:t>
            </a:r>
            <a:r>
              <a:rPr lang="en-GB" sz="1600" b="1" dirty="0"/>
              <a:t> </a:t>
            </a:r>
            <a:r>
              <a:rPr lang="en-GB" sz="1600" dirty="0" err="1"/>
              <a:t>apod</a:t>
            </a:r>
            <a:r>
              <a:rPr lang="en-GB" sz="1600" dirty="0"/>
              <a:t>. </a:t>
            </a:r>
            <a:r>
              <a:rPr lang="en-GB" sz="1600" dirty="0" err="1"/>
              <a:t>Za</a:t>
            </a:r>
            <a:r>
              <a:rPr lang="en-GB" sz="1600" dirty="0"/>
              <a:t> </a:t>
            </a:r>
            <a:r>
              <a:rPr lang="en-GB" sz="1600" dirty="0" err="1"/>
              <a:t>odůvodněný</a:t>
            </a:r>
            <a:r>
              <a:rPr lang="en-GB" sz="1600" dirty="0"/>
              <a:t> </a:t>
            </a:r>
            <a:r>
              <a:rPr lang="en-GB" sz="1600" dirty="0" err="1"/>
              <a:t>případ</a:t>
            </a:r>
            <a:r>
              <a:rPr lang="en-GB" sz="1600" dirty="0"/>
              <a:t> </a:t>
            </a:r>
            <a:r>
              <a:rPr lang="en-GB" sz="1600" dirty="0" err="1"/>
              <a:t>reálného</a:t>
            </a:r>
            <a:r>
              <a:rPr lang="en-GB" sz="1600" dirty="0"/>
              <a:t> </a:t>
            </a:r>
            <a:r>
              <a:rPr lang="en-GB" sz="1600" dirty="0" err="1"/>
              <a:t>ohrožení</a:t>
            </a:r>
            <a:r>
              <a:rPr lang="en-GB" sz="1600" dirty="0"/>
              <a:t> </a:t>
            </a:r>
            <a:r>
              <a:rPr lang="en-GB" sz="1600" dirty="0" err="1"/>
              <a:t>úspěšného</a:t>
            </a:r>
            <a:r>
              <a:rPr lang="en-GB" sz="1600" dirty="0"/>
              <a:t> </a:t>
            </a:r>
            <a:r>
              <a:rPr lang="en-GB" sz="1600" dirty="0" err="1"/>
              <a:t>provedení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 je </a:t>
            </a:r>
            <a:r>
              <a:rPr lang="en-GB" sz="1600" dirty="0" err="1"/>
              <a:t>možno</a:t>
            </a:r>
            <a:r>
              <a:rPr lang="en-GB" sz="1600" dirty="0"/>
              <a:t> </a:t>
            </a:r>
            <a:r>
              <a:rPr lang="en-GB" sz="1600" dirty="0" err="1"/>
              <a:t>považovat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situaci</a:t>
            </a:r>
            <a:r>
              <a:rPr lang="en-GB" sz="1600" dirty="0"/>
              <a:t>, </a:t>
            </a:r>
            <a:r>
              <a:rPr lang="en-GB" sz="1600" dirty="0" err="1"/>
              <a:t>kdy</a:t>
            </a:r>
            <a:r>
              <a:rPr lang="en-GB" sz="1600" dirty="0"/>
              <a:t> </a:t>
            </a:r>
            <a:r>
              <a:rPr lang="en-GB" sz="1600" b="1" dirty="0"/>
              <a:t>je </a:t>
            </a:r>
            <a:r>
              <a:rPr lang="en-GB" sz="1600" b="1" dirty="0" err="1"/>
              <a:t>sice</a:t>
            </a:r>
            <a:r>
              <a:rPr lang="en-GB" sz="1600" b="1" dirty="0"/>
              <a:t> </a:t>
            </a:r>
            <a:r>
              <a:rPr lang="en-GB" sz="1600" b="1" dirty="0" err="1"/>
              <a:t>obviněný</a:t>
            </a:r>
            <a:r>
              <a:rPr lang="en-GB" sz="1600" b="1" dirty="0"/>
              <a:t> </a:t>
            </a:r>
            <a:r>
              <a:rPr lang="en-GB" sz="1600" b="1" dirty="0" err="1"/>
              <a:t>kontaktní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známé</a:t>
            </a:r>
            <a:r>
              <a:rPr lang="en-GB" sz="1600" b="1" dirty="0"/>
              <a:t> </a:t>
            </a:r>
            <a:r>
              <a:rPr lang="en-GB" sz="1600" b="1" dirty="0" err="1"/>
              <a:t>adrese</a:t>
            </a:r>
            <a:r>
              <a:rPr lang="en-GB" sz="1600" b="1" dirty="0"/>
              <a:t> v </a:t>
            </a:r>
            <a:r>
              <a:rPr lang="en-GB" sz="1600" b="1" dirty="0" err="1"/>
              <a:t>cizině</a:t>
            </a:r>
            <a:r>
              <a:rPr lang="en-GB" sz="1600" dirty="0"/>
              <a:t>, </a:t>
            </a:r>
            <a:r>
              <a:rPr lang="en-GB" sz="1600" dirty="0" err="1"/>
              <a:t>včetně</a:t>
            </a:r>
            <a:r>
              <a:rPr lang="en-GB" sz="1600" dirty="0"/>
              <a:t> </a:t>
            </a:r>
            <a:r>
              <a:rPr lang="en-GB" sz="1600" dirty="0" err="1"/>
              <a:t>toho</a:t>
            </a:r>
            <a:r>
              <a:rPr lang="en-GB" sz="1600" dirty="0"/>
              <a:t>, </a:t>
            </a:r>
            <a:r>
              <a:rPr lang="en-GB" sz="1600" dirty="0" err="1"/>
              <a:t>že</a:t>
            </a:r>
            <a:r>
              <a:rPr lang="en-GB" sz="1600" dirty="0"/>
              <a:t> </a:t>
            </a:r>
            <a:r>
              <a:rPr lang="en-GB" sz="1600" dirty="0" err="1"/>
              <a:t>převezme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 </a:t>
            </a:r>
            <a:r>
              <a:rPr lang="en-GB" sz="1600" dirty="0" err="1"/>
              <a:t>nebo</a:t>
            </a:r>
            <a:r>
              <a:rPr lang="en-GB" sz="1600" dirty="0"/>
              <a:t> </a:t>
            </a:r>
            <a:r>
              <a:rPr lang="en-GB" sz="1600" dirty="0" err="1"/>
              <a:t>předvolání</a:t>
            </a:r>
            <a:r>
              <a:rPr lang="en-GB" sz="1600" dirty="0"/>
              <a:t> k </a:t>
            </a:r>
            <a:r>
              <a:rPr lang="en-GB" sz="1600" dirty="0" err="1"/>
              <a:t>úkonu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, </a:t>
            </a:r>
            <a:r>
              <a:rPr lang="en-GB" sz="1600" dirty="0" err="1"/>
              <a:t>které</a:t>
            </a:r>
            <a:r>
              <a:rPr lang="en-GB" sz="1600" dirty="0"/>
              <a:t> mu </a:t>
            </a:r>
            <a:r>
              <a:rPr lang="en-GB" sz="1600" dirty="0" err="1"/>
              <a:t>bylo</a:t>
            </a:r>
            <a:r>
              <a:rPr lang="en-GB" sz="1600" dirty="0"/>
              <a:t> </a:t>
            </a:r>
            <a:r>
              <a:rPr lang="en-GB" sz="1600" dirty="0" err="1"/>
              <a:t>doručeno</a:t>
            </a:r>
            <a:r>
              <a:rPr lang="en-GB" sz="1600" dirty="0"/>
              <a:t>, </a:t>
            </a:r>
            <a:r>
              <a:rPr lang="en-GB" sz="1600" dirty="0" err="1"/>
              <a:t>ovšem</a:t>
            </a:r>
            <a:r>
              <a:rPr lang="en-GB" sz="1600" dirty="0"/>
              <a:t> </a:t>
            </a:r>
            <a:r>
              <a:rPr lang="en-GB" sz="1600" b="1" dirty="0"/>
              <a:t>je </a:t>
            </a:r>
            <a:r>
              <a:rPr lang="en-GB" sz="1600" b="1" dirty="0" err="1"/>
              <a:t>buď</a:t>
            </a:r>
            <a:r>
              <a:rPr lang="en-GB" sz="1600" b="1" dirty="0"/>
              <a:t> </a:t>
            </a:r>
            <a:r>
              <a:rPr lang="en-GB" sz="1600" b="1" dirty="0" err="1"/>
              <a:t>zcela</a:t>
            </a:r>
            <a:r>
              <a:rPr lang="en-GB" sz="1600" b="1" dirty="0"/>
              <a:t> </a:t>
            </a:r>
            <a:r>
              <a:rPr lang="en-GB" sz="1600" b="1" dirty="0" err="1"/>
              <a:t>pasivní</a:t>
            </a:r>
            <a:r>
              <a:rPr lang="en-GB" sz="1600" b="1" dirty="0"/>
              <a:t>, </a:t>
            </a:r>
            <a:r>
              <a:rPr lang="en-GB" sz="1600" b="1" dirty="0" err="1"/>
              <a:t>nebo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výzvu</a:t>
            </a:r>
            <a:r>
              <a:rPr lang="en-GB" sz="1600" b="1" dirty="0"/>
              <a:t> k </a:t>
            </a:r>
            <a:r>
              <a:rPr lang="en-GB" sz="1600" b="1" dirty="0" err="1"/>
              <a:t>dostavení</a:t>
            </a:r>
            <a:r>
              <a:rPr lang="en-GB" sz="1600" b="1" dirty="0"/>
              <a:t> se k </a:t>
            </a:r>
            <a:r>
              <a:rPr lang="en-GB" sz="1600" b="1" dirty="0" err="1"/>
              <a:t>úkonu</a:t>
            </a:r>
            <a:r>
              <a:rPr lang="en-GB" sz="1600" b="1" dirty="0"/>
              <a:t> </a:t>
            </a:r>
            <a:r>
              <a:rPr lang="en-GB" sz="1600" b="1" dirty="0" err="1"/>
              <a:t>reaguje</a:t>
            </a:r>
            <a:r>
              <a:rPr lang="en-GB" sz="1600" b="1" dirty="0"/>
              <a:t> </a:t>
            </a:r>
            <a:r>
              <a:rPr lang="en-GB" sz="1600" b="1" dirty="0" err="1"/>
              <a:t>opakovaně</a:t>
            </a:r>
            <a:r>
              <a:rPr lang="en-GB" sz="1600" b="1" dirty="0"/>
              <a:t> </a:t>
            </a:r>
            <a:r>
              <a:rPr lang="en-GB" sz="1600" b="1" dirty="0" err="1"/>
              <a:t>pouze</a:t>
            </a:r>
            <a:r>
              <a:rPr lang="en-GB" sz="1600" b="1" dirty="0"/>
              <a:t> </a:t>
            </a:r>
            <a:r>
              <a:rPr lang="en-GB" sz="1600" b="1" dirty="0" err="1"/>
              <a:t>různými</a:t>
            </a:r>
            <a:r>
              <a:rPr lang="en-GB" sz="1600" b="1" dirty="0"/>
              <a:t> </a:t>
            </a:r>
            <a:r>
              <a:rPr lang="en-GB" sz="1600" b="1" dirty="0" err="1"/>
              <a:t>omluvami</a:t>
            </a:r>
            <a:r>
              <a:rPr lang="en-GB" sz="1600" b="1" dirty="0"/>
              <a:t> </a:t>
            </a:r>
            <a:r>
              <a:rPr lang="en-GB" sz="1600" b="1" dirty="0" err="1"/>
              <a:t>či</a:t>
            </a:r>
            <a:r>
              <a:rPr lang="en-GB" sz="1600" b="1" dirty="0"/>
              <a:t> </a:t>
            </a:r>
            <a:r>
              <a:rPr lang="en-GB" sz="1600" b="1" dirty="0" err="1"/>
              <a:t>žádostmi</a:t>
            </a:r>
            <a:r>
              <a:rPr lang="en-GB" sz="1600" b="1" dirty="0"/>
              <a:t> o </a:t>
            </a:r>
            <a:r>
              <a:rPr lang="en-GB" sz="1600" b="1" dirty="0" err="1"/>
              <a:t>provedení</a:t>
            </a:r>
            <a:r>
              <a:rPr lang="en-GB" sz="1600" b="1" dirty="0"/>
              <a:t> </a:t>
            </a:r>
            <a:r>
              <a:rPr lang="en-GB" sz="1600" b="1" dirty="0" err="1"/>
              <a:t>úkonu</a:t>
            </a:r>
            <a:r>
              <a:rPr lang="en-GB" sz="1600" b="1" dirty="0"/>
              <a:t> </a:t>
            </a:r>
            <a:r>
              <a:rPr lang="en-GB" sz="1600" b="1" dirty="0" err="1"/>
              <a:t>cestou</a:t>
            </a:r>
            <a:r>
              <a:rPr lang="en-GB" sz="1600" b="1" dirty="0"/>
              <a:t> </a:t>
            </a:r>
            <a:r>
              <a:rPr lang="en-GB" sz="1600" b="1" dirty="0" err="1"/>
              <a:t>právní</a:t>
            </a:r>
            <a:r>
              <a:rPr lang="en-GB" sz="1600" b="1" dirty="0"/>
              <a:t> </a:t>
            </a:r>
            <a:r>
              <a:rPr lang="en-GB" sz="1600" b="1" dirty="0" err="1"/>
              <a:t>pomoci</a:t>
            </a:r>
            <a:r>
              <a:rPr lang="en-GB" sz="1600" dirty="0"/>
              <a:t>, a je </a:t>
            </a:r>
            <a:r>
              <a:rPr lang="en-GB" sz="1600" dirty="0" err="1"/>
              <a:t>tak</a:t>
            </a:r>
            <a:r>
              <a:rPr lang="en-GB" sz="1600" dirty="0"/>
              <a:t> </a:t>
            </a:r>
            <a:r>
              <a:rPr lang="en-GB" sz="1600" dirty="0" err="1"/>
              <a:t>zřejmé</a:t>
            </a:r>
            <a:r>
              <a:rPr lang="en-GB" sz="1600" dirty="0"/>
              <a:t>, </a:t>
            </a:r>
            <a:r>
              <a:rPr lang="en-GB" sz="1600" dirty="0" err="1"/>
              <a:t>že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tímto</a:t>
            </a:r>
            <a:r>
              <a:rPr lang="en-GB" sz="1600" dirty="0"/>
              <a:t> </a:t>
            </a:r>
            <a:r>
              <a:rPr lang="en-GB" sz="1600" dirty="0" err="1"/>
              <a:t>způsobem</a:t>
            </a:r>
            <a:r>
              <a:rPr lang="en-GB" sz="1600" dirty="0"/>
              <a:t> </a:t>
            </a:r>
            <a:r>
              <a:rPr lang="en-GB" sz="1600" dirty="0" err="1"/>
              <a:t>může</a:t>
            </a:r>
            <a:r>
              <a:rPr lang="en-GB" sz="1600" dirty="0"/>
              <a:t> </a:t>
            </a:r>
            <a:r>
              <a:rPr lang="en-GB" sz="1600" dirty="0" err="1"/>
              <a:t>ohrozit</a:t>
            </a:r>
            <a:r>
              <a:rPr lang="en-GB" sz="1600" dirty="0"/>
              <a:t> </a:t>
            </a:r>
            <a:r>
              <a:rPr lang="en-GB" sz="1600" dirty="0" err="1"/>
              <a:t>úspěšné</a:t>
            </a:r>
            <a:r>
              <a:rPr lang="en-GB" sz="1600" dirty="0"/>
              <a:t> </a:t>
            </a:r>
            <a:r>
              <a:rPr lang="en-GB" sz="1600" dirty="0" err="1"/>
              <a:t>provedení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. </a:t>
            </a:r>
            <a:endParaRPr lang="cs-CZ" sz="1600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600" dirty="0" smtClean="0"/>
              <a:t>II</a:t>
            </a:r>
            <a:r>
              <a:rPr lang="en-GB" sz="1600" dirty="0"/>
              <a:t>. </a:t>
            </a:r>
            <a:r>
              <a:rPr lang="en-GB" sz="1600" dirty="0" err="1"/>
              <a:t>Podmínku</a:t>
            </a:r>
            <a:r>
              <a:rPr lang="en-GB" sz="1600" dirty="0"/>
              <a:t> </a:t>
            </a:r>
            <a:r>
              <a:rPr lang="en-GB" sz="1600" dirty="0" err="1"/>
              <a:t>nemožnosti</a:t>
            </a:r>
            <a:r>
              <a:rPr lang="en-GB" sz="1600" dirty="0"/>
              <a:t> </a:t>
            </a:r>
            <a:r>
              <a:rPr lang="en-GB" sz="1600" dirty="0" err="1"/>
              <a:t>předvolání</a:t>
            </a:r>
            <a:r>
              <a:rPr lang="en-GB" sz="1600" dirty="0"/>
              <a:t> </a:t>
            </a:r>
            <a:r>
              <a:rPr lang="en-GB" sz="1600" dirty="0" err="1"/>
              <a:t>obviněného</a:t>
            </a:r>
            <a:r>
              <a:rPr lang="en-GB" sz="1600" dirty="0"/>
              <a:t> </a:t>
            </a:r>
            <a:r>
              <a:rPr lang="en-GB" sz="1600" dirty="0" err="1"/>
              <a:t>uvedenou</a:t>
            </a:r>
            <a:r>
              <a:rPr lang="en-GB" sz="1600" dirty="0"/>
              <a:t> v § 69 </a:t>
            </a:r>
            <a:r>
              <a:rPr lang="en-GB" sz="1600" dirty="0" err="1"/>
              <a:t>odst</a:t>
            </a:r>
            <a:r>
              <a:rPr lang="en-GB" sz="1600" dirty="0"/>
              <a:t>. 1 tr. ř. je </a:t>
            </a:r>
            <a:r>
              <a:rPr lang="en-GB" sz="1600" dirty="0" err="1"/>
              <a:t>nutno</a:t>
            </a:r>
            <a:r>
              <a:rPr lang="en-GB" sz="1600" dirty="0"/>
              <a:t> </a:t>
            </a:r>
            <a:r>
              <a:rPr lang="en-GB" sz="1600" dirty="0" err="1"/>
              <a:t>vykládat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smyslu</a:t>
            </a:r>
            <a:r>
              <a:rPr lang="en-GB" sz="1600" dirty="0"/>
              <a:t> § 90 </a:t>
            </a:r>
            <a:r>
              <a:rPr lang="en-GB" sz="1600" dirty="0" err="1"/>
              <a:t>odst</a:t>
            </a:r>
            <a:r>
              <a:rPr lang="en-GB" sz="1600" dirty="0"/>
              <a:t>. 2 tr. ř., </a:t>
            </a:r>
            <a:r>
              <a:rPr lang="en-GB" sz="1600" dirty="0" err="1"/>
              <a:t>podle</a:t>
            </a:r>
            <a:r>
              <a:rPr lang="en-GB" sz="1600" dirty="0"/>
              <a:t> </a:t>
            </a:r>
            <a:r>
              <a:rPr lang="en-GB" sz="1600" dirty="0" err="1"/>
              <a:t>něhož</a:t>
            </a:r>
            <a:r>
              <a:rPr lang="en-GB" sz="1600" dirty="0"/>
              <a:t> </a:t>
            </a:r>
            <a:r>
              <a:rPr lang="en-GB" sz="1600" dirty="0" err="1"/>
              <a:t>obviněný</a:t>
            </a:r>
            <a:r>
              <a:rPr lang="en-GB" sz="1600" dirty="0"/>
              <a:t> </a:t>
            </a:r>
            <a:r>
              <a:rPr lang="en-GB" sz="1600" dirty="0" err="1"/>
              <a:t>může</a:t>
            </a:r>
            <a:r>
              <a:rPr lang="en-GB" sz="1600" dirty="0"/>
              <a:t> </a:t>
            </a:r>
            <a:r>
              <a:rPr lang="en-GB" sz="1600" dirty="0" err="1"/>
              <a:t>být</a:t>
            </a:r>
            <a:r>
              <a:rPr lang="en-GB" sz="1600" dirty="0"/>
              <a:t> </a:t>
            </a:r>
            <a:r>
              <a:rPr lang="en-GB" sz="1600" dirty="0" err="1"/>
              <a:t>předveden</a:t>
            </a:r>
            <a:r>
              <a:rPr lang="en-GB" sz="1600" dirty="0"/>
              <a:t> </a:t>
            </a:r>
            <a:r>
              <a:rPr lang="en-GB" sz="1600" b="1" dirty="0" err="1"/>
              <a:t>i</a:t>
            </a:r>
            <a:r>
              <a:rPr lang="en-GB" sz="1600" b="1" dirty="0"/>
              <a:t> bez </a:t>
            </a:r>
            <a:r>
              <a:rPr lang="en-GB" sz="1600" b="1" dirty="0" err="1"/>
              <a:t>předchozího</a:t>
            </a:r>
            <a:r>
              <a:rPr lang="en-GB" sz="1600" b="1" dirty="0"/>
              <a:t> </a:t>
            </a:r>
            <a:r>
              <a:rPr lang="en-GB" sz="1600" b="1" dirty="0" err="1"/>
              <a:t>předvolání</a:t>
            </a:r>
            <a:r>
              <a:rPr lang="en-GB" sz="1600" b="1" dirty="0"/>
              <a:t>, </a:t>
            </a:r>
            <a:r>
              <a:rPr lang="en-GB" sz="1600" b="1" dirty="0" err="1"/>
              <a:t>jestliže</a:t>
            </a:r>
            <a:r>
              <a:rPr lang="en-GB" sz="1600" b="1" dirty="0"/>
              <a:t> je to </a:t>
            </a:r>
            <a:r>
              <a:rPr lang="en-GB" sz="1600" b="1" dirty="0" err="1"/>
              <a:t>nutné</a:t>
            </a:r>
            <a:r>
              <a:rPr lang="en-GB" sz="1600" b="1" dirty="0"/>
              <a:t> k </a:t>
            </a:r>
            <a:r>
              <a:rPr lang="en-GB" sz="1600" b="1" dirty="0" err="1"/>
              <a:t>úspěšnému</a:t>
            </a:r>
            <a:r>
              <a:rPr lang="en-GB" sz="1600" b="1" dirty="0"/>
              <a:t> </a:t>
            </a:r>
            <a:r>
              <a:rPr lang="en-GB" sz="1600" b="1" dirty="0" err="1"/>
              <a:t>provedení</a:t>
            </a:r>
            <a:r>
              <a:rPr lang="en-GB" sz="1600" b="1" dirty="0"/>
              <a:t> </a:t>
            </a:r>
            <a:r>
              <a:rPr lang="en-GB" sz="1600" b="1" dirty="0" err="1"/>
              <a:t>trestního</a:t>
            </a:r>
            <a:r>
              <a:rPr lang="en-GB" sz="1600" b="1" dirty="0"/>
              <a:t> </a:t>
            </a:r>
            <a:r>
              <a:rPr lang="en-GB" sz="1600" b="1" dirty="0" err="1"/>
              <a:t>řízení</a:t>
            </a:r>
            <a:r>
              <a:rPr lang="en-GB" sz="1600" b="1" dirty="0"/>
              <a:t>, </a:t>
            </a:r>
            <a:r>
              <a:rPr lang="en-GB" sz="1600" b="1" dirty="0" err="1"/>
              <a:t>tedy</a:t>
            </a:r>
            <a:r>
              <a:rPr lang="en-GB" sz="1600" b="1" dirty="0"/>
              <a:t> </a:t>
            </a:r>
            <a:r>
              <a:rPr lang="en-GB" sz="1600" b="1" dirty="0" err="1"/>
              <a:t>nikoli</a:t>
            </a:r>
            <a:r>
              <a:rPr lang="en-GB" sz="1600" b="1" dirty="0"/>
              <a:t> </a:t>
            </a:r>
            <a:r>
              <a:rPr lang="en-GB" sz="1600" b="1" dirty="0" err="1"/>
              <a:t>jen</a:t>
            </a:r>
            <a:r>
              <a:rPr lang="en-GB" sz="1600" b="1" dirty="0"/>
              <a:t> z </a:t>
            </a:r>
            <a:r>
              <a:rPr lang="en-GB" sz="1600" b="1" dirty="0" err="1"/>
              <a:t>pohledu</a:t>
            </a:r>
            <a:r>
              <a:rPr lang="en-GB" sz="1600" b="1" dirty="0"/>
              <a:t> </a:t>
            </a:r>
            <a:r>
              <a:rPr lang="en-GB" sz="1600" b="1" dirty="0" err="1"/>
              <a:t>reálnosti</a:t>
            </a:r>
            <a:r>
              <a:rPr lang="en-GB" sz="1600" b="1" dirty="0"/>
              <a:t> </a:t>
            </a:r>
            <a:r>
              <a:rPr lang="en-GB" sz="1600" b="1" dirty="0" err="1"/>
              <a:t>doručení</a:t>
            </a:r>
            <a:r>
              <a:rPr lang="en-GB" sz="1600" b="1" dirty="0"/>
              <a:t> </a:t>
            </a:r>
            <a:r>
              <a:rPr lang="en-GB" sz="1600" b="1" dirty="0" err="1"/>
              <a:t>tohoto</a:t>
            </a:r>
            <a:r>
              <a:rPr lang="en-GB" sz="1600" b="1" dirty="0"/>
              <a:t> </a:t>
            </a:r>
            <a:r>
              <a:rPr lang="en-GB" sz="1600" b="1" dirty="0" err="1"/>
              <a:t>předvolání</a:t>
            </a:r>
            <a:r>
              <a:rPr lang="en-GB" sz="1600" b="1" dirty="0"/>
              <a:t> </a:t>
            </a:r>
            <a:r>
              <a:rPr lang="en-GB" sz="1600" dirty="0"/>
              <a:t>(</a:t>
            </a:r>
            <a:r>
              <a:rPr lang="en-GB" sz="1600" dirty="0" err="1"/>
              <a:t>adresa</a:t>
            </a:r>
            <a:r>
              <a:rPr lang="en-GB" sz="1600" dirty="0"/>
              <a:t> </a:t>
            </a:r>
            <a:r>
              <a:rPr lang="en-GB" sz="1600" dirty="0" err="1"/>
              <a:t>pobytu</a:t>
            </a:r>
            <a:r>
              <a:rPr lang="en-GB" sz="1600" dirty="0"/>
              <a:t> </a:t>
            </a:r>
            <a:r>
              <a:rPr lang="en-GB" sz="1600" dirty="0" err="1"/>
              <a:t>obviněného</a:t>
            </a:r>
            <a:r>
              <a:rPr lang="en-GB" sz="1600" dirty="0"/>
              <a:t> v </a:t>
            </a:r>
            <a:r>
              <a:rPr lang="en-GB" sz="1600" dirty="0" err="1"/>
              <a:t>cizině</a:t>
            </a:r>
            <a:r>
              <a:rPr lang="en-GB" sz="1600" dirty="0"/>
              <a:t> je </a:t>
            </a:r>
            <a:r>
              <a:rPr lang="en-GB" sz="1600" dirty="0" err="1"/>
              <a:t>známa</a:t>
            </a:r>
            <a:r>
              <a:rPr lang="en-GB" sz="1600" dirty="0"/>
              <a:t>), ale </a:t>
            </a:r>
            <a:r>
              <a:rPr lang="en-GB" sz="1600" b="1" dirty="0" err="1"/>
              <a:t>i</a:t>
            </a:r>
            <a:r>
              <a:rPr lang="en-GB" sz="1600" b="1" dirty="0"/>
              <a:t> z </a:t>
            </a:r>
            <a:r>
              <a:rPr lang="en-GB" sz="1600" b="1" dirty="0" err="1"/>
              <a:t>hlediska</a:t>
            </a:r>
            <a:r>
              <a:rPr lang="en-GB" sz="1600" b="1" dirty="0"/>
              <a:t> </a:t>
            </a:r>
            <a:r>
              <a:rPr lang="en-GB" sz="1600" b="1" dirty="0" err="1"/>
              <a:t>taktického</a:t>
            </a:r>
            <a:r>
              <a:rPr lang="en-GB" sz="1600" b="1" dirty="0"/>
              <a:t>, aby se </a:t>
            </a:r>
            <a:r>
              <a:rPr lang="en-GB" sz="1600" b="1" dirty="0" err="1"/>
              <a:t>předvolání</a:t>
            </a:r>
            <a:r>
              <a:rPr lang="en-GB" sz="1600" b="1" dirty="0"/>
              <a:t> </a:t>
            </a:r>
            <a:r>
              <a:rPr lang="en-GB" sz="1600" b="1" dirty="0" err="1"/>
              <a:t>realizované</a:t>
            </a:r>
            <a:r>
              <a:rPr lang="en-GB" sz="1600" b="1" dirty="0"/>
              <a:t> </a:t>
            </a:r>
            <a:r>
              <a:rPr lang="en-GB" sz="1600" b="1" dirty="0" err="1"/>
              <a:t>podle</a:t>
            </a:r>
            <a:r>
              <a:rPr lang="en-GB" sz="1600" b="1" dirty="0"/>
              <a:t> § 39 a </a:t>
            </a:r>
            <a:r>
              <a:rPr lang="en-GB" sz="1600" b="1" dirty="0" err="1"/>
              <a:t>násl</a:t>
            </a:r>
            <a:r>
              <a:rPr lang="en-GB" sz="1600" b="1" dirty="0"/>
              <a:t>. z. m. j. s. </a:t>
            </a:r>
            <a:r>
              <a:rPr lang="en-GB" sz="1600" b="1" dirty="0" err="1"/>
              <a:t>nestalo</a:t>
            </a:r>
            <a:r>
              <a:rPr lang="en-GB" sz="1600" b="1" dirty="0"/>
              <a:t> </a:t>
            </a:r>
            <a:r>
              <a:rPr lang="en-GB" sz="1600" b="1" dirty="0" err="1"/>
              <a:t>prostředkem</a:t>
            </a:r>
            <a:r>
              <a:rPr lang="en-GB" sz="1600" b="1" dirty="0"/>
              <a:t> </a:t>
            </a:r>
            <a:r>
              <a:rPr lang="en-GB" sz="1600" b="1" dirty="0" err="1"/>
              <a:t>varování</a:t>
            </a:r>
            <a:r>
              <a:rPr lang="en-GB" sz="1600" b="1" dirty="0"/>
              <a:t> a </a:t>
            </a:r>
            <a:r>
              <a:rPr lang="en-GB" sz="1600" b="1" dirty="0" err="1"/>
              <a:t>útěku</a:t>
            </a:r>
            <a:r>
              <a:rPr lang="en-GB" sz="1600" b="1" dirty="0"/>
              <a:t> </a:t>
            </a:r>
            <a:r>
              <a:rPr lang="en-GB" sz="1600" b="1" dirty="0" err="1"/>
              <a:t>obviněného</a:t>
            </a:r>
            <a:r>
              <a:rPr lang="en-GB" sz="1600" dirty="0"/>
              <a:t>. </a:t>
            </a:r>
            <a:r>
              <a:rPr lang="en-GB" sz="1600" b="1" dirty="0" err="1"/>
              <a:t>Obdobně</a:t>
            </a:r>
            <a:r>
              <a:rPr lang="en-GB" sz="1600" b="1" dirty="0"/>
              <a:t> je </a:t>
            </a:r>
            <a:r>
              <a:rPr lang="en-GB" sz="1600" b="1" dirty="0" err="1"/>
              <a:t>nutno</a:t>
            </a:r>
            <a:r>
              <a:rPr lang="en-GB" sz="1600" b="1" dirty="0"/>
              <a:t> </a:t>
            </a:r>
            <a:r>
              <a:rPr lang="en-GB" sz="1600" b="1" dirty="0" err="1"/>
              <a:t>vykládat</a:t>
            </a:r>
            <a:r>
              <a:rPr lang="en-GB" sz="1600" b="1" dirty="0"/>
              <a:t> </a:t>
            </a:r>
            <a:r>
              <a:rPr lang="en-GB" sz="1600" b="1" dirty="0" err="1"/>
              <a:t>podmínky</a:t>
            </a:r>
            <a:r>
              <a:rPr lang="en-GB" sz="1600" b="1" dirty="0"/>
              <a:t> </a:t>
            </a:r>
            <a:r>
              <a:rPr lang="en-GB" sz="1600" b="1" dirty="0" err="1"/>
              <a:t>nemožnosti</a:t>
            </a:r>
            <a:r>
              <a:rPr lang="en-GB" sz="1600" b="1" dirty="0"/>
              <a:t> </a:t>
            </a:r>
            <a:r>
              <a:rPr lang="en-GB" sz="1600" b="1" dirty="0" err="1"/>
              <a:t>doručení</a:t>
            </a:r>
            <a:r>
              <a:rPr lang="en-GB" sz="1600" b="1" dirty="0"/>
              <a:t> </a:t>
            </a:r>
            <a:r>
              <a:rPr lang="en-GB" sz="1600" b="1" dirty="0" err="1"/>
              <a:t>opisu</a:t>
            </a:r>
            <a:r>
              <a:rPr lang="en-GB" sz="1600" b="1" dirty="0"/>
              <a:t> </a:t>
            </a:r>
            <a:r>
              <a:rPr lang="en-GB" sz="1600" b="1" dirty="0" err="1"/>
              <a:t>usnesení</a:t>
            </a:r>
            <a:r>
              <a:rPr lang="en-GB" sz="1600" b="1" dirty="0"/>
              <a:t> o </a:t>
            </a:r>
            <a:r>
              <a:rPr lang="en-GB" sz="1600" b="1" dirty="0" err="1"/>
              <a:t>zahájení</a:t>
            </a:r>
            <a:r>
              <a:rPr lang="en-GB" sz="1600" b="1" dirty="0"/>
              <a:t> </a:t>
            </a:r>
            <a:r>
              <a:rPr lang="en-GB" sz="1600" b="1" dirty="0" err="1"/>
              <a:t>trestního</a:t>
            </a:r>
            <a:r>
              <a:rPr lang="en-GB" sz="1600" b="1" dirty="0"/>
              <a:t> </a:t>
            </a:r>
            <a:r>
              <a:rPr lang="en-GB" sz="1600" b="1" dirty="0" err="1"/>
              <a:t>stíhání</a:t>
            </a:r>
            <a:r>
              <a:rPr lang="en-GB" sz="1600" b="1" dirty="0"/>
              <a:t> u </a:t>
            </a:r>
            <a:r>
              <a:rPr lang="en-GB" sz="1600" b="1" dirty="0" err="1"/>
              <a:t>osoby</a:t>
            </a:r>
            <a:r>
              <a:rPr lang="en-GB" sz="1600" b="1" dirty="0"/>
              <a:t> </a:t>
            </a:r>
            <a:r>
              <a:rPr lang="en-GB" sz="1600" b="1" dirty="0" err="1"/>
              <a:t>podezřelé</a:t>
            </a:r>
            <a:r>
              <a:rPr lang="en-GB" sz="1600" b="1" dirty="0"/>
              <a:t> </a:t>
            </a:r>
            <a:r>
              <a:rPr lang="en-GB" sz="1600" b="1" dirty="0" err="1"/>
              <a:t>ze</a:t>
            </a:r>
            <a:r>
              <a:rPr lang="en-GB" sz="1600" b="1" dirty="0"/>
              <a:t> </a:t>
            </a:r>
            <a:r>
              <a:rPr lang="en-GB" sz="1600" b="1" dirty="0" err="1"/>
              <a:t>spáchání</a:t>
            </a:r>
            <a:r>
              <a:rPr lang="en-GB" sz="1600" b="1" dirty="0"/>
              <a:t> </a:t>
            </a:r>
            <a:r>
              <a:rPr lang="en-GB" sz="1600" b="1" dirty="0" err="1"/>
              <a:t>trestného</a:t>
            </a:r>
            <a:r>
              <a:rPr lang="en-GB" sz="1600" b="1" dirty="0"/>
              <a:t> </a:t>
            </a:r>
            <a:r>
              <a:rPr lang="en-GB" sz="1600" b="1" dirty="0" err="1"/>
              <a:t>činu</a:t>
            </a:r>
            <a:r>
              <a:rPr lang="en-GB" sz="1600" b="1" dirty="0"/>
              <a:t> </a:t>
            </a:r>
            <a:r>
              <a:rPr lang="en-GB" sz="1600" dirty="0"/>
              <a:t>a </a:t>
            </a:r>
            <a:r>
              <a:rPr lang="en-GB" sz="1600" dirty="0" err="1"/>
              <a:t>nemožnosti</a:t>
            </a:r>
            <a:r>
              <a:rPr lang="en-GB" sz="1600" dirty="0"/>
              <a:t> </a:t>
            </a:r>
            <a:r>
              <a:rPr lang="en-GB" sz="1600" dirty="0" err="1"/>
              <a:t>předvolání</a:t>
            </a:r>
            <a:r>
              <a:rPr lang="en-GB" sz="1600" dirty="0"/>
              <a:t> </a:t>
            </a:r>
            <a:r>
              <a:rPr lang="en-GB" sz="1600" dirty="0" err="1"/>
              <a:t>této</a:t>
            </a:r>
            <a:r>
              <a:rPr lang="en-GB" sz="1600" dirty="0"/>
              <a:t> </a:t>
            </a:r>
            <a:r>
              <a:rPr lang="en-GB" sz="1600" dirty="0" err="1"/>
              <a:t>osoby</a:t>
            </a:r>
            <a:r>
              <a:rPr lang="en-GB" sz="1600" dirty="0"/>
              <a:t> </a:t>
            </a:r>
            <a:r>
              <a:rPr lang="en-GB" sz="1600" dirty="0" err="1"/>
              <a:t>uvedené</a:t>
            </a:r>
            <a:r>
              <a:rPr lang="en-GB" sz="1600" dirty="0"/>
              <a:t> v § 76a </a:t>
            </a:r>
            <a:r>
              <a:rPr lang="en-GB" sz="1600" dirty="0" err="1"/>
              <a:t>odst</a:t>
            </a:r>
            <a:r>
              <a:rPr lang="en-GB" sz="1600" dirty="0"/>
              <a:t>. 1 tr. ř. (§ 90 </a:t>
            </a:r>
            <a:r>
              <a:rPr lang="en-GB" sz="1600" dirty="0" err="1"/>
              <a:t>odst</a:t>
            </a:r>
            <a:r>
              <a:rPr lang="en-GB" sz="1600" dirty="0"/>
              <a:t>. 2 tr. ř. per </a:t>
            </a:r>
            <a:r>
              <a:rPr lang="en-GB" sz="1600" dirty="0" err="1"/>
              <a:t>analogiam</a:t>
            </a:r>
            <a:r>
              <a:rPr lang="en-GB" sz="1600" dirty="0"/>
              <a:t>) </a:t>
            </a:r>
            <a:r>
              <a:rPr lang="en-GB" sz="1600" dirty="0" err="1"/>
              <a:t>tak</a:t>
            </a:r>
            <a:r>
              <a:rPr lang="en-GB" sz="1600" dirty="0"/>
              <a:t>, aby se </a:t>
            </a:r>
            <a:r>
              <a:rPr lang="en-GB" sz="1600" dirty="0" err="1"/>
              <a:t>doručení</a:t>
            </a:r>
            <a:r>
              <a:rPr lang="en-GB" sz="1600" dirty="0"/>
              <a:t> </a:t>
            </a:r>
            <a:r>
              <a:rPr lang="en-GB" sz="1600" dirty="0" err="1"/>
              <a:t>opisu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 </a:t>
            </a:r>
            <a:r>
              <a:rPr lang="en-GB" sz="1600" dirty="0" err="1"/>
              <a:t>nebo</a:t>
            </a:r>
            <a:r>
              <a:rPr lang="en-GB" sz="1600" dirty="0"/>
              <a:t> </a:t>
            </a:r>
            <a:r>
              <a:rPr lang="en-GB" sz="1600" dirty="0" err="1"/>
              <a:t>předvolání</a:t>
            </a:r>
            <a:r>
              <a:rPr lang="en-GB" sz="1600" dirty="0"/>
              <a:t> </a:t>
            </a:r>
            <a:r>
              <a:rPr lang="en-GB" sz="1600" dirty="0" err="1"/>
              <a:t>realizované</a:t>
            </a:r>
            <a:r>
              <a:rPr lang="en-GB" sz="1600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39 a </a:t>
            </a:r>
            <a:r>
              <a:rPr lang="en-GB" sz="1600" dirty="0" err="1"/>
              <a:t>násl</a:t>
            </a:r>
            <a:r>
              <a:rPr lang="en-GB" sz="1600" dirty="0"/>
              <a:t>. z. m. j. s. </a:t>
            </a:r>
            <a:r>
              <a:rPr lang="en-GB" sz="1600" dirty="0" err="1"/>
              <a:t>nestalo</a:t>
            </a:r>
            <a:r>
              <a:rPr lang="en-GB" sz="1600" dirty="0"/>
              <a:t> </a:t>
            </a:r>
            <a:r>
              <a:rPr lang="en-GB" sz="1600" dirty="0" err="1"/>
              <a:t>prostředkem</a:t>
            </a:r>
            <a:r>
              <a:rPr lang="en-GB" sz="1600" dirty="0"/>
              <a:t> </a:t>
            </a:r>
            <a:r>
              <a:rPr lang="en-GB" sz="1600" dirty="0" err="1"/>
              <a:t>varování</a:t>
            </a:r>
            <a:r>
              <a:rPr lang="en-GB" sz="1600" dirty="0"/>
              <a:t> a </a:t>
            </a:r>
            <a:r>
              <a:rPr lang="en-GB" sz="1600" dirty="0" err="1"/>
              <a:t>útěku</a:t>
            </a:r>
            <a:r>
              <a:rPr lang="en-GB" sz="1600" dirty="0"/>
              <a:t> </a:t>
            </a:r>
            <a:r>
              <a:rPr lang="en-GB" sz="1600" dirty="0" err="1"/>
              <a:t>osoby</a:t>
            </a:r>
            <a:r>
              <a:rPr lang="en-GB" sz="1600" dirty="0"/>
              <a:t> </a:t>
            </a:r>
            <a:r>
              <a:rPr lang="en-GB" sz="1600" dirty="0" err="1"/>
              <a:t>podezřelé</a:t>
            </a:r>
            <a:r>
              <a:rPr lang="en-GB" sz="1600" dirty="0"/>
              <a:t> </a:t>
            </a:r>
            <a:r>
              <a:rPr lang="en-GB" sz="1600" dirty="0" err="1"/>
              <a:t>ze</a:t>
            </a:r>
            <a:r>
              <a:rPr lang="en-GB" sz="1600" dirty="0"/>
              <a:t> </a:t>
            </a:r>
            <a:r>
              <a:rPr lang="en-GB" sz="1600" dirty="0" err="1"/>
              <a:t>spáchání</a:t>
            </a:r>
            <a:r>
              <a:rPr lang="en-GB" sz="1600" dirty="0"/>
              <a:t> </a:t>
            </a:r>
            <a:r>
              <a:rPr lang="en-GB" sz="1600" dirty="0" err="1"/>
              <a:t>trestného</a:t>
            </a:r>
            <a:r>
              <a:rPr lang="en-GB" sz="1600" dirty="0"/>
              <a:t> </a:t>
            </a:r>
            <a:r>
              <a:rPr lang="en-GB" sz="1600" dirty="0" err="1"/>
              <a:t>činu</a:t>
            </a:r>
            <a:r>
              <a:rPr lang="en-GB" sz="1600" dirty="0"/>
              <a:t>. </a:t>
            </a:r>
            <a:endParaRPr lang="en-GB" sz="16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9568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2880" y="720000"/>
            <a:ext cx="11912138" cy="451576"/>
          </a:xfrm>
        </p:spPr>
        <p:txBody>
          <a:bodyPr/>
          <a:lstStyle/>
          <a:p>
            <a:r>
              <a:rPr lang="pl-PL" dirty="0"/>
              <a:t>nález sp. zn. II. ÚS 2209/15 ze dne 6. 2. </a:t>
            </a:r>
            <a:r>
              <a:rPr lang="pl-PL" dirty="0" smtClean="0"/>
              <a:t>2018 (R.S.)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2879" y="1729047"/>
            <a:ext cx="11629505" cy="410295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000" dirty="0" smtClean="0"/>
              <a:t>I. </a:t>
            </a:r>
            <a:r>
              <a:rPr lang="en-GB" sz="2000" dirty="0" err="1" smtClean="0"/>
              <a:t>Ústavní</a:t>
            </a:r>
            <a:r>
              <a:rPr lang="en-GB" sz="2000" dirty="0" smtClean="0"/>
              <a:t> </a:t>
            </a:r>
            <a:r>
              <a:rPr lang="en-GB" sz="2000" dirty="0" err="1"/>
              <a:t>stížnost</a:t>
            </a:r>
            <a:r>
              <a:rPr lang="en-GB" sz="2000" dirty="0"/>
              <a:t> </a:t>
            </a:r>
            <a:r>
              <a:rPr lang="en-GB" sz="2000" dirty="0" err="1"/>
              <a:t>státu</a:t>
            </a:r>
            <a:r>
              <a:rPr lang="en-GB" sz="2000" dirty="0"/>
              <a:t> </a:t>
            </a:r>
            <a:r>
              <a:rPr lang="en-GB" sz="2000" dirty="0" err="1"/>
              <a:t>podanou</a:t>
            </a:r>
            <a:r>
              <a:rPr lang="en-GB" sz="2000" dirty="0"/>
              <a:t> </a:t>
            </a:r>
            <a:r>
              <a:rPr lang="en-GB" sz="2000" dirty="0" err="1"/>
              <a:t>orgánem</a:t>
            </a:r>
            <a:r>
              <a:rPr lang="en-GB" sz="2000" dirty="0"/>
              <a:t> </a:t>
            </a:r>
            <a:r>
              <a:rPr lang="en-GB" sz="2000" dirty="0" err="1"/>
              <a:t>veřejné</a:t>
            </a:r>
            <a:r>
              <a:rPr lang="en-GB" sz="2000" dirty="0"/>
              <a:t> </a:t>
            </a:r>
            <a:r>
              <a:rPr lang="en-GB" sz="2000" dirty="0" err="1"/>
              <a:t>moci</a:t>
            </a:r>
            <a:r>
              <a:rPr lang="en-GB" sz="2000" dirty="0"/>
              <a:t> </a:t>
            </a:r>
            <a:r>
              <a:rPr lang="en-GB" sz="2000" b="1" dirty="0" err="1"/>
              <a:t>nelze</a:t>
            </a:r>
            <a:r>
              <a:rPr lang="en-GB" sz="2000" b="1" dirty="0"/>
              <a:t> </a:t>
            </a:r>
            <a:r>
              <a:rPr lang="en-GB" sz="2000" b="1" dirty="0" err="1"/>
              <a:t>odmítnout</a:t>
            </a:r>
            <a:r>
              <a:rPr lang="en-GB" sz="2000" b="1" dirty="0"/>
              <a:t> </a:t>
            </a:r>
            <a:r>
              <a:rPr lang="en-GB" sz="2000" b="1" dirty="0" err="1"/>
              <a:t>jako</a:t>
            </a:r>
            <a:r>
              <a:rPr lang="en-GB" sz="2000" b="1" dirty="0"/>
              <a:t> </a:t>
            </a:r>
            <a:r>
              <a:rPr lang="en-GB" sz="2000" b="1" dirty="0" err="1"/>
              <a:t>návrh</a:t>
            </a:r>
            <a:r>
              <a:rPr lang="en-GB" sz="2000" b="1" dirty="0"/>
              <a:t> </a:t>
            </a:r>
            <a:r>
              <a:rPr lang="en-GB" sz="2000" b="1" dirty="0" err="1"/>
              <a:t>podaný</a:t>
            </a:r>
            <a:r>
              <a:rPr lang="en-GB" sz="2000" b="1" dirty="0"/>
              <a:t> </a:t>
            </a:r>
            <a:r>
              <a:rPr lang="en-GB" sz="2000" b="1" dirty="0" err="1"/>
              <a:t>někým</a:t>
            </a:r>
            <a:r>
              <a:rPr lang="en-GB" sz="2000" b="1" dirty="0"/>
              <a:t> </a:t>
            </a:r>
            <a:r>
              <a:rPr lang="en-GB" sz="2000" b="1" dirty="0" err="1"/>
              <a:t>zjevně</a:t>
            </a:r>
            <a:r>
              <a:rPr lang="en-GB" sz="2000" b="1" dirty="0"/>
              <a:t> </a:t>
            </a:r>
            <a:r>
              <a:rPr lang="en-GB" sz="2000" b="1" dirty="0" err="1"/>
              <a:t>neoprávněným</a:t>
            </a:r>
            <a:r>
              <a:rPr lang="en-GB" sz="2000" b="1" dirty="0"/>
              <a:t>, </a:t>
            </a:r>
            <a:r>
              <a:rPr lang="en-GB" sz="2000" b="1" dirty="0" err="1"/>
              <a:t>jestliže</a:t>
            </a:r>
            <a:r>
              <a:rPr lang="en-GB" sz="2000" b="1" dirty="0"/>
              <a:t> </a:t>
            </a:r>
            <a:r>
              <a:rPr lang="en-GB" sz="2000" b="1" dirty="0" err="1"/>
              <a:t>tento</a:t>
            </a:r>
            <a:r>
              <a:rPr lang="en-GB" sz="2000" b="1" dirty="0"/>
              <a:t> </a:t>
            </a:r>
            <a:r>
              <a:rPr lang="en-GB" sz="2000" b="1" dirty="0" err="1"/>
              <a:t>orgán</a:t>
            </a:r>
            <a:r>
              <a:rPr lang="en-GB" sz="2000" b="1" dirty="0"/>
              <a:t> - </a:t>
            </a:r>
            <a:r>
              <a:rPr lang="en-GB" sz="2000" b="1" dirty="0" err="1"/>
              <a:t>Energetický</a:t>
            </a:r>
            <a:r>
              <a:rPr lang="en-GB" sz="2000" b="1" dirty="0"/>
              <a:t> </a:t>
            </a:r>
            <a:r>
              <a:rPr lang="en-GB" sz="2000" b="1" dirty="0" err="1"/>
              <a:t>regulační</a:t>
            </a:r>
            <a:r>
              <a:rPr lang="en-GB" sz="2000" b="1" dirty="0"/>
              <a:t> </a:t>
            </a:r>
            <a:r>
              <a:rPr lang="en-GB" sz="2000" b="1" dirty="0" err="1"/>
              <a:t>úřad</a:t>
            </a:r>
            <a:r>
              <a:rPr lang="en-GB" sz="2000" b="1" dirty="0"/>
              <a:t> - v </a:t>
            </a:r>
            <a:r>
              <a:rPr lang="en-GB" sz="2000" b="1" dirty="0" err="1"/>
              <a:t>konkrétním</a:t>
            </a:r>
            <a:r>
              <a:rPr lang="en-GB" sz="2000" b="1" dirty="0"/>
              <a:t> </a:t>
            </a:r>
            <a:r>
              <a:rPr lang="en-GB" sz="2000" b="1" dirty="0" err="1"/>
              <a:t>právním</a:t>
            </a:r>
            <a:r>
              <a:rPr lang="en-GB" sz="2000" b="1" dirty="0"/>
              <a:t> </a:t>
            </a:r>
            <a:r>
              <a:rPr lang="en-GB" sz="2000" b="1" dirty="0" err="1"/>
              <a:t>vztahu</a:t>
            </a:r>
            <a:r>
              <a:rPr lang="en-GB" sz="2000" b="1" dirty="0"/>
              <a:t> </a:t>
            </a:r>
            <a:r>
              <a:rPr lang="en-GB" sz="2000" b="1" dirty="0" err="1"/>
              <a:t>nevystupoval</a:t>
            </a:r>
            <a:r>
              <a:rPr lang="en-GB" sz="2000" b="1" dirty="0"/>
              <a:t> </a:t>
            </a:r>
            <a:r>
              <a:rPr lang="en-GB" sz="2000" b="1" dirty="0" err="1"/>
              <a:t>ve</a:t>
            </a:r>
            <a:r>
              <a:rPr lang="en-GB" sz="2000" b="1" dirty="0"/>
              <a:t> </a:t>
            </a:r>
            <a:r>
              <a:rPr lang="en-GB" sz="2000" b="1" dirty="0" err="1"/>
              <a:t>vrchnostenském</a:t>
            </a:r>
            <a:r>
              <a:rPr lang="en-GB" sz="2000" b="1" dirty="0"/>
              <a:t> </a:t>
            </a:r>
            <a:r>
              <a:rPr lang="en-GB" sz="2000" b="1" dirty="0" err="1"/>
              <a:t>postavení</a:t>
            </a:r>
            <a:r>
              <a:rPr lang="en-GB" sz="2000" b="1" dirty="0" smtClean="0"/>
              <a:t>.</a:t>
            </a:r>
            <a:endParaRPr lang="cs-CZ" sz="20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II. V </a:t>
            </a:r>
            <a:r>
              <a:rPr lang="en-GB" sz="2000" dirty="0" err="1"/>
              <a:t>neskončeném</a:t>
            </a:r>
            <a:r>
              <a:rPr lang="en-GB" sz="2000" dirty="0"/>
              <a:t> </a:t>
            </a:r>
            <a:r>
              <a:rPr lang="en-GB" sz="2000" dirty="0" err="1"/>
              <a:t>trestním</a:t>
            </a:r>
            <a:r>
              <a:rPr lang="en-GB" sz="2000" dirty="0"/>
              <a:t> </a:t>
            </a:r>
            <a:r>
              <a:rPr lang="en-GB" sz="2000" dirty="0" err="1"/>
              <a:t>řízení</a:t>
            </a:r>
            <a:r>
              <a:rPr lang="en-GB" sz="2000" dirty="0"/>
              <a:t> </a:t>
            </a:r>
            <a:r>
              <a:rPr lang="en-GB" sz="2000" b="1" dirty="0" err="1"/>
              <a:t>mohou</a:t>
            </a:r>
            <a:r>
              <a:rPr lang="en-GB" sz="2000" b="1" dirty="0"/>
              <a:t> </a:t>
            </a:r>
            <a:r>
              <a:rPr lang="en-GB" sz="2000" b="1" dirty="0" err="1"/>
              <a:t>ústavní</a:t>
            </a:r>
            <a:r>
              <a:rPr lang="en-GB" sz="2000" b="1" dirty="0"/>
              <a:t> </a:t>
            </a:r>
            <a:r>
              <a:rPr lang="en-GB" sz="2000" b="1" dirty="0" err="1"/>
              <a:t>stížnost</a:t>
            </a:r>
            <a:r>
              <a:rPr lang="en-GB" sz="2000" b="1" dirty="0"/>
              <a:t> </a:t>
            </a:r>
            <a:r>
              <a:rPr lang="en-GB" sz="2000" b="1" dirty="0" err="1"/>
              <a:t>proti</a:t>
            </a:r>
            <a:r>
              <a:rPr lang="en-GB" sz="2000" b="1" dirty="0"/>
              <a:t> </a:t>
            </a:r>
            <a:r>
              <a:rPr lang="en-GB" sz="2000" b="1" dirty="0" err="1"/>
              <a:t>domovní</a:t>
            </a:r>
            <a:r>
              <a:rPr lang="en-GB" sz="2000" b="1" dirty="0"/>
              <a:t> </a:t>
            </a:r>
            <a:r>
              <a:rPr lang="en-GB" sz="2000" b="1" dirty="0" err="1"/>
              <a:t>prohlídce</a:t>
            </a:r>
            <a:r>
              <a:rPr lang="en-GB" sz="2000" b="1" dirty="0"/>
              <a:t> </a:t>
            </a:r>
            <a:r>
              <a:rPr lang="en-GB" sz="2000" b="1" dirty="0" err="1"/>
              <a:t>nebo</a:t>
            </a:r>
            <a:r>
              <a:rPr lang="en-GB" sz="2000" b="1" dirty="0"/>
              <a:t> </a:t>
            </a:r>
            <a:r>
              <a:rPr lang="en-GB" sz="2000" b="1" dirty="0" err="1"/>
              <a:t>prohlídce</a:t>
            </a:r>
            <a:r>
              <a:rPr lang="en-GB" sz="2000" b="1" dirty="0"/>
              <a:t> </a:t>
            </a:r>
            <a:r>
              <a:rPr lang="en-GB" sz="2000" b="1" dirty="0" err="1"/>
              <a:t>jiných</a:t>
            </a:r>
            <a:r>
              <a:rPr lang="en-GB" sz="2000" b="1" dirty="0"/>
              <a:t> </a:t>
            </a:r>
            <a:r>
              <a:rPr lang="en-GB" sz="2000" b="1" dirty="0" err="1"/>
              <a:t>prostor</a:t>
            </a:r>
            <a:r>
              <a:rPr lang="en-GB" sz="2000" b="1" dirty="0"/>
              <a:t> a </a:t>
            </a:r>
            <a:r>
              <a:rPr lang="en-GB" sz="2000" b="1" dirty="0" err="1"/>
              <a:t>pozemků</a:t>
            </a:r>
            <a:r>
              <a:rPr lang="en-GB" sz="2000" b="1" dirty="0"/>
              <a:t> </a:t>
            </a:r>
            <a:r>
              <a:rPr lang="en-GB" sz="2000" b="1" dirty="0" err="1"/>
              <a:t>podat</a:t>
            </a:r>
            <a:r>
              <a:rPr lang="en-GB" sz="2000" b="1" dirty="0"/>
              <a:t> </a:t>
            </a:r>
            <a:r>
              <a:rPr lang="en-GB" sz="2000" b="1" dirty="0" err="1"/>
              <a:t>pouze</a:t>
            </a:r>
            <a:r>
              <a:rPr lang="en-GB" sz="2000" b="1" dirty="0"/>
              <a:t> </a:t>
            </a:r>
            <a:r>
              <a:rPr lang="en-GB" sz="2000" b="1" dirty="0" err="1"/>
              <a:t>osoby</a:t>
            </a:r>
            <a:r>
              <a:rPr lang="en-GB" sz="2000" b="1" dirty="0"/>
              <a:t>, </a:t>
            </a:r>
            <a:r>
              <a:rPr lang="en-GB" sz="2000" b="1" dirty="0" err="1"/>
              <a:t>které</a:t>
            </a:r>
            <a:r>
              <a:rPr lang="en-GB" sz="2000" b="1" dirty="0"/>
              <a:t> </a:t>
            </a:r>
            <a:r>
              <a:rPr lang="en-GB" sz="2000" b="1" dirty="0" err="1"/>
              <a:t>jí</a:t>
            </a:r>
            <a:r>
              <a:rPr lang="en-GB" sz="2000" b="1" dirty="0"/>
              <a:t> </a:t>
            </a:r>
            <a:r>
              <a:rPr lang="en-GB" sz="2000" b="1" dirty="0" err="1"/>
              <a:t>byly</a:t>
            </a:r>
            <a:r>
              <a:rPr lang="en-GB" sz="2000" b="1" dirty="0"/>
              <a:t> </a:t>
            </a:r>
            <a:r>
              <a:rPr lang="en-GB" sz="2000" b="1" dirty="0" err="1"/>
              <a:t>bezprostředně</a:t>
            </a:r>
            <a:r>
              <a:rPr lang="en-GB" sz="2000" b="1" dirty="0"/>
              <a:t> </a:t>
            </a:r>
            <a:r>
              <a:rPr lang="en-GB" sz="2000" b="1" dirty="0" err="1"/>
              <a:t>dotčeny</a:t>
            </a:r>
            <a:r>
              <a:rPr lang="en-GB" sz="2000" dirty="0"/>
              <a:t>, </a:t>
            </a:r>
            <a:r>
              <a:rPr lang="en-GB" sz="2000" dirty="0" err="1"/>
              <a:t>nikoliv</a:t>
            </a:r>
            <a:r>
              <a:rPr lang="en-GB" sz="2000" dirty="0"/>
              <a:t> </a:t>
            </a:r>
            <a:r>
              <a:rPr lang="en-GB" sz="2000" dirty="0" err="1"/>
              <a:t>osoby</a:t>
            </a:r>
            <a:r>
              <a:rPr lang="en-GB" sz="2000" dirty="0"/>
              <a:t> </a:t>
            </a:r>
            <a:r>
              <a:rPr lang="en-GB" sz="2000" dirty="0" err="1"/>
              <a:t>jiné</a:t>
            </a:r>
            <a:r>
              <a:rPr lang="en-GB" sz="2000" dirty="0"/>
              <a:t>, </a:t>
            </a:r>
            <a:r>
              <a:rPr lang="en-GB" sz="2000" dirty="0" err="1"/>
              <a:t>byť</a:t>
            </a:r>
            <a:r>
              <a:rPr lang="en-GB" sz="2000" dirty="0"/>
              <a:t> </a:t>
            </a:r>
            <a:r>
              <a:rPr lang="en-GB" sz="2000" dirty="0" err="1"/>
              <a:t>mající</a:t>
            </a:r>
            <a:r>
              <a:rPr lang="en-GB" sz="2000" dirty="0"/>
              <a:t> </a:t>
            </a:r>
            <a:r>
              <a:rPr lang="en-GB" sz="2000" dirty="0" err="1"/>
              <a:t>postavení</a:t>
            </a:r>
            <a:r>
              <a:rPr lang="en-GB" sz="2000" dirty="0"/>
              <a:t> </a:t>
            </a:r>
            <a:r>
              <a:rPr lang="en-GB" sz="2000" dirty="0" err="1"/>
              <a:t>podezřelého</a:t>
            </a:r>
            <a:r>
              <a:rPr lang="en-GB" sz="2000" dirty="0"/>
              <a:t> </a:t>
            </a:r>
            <a:r>
              <a:rPr lang="en-GB" sz="2000" dirty="0" err="1"/>
              <a:t>či</a:t>
            </a:r>
            <a:r>
              <a:rPr lang="en-GB" sz="2000" dirty="0"/>
              <a:t> </a:t>
            </a:r>
            <a:r>
              <a:rPr lang="en-GB" sz="2000" dirty="0" err="1"/>
              <a:t>obviněného</a:t>
            </a:r>
            <a:r>
              <a:rPr lang="en-GB" sz="2000" dirty="0" smtClean="0"/>
              <a:t>.</a:t>
            </a:r>
            <a:endParaRPr lang="cs-CZ" sz="20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III. </a:t>
            </a:r>
            <a:r>
              <a:rPr lang="en-GB" sz="2000" dirty="0" err="1"/>
              <a:t>Orgány</a:t>
            </a:r>
            <a:r>
              <a:rPr lang="en-GB" sz="2000" dirty="0"/>
              <a:t> </a:t>
            </a:r>
            <a:r>
              <a:rPr lang="en-GB" sz="2000" dirty="0" err="1"/>
              <a:t>činné</a:t>
            </a:r>
            <a:r>
              <a:rPr lang="en-GB" sz="2000" dirty="0"/>
              <a:t> v </a:t>
            </a:r>
            <a:r>
              <a:rPr lang="en-GB" sz="2000" dirty="0" err="1"/>
              <a:t>trestním</a:t>
            </a:r>
            <a:r>
              <a:rPr lang="en-GB" sz="2000" dirty="0"/>
              <a:t> </a:t>
            </a:r>
            <a:r>
              <a:rPr lang="en-GB" sz="2000" dirty="0" err="1"/>
              <a:t>řízení</a:t>
            </a:r>
            <a:r>
              <a:rPr lang="en-GB" sz="2000" dirty="0"/>
              <a:t> </a:t>
            </a:r>
            <a:r>
              <a:rPr lang="en-GB" sz="2000" dirty="0" err="1"/>
              <a:t>nesmějí</a:t>
            </a:r>
            <a:r>
              <a:rPr lang="en-GB" sz="2000" dirty="0"/>
              <a:t> </a:t>
            </a:r>
            <a:r>
              <a:rPr lang="en-GB" sz="2000" dirty="0" err="1"/>
              <a:t>užívat</a:t>
            </a:r>
            <a:r>
              <a:rPr lang="en-GB" sz="2000" dirty="0"/>
              <a:t> k </a:t>
            </a:r>
            <a:r>
              <a:rPr lang="en-GB" sz="2000" dirty="0" err="1"/>
              <a:t>dosažení</a:t>
            </a:r>
            <a:r>
              <a:rPr lang="en-GB" sz="2000" dirty="0"/>
              <a:t> </a:t>
            </a:r>
            <a:r>
              <a:rPr lang="en-GB" sz="2000" dirty="0" err="1"/>
              <a:t>účelu</a:t>
            </a:r>
            <a:r>
              <a:rPr lang="en-GB" sz="2000" dirty="0"/>
              <a:t> </a:t>
            </a:r>
            <a:r>
              <a:rPr lang="en-GB" sz="2000" dirty="0" err="1"/>
              <a:t>trestního</a:t>
            </a:r>
            <a:r>
              <a:rPr lang="en-GB" sz="2000" dirty="0"/>
              <a:t> </a:t>
            </a:r>
            <a:r>
              <a:rPr lang="en-GB" sz="2000" dirty="0" err="1"/>
              <a:t>řízení</a:t>
            </a:r>
            <a:r>
              <a:rPr lang="en-GB" sz="2000" dirty="0"/>
              <a:t> </a:t>
            </a:r>
            <a:r>
              <a:rPr lang="en-GB" sz="2000" dirty="0" err="1"/>
              <a:t>nástrojů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/>
              <a:t>zasahují</a:t>
            </a:r>
            <a:r>
              <a:rPr lang="en-GB" sz="2000" dirty="0"/>
              <a:t> do </a:t>
            </a:r>
            <a:r>
              <a:rPr lang="en-GB" sz="2000" dirty="0" err="1"/>
              <a:t>práv</a:t>
            </a:r>
            <a:r>
              <a:rPr lang="en-GB" sz="2000" dirty="0"/>
              <a:t> </a:t>
            </a:r>
            <a:r>
              <a:rPr lang="en-GB" sz="2000" dirty="0" err="1"/>
              <a:t>osob</a:t>
            </a:r>
            <a:r>
              <a:rPr lang="en-GB" sz="2000" dirty="0"/>
              <a:t> s </a:t>
            </a:r>
            <a:r>
              <a:rPr lang="en-GB" sz="2000" dirty="0" err="1"/>
              <a:t>větší</a:t>
            </a:r>
            <a:r>
              <a:rPr lang="en-GB" sz="2000" dirty="0"/>
              <a:t> </a:t>
            </a:r>
            <a:r>
              <a:rPr lang="en-GB" sz="2000" dirty="0" err="1"/>
              <a:t>intenzitou</a:t>
            </a:r>
            <a:r>
              <a:rPr lang="en-GB" sz="2000" dirty="0"/>
              <a:t>, </a:t>
            </a:r>
            <a:r>
              <a:rPr lang="en-GB" sz="2000" dirty="0" err="1"/>
              <a:t>než</a:t>
            </a:r>
            <a:r>
              <a:rPr lang="en-GB" sz="2000" dirty="0"/>
              <a:t> je </a:t>
            </a:r>
            <a:r>
              <a:rPr lang="en-GB" sz="2000" dirty="0" err="1"/>
              <a:t>nezbytné</a:t>
            </a:r>
            <a:r>
              <a:rPr lang="en-GB" sz="2000" dirty="0"/>
              <a:t>. </a:t>
            </a:r>
            <a:r>
              <a:rPr lang="en-GB" sz="2000" dirty="0" err="1"/>
              <a:t>Před</a:t>
            </a:r>
            <a:r>
              <a:rPr lang="en-GB" sz="2000" dirty="0"/>
              <a:t> </a:t>
            </a:r>
            <a:r>
              <a:rPr lang="en-GB" sz="2000" dirty="0" err="1"/>
              <a:t>provedením</a:t>
            </a:r>
            <a:r>
              <a:rPr lang="en-GB" sz="2000" dirty="0"/>
              <a:t> </a:t>
            </a:r>
            <a:r>
              <a:rPr lang="en-GB" sz="2000" dirty="0" err="1"/>
              <a:t>domovní</a:t>
            </a:r>
            <a:r>
              <a:rPr lang="en-GB" sz="2000" dirty="0"/>
              <a:t> </a:t>
            </a:r>
            <a:r>
              <a:rPr lang="en-GB" sz="2000" dirty="0" err="1"/>
              <a:t>prohlídky</a:t>
            </a:r>
            <a:r>
              <a:rPr lang="en-GB" sz="2000" dirty="0"/>
              <a:t> </a:t>
            </a:r>
            <a:r>
              <a:rPr lang="en-GB" sz="2000" dirty="0" err="1"/>
              <a:t>či</a:t>
            </a:r>
            <a:r>
              <a:rPr lang="en-GB" sz="2000" dirty="0"/>
              <a:t> </a:t>
            </a:r>
            <a:r>
              <a:rPr lang="en-GB" sz="2000" dirty="0" err="1"/>
              <a:t>prohlídky</a:t>
            </a:r>
            <a:r>
              <a:rPr lang="en-GB" sz="2000" dirty="0"/>
              <a:t> </a:t>
            </a:r>
            <a:r>
              <a:rPr lang="en-GB" sz="2000" dirty="0" err="1"/>
              <a:t>jiných</a:t>
            </a:r>
            <a:r>
              <a:rPr lang="en-GB" sz="2000" dirty="0"/>
              <a:t> </a:t>
            </a:r>
            <a:r>
              <a:rPr lang="en-GB" sz="2000" dirty="0" err="1"/>
              <a:t>prostor</a:t>
            </a:r>
            <a:r>
              <a:rPr lang="en-GB" sz="2000" dirty="0"/>
              <a:t> a </a:t>
            </a:r>
            <a:r>
              <a:rPr lang="en-GB" sz="2000" dirty="0" err="1"/>
              <a:t>pozemků</a:t>
            </a:r>
            <a:r>
              <a:rPr lang="en-GB" sz="2000" dirty="0"/>
              <a:t> </a:t>
            </a:r>
            <a:r>
              <a:rPr lang="en-GB" sz="2000" b="1" dirty="0" err="1"/>
              <a:t>však</a:t>
            </a:r>
            <a:r>
              <a:rPr lang="en-GB" sz="2000" b="1" dirty="0"/>
              <a:t> </a:t>
            </a:r>
            <a:r>
              <a:rPr lang="en-GB" sz="2000" b="1" dirty="0" err="1"/>
              <a:t>není</a:t>
            </a:r>
            <a:r>
              <a:rPr lang="en-GB" sz="2000" b="1" dirty="0"/>
              <a:t> </a:t>
            </a:r>
            <a:r>
              <a:rPr lang="en-GB" sz="2000" b="1" dirty="0" err="1"/>
              <a:t>nutno</a:t>
            </a:r>
            <a:r>
              <a:rPr lang="en-GB" sz="2000" b="1" dirty="0"/>
              <a:t> </a:t>
            </a:r>
            <a:r>
              <a:rPr lang="en-GB" sz="2000" b="1" dirty="0" err="1"/>
              <a:t>zaslat</a:t>
            </a:r>
            <a:r>
              <a:rPr lang="en-GB" sz="2000" b="1" dirty="0"/>
              <a:t> </a:t>
            </a:r>
            <a:r>
              <a:rPr lang="en-GB" sz="2000" b="1" dirty="0" err="1"/>
              <a:t>osobě</a:t>
            </a:r>
            <a:r>
              <a:rPr lang="en-GB" sz="2000" b="1" dirty="0"/>
              <a:t> </a:t>
            </a:r>
            <a:r>
              <a:rPr lang="en-GB" sz="2000" b="1" dirty="0" err="1"/>
              <a:t>jí</a:t>
            </a:r>
            <a:r>
              <a:rPr lang="en-GB" sz="2000" b="1" dirty="0"/>
              <a:t> </a:t>
            </a:r>
            <a:r>
              <a:rPr lang="en-GB" sz="2000" b="1" dirty="0" err="1"/>
              <a:t>dotčené</a:t>
            </a:r>
            <a:r>
              <a:rPr lang="en-GB" sz="2000" b="1" dirty="0"/>
              <a:t> </a:t>
            </a:r>
            <a:r>
              <a:rPr lang="en-GB" sz="2000" b="1" dirty="0" err="1"/>
              <a:t>prvotní</a:t>
            </a:r>
            <a:r>
              <a:rPr lang="en-GB" sz="2000" b="1" dirty="0"/>
              <a:t> </a:t>
            </a:r>
            <a:r>
              <a:rPr lang="en-GB" sz="2000" b="1" dirty="0" err="1"/>
              <a:t>písemnou</a:t>
            </a:r>
            <a:r>
              <a:rPr lang="en-GB" sz="2000" b="1" dirty="0"/>
              <a:t> </a:t>
            </a:r>
            <a:r>
              <a:rPr lang="en-GB" sz="2000" b="1" dirty="0" err="1"/>
              <a:t>žádost</a:t>
            </a:r>
            <a:r>
              <a:rPr lang="en-GB" sz="2000" b="1" dirty="0"/>
              <a:t> o </a:t>
            </a:r>
            <a:r>
              <a:rPr lang="en-GB" sz="2000" b="1" dirty="0" err="1"/>
              <a:t>vydání</a:t>
            </a:r>
            <a:r>
              <a:rPr lang="en-GB" sz="2000" b="1" dirty="0"/>
              <a:t> </a:t>
            </a:r>
            <a:r>
              <a:rPr lang="en-GB" sz="2000" b="1" dirty="0" err="1"/>
              <a:t>věci</a:t>
            </a:r>
            <a:r>
              <a:rPr lang="en-GB" sz="2000" b="1" dirty="0"/>
              <a:t> </a:t>
            </a:r>
            <a:r>
              <a:rPr lang="en-GB" sz="2000" b="1" dirty="0" err="1"/>
              <a:t>důležité</a:t>
            </a:r>
            <a:r>
              <a:rPr lang="en-GB" sz="2000" b="1" dirty="0"/>
              <a:t> pro </a:t>
            </a:r>
            <a:r>
              <a:rPr lang="en-GB" sz="2000" b="1" dirty="0" err="1"/>
              <a:t>trestní</a:t>
            </a:r>
            <a:r>
              <a:rPr lang="en-GB" sz="2000" b="1" dirty="0"/>
              <a:t> </a:t>
            </a:r>
            <a:r>
              <a:rPr lang="en-GB" sz="2000" b="1" dirty="0" err="1"/>
              <a:t>řízení</a:t>
            </a:r>
            <a:r>
              <a:rPr lang="en-GB" sz="2000" b="1" dirty="0"/>
              <a:t>.</a:t>
            </a:r>
            <a:r>
              <a:rPr lang="en-GB" sz="2000" dirty="0"/>
              <a:t> </a:t>
            </a:r>
            <a:endParaRPr lang="cs-CZ" sz="20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IV. </a:t>
            </a:r>
            <a:r>
              <a:rPr lang="en-GB" sz="2000" dirty="0" err="1"/>
              <a:t>Potřeba</a:t>
            </a:r>
            <a:r>
              <a:rPr lang="en-GB" sz="2000" dirty="0"/>
              <a:t> </a:t>
            </a:r>
            <a:r>
              <a:rPr lang="en-GB" sz="2000" dirty="0" err="1"/>
              <a:t>zajišťování</a:t>
            </a:r>
            <a:r>
              <a:rPr lang="en-GB" sz="2000" dirty="0"/>
              <a:t> </a:t>
            </a:r>
            <a:r>
              <a:rPr lang="en-GB" sz="2000" dirty="0" err="1"/>
              <a:t>věcí</a:t>
            </a:r>
            <a:r>
              <a:rPr lang="en-GB" sz="2000" dirty="0"/>
              <a:t> v </a:t>
            </a:r>
            <a:r>
              <a:rPr lang="en-GB" sz="2000" dirty="0" err="1"/>
              <a:t>trestním</a:t>
            </a:r>
            <a:r>
              <a:rPr lang="en-GB" sz="2000" dirty="0"/>
              <a:t> </a:t>
            </a:r>
            <a:r>
              <a:rPr lang="en-GB" sz="2000" dirty="0" err="1"/>
              <a:t>řízení</a:t>
            </a:r>
            <a:r>
              <a:rPr lang="en-GB" sz="2000" dirty="0"/>
              <a:t> </a:t>
            </a:r>
            <a:r>
              <a:rPr lang="en-GB" sz="2000" b="1" dirty="0"/>
              <a:t>je </a:t>
            </a:r>
            <a:r>
              <a:rPr lang="en-GB" sz="2000" b="1" dirty="0" err="1"/>
              <a:t>vždy</a:t>
            </a:r>
            <a:r>
              <a:rPr lang="en-GB" sz="2000" b="1" dirty="0"/>
              <a:t> </a:t>
            </a:r>
            <a:r>
              <a:rPr lang="en-GB" sz="2000" b="1" dirty="0" err="1"/>
              <a:t>dána</a:t>
            </a:r>
            <a:r>
              <a:rPr lang="en-GB" sz="2000" b="1" dirty="0"/>
              <a:t> v </a:t>
            </a:r>
            <a:r>
              <a:rPr lang="en-GB" sz="2000" b="1" dirty="0" err="1"/>
              <a:t>rovině</a:t>
            </a:r>
            <a:r>
              <a:rPr lang="en-GB" sz="2000" b="1" dirty="0"/>
              <a:t> </a:t>
            </a:r>
            <a:r>
              <a:rPr lang="en-GB" sz="2000" b="1" dirty="0" err="1"/>
              <a:t>určité</a:t>
            </a:r>
            <a:r>
              <a:rPr lang="en-GB" sz="2000" b="1" dirty="0"/>
              <a:t> </a:t>
            </a:r>
            <a:r>
              <a:rPr lang="en-GB" sz="2000" b="1" dirty="0" err="1"/>
              <a:t>pravděpodobnosti</a:t>
            </a:r>
            <a:r>
              <a:rPr lang="en-GB" sz="2000" b="1" dirty="0"/>
              <a:t>, a </a:t>
            </a:r>
            <a:r>
              <a:rPr lang="en-GB" sz="2000" b="1" dirty="0" err="1"/>
              <a:t>nikoliv</a:t>
            </a:r>
            <a:r>
              <a:rPr lang="en-GB" sz="2000" b="1" dirty="0"/>
              <a:t> </a:t>
            </a:r>
            <a:r>
              <a:rPr lang="en-GB" sz="2000" b="1" dirty="0" err="1"/>
              <a:t>jistoty</a:t>
            </a:r>
            <a:r>
              <a:rPr lang="en-GB" sz="2000" b="1" dirty="0"/>
              <a:t>, </a:t>
            </a:r>
            <a:r>
              <a:rPr lang="en-GB" sz="2000" b="1" dirty="0" err="1"/>
              <a:t>když</a:t>
            </a:r>
            <a:r>
              <a:rPr lang="en-GB" sz="2000" b="1" dirty="0"/>
              <a:t> </a:t>
            </a:r>
            <a:r>
              <a:rPr lang="en-GB" sz="2000" b="1" dirty="0" err="1"/>
              <a:t>důležitost</a:t>
            </a:r>
            <a:r>
              <a:rPr lang="en-GB" sz="2000" b="1" dirty="0"/>
              <a:t> </a:t>
            </a:r>
            <a:r>
              <a:rPr lang="en-GB" sz="2000" b="1" dirty="0" err="1"/>
              <a:t>obstarávaných</a:t>
            </a:r>
            <a:r>
              <a:rPr lang="en-GB" sz="2000" b="1" dirty="0"/>
              <a:t> </a:t>
            </a:r>
            <a:r>
              <a:rPr lang="en-GB" sz="2000" b="1" dirty="0" err="1"/>
              <a:t>důkazních</a:t>
            </a:r>
            <a:r>
              <a:rPr lang="en-GB" sz="2000" b="1" dirty="0"/>
              <a:t> </a:t>
            </a:r>
            <a:r>
              <a:rPr lang="en-GB" sz="2000" b="1" dirty="0" err="1"/>
              <a:t>materiálů</a:t>
            </a:r>
            <a:r>
              <a:rPr lang="en-GB" sz="2000" b="1" dirty="0"/>
              <a:t> se </a:t>
            </a:r>
            <a:r>
              <a:rPr lang="en-GB" sz="2000" b="1" dirty="0" err="1"/>
              <a:t>nutně</a:t>
            </a:r>
            <a:r>
              <a:rPr lang="en-GB" sz="2000" b="1" dirty="0"/>
              <a:t> </a:t>
            </a:r>
            <a:r>
              <a:rPr lang="en-GB" sz="2000" b="1" dirty="0" err="1"/>
              <a:t>prokáže</a:t>
            </a:r>
            <a:r>
              <a:rPr lang="en-GB" sz="2000" b="1" dirty="0"/>
              <a:t> </a:t>
            </a:r>
            <a:r>
              <a:rPr lang="en-GB" sz="2000" b="1" dirty="0" err="1"/>
              <a:t>až</a:t>
            </a:r>
            <a:r>
              <a:rPr lang="en-GB" sz="2000" b="1" dirty="0"/>
              <a:t> </a:t>
            </a:r>
            <a:r>
              <a:rPr lang="en-GB" sz="2000" b="1" dirty="0" err="1"/>
              <a:t>při</a:t>
            </a:r>
            <a:r>
              <a:rPr lang="en-GB" sz="2000" b="1" dirty="0"/>
              <a:t> </a:t>
            </a:r>
            <a:r>
              <a:rPr lang="en-GB" sz="2000" b="1" dirty="0" err="1"/>
              <a:t>jejich</a:t>
            </a:r>
            <a:r>
              <a:rPr lang="en-GB" sz="2000" b="1" dirty="0"/>
              <a:t> </a:t>
            </a:r>
            <a:r>
              <a:rPr lang="en-GB" sz="2000" b="1" dirty="0" err="1"/>
              <a:t>zkoumání</a:t>
            </a:r>
            <a:r>
              <a:rPr lang="en-GB" sz="2000" b="1" dirty="0"/>
              <a:t> a </a:t>
            </a:r>
            <a:r>
              <a:rPr lang="en-GB" sz="2000" b="1" dirty="0" err="1"/>
              <a:t>provádění</a:t>
            </a:r>
            <a:r>
              <a:rPr lang="en-GB" sz="2000" b="1" dirty="0"/>
              <a:t> v </a:t>
            </a:r>
            <a:r>
              <a:rPr lang="en-GB" sz="2000" b="1" dirty="0" err="1"/>
              <a:t>dalším</a:t>
            </a:r>
            <a:r>
              <a:rPr lang="en-GB" sz="2000" b="1" dirty="0"/>
              <a:t> </a:t>
            </a:r>
            <a:r>
              <a:rPr lang="en-GB" sz="2000" b="1" dirty="0" err="1"/>
              <a:t>průběhu</a:t>
            </a:r>
            <a:r>
              <a:rPr lang="en-GB" sz="2000" b="1" dirty="0"/>
              <a:t> </a:t>
            </a:r>
            <a:r>
              <a:rPr lang="en-GB" sz="2000" b="1" dirty="0" err="1"/>
              <a:t>řízení</a:t>
            </a:r>
            <a:r>
              <a:rPr lang="en-GB" sz="2000" b="1" dirty="0"/>
              <a:t>. </a:t>
            </a:r>
            <a:r>
              <a:rPr lang="en-GB" sz="2000" b="1" dirty="0" smtClean="0"/>
              <a:t> </a:t>
            </a:r>
            <a:endParaRPr lang="en-GB" sz="20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23144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2/2018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501" y="714377"/>
            <a:ext cx="12045143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600" dirty="0" smtClean="0"/>
              <a:t>I. I </a:t>
            </a:r>
            <a:r>
              <a:rPr lang="en-GB" sz="1600" dirty="0" err="1"/>
              <a:t>když</a:t>
            </a:r>
            <a:r>
              <a:rPr lang="en-GB" sz="1600" dirty="0"/>
              <a:t> je </a:t>
            </a:r>
            <a:r>
              <a:rPr lang="en-GB" sz="1600" dirty="0" err="1"/>
              <a:t>orgánům</a:t>
            </a:r>
            <a:r>
              <a:rPr lang="en-GB" sz="1600" dirty="0"/>
              <a:t> </a:t>
            </a:r>
            <a:r>
              <a:rPr lang="en-GB" sz="1600" dirty="0" err="1"/>
              <a:t>činným</a:t>
            </a:r>
            <a:r>
              <a:rPr lang="en-GB" sz="1600" dirty="0"/>
              <a:t> v </a:t>
            </a:r>
            <a:r>
              <a:rPr lang="en-GB" sz="1600" dirty="0" err="1"/>
              <a:t>trestním</a:t>
            </a:r>
            <a:r>
              <a:rPr lang="en-GB" sz="1600" dirty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 </a:t>
            </a:r>
            <a:r>
              <a:rPr lang="en-GB" sz="1600" b="1" dirty="0" err="1"/>
              <a:t>známa</a:t>
            </a:r>
            <a:r>
              <a:rPr lang="en-GB" sz="1600" b="1" dirty="0"/>
              <a:t> </a:t>
            </a:r>
            <a:r>
              <a:rPr lang="en-GB" sz="1600" b="1" dirty="0" err="1"/>
              <a:t>adresa</a:t>
            </a:r>
            <a:r>
              <a:rPr lang="en-GB" sz="1600" b="1" dirty="0"/>
              <a:t> </a:t>
            </a:r>
            <a:r>
              <a:rPr lang="en-GB" sz="1600" b="1" dirty="0" err="1"/>
              <a:t>pobytu</a:t>
            </a:r>
            <a:r>
              <a:rPr lang="en-GB" sz="1600" b="1" dirty="0"/>
              <a:t> v </a:t>
            </a:r>
            <a:r>
              <a:rPr lang="en-GB" sz="1600" b="1" dirty="0" err="1"/>
              <a:t>cizině</a:t>
            </a:r>
            <a:r>
              <a:rPr lang="en-GB" sz="1600" b="1" dirty="0"/>
              <a:t> u </a:t>
            </a:r>
            <a:r>
              <a:rPr lang="en-GB" sz="1600" b="1" dirty="0" err="1"/>
              <a:t>obviněného</a:t>
            </a:r>
            <a:r>
              <a:rPr lang="en-GB" sz="1600" dirty="0"/>
              <a:t>, </a:t>
            </a:r>
            <a:r>
              <a:rPr lang="en-GB" sz="1600" dirty="0" err="1"/>
              <a:t>kterému</a:t>
            </a:r>
            <a:r>
              <a:rPr lang="en-GB" sz="1600" dirty="0"/>
              <a:t> </a:t>
            </a:r>
            <a:r>
              <a:rPr lang="en-GB" sz="1600" dirty="0" err="1"/>
              <a:t>byl</a:t>
            </a:r>
            <a:r>
              <a:rPr lang="en-GB" sz="1600" dirty="0"/>
              <a:t> </a:t>
            </a:r>
            <a:r>
              <a:rPr lang="en-GB" sz="1600" dirty="0" err="1"/>
              <a:t>již</a:t>
            </a:r>
            <a:r>
              <a:rPr lang="en-GB" sz="1600" dirty="0"/>
              <a:t> </a:t>
            </a:r>
            <a:r>
              <a:rPr lang="en-GB" sz="1600" dirty="0" err="1"/>
              <a:t>dříve</a:t>
            </a:r>
            <a:r>
              <a:rPr lang="en-GB" sz="1600" dirty="0"/>
              <a:t> </a:t>
            </a:r>
            <a:r>
              <a:rPr lang="en-GB" sz="1600" dirty="0" err="1"/>
              <a:t>doručen</a:t>
            </a:r>
            <a:r>
              <a:rPr lang="en-GB" sz="1600" dirty="0"/>
              <a:t> </a:t>
            </a:r>
            <a:r>
              <a:rPr lang="en-GB" sz="1600" dirty="0" err="1"/>
              <a:t>opis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, </a:t>
            </a:r>
            <a:r>
              <a:rPr lang="en-GB" sz="1600" dirty="0" err="1"/>
              <a:t>nebo</a:t>
            </a:r>
            <a:r>
              <a:rPr lang="en-GB" sz="1600" dirty="0"/>
              <a:t> u </a:t>
            </a:r>
            <a:r>
              <a:rPr lang="en-GB" sz="1600" dirty="0" err="1"/>
              <a:t>osoby</a:t>
            </a:r>
            <a:r>
              <a:rPr lang="en-GB" sz="1600" dirty="0"/>
              <a:t> </a:t>
            </a:r>
            <a:r>
              <a:rPr lang="en-GB" sz="1600" dirty="0" err="1"/>
              <a:t>podezřelé</a:t>
            </a:r>
            <a:r>
              <a:rPr lang="en-GB" sz="1600" dirty="0"/>
              <a:t> </a:t>
            </a:r>
            <a:r>
              <a:rPr lang="en-GB" sz="1600" dirty="0" err="1"/>
              <a:t>ze</a:t>
            </a:r>
            <a:r>
              <a:rPr lang="en-GB" sz="1600" dirty="0"/>
              <a:t> </a:t>
            </a:r>
            <a:r>
              <a:rPr lang="en-GB" sz="1600" dirty="0" err="1"/>
              <a:t>spáchání</a:t>
            </a:r>
            <a:r>
              <a:rPr lang="en-GB" sz="1600" dirty="0"/>
              <a:t> </a:t>
            </a:r>
            <a:r>
              <a:rPr lang="en-GB" sz="1600" dirty="0" err="1"/>
              <a:t>trestného</a:t>
            </a:r>
            <a:r>
              <a:rPr lang="en-GB" sz="1600" dirty="0"/>
              <a:t> </a:t>
            </a:r>
            <a:r>
              <a:rPr lang="en-GB" sz="1600" dirty="0" err="1"/>
              <a:t>činu</a:t>
            </a:r>
            <a:r>
              <a:rPr lang="en-GB" sz="1600" dirty="0"/>
              <a:t>, </a:t>
            </a:r>
            <a:r>
              <a:rPr lang="en-GB" sz="1600" dirty="0" err="1"/>
              <a:t>ohledně</a:t>
            </a:r>
            <a:r>
              <a:rPr lang="en-GB" sz="1600" dirty="0"/>
              <a:t> </a:t>
            </a:r>
            <a:r>
              <a:rPr lang="en-GB" sz="1600" dirty="0" err="1"/>
              <a:t>které</a:t>
            </a:r>
            <a:r>
              <a:rPr lang="en-GB" sz="1600" dirty="0"/>
              <a:t> </a:t>
            </a:r>
            <a:r>
              <a:rPr lang="en-GB" sz="1600" dirty="0" err="1"/>
              <a:t>již</a:t>
            </a:r>
            <a:r>
              <a:rPr lang="en-GB" sz="1600" dirty="0"/>
              <a:t> </a:t>
            </a:r>
            <a:r>
              <a:rPr lang="en-GB" sz="1600" dirty="0" err="1"/>
              <a:t>bylo</a:t>
            </a:r>
            <a:r>
              <a:rPr lang="en-GB" sz="1600" dirty="0"/>
              <a:t> </a:t>
            </a:r>
            <a:r>
              <a:rPr lang="en-GB" sz="1600" dirty="0" err="1"/>
              <a:t>vydáno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, </a:t>
            </a:r>
            <a:r>
              <a:rPr lang="en-GB" sz="1600" b="1" dirty="0" err="1"/>
              <a:t>avšak</a:t>
            </a:r>
            <a:r>
              <a:rPr lang="en-GB" sz="1600" b="1" dirty="0"/>
              <a:t> </a:t>
            </a:r>
            <a:r>
              <a:rPr lang="en-GB" sz="1600" b="1" dirty="0" err="1"/>
              <a:t>opis</a:t>
            </a:r>
            <a:r>
              <a:rPr lang="en-GB" sz="1600" b="1" dirty="0"/>
              <a:t> </a:t>
            </a:r>
            <a:r>
              <a:rPr lang="en-GB" sz="1600" b="1" dirty="0" err="1"/>
              <a:t>tohoto</a:t>
            </a:r>
            <a:r>
              <a:rPr lang="en-GB" sz="1600" b="1" dirty="0"/>
              <a:t> </a:t>
            </a:r>
            <a:r>
              <a:rPr lang="en-GB" sz="1600" b="1" dirty="0" err="1"/>
              <a:t>usnesení</a:t>
            </a:r>
            <a:r>
              <a:rPr lang="en-GB" sz="1600" b="1" dirty="0"/>
              <a:t> </a:t>
            </a:r>
            <a:r>
              <a:rPr lang="en-GB" sz="1600" b="1" dirty="0" err="1"/>
              <a:t>nebyl</a:t>
            </a:r>
            <a:r>
              <a:rPr lang="en-GB" sz="1600" b="1" dirty="0"/>
              <a:t> </a:t>
            </a:r>
            <a:r>
              <a:rPr lang="en-GB" sz="1600" b="1" dirty="0" err="1"/>
              <a:t>této</a:t>
            </a:r>
            <a:r>
              <a:rPr lang="en-GB" sz="1600" b="1" dirty="0"/>
              <a:t> </a:t>
            </a:r>
            <a:r>
              <a:rPr lang="en-GB" sz="1600" b="1" dirty="0" err="1"/>
              <a:t>osobě</a:t>
            </a:r>
            <a:r>
              <a:rPr lang="en-GB" sz="1600" b="1" dirty="0"/>
              <a:t> </a:t>
            </a:r>
            <a:r>
              <a:rPr lang="en-GB" sz="1600" b="1" dirty="0" err="1"/>
              <a:t>doručen</a:t>
            </a:r>
            <a:r>
              <a:rPr lang="en-GB" sz="1600" b="1" dirty="0"/>
              <a:t>, </a:t>
            </a:r>
            <a:r>
              <a:rPr lang="en-GB" sz="1600" b="1" dirty="0" err="1"/>
              <a:t>může</a:t>
            </a:r>
            <a:r>
              <a:rPr lang="en-GB" sz="1600" b="1" dirty="0"/>
              <a:t> </a:t>
            </a:r>
            <a:r>
              <a:rPr lang="en-GB" sz="1600" b="1" dirty="0" err="1"/>
              <a:t>soudce</a:t>
            </a:r>
            <a:r>
              <a:rPr lang="en-GB" sz="1600" b="1" dirty="0"/>
              <a:t> </a:t>
            </a:r>
            <a:r>
              <a:rPr lang="en-GB" sz="1600" b="1" dirty="0" err="1"/>
              <a:t>rozhodující</a:t>
            </a:r>
            <a:r>
              <a:rPr lang="en-GB" sz="1600" b="1" dirty="0"/>
              <a:t> o </a:t>
            </a:r>
            <a:r>
              <a:rPr lang="en-GB" sz="1600" b="1" dirty="0" err="1"/>
              <a:t>návrhu</a:t>
            </a:r>
            <a:r>
              <a:rPr lang="en-GB" sz="1600" b="1" dirty="0"/>
              <a:t> </a:t>
            </a:r>
            <a:r>
              <a:rPr lang="en-GB" sz="1600" b="1" dirty="0" err="1"/>
              <a:t>státního</a:t>
            </a:r>
            <a:r>
              <a:rPr lang="en-GB" sz="1600" b="1" dirty="0"/>
              <a:t> </a:t>
            </a:r>
            <a:r>
              <a:rPr lang="en-GB" sz="1600" b="1" dirty="0" err="1"/>
              <a:t>zástupce</a:t>
            </a:r>
            <a:r>
              <a:rPr lang="en-GB" sz="1600" b="1" dirty="0"/>
              <a:t> </a:t>
            </a:r>
            <a:r>
              <a:rPr lang="en-GB" sz="1600" b="1" dirty="0" err="1"/>
              <a:t>vydat</a:t>
            </a:r>
            <a:r>
              <a:rPr lang="en-GB" sz="1600" b="1" dirty="0"/>
              <a:t> </a:t>
            </a:r>
            <a:r>
              <a:rPr lang="en-GB" sz="1600" b="1" dirty="0" err="1"/>
              <a:t>příkaz</a:t>
            </a:r>
            <a:r>
              <a:rPr lang="en-GB" sz="1600" b="1" dirty="0"/>
              <a:t> k </a:t>
            </a:r>
            <a:r>
              <a:rPr lang="en-GB" sz="1600" b="1" dirty="0" err="1"/>
              <a:t>zatčení</a:t>
            </a:r>
            <a:r>
              <a:rPr lang="en-GB" sz="1600" b="1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69 </a:t>
            </a:r>
            <a:r>
              <a:rPr lang="en-GB" sz="1600" dirty="0" err="1"/>
              <a:t>odst</a:t>
            </a:r>
            <a:r>
              <a:rPr lang="en-GB" sz="1600" dirty="0"/>
              <a:t>. 1 tr. ř. </a:t>
            </a:r>
            <a:r>
              <a:rPr lang="en-GB" sz="1600" dirty="0" err="1"/>
              <a:t>nebo</a:t>
            </a:r>
            <a:r>
              <a:rPr lang="en-GB" sz="1600" dirty="0"/>
              <a:t> </a:t>
            </a:r>
            <a:r>
              <a:rPr lang="en-GB" sz="1600" b="1" dirty="0" err="1"/>
              <a:t>příkaz</a:t>
            </a:r>
            <a:r>
              <a:rPr lang="en-GB" sz="1600" b="1" dirty="0"/>
              <a:t> k </a:t>
            </a:r>
            <a:r>
              <a:rPr lang="en-GB" sz="1600" b="1" dirty="0" err="1"/>
              <a:t>zadržení</a:t>
            </a:r>
            <a:r>
              <a:rPr lang="en-GB" sz="1600" b="1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76a tr. ř. </a:t>
            </a:r>
            <a:r>
              <a:rPr lang="en-GB" sz="1600" b="1" dirty="0"/>
              <a:t>a </a:t>
            </a:r>
            <a:r>
              <a:rPr lang="en-GB" sz="1600" b="1" dirty="0" err="1"/>
              <a:t>navazující</a:t>
            </a:r>
            <a:r>
              <a:rPr lang="en-GB" sz="1600" b="1" dirty="0"/>
              <a:t> </a:t>
            </a:r>
            <a:r>
              <a:rPr lang="en-GB" sz="1600" b="1" dirty="0" err="1"/>
              <a:t>evropský</a:t>
            </a:r>
            <a:r>
              <a:rPr lang="en-GB" sz="1600" b="1" dirty="0"/>
              <a:t> </a:t>
            </a:r>
            <a:r>
              <a:rPr lang="en-GB" sz="1600" b="1" dirty="0" err="1"/>
              <a:t>zatýkací</a:t>
            </a:r>
            <a:r>
              <a:rPr lang="en-GB" sz="1600" b="1" dirty="0"/>
              <a:t> </a:t>
            </a:r>
            <a:r>
              <a:rPr lang="en-GB" sz="1600" b="1" dirty="0" err="1"/>
              <a:t>rozkaz</a:t>
            </a:r>
            <a:r>
              <a:rPr lang="en-GB" sz="1600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190 </a:t>
            </a:r>
            <a:r>
              <a:rPr lang="en-GB" sz="1600" dirty="0" err="1"/>
              <a:t>písm</a:t>
            </a:r>
            <a:r>
              <a:rPr lang="en-GB" sz="1600" dirty="0"/>
              <a:t>. a) </a:t>
            </a:r>
            <a:r>
              <a:rPr lang="en-GB" sz="1600" dirty="0" err="1"/>
              <a:t>zákona</a:t>
            </a:r>
            <a:r>
              <a:rPr lang="en-GB" sz="1600" dirty="0"/>
              <a:t> č. 104/2013 Sb., o </a:t>
            </a:r>
            <a:r>
              <a:rPr lang="en-GB" sz="1600" dirty="0" err="1"/>
              <a:t>mezinárodní</a:t>
            </a:r>
            <a:r>
              <a:rPr lang="en-GB" sz="1600" dirty="0"/>
              <a:t> </a:t>
            </a:r>
            <a:r>
              <a:rPr lang="en-GB" sz="1600" dirty="0" err="1"/>
              <a:t>justiční</a:t>
            </a:r>
            <a:r>
              <a:rPr lang="en-GB" sz="1600" dirty="0"/>
              <a:t> </a:t>
            </a:r>
            <a:r>
              <a:rPr lang="en-GB" sz="1600" dirty="0" err="1"/>
              <a:t>spolupráci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věcech</a:t>
            </a:r>
            <a:r>
              <a:rPr lang="en-GB" sz="1600" dirty="0"/>
              <a:t> </a:t>
            </a:r>
            <a:r>
              <a:rPr lang="en-GB" sz="1600" dirty="0" err="1"/>
              <a:t>trestních</a:t>
            </a:r>
            <a:r>
              <a:rPr lang="en-GB" sz="1600" dirty="0"/>
              <a:t>,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znění</a:t>
            </a:r>
            <a:r>
              <a:rPr lang="en-GB" sz="1600" dirty="0"/>
              <a:t> </a:t>
            </a:r>
            <a:r>
              <a:rPr lang="en-GB" sz="1600" dirty="0" err="1"/>
              <a:t>pozdějších</a:t>
            </a:r>
            <a:r>
              <a:rPr lang="en-GB" sz="1600" dirty="0"/>
              <a:t> </a:t>
            </a:r>
            <a:r>
              <a:rPr lang="en-GB" sz="1600" dirty="0" err="1"/>
              <a:t>předpisů</a:t>
            </a:r>
            <a:r>
              <a:rPr lang="en-GB" sz="1600" dirty="0"/>
              <a:t> (</a:t>
            </a:r>
            <a:r>
              <a:rPr lang="en-GB" sz="1600" dirty="0" err="1"/>
              <a:t>dále</a:t>
            </a:r>
            <a:r>
              <a:rPr lang="en-GB" sz="1600" dirty="0"/>
              <a:t> </a:t>
            </a:r>
            <a:r>
              <a:rPr lang="en-GB" sz="1600" dirty="0" err="1"/>
              <a:t>jen</a:t>
            </a:r>
            <a:r>
              <a:rPr lang="en-GB" sz="1600" dirty="0"/>
              <a:t> „z. m. j. s.“), </a:t>
            </a:r>
            <a:r>
              <a:rPr lang="en-GB" sz="1600" b="1" dirty="0" err="1"/>
              <a:t>aniž</a:t>
            </a:r>
            <a:r>
              <a:rPr lang="en-GB" sz="1600" b="1" dirty="0"/>
              <a:t> by </a:t>
            </a:r>
            <a:r>
              <a:rPr lang="en-GB" sz="1600" b="1" dirty="0" err="1"/>
              <a:t>před</a:t>
            </a:r>
            <a:r>
              <a:rPr lang="en-GB" sz="1600" b="1" dirty="0"/>
              <a:t> </a:t>
            </a:r>
            <a:r>
              <a:rPr lang="en-GB" sz="1600" b="1" dirty="0" err="1"/>
              <a:t>tím</a:t>
            </a:r>
            <a:r>
              <a:rPr lang="en-GB" sz="1600" b="1" dirty="0"/>
              <a:t> </a:t>
            </a:r>
            <a:r>
              <a:rPr lang="en-GB" sz="1600" b="1" dirty="0" err="1"/>
              <a:t>byl</a:t>
            </a:r>
            <a:r>
              <a:rPr lang="en-GB" sz="1600" b="1" dirty="0"/>
              <a:t> </a:t>
            </a:r>
            <a:r>
              <a:rPr lang="en-GB" sz="1600" b="1" dirty="0" err="1"/>
              <a:t>využit</a:t>
            </a:r>
            <a:r>
              <a:rPr lang="en-GB" sz="1600" b="1" dirty="0"/>
              <a:t> </a:t>
            </a:r>
            <a:r>
              <a:rPr lang="en-GB" sz="1600" b="1" dirty="0" err="1"/>
              <a:t>institut</a:t>
            </a:r>
            <a:r>
              <a:rPr lang="en-GB" sz="1600" b="1" dirty="0"/>
              <a:t> </a:t>
            </a:r>
            <a:r>
              <a:rPr lang="en-GB" sz="1600" b="1" dirty="0" err="1"/>
              <a:t>právní</a:t>
            </a:r>
            <a:r>
              <a:rPr lang="en-GB" sz="1600" b="1" dirty="0"/>
              <a:t> </a:t>
            </a:r>
            <a:r>
              <a:rPr lang="en-GB" sz="1600" b="1" dirty="0" err="1"/>
              <a:t>pomoci</a:t>
            </a:r>
            <a:r>
              <a:rPr lang="en-GB" sz="1600" b="1" dirty="0"/>
              <a:t> </a:t>
            </a:r>
            <a:r>
              <a:rPr lang="en-GB" sz="1600" b="1" dirty="0" err="1"/>
              <a:t>podle</a:t>
            </a:r>
            <a:r>
              <a:rPr lang="en-GB" sz="1600" b="1" dirty="0"/>
              <a:t> § 39 a </a:t>
            </a:r>
            <a:r>
              <a:rPr lang="en-GB" sz="1600" b="1" dirty="0" err="1"/>
              <a:t>násl</a:t>
            </a:r>
            <a:r>
              <a:rPr lang="en-GB" sz="1600" b="1" dirty="0"/>
              <a:t>. z. m. j. s. </a:t>
            </a:r>
            <a:r>
              <a:rPr lang="en-GB" sz="1600" dirty="0" err="1"/>
              <a:t>Tento</a:t>
            </a:r>
            <a:r>
              <a:rPr lang="en-GB" sz="1600" dirty="0"/>
              <a:t> </a:t>
            </a:r>
            <a:r>
              <a:rPr lang="en-GB" sz="1600" dirty="0" err="1"/>
              <a:t>výjimečný</a:t>
            </a:r>
            <a:r>
              <a:rPr lang="en-GB" sz="1600" dirty="0"/>
              <a:t> </a:t>
            </a:r>
            <a:r>
              <a:rPr lang="en-GB" sz="1600" dirty="0" err="1"/>
              <a:t>postup</a:t>
            </a:r>
            <a:r>
              <a:rPr lang="en-GB" sz="1600" dirty="0"/>
              <a:t> </a:t>
            </a:r>
            <a:r>
              <a:rPr lang="en-GB" sz="1600" dirty="0" err="1"/>
              <a:t>soudů</a:t>
            </a:r>
            <a:r>
              <a:rPr lang="en-GB" sz="1600" dirty="0"/>
              <a:t> </a:t>
            </a:r>
            <a:r>
              <a:rPr lang="en-GB" sz="1600" dirty="0" err="1"/>
              <a:t>lze</a:t>
            </a:r>
            <a:r>
              <a:rPr lang="en-GB" sz="1600" dirty="0"/>
              <a:t> </a:t>
            </a:r>
            <a:r>
              <a:rPr lang="en-GB" sz="1600" dirty="0" err="1"/>
              <a:t>uplatnit</a:t>
            </a:r>
            <a:r>
              <a:rPr lang="en-GB" sz="1600" dirty="0"/>
              <a:t> </a:t>
            </a:r>
            <a:r>
              <a:rPr lang="en-GB" sz="1600" dirty="0" err="1"/>
              <a:t>pouze</a:t>
            </a:r>
            <a:r>
              <a:rPr lang="en-GB" sz="1600" dirty="0"/>
              <a:t> </a:t>
            </a:r>
            <a:r>
              <a:rPr lang="en-GB" sz="1600" dirty="0" err="1"/>
              <a:t>při</a:t>
            </a:r>
            <a:r>
              <a:rPr lang="en-GB" sz="1600" dirty="0"/>
              <a:t> </a:t>
            </a:r>
            <a:r>
              <a:rPr lang="en-GB" sz="1600" dirty="0" err="1"/>
              <a:t>splnění</a:t>
            </a:r>
            <a:r>
              <a:rPr lang="en-GB" sz="1600" dirty="0"/>
              <a:t> </a:t>
            </a:r>
            <a:r>
              <a:rPr lang="en-GB" sz="1600" dirty="0" err="1"/>
              <a:t>níže</a:t>
            </a:r>
            <a:r>
              <a:rPr lang="en-GB" sz="1600" dirty="0"/>
              <a:t> </a:t>
            </a:r>
            <a:r>
              <a:rPr lang="en-GB" sz="1600" dirty="0" err="1"/>
              <a:t>uvedených</a:t>
            </a:r>
            <a:r>
              <a:rPr lang="en-GB" sz="1600" dirty="0"/>
              <a:t> </a:t>
            </a:r>
            <a:r>
              <a:rPr lang="en-GB" sz="1600" dirty="0" err="1"/>
              <a:t>podmínek</a:t>
            </a:r>
            <a:r>
              <a:rPr lang="en-GB" sz="1600" dirty="0"/>
              <a:t> a </a:t>
            </a:r>
            <a:r>
              <a:rPr lang="en-GB" sz="1600" dirty="0" err="1"/>
              <a:t>kritérií</a:t>
            </a:r>
            <a:r>
              <a:rPr lang="en-GB" sz="1600" dirty="0"/>
              <a:t>. U </a:t>
            </a:r>
            <a:r>
              <a:rPr lang="en-GB" sz="1600" dirty="0" err="1"/>
              <a:t>obviněného</a:t>
            </a:r>
            <a:r>
              <a:rPr lang="en-GB" sz="1600" dirty="0"/>
              <a:t> </a:t>
            </a:r>
            <a:r>
              <a:rPr lang="en-GB" sz="1600" dirty="0" err="1"/>
              <a:t>nebo</a:t>
            </a:r>
            <a:r>
              <a:rPr lang="en-GB" sz="1600" dirty="0"/>
              <a:t> u </a:t>
            </a:r>
            <a:r>
              <a:rPr lang="en-GB" sz="1600" dirty="0" err="1"/>
              <a:t>osoby</a:t>
            </a:r>
            <a:r>
              <a:rPr lang="en-GB" sz="1600" dirty="0"/>
              <a:t> </a:t>
            </a:r>
            <a:r>
              <a:rPr lang="en-GB" sz="1600" dirty="0" err="1"/>
              <a:t>podezřelé</a:t>
            </a:r>
            <a:r>
              <a:rPr lang="en-GB" sz="1600" dirty="0"/>
              <a:t> </a:t>
            </a:r>
            <a:r>
              <a:rPr lang="en-GB" sz="1600" dirty="0" err="1"/>
              <a:t>ze</a:t>
            </a:r>
            <a:r>
              <a:rPr lang="en-GB" sz="1600" dirty="0"/>
              <a:t> </a:t>
            </a:r>
            <a:r>
              <a:rPr lang="en-GB" sz="1600" dirty="0" err="1"/>
              <a:t>spáchání</a:t>
            </a:r>
            <a:r>
              <a:rPr lang="en-GB" sz="1600" dirty="0"/>
              <a:t> </a:t>
            </a:r>
            <a:r>
              <a:rPr lang="en-GB" sz="1600" dirty="0" err="1"/>
              <a:t>trestného</a:t>
            </a:r>
            <a:r>
              <a:rPr lang="en-GB" sz="1600" dirty="0"/>
              <a:t> </a:t>
            </a:r>
            <a:r>
              <a:rPr lang="en-GB" sz="1600" dirty="0" err="1"/>
              <a:t>činu</a:t>
            </a:r>
            <a:r>
              <a:rPr lang="en-GB" sz="1600" dirty="0"/>
              <a:t> </a:t>
            </a:r>
            <a:r>
              <a:rPr lang="en-GB" sz="1600" b="1" dirty="0" err="1"/>
              <a:t>musí</a:t>
            </a:r>
            <a:r>
              <a:rPr lang="en-GB" sz="1600" b="1" dirty="0"/>
              <a:t> </a:t>
            </a:r>
            <a:r>
              <a:rPr lang="en-GB" sz="1600" b="1" dirty="0" err="1"/>
              <a:t>existovat</a:t>
            </a:r>
            <a:r>
              <a:rPr lang="en-GB" sz="1600" b="1" dirty="0"/>
              <a:t> </a:t>
            </a:r>
            <a:r>
              <a:rPr lang="en-GB" sz="1600" b="1" dirty="0" err="1"/>
              <a:t>některý</a:t>
            </a:r>
            <a:r>
              <a:rPr lang="en-GB" sz="1600" b="1" dirty="0"/>
              <a:t> z </a:t>
            </a:r>
            <a:r>
              <a:rPr lang="en-GB" sz="1600" b="1" dirty="0" err="1"/>
              <a:t>důvodů</a:t>
            </a:r>
            <a:r>
              <a:rPr lang="en-GB" sz="1600" b="1" dirty="0"/>
              <a:t> </a:t>
            </a:r>
            <a:r>
              <a:rPr lang="en-GB" sz="1600" b="1" dirty="0" err="1"/>
              <a:t>vazby</a:t>
            </a:r>
            <a:r>
              <a:rPr lang="en-GB" sz="1600" b="1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67 tr. ř. a z </a:t>
            </a:r>
            <a:r>
              <a:rPr lang="en-GB" sz="1600" dirty="0" err="1"/>
              <a:t>okolností</a:t>
            </a:r>
            <a:r>
              <a:rPr lang="en-GB" sz="1600" dirty="0"/>
              <a:t> </a:t>
            </a:r>
            <a:r>
              <a:rPr lang="en-GB" sz="1600" dirty="0" err="1"/>
              <a:t>případu</a:t>
            </a:r>
            <a:r>
              <a:rPr lang="en-GB" sz="1600" dirty="0"/>
              <a:t> </a:t>
            </a:r>
            <a:r>
              <a:rPr lang="en-GB" sz="1600" dirty="0" err="1"/>
              <a:t>musí</a:t>
            </a:r>
            <a:r>
              <a:rPr lang="en-GB" sz="1600" dirty="0"/>
              <a:t> </a:t>
            </a:r>
            <a:r>
              <a:rPr lang="en-GB" sz="1600" dirty="0" err="1"/>
              <a:t>dále</a:t>
            </a:r>
            <a:r>
              <a:rPr lang="en-GB" sz="1600" dirty="0"/>
              <a:t> </a:t>
            </a:r>
            <a:r>
              <a:rPr lang="en-GB" sz="1600" dirty="0" err="1"/>
              <a:t>vyplývat</a:t>
            </a:r>
            <a:r>
              <a:rPr lang="en-GB" sz="1600" dirty="0"/>
              <a:t> </a:t>
            </a:r>
            <a:r>
              <a:rPr lang="en-GB" sz="1600" b="1" dirty="0" err="1"/>
              <a:t>konkrétní</a:t>
            </a:r>
            <a:r>
              <a:rPr lang="en-GB" sz="1600" b="1" dirty="0"/>
              <a:t> </a:t>
            </a:r>
            <a:r>
              <a:rPr lang="en-GB" sz="1600" b="1" dirty="0" err="1"/>
              <a:t>skutečnosti</a:t>
            </a:r>
            <a:r>
              <a:rPr lang="en-GB" sz="1600" b="1" dirty="0"/>
              <a:t> </a:t>
            </a:r>
            <a:r>
              <a:rPr lang="en-GB" sz="1600" b="1" dirty="0" err="1"/>
              <a:t>prokazující</a:t>
            </a:r>
            <a:r>
              <a:rPr lang="en-GB" sz="1600" b="1" dirty="0"/>
              <a:t>, </a:t>
            </a:r>
            <a:r>
              <a:rPr lang="en-GB" sz="1600" b="1" dirty="0" err="1"/>
              <a:t>že</a:t>
            </a:r>
            <a:r>
              <a:rPr lang="en-GB" sz="1600" b="1" dirty="0"/>
              <a:t> by </a:t>
            </a:r>
            <a:r>
              <a:rPr lang="en-GB" sz="1600" b="1" dirty="0" err="1"/>
              <a:t>využití</a:t>
            </a:r>
            <a:r>
              <a:rPr lang="en-GB" sz="1600" b="1" dirty="0"/>
              <a:t> </a:t>
            </a:r>
            <a:r>
              <a:rPr lang="en-GB" sz="1600" b="1" dirty="0" err="1"/>
              <a:t>institutů</a:t>
            </a:r>
            <a:r>
              <a:rPr lang="en-GB" sz="1600" b="1" dirty="0"/>
              <a:t> </a:t>
            </a:r>
            <a:r>
              <a:rPr lang="en-GB" sz="1600" b="1" dirty="0" err="1"/>
              <a:t>právní</a:t>
            </a:r>
            <a:r>
              <a:rPr lang="en-GB" sz="1600" b="1" dirty="0"/>
              <a:t> </a:t>
            </a:r>
            <a:r>
              <a:rPr lang="en-GB" sz="1600" b="1" dirty="0" err="1"/>
              <a:t>pomoci</a:t>
            </a:r>
            <a:r>
              <a:rPr lang="en-GB" sz="1600" b="1" dirty="0"/>
              <a:t> </a:t>
            </a:r>
            <a:r>
              <a:rPr lang="en-GB" sz="1600" b="1" dirty="0" err="1"/>
              <a:t>podle</a:t>
            </a:r>
            <a:r>
              <a:rPr lang="en-GB" sz="1600" b="1" dirty="0"/>
              <a:t> § 39 a </a:t>
            </a:r>
            <a:r>
              <a:rPr lang="en-GB" sz="1600" b="1" dirty="0" err="1"/>
              <a:t>násl</a:t>
            </a:r>
            <a:r>
              <a:rPr lang="en-GB" sz="1600" b="1" dirty="0"/>
              <a:t>. z. m. j. s. </a:t>
            </a:r>
            <a:r>
              <a:rPr lang="en-GB" sz="1600" b="1" dirty="0" err="1"/>
              <a:t>mohlo</a:t>
            </a:r>
            <a:r>
              <a:rPr lang="en-GB" sz="1600" b="1" dirty="0"/>
              <a:t> </a:t>
            </a:r>
            <a:r>
              <a:rPr lang="en-GB" sz="1600" b="1" dirty="0" err="1"/>
              <a:t>ohrozit</a:t>
            </a:r>
            <a:r>
              <a:rPr lang="en-GB" sz="1600" b="1" dirty="0"/>
              <a:t> </a:t>
            </a:r>
            <a:r>
              <a:rPr lang="en-GB" sz="1600" b="1" dirty="0" err="1" smtClean="0"/>
              <a:t>úspěšné</a:t>
            </a:r>
            <a:r>
              <a:rPr lang="en-GB" sz="1600" b="1" dirty="0" smtClean="0"/>
              <a:t> </a:t>
            </a:r>
            <a:r>
              <a:rPr lang="en-GB" sz="1600" b="1" dirty="0" err="1"/>
              <a:t>provedení</a:t>
            </a:r>
            <a:r>
              <a:rPr lang="en-GB" sz="1600" b="1" dirty="0"/>
              <a:t> </a:t>
            </a:r>
            <a:r>
              <a:rPr lang="en-GB" sz="1600" b="1" dirty="0" err="1"/>
              <a:t>trestního</a:t>
            </a:r>
            <a:r>
              <a:rPr lang="en-GB" sz="1600" b="1" dirty="0"/>
              <a:t> </a:t>
            </a:r>
            <a:r>
              <a:rPr lang="en-GB" sz="1600" b="1" dirty="0" err="1"/>
              <a:t>řízení</a:t>
            </a:r>
            <a:r>
              <a:rPr lang="en-GB" sz="1600" dirty="0"/>
              <a:t>. </a:t>
            </a:r>
            <a:r>
              <a:rPr lang="en-GB" sz="1600" dirty="0" err="1"/>
              <a:t>Tak</a:t>
            </a:r>
            <a:r>
              <a:rPr lang="en-GB" sz="1600" dirty="0"/>
              <a:t> </a:t>
            </a:r>
            <a:r>
              <a:rPr lang="en-GB" sz="1600" dirty="0" err="1"/>
              <a:t>tomu</a:t>
            </a:r>
            <a:r>
              <a:rPr lang="en-GB" sz="1600" dirty="0"/>
              <a:t> </a:t>
            </a:r>
            <a:r>
              <a:rPr lang="en-GB" sz="1600" dirty="0" err="1"/>
              <a:t>bude</a:t>
            </a:r>
            <a:r>
              <a:rPr lang="en-GB" sz="1600" dirty="0"/>
              <a:t> </a:t>
            </a:r>
            <a:r>
              <a:rPr lang="en-GB" sz="1600" dirty="0" err="1"/>
              <a:t>zejména</a:t>
            </a:r>
            <a:r>
              <a:rPr lang="en-GB" sz="1600" dirty="0"/>
              <a:t> v </a:t>
            </a:r>
            <a:r>
              <a:rPr lang="en-GB" sz="1600" dirty="0" err="1"/>
              <a:t>případech</a:t>
            </a:r>
            <a:r>
              <a:rPr lang="en-GB" sz="1600" dirty="0"/>
              <a:t>, </a:t>
            </a:r>
            <a:r>
              <a:rPr lang="en-GB" sz="1600" dirty="0" err="1"/>
              <a:t>kdy</a:t>
            </a:r>
            <a:r>
              <a:rPr lang="en-GB" sz="1600" dirty="0"/>
              <a:t> by </a:t>
            </a:r>
            <a:r>
              <a:rPr lang="en-GB" sz="1600" dirty="0" err="1"/>
              <a:t>využití</a:t>
            </a:r>
            <a:r>
              <a:rPr lang="en-GB" sz="1600" dirty="0"/>
              <a:t> </a:t>
            </a:r>
            <a:r>
              <a:rPr lang="en-GB" sz="1600" dirty="0" err="1"/>
              <a:t>institutů</a:t>
            </a:r>
            <a:r>
              <a:rPr lang="en-GB" sz="1600" dirty="0"/>
              <a:t> </a:t>
            </a:r>
            <a:r>
              <a:rPr lang="en-GB" sz="1600" dirty="0" err="1"/>
              <a:t>právní</a:t>
            </a:r>
            <a:r>
              <a:rPr lang="en-GB" sz="1600" dirty="0"/>
              <a:t> </a:t>
            </a:r>
            <a:r>
              <a:rPr lang="en-GB" sz="1600" dirty="0" err="1" smtClean="0"/>
              <a:t>pomoci</a:t>
            </a:r>
            <a:r>
              <a:rPr lang="en-GB" sz="1600" dirty="0" smtClean="0"/>
              <a:t> </a:t>
            </a:r>
            <a:r>
              <a:rPr lang="en-GB" sz="1600" dirty="0" err="1" smtClean="0"/>
              <a:t>mohlo</a:t>
            </a:r>
            <a:r>
              <a:rPr lang="en-GB" sz="1600" dirty="0" smtClean="0"/>
              <a:t> </a:t>
            </a:r>
            <a:r>
              <a:rPr lang="en-GB" sz="1600" b="1" dirty="0" err="1" smtClean="0"/>
              <a:t>iniciovat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útěk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či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skrývání</a:t>
            </a:r>
            <a:r>
              <a:rPr lang="en-GB" sz="1600" b="1" dirty="0" smtClean="0"/>
              <a:t> </a:t>
            </a:r>
            <a:r>
              <a:rPr lang="en-GB" sz="1600" dirty="0" err="1" smtClean="0"/>
              <a:t>osoby</a:t>
            </a:r>
            <a:r>
              <a:rPr lang="en-GB" sz="1600" dirty="0" smtClean="0"/>
              <a:t>, </a:t>
            </a:r>
            <a:r>
              <a:rPr lang="en-GB" sz="1600" dirty="0" err="1" smtClean="0"/>
              <a:t>proti</a:t>
            </a:r>
            <a:r>
              <a:rPr lang="en-GB" sz="1600" dirty="0" smtClean="0"/>
              <a:t> </a:t>
            </a:r>
            <a:r>
              <a:rPr lang="en-GB" sz="1600" dirty="0" err="1" smtClean="0"/>
              <a:t>níž</a:t>
            </a:r>
            <a:r>
              <a:rPr lang="en-GB" sz="1600" dirty="0" smtClean="0"/>
              <a:t> se </a:t>
            </a:r>
            <a:r>
              <a:rPr lang="en-GB" sz="1600" dirty="0" err="1" smtClean="0"/>
              <a:t>řízení</a:t>
            </a:r>
            <a:r>
              <a:rPr lang="en-GB" sz="1600" dirty="0" smtClean="0"/>
              <a:t> </a:t>
            </a:r>
            <a:r>
              <a:rPr lang="en-GB" sz="1600" dirty="0" err="1" smtClean="0"/>
              <a:t>vede</a:t>
            </a:r>
            <a:r>
              <a:rPr lang="en-GB" sz="1600" dirty="0" smtClean="0"/>
              <a:t>, </a:t>
            </a:r>
            <a:r>
              <a:rPr lang="en-GB" sz="1600" dirty="0" err="1"/>
              <a:t>dále</a:t>
            </a:r>
            <a:r>
              <a:rPr lang="en-GB" sz="1600" dirty="0"/>
              <a:t> v </a:t>
            </a:r>
            <a:r>
              <a:rPr lang="en-GB" sz="1600" dirty="0" err="1"/>
              <a:t>případech</a:t>
            </a:r>
            <a:r>
              <a:rPr lang="en-GB" sz="1600" dirty="0"/>
              <a:t>, </a:t>
            </a:r>
            <a:r>
              <a:rPr lang="en-GB" sz="1600" dirty="0" err="1"/>
              <a:t>pokud</a:t>
            </a:r>
            <a:r>
              <a:rPr lang="en-GB" sz="1600" dirty="0"/>
              <a:t> </a:t>
            </a:r>
            <a:r>
              <a:rPr lang="en-GB" sz="1600" dirty="0" err="1"/>
              <a:t>tato</a:t>
            </a:r>
            <a:r>
              <a:rPr lang="en-GB" sz="1600" dirty="0"/>
              <a:t> </a:t>
            </a:r>
            <a:r>
              <a:rPr lang="en-GB" sz="1600" dirty="0" err="1"/>
              <a:t>osoba</a:t>
            </a:r>
            <a:r>
              <a:rPr lang="en-GB" sz="1600" dirty="0"/>
              <a:t> </a:t>
            </a:r>
            <a:r>
              <a:rPr lang="en-GB" sz="1600" b="1" dirty="0" err="1"/>
              <a:t>zjevně</a:t>
            </a:r>
            <a:r>
              <a:rPr lang="en-GB" sz="1600" b="1" dirty="0"/>
              <a:t> </a:t>
            </a:r>
            <a:r>
              <a:rPr lang="en-GB" sz="1600" b="1" dirty="0" err="1"/>
              <a:t>činí</a:t>
            </a:r>
            <a:r>
              <a:rPr lang="en-GB" sz="1600" b="1" dirty="0"/>
              <a:t> </a:t>
            </a:r>
            <a:r>
              <a:rPr lang="en-GB" sz="1600" b="1" dirty="0" err="1"/>
              <a:t>opatření</a:t>
            </a:r>
            <a:r>
              <a:rPr lang="en-GB" sz="1600" b="1" dirty="0"/>
              <a:t> </a:t>
            </a:r>
            <a:r>
              <a:rPr lang="en-GB" sz="1600" b="1" dirty="0" err="1"/>
              <a:t>ve</a:t>
            </a:r>
            <a:r>
              <a:rPr lang="en-GB" sz="1600" b="1" dirty="0"/>
              <a:t> </a:t>
            </a:r>
            <a:r>
              <a:rPr lang="en-GB" sz="1600" b="1" dirty="0" err="1"/>
              <a:t>snaze</a:t>
            </a:r>
            <a:r>
              <a:rPr lang="en-GB" sz="1600" b="1" dirty="0"/>
              <a:t> </a:t>
            </a:r>
            <a:r>
              <a:rPr lang="en-GB" sz="1600" b="1" dirty="0" err="1"/>
              <a:t>zabránit</a:t>
            </a:r>
            <a:r>
              <a:rPr lang="en-GB" sz="1600" b="1" dirty="0"/>
              <a:t> </a:t>
            </a:r>
            <a:r>
              <a:rPr lang="en-GB" sz="1600" b="1" dirty="0" err="1"/>
              <a:t>doručení</a:t>
            </a:r>
            <a:r>
              <a:rPr lang="en-GB" sz="1600" b="1" dirty="0"/>
              <a:t> </a:t>
            </a:r>
            <a:r>
              <a:rPr lang="en-GB" sz="1600" b="1" dirty="0" err="1"/>
              <a:t>předvolání</a:t>
            </a:r>
            <a:r>
              <a:rPr lang="en-GB" sz="1600" b="1" dirty="0"/>
              <a:t> </a:t>
            </a:r>
            <a:r>
              <a:rPr lang="en-GB" sz="1600" dirty="0" err="1"/>
              <a:t>či</a:t>
            </a:r>
            <a:r>
              <a:rPr lang="en-GB" sz="1600" dirty="0"/>
              <a:t> </a:t>
            </a:r>
            <a:r>
              <a:rPr lang="en-GB" sz="1600" dirty="0" err="1"/>
              <a:t>opisu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 </a:t>
            </a:r>
            <a:r>
              <a:rPr lang="en-GB" sz="1600" dirty="0" err="1"/>
              <a:t>nebo</a:t>
            </a:r>
            <a:r>
              <a:rPr lang="en-GB" sz="1600" dirty="0"/>
              <a:t> </a:t>
            </a:r>
            <a:r>
              <a:rPr lang="en-GB" sz="1600" b="1" dirty="0" err="1"/>
              <a:t>činí</a:t>
            </a:r>
            <a:r>
              <a:rPr lang="en-GB" sz="1600" b="1" dirty="0"/>
              <a:t> </a:t>
            </a:r>
            <a:r>
              <a:rPr lang="en-GB" sz="1600" b="1" dirty="0" err="1"/>
              <a:t>kroky</a:t>
            </a:r>
            <a:r>
              <a:rPr lang="en-GB" sz="1600" b="1" dirty="0"/>
              <a:t> k </a:t>
            </a:r>
            <a:r>
              <a:rPr lang="en-GB" sz="1600" b="1" dirty="0" err="1"/>
              <a:t>zakrytí</a:t>
            </a:r>
            <a:r>
              <a:rPr lang="en-GB" sz="1600" b="1" dirty="0"/>
              <a:t> </a:t>
            </a:r>
            <a:r>
              <a:rPr lang="en-GB" sz="1600" b="1" dirty="0" err="1"/>
              <a:t>své</a:t>
            </a:r>
            <a:r>
              <a:rPr lang="en-GB" sz="1600" b="1" dirty="0"/>
              <a:t> </a:t>
            </a:r>
            <a:r>
              <a:rPr lang="en-GB" sz="1600" b="1" dirty="0" err="1"/>
              <a:t>trestné</a:t>
            </a:r>
            <a:r>
              <a:rPr lang="en-GB" sz="1600" b="1" dirty="0"/>
              <a:t> </a:t>
            </a:r>
            <a:r>
              <a:rPr lang="en-GB" sz="1600" b="1" dirty="0" err="1"/>
              <a:t>činnosti</a:t>
            </a:r>
            <a:r>
              <a:rPr lang="en-GB" sz="1600" b="1" dirty="0"/>
              <a:t> </a:t>
            </a:r>
            <a:r>
              <a:rPr lang="en-GB" sz="1600" dirty="0" err="1"/>
              <a:t>apod</a:t>
            </a:r>
            <a:r>
              <a:rPr lang="en-GB" sz="1600" dirty="0"/>
              <a:t>. </a:t>
            </a:r>
            <a:r>
              <a:rPr lang="en-GB" sz="1600" dirty="0" err="1"/>
              <a:t>Za</a:t>
            </a:r>
            <a:r>
              <a:rPr lang="en-GB" sz="1600" dirty="0"/>
              <a:t> </a:t>
            </a:r>
            <a:r>
              <a:rPr lang="en-GB" sz="1600" dirty="0" err="1"/>
              <a:t>odůvodněný</a:t>
            </a:r>
            <a:r>
              <a:rPr lang="en-GB" sz="1600" dirty="0"/>
              <a:t> </a:t>
            </a:r>
            <a:r>
              <a:rPr lang="en-GB" sz="1600" dirty="0" err="1"/>
              <a:t>případ</a:t>
            </a:r>
            <a:r>
              <a:rPr lang="en-GB" sz="1600" dirty="0"/>
              <a:t> </a:t>
            </a:r>
            <a:r>
              <a:rPr lang="en-GB" sz="1600" dirty="0" err="1"/>
              <a:t>reálného</a:t>
            </a:r>
            <a:r>
              <a:rPr lang="en-GB" sz="1600" dirty="0"/>
              <a:t> </a:t>
            </a:r>
            <a:r>
              <a:rPr lang="en-GB" sz="1600" dirty="0" err="1"/>
              <a:t>ohrožení</a:t>
            </a:r>
            <a:r>
              <a:rPr lang="en-GB" sz="1600" dirty="0"/>
              <a:t> </a:t>
            </a:r>
            <a:r>
              <a:rPr lang="en-GB" sz="1600" dirty="0" err="1"/>
              <a:t>úspěšného</a:t>
            </a:r>
            <a:r>
              <a:rPr lang="en-GB" sz="1600" dirty="0"/>
              <a:t> </a:t>
            </a:r>
            <a:r>
              <a:rPr lang="en-GB" sz="1600" dirty="0" err="1"/>
              <a:t>provedení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 je </a:t>
            </a:r>
            <a:r>
              <a:rPr lang="en-GB" sz="1600" dirty="0" err="1"/>
              <a:t>možno</a:t>
            </a:r>
            <a:r>
              <a:rPr lang="en-GB" sz="1600" dirty="0"/>
              <a:t> </a:t>
            </a:r>
            <a:r>
              <a:rPr lang="en-GB" sz="1600" dirty="0" err="1"/>
              <a:t>považovat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situaci</a:t>
            </a:r>
            <a:r>
              <a:rPr lang="en-GB" sz="1600" dirty="0"/>
              <a:t>, </a:t>
            </a:r>
            <a:r>
              <a:rPr lang="en-GB" sz="1600" dirty="0" err="1"/>
              <a:t>kdy</a:t>
            </a:r>
            <a:r>
              <a:rPr lang="en-GB" sz="1600" dirty="0"/>
              <a:t> </a:t>
            </a:r>
            <a:r>
              <a:rPr lang="en-GB" sz="1600" b="1" dirty="0"/>
              <a:t>je </a:t>
            </a:r>
            <a:r>
              <a:rPr lang="en-GB" sz="1600" b="1" dirty="0" err="1"/>
              <a:t>sice</a:t>
            </a:r>
            <a:r>
              <a:rPr lang="en-GB" sz="1600" b="1" dirty="0"/>
              <a:t> </a:t>
            </a:r>
            <a:r>
              <a:rPr lang="en-GB" sz="1600" b="1" dirty="0" err="1"/>
              <a:t>obviněný</a:t>
            </a:r>
            <a:r>
              <a:rPr lang="en-GB" sz="1600" b="1" dirty="0"/>
              <a:t> </a:t>
            </a:r>
            <a:r>
              <a:rPr lang="en-GB" sz="1600" b="1" dirty="0" err="1"/>
              <a:t>kontaktní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známé</a:t>
            </a:r>
            <a:r>
              <a:rPr lang="en-GB" sz="1600" b="1" dirty="0"/>
              <a:t> </a:t>
            </a:r>
            <a:r>
              <a:rPr lang="en-GB" sz="1600" b="1" dirty="0" err="1"/>
              <a:t>adrese</a:t>
            </a:r>
            <a:r>
              <a:rPr lang="en-GB" sz="1600" b="1" dirty="0"/>
              <a:t> v </a:t>
            </a:r>
            <a:r>
              <a:rPr lang="en-GB" sz="1600" b="1" dirty="0" err="1"/>
              <a:t>cizině</a:t>
            </a:r>
            <a:r>
              <a:rPr lang="en-GB" sz="1600" dirty="0"/>
              <a:t>, </a:t>
            </a:r>
            <a:r>
              <a:rPr lang="en-GB" sz="1600" dirty="0" err="1"/>
              <a:t>včetně</a:t>
            </a:r>
            <a:r>
              <a:rPr lang="en-GB" sz="1600" dirty="0"/>
              <a:t> </a:t>
            </a:r>
            <a:r>
              <a:rPr lang="en-GB" sz="1600" dirty="0" err="1"/>
              <a:t>toho</a:t>
            </a:r>
            <a:r>
              <a:rPr lang="en-GB" sz="1600" dirty="0"/>
              <a:t>, </a:t>
            </a:r>
            <a:r>
              <a:rPr lang="en-GB" sz="1600" dirty="0" err="1"/>
              <a:t>že</a:t>
            </a:r>
            <a:r>
              <a:rPr lang="en-GB" sz="1600" dirty="0"/>
              <a:t> </a:t>
            </a:r>
            <a:r>
              <a:rPr lang="en-GB" sz="1600" dirty="0" err="1"/>
              <a:t>převezme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 </a:t>
            </a:r>
            <a:r>
              <a:rPr lang="en-GB" sz="1600" dirty="0" err="1"/>
              <a:t>nebo</a:t>
            </a:r>
            <a:r>
              <a:rPr lang="en-GB" sz="1600" dirty="0"/>
              <a:t> </a:t>
            </a:r>
            <a:r>
              <a:rPr lang="en-GB" sz="1600" dirty="0" err="1"/>
              <a:t>předvolání</a:t>
            </a:r>
            <a:r>
              <a:rPr lang="en-GB" sz="1600" dirty="0"/>
              <a:t> k </a:t>
            </a:r>
            <a:r>
              <a:rPr lang="en-GB" sz="1600" dirty="0" err="1"/>
              <a:t>úkonu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, </a:t>
            </a:r>
            <a:r>
              <a:rPr lang="en-GB" sz="1600" dirty="0" err="1"/>
              <a:t>které</a:t>
            </a:r>
            <a:r>
              <a:rPr lang="en-GB" sz="1600" dirty="0"/>
              <a:t> mu </a:t>
            </a:r>
            <a:r>
              <a:rPr lang="en-GB" sz="1600" dirty="0" err="1"/>
              <a:t>bylo</a:t>
            </a:r>
            <a:r>
              <a:rPr lang="en-GB" sz="1600" dirty="0"/>
              <a:t> </a:t>
            </a:r>
            <a:r>
              <a:rPr lang="en-GB" sz="1600" dirty="0" err="1"/>
              <a:t>doručeno</a:t>
            </a:r>
            <a:r>
              <a:rPr lang="en-GB" sz="1600" dirty="0"/>
              <a:t>, </a:t>
            </a:r>
            <a:r>
              <a:rPr lang="en-GB" sz="1600" dirty="0" err="1"/>
              <a:t>ovšem</a:t>
            </a:r>
            <a:r>
              <a:rPr lang="en-GB" sz="1600" dirty="0"/>
              <a:t> </a:t>
            </a:r>
            <a:r>
              <a:rPr lang="en-GB" sz="1600" b="1" dirty="0"/>
              <a:t>je </a:t>
            </a:r>
            <a:r>
              <a:rPr lang="en-GB" sz="1600" b="1" dirty="0" err="1"/>
              <a:t>buď</a:t>
            </a:r>
            <a:r>
              <a:rPr lang="en-GB" sz="1600" b="1" dirty="0"/>
              <a:t> </a:t>
            </a:r>
            <a:r>
              <a:rPr lang="en-GB" sz="1600" b="1" dirty="0" err="1"/>
              <a:t>zcela</a:t>
            </a:r>
            <a:r>
              <a:rPr lang="en-GB" sz="1600" b="1" dirty="0"/>
              <a:t> </a:t>
            </a:r>
            <a:r>
              <a:rPr lang="en-GB" sz="1600" b="1" dirty="0" err="1"/>
              <a:t>pasivní</a:t>
            </a:r>
            <a:r>
              <a:rPr lang="en-GB" sz="1600" b="1" dirty="0"/>
              <a:t>, </a:t>
            </a:r>
            <a:r>
              <a:rPr lang="en-GB" sz="1600" b="1" dirty="0" err="1"/>
              <a:t>nebo</a:t>
            </a:r>
            <a:r>
              <a:rPr lang="en-GB" sz="1600" b="1" dirty="0"/>
              <a:t> </a:t>
            </a:r>
            <a:r>
              <a:rPr lang="en-GB" sz="1600" b="1" dirty="0" err="1"/>
              <a:t>na</a:t>
            </a:r>
            <a:r>
              <a:rPr lang="en-GB" sz="1600" b="1" dirty="0"/>
              <a:t> </a:t>
            </a:r>
            <a:r>
              <a:rPr lang="en-GB" sz="1600" b="1" dirty="0" err="1"/>
              <a:t>výzvu</a:t>
            </a:r>
            <a:r>
              <a:rPr lang="en-GB" sz="1600" b="1" dirty="0"/>
              <a:t> k </a:t>
            </a:r>
            <a:r>
              <a:rPr lang="en-GB" sz="1600" b="1" dirty="0" err="1"/>
              <a:t>dostavení</a:t>
            </a:r>
            <a:r>
              <a:rPr lang="en-GB" sz="1600" b="1" dirty="0"/>
              <a:t> se k </a:t>
            </a:r>
            <a:r>
              <a:rPr lang="en-GB" sz="1600" b="1" dirty="0" err="1"/>
              <a:t>úkonu</a:t>
            </a:r>
            <a:r>
              <a:rPr lang="en-GB" sz="1600" b="1" dirty="0"/>
              <a:t> </a:t>
            </a:r>
            <a:r>
              <a:rPr lang="en-GB" sz="1600" b="1" dirty="0" err="1"/>
              <a:t>reaguje</a:t>
            </a:r>
            <a:r>
              <a:rPr lang="en-GB" sz="1600" b="1" dirty="0"/>
              <a:t> </a:t>
            </a:r>
            <a:r>
              <a:rPr lang="en-GB" sz="1600" b="1" dirty="0" err="1"/>
              <a:t>opakovaně</a:t>
            </a:r>
            <a:r>
              <a:rPr lang="en-GB" sz="1600" b="1" dirty="0"/>
              <a:t> </a:t>
            </a:r>
            <a:r>
              <a:rPr lang="en-GB" sz="1600" b="1" dirty="0" err="1"/>
              <a:t>pouze</a:t>
            </a:r>
            <a:r>
              <a:rPr lang="en-GB" sz="1600" b="1" dirty="0"/>
              <a:t> </a:t>
            </a:r>
            <a:r>
              <a:rPr lang="en-GB" sz="1600" b="1" dirty="0" err="1"/>
              <a:t>různými</a:t>
            </a:r>
            <a:r>
              <a:rPr lang="en-GB" sz="1600" b="1" dirty="0"/>
              <a:t> </a:t>
            </a:r>
            <a:r>
              <a:rPr lang="en-GB" sz="1600" b="1" dirty="0" err="1"/>
              <a:t>omluvami</a:t>
            </a:r>
            <a:r>
              <a:rPr lang="en-GB" sz="1600" b="1" dirty="0"/>
              <a:t> </a:t>
            </a:r>
            <a:r>
              <a:rPr lang="en-GB" sz="1600" b="1" dirty="0" err="1"/>
              <a:t>či</a:t>
            </a:r>
            <a:r>
              <a:rPr lang="en-GB" sz="1600" b="1" dirty="0"/>
              <a:t> </a:t>
            </a:r>
            <a:r>
              <a:rPr lang="en-GB" sz="1600" b="1" dirty="0" err="1"/>
              <a:t>žádostmi</a:t>
            </a:r>
            <a:r>
              <a:rPr lang="en-GB" sz="1600" b="1" dirty="0"/>
              <a:t> o </a:t>
            </a:r>
            <a:r>
              <a:rPr lang="en-GB" sz="1600" b="1" dirty="0" err="1"/>
              <a:t>provedení</a:t>
            </a:r>
            <a:r>
              <a:rPr lang="en-GB" sz="1600" b="1" dirty="0"/>
              <a:t> </a:t>
            </a:r>
            <a:r>
              <a:rPr lang="en-GB" sz="1600" b="1" dirty="0" err="1"/>
              <a:t>úkonu</a:t>
            </a:r>
            <a:r>
              <a:rPr lang="en-GB" sz="1600" b="1" dirty="0"/>
              <a:t> </a:t>
            </a:r>
            <a:r>
              <a:rPr lang="en-GB" sz="1600" b="1" dirty="0" err="1"/>
              <a:t>cestou</a:t>
            </a:r>
            <a:r>
              <a:rPr lang="en-GB" sz="1600" b="1" dirty="0"/>
              <a:t> </a:t>
            </a:r>
            <a:r>
              <a:rPr lang="en-GB" sz="1600" b="1" dirty="0" err="1"/>
              <a:t>právní</a:t>
            </a:r>
            <a:r>
              <a:rPr lang="en-GB" sz="1600" b="1" dirty="0"/>
              <a:t> </a:t>
            </a:r>
            <a:r>
              <a:rPr lang="en-GB" sz="1600" b="1" dirty="0" err="1"/>
              <a:t>pomoci</a:t>
            </a:r>
            <a:r>
              <a:rPr lang="en-GB" sz="1600" dirty="0"/>
              <a:t>, a je </a:t>
            </a:r>
            <a:r>
              <a:rPr lang="en-GB" sz="1600" dirty="0" err="1"/>
              <a:t>tak</a:t>
            </a:r>
            <a:r>
              <a:rPr lang="en-GB" sz="1600" dirty="0"/>
              <a:t> </a:t>
            </a:r>
            <a:r>
              <a:rPr lang="en-GB" sz="1600" dirty="0" err="1"/>
              <a:t>zřejmé</a:t>
            </a:r>
            <a:r>
              <a:rPr lang="en-GB" sz="1600" dirty="0"/>
              <a:t>, </a:t>
            </a:r>
            <a:r>
              <a:rPr lang="en-GB" sz="1600" dirty="0" err="1"/>
              <a:t>že</a:t>
            </a:r>
            <a:r>
              <a:rPr lang="en-GB" sz="1600" dirty="0"/>
              <a:t>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tímto</a:t>
            </a:r>
            <a:r>
              <a:rPr lang="en-GB" sz="1600" dirty="0"/>
              <a:t> </a:t>
            </a:r>
            <a:r>
              <a:rPr lang="en-GB" sz="1600" dirty="0" err="1"/>
              <a:t>způsobem</a:t>
            </a:r>
            <a:r>
              <a:rPr lang="en-GB" sz="1600" dirty="0"/>
              <a:t> </a:t>
            </a:r>
            <a:r>
              <a:rPr lang="en-GB" sz="1600" dirty="0" err="1"/>
              <a:t>může</a:t>
            </a:r>
            <a:r>
              <a:rPr lang="en-GB" sz="1600" dirty="0"/>
              <a:t> </a:t>
            </a:r>
            <a:r>
              <a:rPr lang="en-GB" sz="1600" dirty="0" err="1"/>
              <a:t>ohrozit</a:t>
            </a:r>
            <a:r>
              <a:rPr lang="en-GB" sz="1600" dirty="0"/>
              <a:t> </a:t>
            </a:r>
            <a:r>
              <a:rPr lang="en-GB" sz="1600" dirty="0" err="1"/>
              <a:t>úspěšné</a:t>
            </a:r>
            <a:r>
              <a:rPr lang="en-GB" sz="1600" dirty="0"/>
              <a:t> </a:t>
            </a:r>
            <a:r>
              <a:rPr lang="en-GB" sz="1600" dirty="0" err="1"/>
              <a:t>provedení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řízení</a:t>
            </a:r>
            <a:r>
              <a:rPr lang="en-GB" sz="1600" dirty="0"/>
              <a:t>. </a:t>
            </a:r>
            <a:endParaRPr lang="cs-CZ" sz="1600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cs-CZ" sz="16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600" dirty="0" smtClean="0"/>
              <a:t>II</a:t>
            </a:r>
            <a:r>
              <a:rPr lang="en-GB" sz="1600" dirty="0"/>
              <a:t>. </a:t>
            </a:r>
            <a:r>
              <a:rPr lang="en-GB" sz="1600" dirty="0" err="1"/>
              <a:t>Podmínku</a:t>
            </a:r>
            <a:r>
              <a:rPr lang="en-GB" sz="1600" dirty="0"/>
              <a:t> </a:t>
            </a:r>
            <a:r>
              <a:rPr lang="en-GB" sz="1600" dirty="0" err="1"/>
              <a:t>nemožnosti</a:t>
            </a:r>
            <a:r>
              <a:rPr lang="en-GB" sz="1600" dirty="0"/>
              <a:t> </a:t>
            </a:r>
            <a:r>
              <a:rPr lang="en-GB" sz="1600" dirty="0" err="1"/>
              <a:t>předvolání</a:t>
            </a:r>
            <a:r>
              <a:rPr lang="en-GB" sz="1600" dirty="0"/>
              <a:t> </a:t>
            </a:r>
            <a:r>
              <a:rPr lang="en-GB" sz="1600" dirty="0" err="1"/>
              <a:t>obviněného</a:t>
            </a:r>
            <a:r>
              <a:rPr lang="en-GB" sz="1600" dirty="0"/>
              <a:t> </a:t>
            </a:r>
            <a:r>
              <a:rPr lang="en-GB" sz="1600" dirty="0" err="1"/>
              <a:t>uvedenou</a:t>
            </a:r>
            <a:r>
              <a:rPr lang="en-GB" sz="1600" dirty="0"/>
              <a:t> v § 69 </a:t>
            </a:r>
            <a:r>
              <a:rPr lang="en-GB" sz="1600" dirty="0" err="1"/>
              <a:t>odst</a:t>
            </a:r>
            <a:r>
              <a:rPr lang="en-GB" sz="1600" dirty="0"/>
              <a:t>. 1 tr. ř. je </a:t>
            </a:r>
            <a:r>
              <a:rPr lang="en-GB" sz="1600" dirty="0" err="1"/>
              <a:t>nutno</a:t>
            </a:r>
            <a:r>
              <a:rPr lang="en-GB" sz="1600" dirty="0"/>
              <a:t> </a:t>
            </a:r>
            <a:r>
              <a:rPr lang="en-GB" sz="1600" dirty="0" err="1"/>
              <a:t>vykládat</a:t>
            </a:r>
            <a:r>
              <a:rPr lang="en-GB" sz="1600" dirty="0"/>
              <a:t> </a:t>
            </a:r>
            <a:r>
              <a:rPr lang="en-GB" sz="1600" dirty="0" err="1"/>
              <a:t>ve</a:t>
            </a:r>
            <a:r>
              <a:rPr lang="en-GB" sz="1600" dirty="0"/>
              <a:t> </a:t>
            </a:r>
            <a:r>
              <a:rPr lang="en-GB" sz="1600" dirty="0" err="1"/>
              <a:t>smyslu</a:t>
            </a:r>
            <a:r>
              <a:rPr lang="en-GB" sz="1600" dirty="0"/>
              <a:t> § 90 </a:t>
            </a:r>
            <a:r>
              <a:rPr lang="en-GB" sz="1600" dirty="0" err="1"/>
              <a:t>odst</a:t>
            </a:r>
            <a:r>
              <a:rPr lang="en-GB" sz="1600" dirty="0"/>
              <a:t>. 2 tr. ř., </a:t>
            </a:r>
            <a:r>
              <a:rPr lang="en-GB" sz="1600" dirty="0" err="1"/>
              <a:t>podle</a:t>
            </a:r>
            <a:r>
              <a:rPr lang="en-GB" sz="1600" dirty="0"/>
              <a:t> </a:t>
            </a:r>
            <a:r>
              <a:rPr lang="en-GB" sz="1600" dirty="0" err="1"/>
              <a:t>něhož</a:t>
            </a:r>
            <a:r>
              <a:rPr lang="en-GB" sz="1600" dirty="0"/>
              <a:t> </a:t>
            </a:r>
            <a:r>
              <a:rPr lang="en-GB" sz="1600" dirty="0" err="1"/>
              <a:t>obviněný</a:t>
            </a:r>
            <a:r>
              <a:rPr lang="en-GB" sz="1600" dirty="0"/>
              <a:t> </a:t>
            </a:r>
            <a:r>
              <a:rPr lang="en-GB" sz="1600" dirty="0" err="1"/>
              <a:t>může</a:t>
            </a:r>
            <a:r>
              <a:rPr lang="en-GB" sz="1600" dirty="0"/>
              <a:t> </a:t>
            </a:r>
            <a:r>
              <a:rPr lang="en-GB" sz="1600" dirty="0" err="1"/>
              <a:t>být</a:t>
            </a:r>
            <a:r>
              <a:rPr lang="en-GB" sz="1600" dirty="0"/>
              <a:t> </a:t>
            </a:r>
            <a:r>
              <a:rPr lang="en-GB" sz="1600" dirty="0" err="1"/>
              <a:t>předveden</a:t>
            </a:r>
            <a:r>
              <a:rPr lang="en-GB" sz="1600" dirty="0"/>
              <a:t> </a:t>
            </a:r>
            <a:r>
              <a:rPr lang="en-GB" sz="1600" b="1" dirty="0" err="1"/>
              <a:t>i</a:t>
            </a:r>
            <a:r>
              <a:rPr lang="en-GB" sz="1600" b="1" dirty="0"/>
              <a:t> bez </a:t>
            </a:r>
            <a:r>
              <a:rPr lang="en-GB" sz="1600" b="1" dirty="0" err="1"/>
              <a:t>předchozího</a:t>
            </a:r>
            <a:r>
              <a:rPr lang="en-GB" sz="1600" b="1" dirty="0"/>
              <a:t> </a:t>
            </a:r>
            <a:r>
              <a:rPr lang="en-GB" sz="1600" b="1" dirty="0" err="1"/>
              <a:t>předvolání</a:t>
            </a:r>
            <a:r>
              <a:rPr lang="en-GB" sz="1600" b="1" dirty="0"/>
              <a:t>, </a:t>
            </a:r>
            <a:r>
              <a:rPr lang="en-GB" sz="1600" b="1" dirty="0" err="1"/>
              <a:t>jestliže</a:t>
            </a:r>
            <a:r>
              <a:rPr lang="en-GB" sz="1600" b="1" dirty="0"/>
              <a:t> je to </a:t>
            </a:r>
            <a:r>
              <a:rPr lang="en-GB" sz="1600" b="1" dirty="0" err="1"/>
              <a:t>nutné</a:t>
            </a:r>
            <a:r>
              <a:rPr lang="en-GB" sz="1600" b="1" dirty="0"/>
              <a:t> k </a:t>
            </a:r>
            <a:r>
              <a:rPr lang="en-GB" sz="1600" b="1" dirty="0" err="1"/>
              <a:t>úspěšnému</a:t>
            </a:r>
            <a:r>
              <a:rPr lang="en-GB" sz="1600" b="1" dirty="0"/>
              <a:t> </a:t>
            </a:r>
            <a:r>
              <a:rPr lang="en-GB" sz="1600" b="1" dirty="0" err="1"/>
              <a:t>provedení</a:t>
            </a:r>
            <a:r>
              <a:rPr lang="en-GB" sz="1600" b="1" dirty="0"/>
              <a:t> </a:t>
            </a:r>
            <a:r>
              <a:rPr lang="en-GB" sz="1600" b="1" dirty="0" err="1"/>
              <a:t>trestního</a:t>
            </a:r>
            <a:r>
              <a:rPr lang="en-GB" sz="1600" b="1" dirty="0"/>
              <a:t> </a:t>
            </a:r>
            <a:r>
              <a:rPr lang="en-GB" sz="1600" b="1" dirty="0" err="1"/>
              <a:t>řízení</a:t>
            </a:r>
            <a:r>
              <a:rPr lang="en-GB" sz="1600" b="1" dirty="0"/>
              <a:t>, </a:t>
            </a:r>
            <a:r>
              <a:rPr lang="en-GB" sz="1600" b="1" dirty="0" err="1"/>
              <a:t>tedy</a:t>
            </a:r>
            <a:r>
              <a:rPr lang="en-GB" sz="1600" b="1" dirty="0"/>
              <a:t> </a:t>
            </a:r>
            <a:r>
              <a:rPr lang="en-GB" sz="1600" b="1" dirty="0" err="1"/>
              <a:t>nikoli</a:t>
            </a:r>
            <a:r>
              <a:rPr lang="en-GB" sz="1600" b="1" dirty="0"/>
              <a:t> </a:t>
            </a:r>
            <a:r>
              <a:rPr lang="en-GB" sz="1600" b="1" dirty="0" err="1"/>
              <a:t>jen</a:t>
            </a:r>
            <a:r>
              <a:rPr lang="en-GB" sz="1600" b="1" dirty="0"/>
              <a:t> z </a:t>
            </a:r>
            <a:r>
              <a:rPr lang="en-GB" sz="1600" b="1" dirty="0" err="1"/>
              <a:t>pohledu</a:t>
            </a:r>
            <a:r>
              <a:rPr lang="en-GB" sz="1600" b="1" dirty="0"/>
              <a:t> </a:t>
            </a:r>
            <a:r>
              <a:rPr lang="en-GB" sz="1600" b="1" dirty="0" err="1"/>
              <a:t>reálnosti</a:t>
            </a:r>
            <a:r>
              <a:rPr lang="en-GB" sz="1600" b="1" dirty="0"/>
              <a:t> </a:t>
            </a:r>
            <a:r>
              <a:rPr lang="en-GB" sz="1600" b="1" dirty="0" err="1"/>
              <a:t>doručení</a:t>
            </a:r>
            <a:r>
              <a:rPr lang="en-GB" sz="1600" b="1" dirty="0"/>
              <a:t> </a:t>
            </a:r>
            <a:r>
              <a:rPr lang="en-GB" sz="1600" b="1" dirty="0" err="1"/>
              <a:t>tohoto</a:t>
            </a:r>
            <a:r>
              <a:rPr lang="en-GB" sz="1600" b="1" dirty="0"/>
              <a:t> </a:t>
            </a:r>
            <a:r>
              <a:rPr lang="en-GB" sz="1600" b="1" dirty="0" err="1"/>
              <a:t>předvolání</a:t>
            </a:r>
            <a:r>
              <a:rPr lang="en-GB" sz="1600" b="1" dirty="0"/>
              <a:t> </a:t>
            </a:r>
            <a:r>
              <a:rPr lang="en-GB" sz="1600" dirty="0"/>
              <a:t>(</a:t>
            </a:r>
            <a:r>
              <a:rPr lang="en-GB" sz="1600" dirty="0" err="1"/>
              <a:t>adresa</a:t>
            </a:r>
            <a:r>
              <a:rPr lang="en-GB" sz="1600" dirty="0"/>
              <a:t> </a:t>
            </a:r>
            <a:r>
              <a:rPr lang="en-GB" sz="1600" dirty="0" err="1"/>
              <a:t>pobytu</a:t>
            </a:r>
            <a:r>
              <a:rPr lang="en-GB" sz="1600" dirty="0"/>
              <a:t> </a:t>
            </a:r>
            <a:r>
              <a:rPr lang="en-GB" sz="1600" dirty="0" err="1"/>
              <a:t>obviněného</a:t>
            </a:r>
            <a:r>
              <a:rPr lang="en-GB" sz="1600" dirty="0"/>
              <a:t> v </a:t>
            </a:r>
            <a:r>
              <a:rPr lang="en-GB" sz="1600" dirty="0" err="1"/>
              <a:t>cizině</a:t>
            </a:r>
            <a:r>
              <a:rPr lang="en-GB" sz="1600" dirty="0"/>
              <a:t> je </a:t>
            </a:r>
            <a:r>
              <a:rPr lang="en-GB" sz="1600" dirty="0" err="1"/>
              <a:t>známa</a:t>
            </a:r>
            <a:r>
              <a:rPr lang="en-GB" sz="1600" dirty="0"/>
              <a:t>), ale </a:t>
            </a:r>
            <a:r>
              <a:rPr lang="en-GB" sz="1600" b="1" dirty="0" err="1"/>
              <a:t>i</a:t>
            </a:r>
            <a:r>
              <a:rPr lang="en-GB" sz="1600" b="1" dirty="0"/>
              <a:t> z </a:t>
            </a:r>
            <a:r>
              <a:rPr lang="en-GB" sz="1600" b="1" dirty="0" err="1"/>
              <a:t>hlediska</a:t>
            </a:r>
            <a:r>
              <a:rPr lang="en-GB" sz="1600" b="1" dirty="0"/>
              <a:t> </a:t>
            </a:r>
            <a:r>
              <a:rPr lang="en-GB" sz="1600" b="1" dirty="0" err="1"/>
              <a:t>taktického</a:t>
            </a:r>
            <a:r>
              <a:rPr lang="en-GB" sz="1600" b="1" dirty="0"/>
              <a:t>, aby se </a:t>
            </a:r>
            <a:r>
              <a:rPr lang="en-GB" sz="1600" b="1" dirty="0" err="1"/>
              <a:t>předvolání</a:t>
            </a:r>
            <a:r>
              <a:rPr lang="en-GB" sz="1600" b="1" dirty="0"/>
              <a:t> </a:t>
            </a:r>
            <a:r>
              <a:rPr lang="en-GB" sz="1600" b="1" dirty="0" err="1"/>
              <a:t>realizované</a:t>
            </a:r>
            <a:r>
              <a:rPr lang="en-GB" sz="1600" b="1" dirty="0"/>
              <a:t> </a:t>
            </a:r>
            <a:r>
              <a:rPr lang="en-GB" sz="1600" b="1" dirty="0" err="1"/>
              <a:t>podle</a:t>
            </a:r>
            <a:r>
              <a:rPr lang="en-GB" sz="1600" b="1" dirty="0"/>
              <a:t> § 39 a </a:t>
            </a:r>
            <a:r>
              <a:rPr lang="en-GB" sz="1600" b="1" dirty="0" err="1"/>
              <a:t>násl</a:t>
            </a:r>
            <a:r>
              <a:rPr lang="en-GB" sz="1600" b="1" dirty="0"/>
              <a:t>. z. m. j. s. </a:t>
            </a:r>
            <a:r>
              <a:rPr lang="en-GB" sz="1600" b="1" dirty="0" err="1"/>
              <a:t>nestalo</a:t>
            </a:r>
            <a:r>
              <a:rPr lang="en-GB" sz="1600" b="1" dirty="0"/>
              <a:t> </a:t>
            </a:r>
            <a:r>
              <a:rPr lang="en-GB" sz="1600" b="1" dirty="0" err="1"/>
              <a:t>prostředkem</a:t>
            </a:r>
            <a:r>
              <a:rPr lang="en-GB" sz="1600" b="1" dirty="0"/>
              <a:t> </a:t>
            </a:r>
            <a:r>
              <a:rPr lang="en-GB" sz="1600" b="1" dirty="0" err="1"/>
              <a:t>varování</a:t>
            </a:r>
            <a:r>
              <a:rPr lang="en-GB" sz="1600" b="1" dirty="0"/>
              <a:t> a </a:t>
            </a:r>
            <a:r>
              <a:rPr lang="en-GB" sz="1600" b="1" dirty="0" err="1"/>
              <a:t>útěku</a:t>
            </a:r>
            <a:r>
              <a:rPr lang="en-GB" sz="1600" b="1" dirty="0"/>
              <a:t> </a:t>
            </a:r>
            <a:r>
              <a:rPr lang="en-GB" sz="1600" b="1" dirty="0" err="1"/>
              <a:t>obviněného</a:t>
            </a:r>
            <a:r>
              <a:rPr lang="en-GB" sz="1600" dirty="0"/>
              <a:t>. </a:t>
            </a:r>
            <a:r>
              <a:rPr lang="en-GB" sz="1600" b="1" dirty="0" err="1"/>
              <a:t>Obdobně</a:t>
            </a:r>
            <a:r>
              <a:rPr lang="en-GB" sz="1600" b="1" dirty="0"/>
              <a:t> je </a:t>
            </a:r>
            <a:r>
              <a:rPr lang="en-GB" sz="1600" b="1" dirty="0" err="1"/>
              <a:t>nutno</a:t>
            </a:r>
            <a:r>
              <a:rPr lang="en-GB" sz="1600" b="1" dirty="0"/>
              <a:t> </a:t>
            </a:r>
            <a:r>
              <a:rPr lang="en-GB" sz="1600" b="1" dirty="0" err="1"/>
              <a:t>vykládat</a:t>
            </a:r>
            <a:r>
              <a:rPr lang="en-GB" sz="1600" b="1" dirty="0"/>
              <a:t> </a:t>
            </a:r>
            <a:r>
              <a:rPr lang="en-GB" sz="1600" b="1" dirty="0" err="1"/>
              <a:t>podmínky</a:t>
            </a:r>
            <a:r>
              <a:rPr lang="en-GB" sz="1600" b="1" dirty="0"/>
              <a:t> </a:t>
            </a:r>
            <a:r>
              <a:rPr lang="en-GB" sz="1600" b="1" dirty="0" err="1"/>
              <a:t>nemožnosti</a:t>
            </a:r>
            <a:r>
              <a:rPr lang="en-GB" sz="1600" b="1" dirty="0"/>
              <a:t> </a:t>
            </a:r>
            <a:r>
              <a:rPr lang="en-GB" sz="1600" b="1" dirty="0" err="1"/>
              <a:t>doručení</a:t>
            </a:r>
            <a:r>
              <a:rPr lang="en-GB" sz="1600" b="1" dirty="0"/>
              <a:t> </a:t>
            </a:r>
            <a:r>
              <a:rPr lang="en-GB" sz="1600" b="1" dirty="0" err="1"/>
              <a:t>opisu</a:t>
            </a:r>
            <a:r>
              <a:rPr lang="en-GB" sz="1600" b="1" dirty="0"/>
              <a:t> </a:t>
            </a:r>
            <a:r>
              <a:rPr lang="en-GB" sz="1600" b="1" dirty="0" err="1"/>
              <a:t>usnesení</a:t>
            </a:r>
            <a:r>
              <a:rPr lang="en-GB" sz="1600" b="1" dirty="0"/>
              <a:t> o </a:t>
            </a:r>
            <a:r>
              <a:rPr lang="en-GB" sz="1600" b="1" dirty="0" err="1"/>
              <a:t>zahájení</a:t>
            </a:r>
            <a:r>
              <a:rPr lang="en-GB" sz="1600" b="1" dirty="0"/>
              <a:t> </a:t>
            </a:r>
            <a:r>
              <a:rPr lang="en-GB" sz="1600" b="1" dirty="0" err="1"/>
              <a:t>trestního</a:t>
            </a:r>
            <a:r>
              <a:rPr lang="en-GB" sz="1600" b="1" dirty="0"/>
              <a:t> </a:t>
            </a:r>
            <a:r>
              <a:rPr lang="en-GB" sz="1600" b="1" dirty="0" err="1"/>
              <a:t>stíhání</a:t>
            </a:r>
            <a:r>
              <a:rPr lang="en-GB" sz="1600" b="1" dirty="0"/>
              <a:t> u </a:t>
            </a:r>
            <a:r>
              <a:rPr lang="en-GB" sz="1600" b="1" dirty="0" err="1"/>
              <a:t>osoby</a:t>
            </a:r>
            <a:r>
              <a:rPr lang="en-GB" sz="1600" b="1" dirty="0"/>
              <a:t> </a:t>
            </a:r>
            <a:r>
              <a:rPr lang="en-GB" sz="1600" b="1" dirty="0" err="1"/>
              <a:t>podezřelé</a:t>
            </a:r>
            <a:r>
              <a:rPr lang="en-GB" sz="1600" b="1" dirty="0"/>
              <a:t> </a:t>
            </a:r>
            <a:r>
              <a:rPr lang="en-GB" sz="1600" b="1" dirty="0" err="1"/>
              <a:t>ze</a:t>
            </a:r>
            <a:r>
              <a:rPr lang="en-GB" sz="1600" b="1" dirty="0"/>
              <a:t> </a:t>
            </a:r>
            <a:r>
              <a:rPr lang="en-GB" sz="1600" b="1" dirty="0" err="1"/>
              <a:t>spáchání</a:t>
            </a:r>
            <a:r>
              <a:rPr lang="en-GB" sz="1600" b="1" dirty="0"/>
              <a:t> </a:t>
            </a:r>
            <a:r>
              <a:rPr lang="en-GB" sz="1600" b="1" dirty="0" err="1"/>
              <a:t>trestného</a:t>
            </a:r>
            <a:r>
              <a:rPr lang="en-GB" sz="1600" b="1" dirty="0"/>
              <a:t> </a:t>
            </a:r>
            <a:r>
              <a:rPr lang="en-GB" sz="1600" b="1" dirty="0" err="1"/>
              <a:t>činu</a:t>
            </a:r>
            <a:r>
              <a:rPr lang="en-GB" sz="1600" b="1" dirty="0"/>
              <a:t> </a:t>
            </a:r>
            <a:r>
              <a:rPr lang="en-GB" sz="1600" dirty="0"/>
              <a:t>a </a:t>
            </a:r>
            <a:r>
              <a:rPr lang="en-GB" sz="1600" dirty="0" err="1"/>
              <a:t>nemožnosti</a:t>
            </a:r>
            <a:r>
              <a:rPr lang="en-GB" sz="1600" dirty="0"/>
              <a:t> </a:t>
            </a:r>
            <a:r>
              <a:rPr lang="en-GB" sz="1600" dirty="0" err="1"/>
              <a:t>předvolání</a:t>
            </a:r>
            <a:r>
              <a:rPr lang="en-GB" sz="1600" dirty="0"/>
              <a:t> </a:t>
            </a:r>
            <a:r>
              <a:rPr lang="en-GB" sz="1600" dirty="0" err="1"/>
              <a:t>této</a:t>
            </a:r>
            <a:r>
              <a:rPr lang="en-GB" sz="1600" dirty="0"/>
              <a:t> </a:t>
            </a:r>
            <a:r>
              <a:rPr lang="en-GB" sz="1600" dirty="0" err="1"/>
              <a:t>osoby</a:t>
            </a:r>
            <a:r>
              <a:rPr lang="en-GB" sz="1600" dirty="0"/>
              <a:t> </a:t>
            </a:r>
            <a:r>
              <a:rPr lang="en-GB" sz="1600" dirty="0" err="1"/>
              <a:t>uvedené</a:t>
            </a:r>
            <a:r>
              <a:rPr lang="en-GB" sz="1600" dirty="0"/>
              <a:t> v § 76a </a:t>
            </a:r>
            <a:r>
              <a:rPr lang="en-GB" sz="1600" dirty="0" err="1"/>
              <a:t>odst</a:t>
            </a:r>
            <a:r>
              <a:rPr lang="en-GB" sz="1600" dirty="0"/>
              <a:t>. 1 tr. ř. (§ 90 </a:t>
            </a:r>
            <a:r>
              <a:rPr lang="en-GB" sz="1600" dirty="0" err="1"/>
              <a:t>odst</a:t>
            </a:r>
            <a:r>
              <a:rPr lang="en-GB" sz="1600" dirty="0"/>
              <a:t>. 2 tr. ř. per </a:t>
            </a:r>
            <a:r>
              <a:rPr lang="en-GB" sz="1600" dirty="0" err="1"/>
              <a:t>analogiam</a:t>
            </a:r>
            <a:r>
              <a:rPr lang="en-GB" sz="1600" dirty="0"/>
              <a:t>) </a:t>
            </a:r>
            <a:r>
              <a:rPr lang="en-GB" sz="1600" dirty="0" err="1"/>
              <a:t>tak</a:t>
            </a:r>
            <a:r>
              <a:rPr lang="en-GB" sz="1600" dirty="0"/>
              <a:t>, aby se </a:t>
            </a:r>
            <a:r>
              <a:rPr lang="en-GB" sz="1600" dirty="0" err="1"/>
              <a:t>doručení</a:t>
            </a:r>
            <a:r>
              <a:rPr lang="en-GB" sz="1600" dirty="0"/>
              <a:t> </a:t>
            </a:r>
            <a:r>
              <a:rPr lang="en-GB" sz="1600" dirty="0" err="1"/>
              <a:t>opisu</a:t>
            </a:r>
            <a:r>
              <a:rPr lang="en-GB" sz="1600" dirty="0"/>
              <a:t> </a:t>
            </a:r>
            <a:r>
              <a:rPr lang="en-GB" sz="1600" dirty="0" err="1"/>
              <a:t>usnesení</a:t>
            </a:r>
            <a:r>
              <a:rPr lang="en-GB" sz="1600" dirty="0"/>
              <a:t> o </a:t>
            </a:r>
            <a:r>
              <a:rPr lang="en-GB" sz="1600" dirty="0" err="1"/>
              <a:t>zahájení</a:t>
            </a:r>
            <a:r>
              <a:rPr lang="en-GB" sz="1600" dirty="0"/>
              <a:t> </a:t>
            </a:r>
            <a:r>
              <a:rPr lang="en-GB" sz="1600" dirty="0" err="1"/>
              <a:t>trestního</a:t>
            </a:r>
            <a:r>
              <a:rPr lang="en-GB" sz="1600" dirty="0"/>
              <a:t> </a:t>
            </a:r>
            <a:r>
              <a:rPr lang="en-GB" sz="1600" dirty="0" err="1"/>
              <a:t>stíhání</a:t>
            </a:r>
            <a:r>
              <a:rPr lang="en-GB" sz="1600" dirty="0"/>
              <a:t> </a:t>
            </a:r>
            <a:r>
              <a:rPr lang="en-GB" sz="1600" dirty="0" err="1"/>
              <a:t>nebo</a:t>
            </a:r>
            <a:r>
              <a:rPr lang="en-GB" sz="1600" dirty="0"/>
              <a:t> </a:t>
            </a:r>
            <a:r>
              <a:rPr lang="en-GB" sz="1600" dirty="0" err="1"/>
              <a:t>předvolání</a:t>
            </a:r>
            <a:r>
              <a:rPr lang="en-GB" sz="1600" dirty="0"/>
              <a:t> </a:t>
            </a:r>
            <a:r>
              <a:rPr lang="en-GB" sz="1600" dirty="0" err="1"/>
              <a:t>realizované</a:t>
            </a:r>
            <a:r>
              <a:rPr lang="en-GB" sz="1600" dirty="0"/>
              <a:t> </a:t>
            </a:r>
            <a:r>
              <a:rPr lang="en-GB" sz="1600" dirty="0" err="1"/>
              <a:t>podle</a:t>
            </a:r>
            <a:r>
              <a:rPr lang="en-GB" sz="1600" dirty="0"/>
              <a:t> § 39 a </a:t>
            </a:r>
            <a:r>
              <a:rPr lang="en-GB" sz="1600" dirty="0" err="1"/>
              <a:t>násl</a:t>
            </a:r>
            <a:r>
              <a:rPr lang="en-GB" sz="1600" dirty="0"/>
              <a:t>. z. m. j. s. </a:t>
            </a:r>
            <a:r>
              <a:rPr lang="en-GB" sz="1600" dirty="0" err="1"/>
              <a:t>nestalo</a:t>
            </a:r>
            <a:r>
              <a:rPr lang="en-GB" sz="1600" dirty="0"/>
              <a:t> </a:t>
            </a:r>
            <a:r>
              <a:rPr lang="en-GB" sz="1600" dirty="0" err="1"/>
              <a:t>prostředkem</a:t>
            </a:r>
            <a:r>
              <a:rPr lang="en-GB" sz="1600" dirty="0"/>
              <a:t> </a:t>
            </a:r>
            <a:r>
              <a:rPr lang="en-GB" sz="1600" dirty="0" err="1"/>
              <a:t>varování</a:t>
            </a:r>
            <a:r>
              <a:rPr lang="en-GB" sz="1600" dirty="0"/>
              <a:t> a </a:t>
            </a:r>
            <a:r>
              <a:rPr lang="en-GB" sz="1600" dirty="0" err="1"/>
              <a:t>útěku</a:t>
            </a:r>
            <a:r>
              <a:rPr lang="en-GB" sz="1600" dirty="0"/>
              <a:t> </a:t>
            </a:r>
            <a:r>
              <a:rPr lang="en-GB" sz="1600" dirty="0" err="1"/>
              <a:t>osoby</a:t>
            </a:r>
            <a:r>
              <a:rPr lang="en-GB" sz="1600" dirty="0"/>
              <a:t> </a:t>
            </a:r>
            <a:r>
              <a:rPr lang="en-GB" sz="1600" dirty="0" err="1"/>
              <a:t>podezřelé</a:t>
            </a:r>
            <a:r>
              <a:rPr lang="en-GB" sz="1600" dirty="0"/>
              <a:t> </a:t>
            </a:r>
            <a:r>
              <a:rPr lang="en-GB" sz="1600" dirty="0" err="1"/>
              <a:t>ze</a:t>
            </a:r>
            <a:r>
              <a:rPr lang="en-GB" sz="1600" dirty="0"/>
              <a:t> </a:t>
            </a:r>
            <a:r>
              <a:rPr lang="en-GB" sz="1600" dirty="0" err="1"/>
              <a:t>spáchání</a:t>
            </a:r>
            <a:r>
              <a:rPr lang="en-GB" sz="1600" dirty="0"/>
              <a:t> </a:t>
            </a:r>
            <a:r>
              <a:rPr lang="en-GB" sz="1600" dirty="0" err="1"/>
              <a:t>trestného</a:t>
            </a:r>
            <a:r>
              <a:rPr lang="en-GB" sz="1600" dirty="0"/>
              <a:t> </a:t>
            </a:r>
            <a:r>
              <a:rPr lang="en-GB" sz="1600" dirty="0" err="1"/>
              <a:t>činu</a:t>
            </a:r>
            <a:r>
              <a:rPr lang="en-GB" sz="1600" dirty="0"/>
              <a:t>. </a:t>
            </a:r>
            <a:endParaRPr lang="en-GB" sz="16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00338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27/2018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4691" y="1138326"/>
            <a:ext cx="11920452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b="1" dirty="0" err="1"/>
              <a:t>Soudce</a:t>
            </a:r>
            <a:r>
              <a:rPr lang="en-GB" b="1" dirty="0"/>
              <a:t>, </a:t>
            </a:r>
            <a:r>
              <a:rPr lang="en-GB" b="1" dirty="0" err="1"/>
              <a:t>který</a:t>
            </a:r>
            <a:r>
              <a:rPr lang="en-GB" b="1" dirty="0"/>
              <a:t> v </a:t>
            </a:r>
            <a:r>
              <a:rPr lang="en-GB" b="1" dirty="0" err="1"/>
              <a:t>řízení</a:t>
            </a:r>
            <a:r>
              <a:rPr lang="en-GB" b="1" dirty="0"/>
              <a:t> o </a:t>
            </a:r>
            <a:r>
              <a:rPr lang="en-GB" b="1" dirty="0" err="1"/>
              <a:t>vydání</a:t>
            </a:r>
            <a:r>
              <a:rPr lang="en-GB" b="1" dirty="0"/>
              <a:t> do </a:t>
            </a:r>
            <a:r>
              <a:rPr lang="en-GB" b="1" dirty="0" err="1"/>
              <a:t>ciziny</a:t>
            </a:r>
            <a:r>
              <a:rPr lang="en-GB" b="1" dirty="0"/>
              <a:t> </a:t>
            </a:r>
            <a:r>
              <a:rPr lang="en-GB" b="1" dirty="0" err="1"/>
              <a:t>rozhodoval</a:t>
            </a:r>
            <a:r>
              <a:rPr lang="en-GB" b="1" dirty="0"/>
              <a:t> v </a:t>
            </a:r>
            <a:r>
              <a:rPr lang="en-GB" b="1" dirty="0" err="1"/>
              <a:t>rámci</a:t>
            </a:r>
            <a:r>
              <a:rPr lang="en-GB" b="1" dirty="0"/>
              <a:t> </a:t>
            </a:r>
            <a:r>
              <a:rPr lang="en-GB" b="1" dirty="0" err="1"/>
              <a:t>předběžného</a:t>
            </a:r>
            <a:r>
              <a:rPr lang="en-GB" b="1" dirty="0"/>
              <a:t> </a:t>
            </a:r>
            <a:r>
              <a:rPr lang="en-GB" b="1" dirty="0" err="1"/>
              <a:t>šetření</a:t>
            </a:r>
            <a:r>
              <a:rPr lang="en-GB" b="1" dirty="0"/>
              <a:t> o </a:t>
            </a:r>
            <a:r>
              <a:rPr lang="en-GB" b="1" dirty="0" err="1"/>
              <a:t>předběžné</a:t>
            </a:r>
            <a:r>
              <a:rPr lang="en-GB" b="1" dirty="0"/>
              <a:t> </a:t>
            </a:r>
            <a:r>
              <a:rPr lang="en-GB" b="1" dirty="0" err="1"/>
              <a:t>vazbě</a:t>
            </a:r>
            <a:r>
              <a:rPr lang="en-GB" b="1" dirty="0"/>
              <a:t> </a:t>
            </a:r>
            <a:r>
              <a:rPr lang="en-GB" dirty="0" err="1"/>
              <a:t>vydávané</a:t>
            </a:r>
            <a:r>
              <a:rPr lang="en-GB" dirty="0"/>
              <a:t> </a:t>
            </a:r>
            <a:r>
              <a:rPr lang="en-GB" dirty="0" err="1"/>
              <a:t>osoby</a:t>
            </a:r>
            <a:r>
              <a:rPr lang="en-GB" dirty="0"/>
              <a:t> (§ 94 </a:t>
            </a:r>
            <a:r>
              <a:rPr lang="en-GB" dirty="0" err="1"/>
              <a:t>odst</a:t>
            </a:r>
            <a:r>
              <a:rPr lang="en-GB" dirty="0"/>
              <a:t>. 1 z. m. j. s.), </a:t>
            </a:r>
            <a:r>
              <a:rPr lang="en-GB" b="1" dirty="0" err="1" smtClean="0"/>
              <a:t>není</a:t>
            </a:r>
            <a:r>
              <a:rPr lang="en-GB" b="1" dirty="0" smtClean="0"/>
              <a:t> </a:t>
            </a:r>
            <a:r>
              <a:rPr lang="en-GB" b="1" dirty="0" err="1" smtClean="0"/>
              <a:t>vyloučen</a:t>
            </a:r>
            <a:r>
              <a:rPr lang="en-GB" b="1" dirty="0" smtClean="0"/>
              <a:t> z </a:t>
            </a:r>
            <a:r>
              <a:rPr lang="en-GB" b="1" dirty="0" err="1" smtClean="0"/>
              <a:t>rozhodování</a:t>
            </a:r>
            <a:r>
              <a:rPr lang="en-GB" b="1" dirty="0" smtClean="0"/>
              <a:t> o </a:t>
            </a:r>
            <a:r>
              <a:rPr lang="en-GB" b="1" dirty="0" err="1" smtClean="0"/>
              <a:t>návrhu</a:t>
            </a:r>
            <a:r>
              <a:rPr lang="en-GB" b="1" dirty="0" smtClean="0"/>
              <a:t> </a:t>
            </a:r>
            <a:r>
              <a:rPr lang="en-GB" b="1" dirty="0" err="1" smtClean="0"/>
              <a:t>státního</a:t>
            </a:r>
            <a:r>
              <a:rPr lang="en-GB" b="1" dirty="0" smtClean="0"/>
              <a:t> </a:t>
            </a:r>
            <a:r>
              <a:rPr lang="en-GB" b="1" dirty="0" err="1" smtClean="0"/>
              <a:t>zástupce</a:t>
            </a:r>
            <a:r>
              <a:rPr lang="en-GB" b="1" dirty="0" smtClean="0"/>
              <a:t>, </a:t>
            </a:r>
            <a:r>
              <a:rPr lang="en-GB" b="1" dirty="0" err="1" smtClean="0"/>
              <a:t>zda</a:t>
            </a:r>
            <a:r>
              <a:rPr lang="en-GB" b="1" dirty="0" smtClean="0"/>
              <a:t> je </a:t>
            </a:r>
            <a:r>
              <a:rPr lang="en-GB" b="1" dirty="0" err="1" smtClean="0"/>
              <a:t>její</a:t>
            </a:r>
            <a:r>
              <a:rPr lang="en-GB" b="1" dirty="0" smtClean="0"/>
              <a:t> </a:t>
            </a:r>
            <a:r>
              <a:rPr lang="en-GB" b="1" dirty="0" err="1" smtClean="0"/>
              <a:t>vydání</a:t>
            </a:r>
            <a:r>
              <a:rPr lang="en-GB" b="1" dirty="0" smtClean="0"/>
              <a:t> </a:t>
            </a:r>
            <a:r>
              <a:rPr lang="en-GB" b="1" dirty="0" err="1" smtClean="0"/>
              <a:t>přípustné</a:t>
            </a:r>
            <a:r>
              <a:rPr lang="en-GB" dirty="0" smtClean="0"/>
              <a:t>. </a:t>
            </a:r>
            <a:r>
              <a:rPr lang="en-GB" dirty="0" err="1"/>
              <a:t>Rozhodování</a:t>
            </a:r>
            <a:r>
              <a:rPr lang="en-GB" dirty="0"/>
              <a:t> o </a:t>
            </a:r>
            <a:r>
              <a:rPr lang="en-GB" dirty="0" err="1"/>
              <a:t>předběžné</a:t>
            </a:r>
            <a:r>
              <a:rPr lang="en-GB" dirty="0"/>
              <a:t> </a:t>
            </a:r>
            <a:r>
              <a:rPr lang="en-GB" dirty="0" err="1"/>
              <a:t>vazbě</a:t>
            </a:r>
            <a:r>
              <a:rPr lang="en-GB" dirty="0"/>
              <a:t> v </a:t>
            </a:r>
            <a:r>
              <a:rPr lang="en-GB" dirty="0" err="1"/>
              <a:t>řízení</a:t>
            </a:r>
            <a:r>
              <a:rPr lang="en-GB" dirty="0"/>
              <a:t> o </a:t>
            </a:r>
            <a:r>
              <a:rPr lang="en-GB" dirty="0" err="1"/>
              <a:t>vydání</a:t>
            </a:r>
            <a:r>
              <a:rPr lang="en-GB" dirty="0"/>
              <a:t> do </a:t>
            </a:r>
            <a:r>
              <a:rPr lang="en-GB" dirty="0" err="1"/>
              <a:t>ciziny</a:t>
            </a:r>
            <a:r>
              <a:rPr lang="en-GB" dirty="0"/>
              <a:t> </a:t>
            </a:r>
            <a:r>
              <a:rPr lang="en-GB" dirty="0" err="1"/>
              <a:t>nezakládá</a:t>
            </a:r>
            <a:r>
              <a:rPr lang="en-GB" dirty="0"/>
              <a:t> </a:t>
            </a:r>
            <a:r>
              <a:rPr lang="en-GB" dirty="0" err="1"/>
              <a:t>důvod</a:t>
            </a:r>
            <a:r>
              <a:rPr lang="en-GB" dirty="0"/>
              <a:t> </a:t>
            </a:r>
            <a:r>
              <a:rPr lang="en-GB" dirty="0" err="1"/>
              <a:t>vyloučení</a:t>
            </a:r>
            <a:r>
              <a:rPr lang="en-GB" dirty="0"/>
              <a:t> </a:t>
            </a:r>
            <a:r>
              <a:rPr lang="en-GB" dirty="0" err="1"/>
              <a:t>soudce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smyslu</a:t>
            </a:r>
            <a:r>
              <a:rPr lang="en-GB" dirty="0"/>
              <a:t> § 30 </a:t>
            </a:r>
            <a:r>
              <a:rPr lang="en-GB" dirty="0" err="1"/>
              <a:t>odst</a:t>
            </a:r>
            <a:r>
              <a:rPr lang="en-GB" dirty="0"/>
              <a:t>. 2 tr. ř. (</a:t>
            </a:r>
            <a:r>
              <a:rPr lang="en-GB" dirty="0" err="1"/>
              <a:t>ani</a:t>
            </a:r>
            <a:r>
              <a:rPr lang="en-GB" dirty="0"/>
              <a:t> per </a:t>
            </a:r>
            <a:r>
              <a:rPr lang="en-GB" dirty="0" err="1"/>
              <a:t>analogiam</a:t>
            </a:r>
            <a:r>
              <a:rPr lang="en-GB" dirty="0"/>
              <a:t>), </a:t>
            </a:r>
            <a:r>
              <a:rPr lang="en-GB" dirty="0" err="1"/>
              <a:t>neboť</a:t>
            </a:r>
            <a:r>
              <a:rPr lang="en-GB" dirty="0"/>
              <a:t> </a:t>
            </a:r>
            <a:r>
              <a:rPr lang="en-GB" b="1" dirty="0" err="1"/>
              <a:t>nejde</a:t>
            </a:r>
            <a:r>
              <a:rPr lang="en-GB" b="1" dirty="0"/>
              <a:t> o </a:t>
            </a:r>
            <a:r>
              <a:rPr lang="en-GB" b="1" dirty="0" err="1"/>
              <a:t>rozhodování</a:t>
            </a:r>
            <a:r>
              <a:rPr lang="en-GB" b="1" dirty="0"/>
              <a:t> o </a:t>
            </a:r>
            <a:r>
              <a:rPr lang="en-GB" b="1" dirty="0" err="1"/>
              <a:t>vazbě</a:t>
            </a:r>
            <a:r>
              <a:rPr lang="en-GB" b="1" dirty="0"/>
              <a:t> </a:t>
            </a:r>
            <a:r>
              <a:rPr lang="en-GB" b="1" dirty="0" err="1"/>
              <a:t>obviněného</a:t>
            </a:r>
            <a:r>
              <a:rPr lang="en-GB" b="1" dirty="0"/>
              <a:t> v </a:t>
            </a:r>
            <a:r>
              <a:rPr lang="en-GB" b="1" dirty="0" err="1"/>
              <a:t>přípravném</a:t>
            </a:r>
            <a:r>
              <a:rPr lang="en-GB" b="1" dirty="0"/>
              <a:t> </a:t>
            </a:r>
            <a:r>
              <a:rPr lang="en-GB" b="1" dirty="0" err="1"/>
              <a:t>řízení</a:t>
            </a:r>
            <a:r>
              <a:rPr lang="en-GB" b="1" dirty="0"/>
              <a:t> a </a:t>
            </a:r>
            <a:r>
              <a:rPr lang="en-GB" b="1" dirty="0" err="1"/>
              <a:t>následné</a:t>
            </a:r>
            <a:r>
              <a:rPr lang="en-GB" b="1" dirty="0"/>
              <a:t> </a:t>
            </a:r>
            <a:r>
              <a:rPr lang="en-GB" b="1" dirty="0" err="1"/>
              <a:t>rozhodování</a:t>
            </a:r>
            <a:r>
              <a:rPr lang="en-GB" b="1" dirty="0"/>
              <a:t> o </a:t>
            </a:r>
            <a:r>
              <a:rPr lang="en-GB" b="1" dirty="0" err="1"/>
              <a:t>vině</a:t>
            </a:r>
            <a:r>
              <a:rPr lang="en-GB" b="1" dirty="0"/>
              <a:t> a </a:t>
            </a:r>
            <a:r>
              <a:rPr lang="en-GB" b="1" dirty="0" err="1"/>
              <a:t>trestu</a:t>
            </a:r>
            <a:r>
              <a:rPr lang="en-GB" b="1" dirty="0"/>
              <a:t> </a:t>
            </a:r>
            <a:r>
              <a:rPr lang="en-GB" b="1" dirty="0" err="1"/>
              <a:t>po</a:t>
            </a:r>
            <a:r>
              <a:rPr lang="en-GB" b="1" dirty="0"/>
              <a:t> </a:t>
            </a:r>
            <a:r>
              <a:rPr lang="en-GB" b="1" dirty="0" err="1"/>
              <a:t>předložení</a:t>
            </a:r>
            <a:r>
              <a:rPr lang="en-GB" b="1" dirty="0"/>
              <a:t> </a:t>
            </a:r>
            <a:r>
              <a:rPr lang="en-GB" b="1" dirty="0" err="1"/>
              <a:t>věci</a:t>
            </a:r>
            <a:r>
              <a:rPr lang="en-GB" b="1" dirty="0"/>
              <a:t> </a:t>
            </a:r>
            <a:r>
              <a:rPr lang="en-GB" b="1" dirty="0" err="1"/>
              <a:t>státním</a:t>
            </a:r>
            <a:r>
              <a:rPr lang="en-GB" b="1" dirty="0"/>
              <a:t> </a:t>
            </a:r>
            <a:r>
              <a:rPr lang="en-GB" b="1" dirty="0" err="1"/>
              <a:t>zástupcem</a:t>
            </a:r>
            <a:r>
              <a:rPr lang="en-GB" b="1" dirty="0"/>
              <a:t> </a:t>
            </a:r>
            <a:r>
              <a:rPr lang="en-GB" b="1" dirty="0" err="1"/>
              <a:t>soudu</a:t>
            </a:r>
            <a:r>
              <a:rPr lang="en-GB" b="1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628282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40/2018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1441" y="772566"/>
            <a:ext cx="11920452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400" dirty="0" err="1"/>
              <a:t>Jestliže</a:t>
            </a:r>
            <a:r>
              <a:rPr lang="en-GB" sz="1400" dirty="0"/>
              <a:t> </a:t>
            </a:r>
            <a:r>
              <a:rPr lang="en-GB" sz="1400" dirty="0" err="1"/>
              <a:t>byl</a:t>
            </a:r>
            <a:r>
              <a:rPr lang="en-GB" sz="1400" dirty="0"/>
              <a:t> </a:t>
            </a:r>
            <a:r>
              <a:rPr lang="en-GB" sz="1400" b="1" dirty="0" err="1"/>
              <a:t>obviněný</a:t>
            </a:r>
            <a:r>
              <a:rPr lang="en-GB" sz="1400" b="1" dirty="0"/>
              <a:t> </a:t>
            </a:r>
            <a:r>
              <a:rPr lang="en-GB" sz="1400" b="1" dirty="0" err="1"/>
              <a:t>ve</a:t>
            </a:r>
            <a:r>
              <a:rPr lang="en-GB" sz="1400" b="1" dirty="0"/>
              <a:t> </a:t>
            </a:r>
            <a:r>
              <a:rPr lang="en-GB" sz="1400" b="1" dirty="0" err="1"/>
              <a:t>společném</a:t>
            </a:r>
            <a:r>
              <a:rPr lang="en-GB" sz="1400" b="1" dirty="0"/>
              <a:t> </a:t>
            </a:r>
            <a:r>
              <a:rPr lang="en-GB" sz="1400" b="1" dirty="0" err="1"/>
              <a:t>řízení</a:t>
            </a:r>
            <a:r>
              <a:rPr lang="en-GB" sz="1400" b="1" dirty="0"/>
              <a:t> </a:t>
            </a:r>
            <a:r>
              <a:rPr lang="en-GB" sz="1400" b="1" dirty="0" err="1"/>
              <a:t>stíhán</a:t>
            </a:r>
            <a:r>
              <a:rPr lang="en-GB" sz="1400" b="1" dirty="0"/>
              <a:t> pro </a:t>
            </a:r>
            <a:r>
              <a:rPr lang="en-GB" sz="1400" b="1" dirty="0" err="1"/>
              <a:t>více</a:t>
            </a:r>
            <a:r>
              <a:rPr lang="en-GB" sz="1400" b="1" dirty="0"/>
              <a:t> </a:t>
            </a:r>
            <a:r>
              <a:rPr lang="en-GB" sz="1400" b="1" dirty="0" err="1"/>
              <a:t>skutků</a:t>
            </a:r>
            <a:r>
              <a:rPr lang="en-GB" sz="1400" dirty="0"/>
              <a:t>, </a:t>
            </a:r>
            <a:r>
              <a:rPr lang="en-GB" sz="1400" dirty="0" err="1"/>
              <a:t>lze</a:t>
            </a:r>
            <a:r>
              <a:rPr lang="en-GB" sz="1400" dirty="0"/>
              <a:t> mu </a:t>
            </a:r>
            <a:r>
              <a:rPr lang="en-GB" sz="1400" dirty="0" err="1"/>
              <a:t>podle</a:t>
            </a:r>
            <a:r>
              <a:rPr lang="en-GB" sz="1400" dirty="0"/>
              <a:t> § 152 </a:t>
            </a:r>
            <a:r>
              <a:rPr lang="en-GB" sz="1400" dirty="0" err="1"/>
              <a:t>odst</a:t>
            </a:r>
            <a:r>
              <a:rPr lang="en-GB" sz="1400" dirty="0"/>
              <a:t>. 1 </a:t>
            </a:r>
            <a:r>
              <a:rPr lang="en-GB" sz="1400" dirty="0" err="1"/>
              <a:t>písm</a:t>
            </a:r>
            <a:r>
              <a:rPr lang="en-GB" sz="1400" dirty="0"/>
              <a:t>. b) tr. ř. </a:t>
            </a:r>
            <a:r>
              <a:rPr lang="en-GB" sz="1400" b="1" dirty="0" err="1"/>
              <a:t>uložit</a:t>
            </a:r>
            <a:r>
              <a:rPr lang="en-GB" sz="1400" b="1" dirty="0"/>
              <a:t> </a:t>
            </a:r>
            <a:r>
              <a:rPr lang="en-GB" sz="1400" b="1" dirty="0" err="1"/>
              <a:t>povinnost</a:t>
            </a:r>
            <a:r>
              <a:rPr lang="en-GB" sz="1400" b="1" dirty="0"/>
              <a:t> </a:t>
            </a:r>
            <a:r>
              <a:rPr lang="en-GB" sz="1400" b="1" dirty="0" err="1"/>
              <a:t>nahradit</a:t>
            </a:r>
            <a:r>
              <a:rPr lang="en-GB" sz="1400" b="1" dirty="0"/>
              <a:t> </a:t>
            </a:r>
            <a:r>
              <a:rPr lang="en-GB" sz="1400" b="1" dirty="0" err="1"/>
              <a:t>státu</a:t>
            </a:r>
            <a:r>
              <a:rPr lang="en-GB" sz="1400" b="1" dirty="0"/>
              <a:t> </a:t>
            </a:r>
            <a:r>
              <a:rPr lang="en-GB" sz="1400" b="1" dirty="0" err="1"/>
              <a:t>odměnu</a:t>
            </a:r>
            <a:r>
              <a:rPr lang="en-GB" sz="1400" b="1" dirty="0"/>
              <a:t> a </a:t>
            </a:r>
            <a:r>
              <a:rPr lang="en-GB" sz="1400" b="1" dirty="0" err="1"/>
              <a:t>hotové</a:t>
            </a:r>
            <a:r>
              <a:rPr lang="en-GB" sz="1400" b="1" dirty="0"/>
              <a:t> </a:t>
            </a:r>
            <a:r>
              <a:rPr lang="en-GB" sz="1400" b="1" dirty="0" err="1"/>
              <a:t>výdaje</a:t>
            </a:r>
            <a:r>
              <a:rPr lang="en-GB" sz="1400" b="1" dirty="0"/>
              <a:t> </a:t>
            </a:r>
            <a:r>
              <a:rPr lang="en-GB" sz="1400" b="1" dirty="0" err="1"/>
              <a:t>uhrazené</a:t>
            </a:r>
            <a:r>
              <a:rPr lang="en-GB" sz="1400" b="1" dirty="0"/>
              <a:t> </a:t>
            </a:r>
            <a:r>
              <a:rPr lang="en-GB" sz="1400" b="1" dirty="0" err="1"/>
              <a:t>ustanovenému</a:t>
            </a:r>
            <a:r>
              <a:rPr lang="en-GB" sz="1400" b="1" dirty="0"/>
              <a:t> </a:t>
            </a:r>
            <a:r>
              <a:rPr lang="en-GB" sz="1400" b="1" dirty="0" err="1"/>
              <a:t>obhájci</a:t>
            </a:r>
            <a:r>
              <a:rPr lang="en-GB" sz="1400" b="1" dirty="0"/>
              <a:t> </a:t>
            </a:r>
            <a:r>
              <a:rPr lang="en-GB" sz="1400" b="1" dirty="0" err="1"/>
              <a:t>státem</a:t>
            </a:r>
            <a:r>
              <a:rPr lang="en-GB" sz="1400" b="1" dirty="0"/>
              <a:t>, </a:t>
            </a:r>
            <a:r>
              <a:rPr lang="en-GB" sz="1400" b="1" dirty="0" err="1"/>
              <a:t>pokud</a:t>
            </a:r>
            <a:r>
              <a:rPr lang="en-GB" sz="1400" b="1" dirty="0"/>
              <a:t> </a:t>
            </a:r>
            <a:r>
              <a:rPr lang="en-GB" sz="1400" b="1" dirty="0" err="1"/>
              <a:t>nemá</a:t>
            </a:r>
            <a:r>
              <a:rPr lang="en-GB" sz="1400" b="1" dirty="0"/>
              <a:t> </a:t>
            </a:r>
            <a:r>
              <a:rPr lang="en-GB" sz="1400" b="1" dirty="0" err="1"/>
              <a:t>nárok</a:t>
            </a:r>
            <a:r>
              <a:rPr lang="en-GB" sz="1400" b="1" dirty="0"/>
              <a:t> </a:t>
            </a:r>
            <a:r>
              <a:rPr lang="en-GB" sz="1400" b="1" dirty="0" err="1"/>
              <a:t>na</a:t>
            </a:r>
            <a:r>
              <a:rPr lang="en-GB" sz="1400" b="1" dirty="0"/>
              <a:t> </a:t>
            </a:r>
            <a:r>
              <a:rPr lang="en-GB" sz="1400" b="1" dirty="0" err="1"/>
              <a:t>bezplatnou</a:t>
            </a:r>
            <a:r>
              <a:rPr lang="en-GB" sz="1400" b="1" dirty="0"/>
              <a:t> </a:t>
            </a:r>
            <a:r>
              <a:rPr lang="en-GB" sz="1400" b="1" dirty="0" err="1"/>
              <a:t>obhajobu</a:t>
            </a:r>
            <a:r>
              <a:rPr lang="en-GB" sz="1400" b="1" dirty="0"/>
              <a:t>, </a:t>
            </a:r>
            <a:r>
              <a:rPr lang="en-GB" sz="1400" b="1" dirty="0" err="1"/>
              <a:t>jen</a:t>
            </a:r>
            <a:r>
              <a:rPr lang="en-GB" sz="1400" b="1" dirty="0"/>
              <a:t> </a:t>
            </a:r>
            <a:r>
              <a:rPr lang="en-GB" sz="1400" b="1" dirty="0" err="1"/>
              <a:t>za</a:t>
            </a:r>
            <a:r>
              <a:rPr lang="en-GB" sz="1400" b="1" dirty="0"/>
              <a:t> </a:t>
            </a:r>
            <a:r>
              <a:rPr lang="en-GB" sz="1400" b="1" dirty="0" err="1"/>
              <a:t>úkony</a:t>
            </a:r>
            <a:r>
              <a:rPr lang="en-GB" sz="1400" b="1" dirty="0"/>
              <a:t> </a:t>
            </a:r>
            <a:r>
              <a:rPr lang="en-GB" sz="1400" b="1" dirty="0" err="1"/>
              <a:t>právní</a:t>
            </a:r>
            <a:r>
              <a:rPr lang="en-GB" sz="1400" b="1" dirty="0"/>
              <a:t> </a:t>
            </a:r>
            <a:r>
              <a:rPr lang="en-GB" sz="1400" b="1" dirty="0" err="1"/>
              <a:t>služby</a:t>
            </a:r>
            <a:r>
              <a:rPr lang="en-GB" sz="1400" b="1" dirty="0"/>
              <a:t>, </a:t>
            </a:r>
            <a:r>
              <a:rPr lang="en-GB" sz="1400" b="1" dirty="0" err="1"/>
              <a:t>které</a:t>
            </a:r>
            <a:r>
              <a:rPr lang="en-GB" sz="1400" b="1" dirty="0"/>
              <a:t> se </a:t>
            </a:r>
            <a:r>
              <a:rPr lang="en-GB" sz="1400" b="1" dirty="0" err="1"/>
              <a:t>týkaly</a:t>
            </a:r>
            <a:r>
              <a:rPr lang="en-GB" sz="1400" b="1" dirty="0"/>
              <a:t> </a:t>
            </a:r>
            <a:r>
              <a:rPr lang="en-GB" sz="1400" b="1" dirty="0" err="1"/>
              <a:t>jeho</a:t>
            </a:r>
            <a:r>
              <a:rPr lang="en-GB" sz="1400" b="1" dirty="0"/>
              <a:t> </a:t>
            </a:r>
            <a:r>
              <a:rPr lang="en-GB" sz="1400" b="1" dirty="0" err="1"/>
              <a:t>obhajoby</a:t>
            </a:r>
            <a:r>
              <a:rPr lang="en-GB" sz="1400" b="1" dirty="0"/>
              <a:t> </a:t>
            </a:r>
            <a:r>
              <a:rPr lang="en-GB" sz="1400" b="1" dirty="0" err="1"/>
              <a:t>ohledně</a:t>
            </a:r>
            <a:r>
              <a:rPr lang="en-GB" sz="1400" b="1" dirty="0"/>
              <a:t> </a:t>
            </a:r>
            <a:r>
              <a:rPr lang="en-GB" sz="1400" b="1" dirty="0" err="1"/>
              <a:t>skutků</a:t>
            </a:r>
            <a:r>
              <a:rPr lang="en-GB" sz="1400" b="1" dirty="0"/>
              <a:t>, pro </a:t>
            </a:r>
            <a:r>
              <a:rPr lang="en-GB" sz="1400" b="1" dirty="0" err="1"/>
              <a:t>které</a:t>
            </a:r>
            <a:r>
              <a:rPr lang="en-GB" sz="1400" b="1" dirty="0"/>
              <a:t> </a:t>
            </a:r>
            <a:r>
              <a:rPr lang="en-GB" sz="1400" b="1" dirty="0" err="1"/>
              <a:t>byl</a:t>
            </a:r>
            <a:r>
              <a:rPr lang="en-GB" sz="1400" b="1" dirty="0"/>
              <a:t> </a:t>
            </a:r>
            <a:r>
              <a:rPr lang="en-GB" sz="1400" b="1" dirty="0" err="1"/>
              <a:t>pravomocně</a:t>
            </a:r>
            <a:r>
              <a:rPr lang="en-GB" sz="1400" b="1" dirty="0"/>
              <a:t> </a:t>
            </a:r>
            <a:r>
              <a:rPr lang="en-GB" sz="1400" b="1" dirty="0" err="1"/>
              <a:t>uznán</a:t>
            </a:r>
            <a:r>
              <a:rPr lang="en-GB" sz="1400" b="1" dirty="0"/>
              <a:t> </a:t>
            </a:r>
            <a:r>
              <a:rPr lang="en-GB" sz="1400" b="1" dirty="0" err="1"/>
              <a:t>vinným</a:t>
            </a:r>
            <a:r>
              <a:rPr lang="en-GB" sz="1400" dirty="0"/>
              <a:t>. V </a:t>
            </a:r>
            <a:r>
              <a:rPr lang="en-GB" sz="1400" dirty="0" err="1"/>
              <a:t>případech</a:t>
            </a:r>
            <a:r>
              <a:rPr lang="en-GB" sz="1400" dirty="0"/>
              <a:t>, </a:t>
            </a:r>
            <a:r>
              <a:rPr lang="en-GB" sz="1400" dirty="0" err="1"/>
              <a:t>kdy</a:t>
            </a:r>
            <a:r>
              <a:rPr lang="en-GB" sz="1400" dirty="0"/>
              <a:t> </a:t>
            </a:r>
            <a:r>
              <a:rPr lang="en-GB" sz="1400" b="1" dirty="0" err="1"/>
              <a:t>nelze</a:t>
            </a:r>
            <a:r>
              <a:rPr lang="en-GB" sz="1400" b="1" dirty="0"/>
              <a:t> </a:t>
            </a:r>
            <a:r>
              <a:rPr lang="en-GB" sz="1400" b="1" dirty="0" err="1"/>
              <a:t>rozlišit</a:t>
            </a:r>
            <a:r>
              <a:rPr lang="en-GB" sz="1400" b="1" dirty="0"/>
              <a:t>, </a:t>
            </a:r>
            <a:r>
              <a:rPr lang="en-GB" sz="1400" b="1" dirty="0" err="1"/>
              <a:t>který</a:t>
            </a:r>
            <a:r>
              <a:rPr lang="en-GB" sz="1400" b="1" dirty="0"/>
              <a:t> </a:t>
            </a:r>
            <a:r>
              <a:rPr lang="en-GB" sz="1400" b="1" dirty="0" err="1"/>
              <a:t>úkon</a:t>
            </a:r>
            <a:r>
              <a:rPr lang="en-GB" sz="1400" b="1" dirty="0"/>
              <a:t> </a:t>
            </a:r>
            <a:r>
              <a:rPr lang="en-GB" sz="1400" b="1" dirty="0" err="1"/>
              <a:t>obhajoby</a:t>
            </a:r>
            <a:r>
              <a:rPr lang="en-GB" sz="1400" b="1" dirty="0"/>
              <a:t> je </a:t>
            </a:r>
            <a:r>
              <a:rPr lang="en-GB" sz="1400" b="1" dirty="0" err="1"/>
              <a:t>vázán</a:t>
            </a:r>
            <a:r>
              <a:rPr lang="en-GB" sz="1400" b="1" dirty="0"/>
              <a:t> </a:t>
            </a:r>
            <a:r>
              <a:rPr lang="en-GB" sz="1400" b="1" dirty="0" err="1"/>
              <a:t>ke</a:t>
            </a:r>
            <a:r>
              <a:rPr lang="en-GB" sz="1400" b="1" dirty="0"/>
              <a:t> </a:t>
            </a:r>
            <a:r>
              <a:rPr lang="en-GB" sz="1400" b="1" dirty="0" err="1"/>
              <a:t>kterému</a:t>
            </a:r>
            <a:r>
              <a:rPr lang="en-GB" sz="1400" b="1" dirty="0"/>
              <a:t> </a:t>
            </a:r>
            <a:r>
              <a:rPr lang="en-GB" sz="1400" b="1" dirty="0" err="1"/>
              <a:t>konkrétnímu</a:t>
            </a:r>
            <a:r>
              <a:rPr lang="en-GB" sz="1400" b="1" dirty="0"/>
              <a:t> </a:t>
            </a:r>
            <a:r>
              <a:rPr lang="en-GB" sz="1400" b="1" dirty="0" err="1"/>
              <a:t>skutku</a:t>
            </a:r>
            <a:r>
              <a:rPr lang="en-GB" sz="1400" b="1" dirty="0"/>
              <a:t>, a </a:t>
            </a:r>
            <a:r>
              <a:rPr lang="en-GB" sz="1400" b="1" dirty="0" err="1"/>
              <a:t>obviněný</a:t>
            </a:r>
            <a:r>
              <a:rPr lang="en-GB" sz="1400" b="1" dirty="0"/>
              <a:t> </a:t>
            </a:r>
            <a:r>
              <a:rPr lang="en-GB" sz="1400" b="1" dirty="0" err="1"/>
              <a:t>byl</a:t>
            </a:r>
            <a:r>
              <a:rPr lang="en-GB" sz="1400" b="1" dirty="0"/>
              <a:t> </a:t>
            </a:r>
            <a:r>
              <a:rPr lang="en-GB" sz="1400" b="1" dirty="0" err="1"/>
              <a:t>ve</a:t>
            </a:r>
            <a:r>
              <a:rPr lang="en-GB" sz="1400" b="1" dirty="0"/>
              <a:t> </a:t>
            </a:r>
            <a:r>
              <a:rPr lang="en-GB" sz="1400" b="1" dirty="0" err="1"/>
              <a:t>společném</a:t>
            </a:r>
            <a:r>
              <a:rPr lang="en-GB" sz="1400" b="1" dirty="0"/>
              <a:t> </a:t>
            </a:r>
            <a:r>
              <a:rPr lang="en-GB" sz="1400" b="1" dirty="0" err="1"/>
              <a:t>řízení</a:t>
            </a:r>
            <a:r>
              <a:rPr lang="en-GB" sz="1400" b="1" dirty="0"/>
              <a:t> </a:t>
            </a:r>
            <a:r>
              <a:rPr lang="en-GB" sz="1400" b="1" dirty="0" err="1"/>
              <a:t>alespoň</a:t>
            </a:r>
            <a:r>
              <a:rPr lang="en-GB" sz="1400" b="1" dirty="0"/>
              <a:t> </a:t>
            </a:r>
            <a:r>
              <a:rPr lang="en-GB" sz="1400" b="1" dirty="0" err="1"/>
              <a:t>zčásti</a:t>
            </a:r>
            <a:r>
              <a:rPr lang="en-GB" sz="1400" b="1" dirty="0"/>
              <a:t> </a:t>
            </a:r>
            <a:r>
              <a:rPr lang="en-GB" sz="1400" b="1" dirty="0" err="1"/>
              <a:t>uznán</a:t>
            </a:r>
            <a:r>
              <a:rPr lang="en-GB" sz="1400" b="1" dirty="0"/>
              <a:t> </a:t>
            </a:r>
            <a:r>
              <a:rPr lang="en-GB" sz="1400" b="1" dirty="0" err="1"/>
              <a:t>vinným</a:t>
            </a:r>
            <a:r>
              <a:rPr lang="en-GB" sz="1400" b="1" dirty="0"/>
              <a:t> </a:t>
            </a:r>
            <a:r>
              <a:rPr lang="en-GB" sz="1400" b="1" dirty="0" err="1"/>
              <a:t>trestným</a:t>
            </a:r>
            <a:r>
              <a:rPr lang="en-GB" sz="1400" b="1" dirty="0"/>
              <a:t> </a:t>
            </a:r>
            <a:r>
              <a:rPr lang="en-GB" sz="1400" b="1" dirty="0" err="1"/>
              <a:t>činem</a:t>
            </a:r>
            <a:r>
              <a:rPr lang="en-GB" sz="1400" b="1" dirty="0"/>
              <a:t>, </a:t>
            </a:r>
            <a:r>
              <a:rPr lang="en-GB" sz="1400" b="1" dirty="0" err="1"/>
              <a:t>který</a:t>
            </a:r>
            <a:r>
              <a:rPr lang="en-GB" sz="1400" b="1" dirty="0"/>
              <a:t> u </a:t>
            </a:r>
            <a:r>
              <a:rPr lang="en-GB" sz="1400" b="1" dirty="0" err="1"/>
              <a:t>něj</a:t>
            </a:r>
            <a:r>
              <a:rPr lang="en-GB" sz="1400" b="1" dirty="0"/>
              <a:t> </a:t>
            </a:r>
            <a:r>
              <a:rPr lang="en-GB" sz="1400" b="1" dirty="0" err="1"/>
              <a:t>zakládal</a:t>
            </a:r>
            <a:r>
              <a:rPr lang="en-GB" sz="1400" b="1" dirty="0"/>
              <a:t> </a:t>
            </a:r>
            <a:r>
              <a:rPr lang="en-GB" sz="1400" b="1" dirty="0" err="1"/>
              <a:t>nutnou</a:t>
            </a:r>
            <a:r>
              <a:rPr lang="en-GB" sz="1400" b="1" dirty="0"/>
              <a:t> </a:t>
            </a:r>
            <a:r>
              <a:rPr lang="en-GB" sz="1400" b="1" dirty="0" err="1"/>
              <a:t>obhajobu</a:t>
            </a:r>
            <a:r>
              <a:rPr lang="en-GB" sz="1400" b="1" dirty="0"/>
              <a:t>, a </a:t>
            </a:r>
            <a:r>
              <a:rPr lang="en-GB" sz="1400" b="1" dirty="0" err="1"/>
              <a:t>zčásti</a:t>
            </a:r>
            <a:r>
              <a:rPr lang="en-GB" sz="1400" b="1" dirty="0"/>
              <a:t> </a:t>
            </a:r>
            <a:r>
              <a:rPr lang="en-GB" sz="1400" b="1" dirty="0" err="1"/>
              <a:t>bylo</a:t>
            </a:r>
            <a:r>
              <a:rPr lang="en-GB" sz="1400" b="1" dirty="0"/>
              <a:t> </a:t>
            </a:r>
            <a:r>
              <a:rPr lang="en-GB" sz="1400" b="1" dirty="0" err="1"/>
              <a:t>trestní</a:t>
            </a:r>
            <a:r>
              <a:rPr lang="en-GB" sz="1400" b="1" dirty="0"/>
              <a:t> </a:t>
            </a:r>
            <a:r>
              <a:rPr lang="en-GB" sz="1400" b="1" dirty="0" err="1"/>
              <a:t>stíhání</a:t>
            </a:r>
            <a:r>
              <a:rPr lang="en-GB" sz="1400" b="1" dirty="0"/>
              <a:t> pro </a:t>
            </a:r>
            <a:r>
              <a:rPr lang="en-GB" sz="1400" b="1" dirty="0" err="1"/>
              <a:t>skutek</a:t>
            </a:r>
            <a:r>
              <a:rPr lang="en-GB" sz="1400" b="1" dirty="0"/>
              <a:t> </a:t>
            </a:r>
            <a:r>
              <a:rPr lang="en-GB" sz="1400" b="1" dirty="0" err="1"/>
              <a:t>zakládající</a:t>
            </a:r>
            <a:r>
              <a:rPr lang="en-GB" sz="1400" b="1" dirty="0"/>
              <a:t> </a:t>
            </a:r>
            <a:r>
              <a:rPr lang="en-GB" sz="1400" b="1" dirty="0" err="1"/>
              <a:t>jiný</a:t>
            </a:r>
            <a:r>
              <a:rPr lang="en-GB" sz="1400" b="1" dirty="0"/>
              <a:t> </a:t>
            </a:r>
            <a:r>
              <a:rPr lang="en-GB" sz="1400" b="1" dirty="0" err="1"/>
              <a:t>trestný</a:t>
            </a:r>
            <a:r>
              <a:rPr lang="en-GB" sz="1400" b="1" dirty="0"/>
              <a:t> </a:t>
            </a:r>
            <a:r>
              <a:rPr lang="en-GB" sz="1400" b="1" dirty="0" err="1"/>
              <a:t>čin</a:t>
            </a:r>
            <a:r>
              <a:rPr lang="en-GB" sz="1400" b="1" dirty="0"/>
              <a:t> </a:t>
            </a:r>
            <a:r>
              <a:rPr lang="en-GB" sz="1400" b="1" dirty="0" err="1"/>
              <a:t>spáchaný</a:t>
            </a:r>
            <a:r>
              <a:rPr lang="en-GB" sz="1400" b="1" dirty="0"/>
              <a:t> s </a:t>
            </a:r>
            <a:r>
              <a:rPr lang="en-GB" sz="1400" b="1" dirty="0" err="1"/>
              <a:t>ním</a:t>
            </a:r>
            <a:r>
              <a:rPr lang="en-GB" sz="1400" b="1" dirty="0"/>
              <a:t> v </a:t>
            </a:r>
            <a:r>
              <a:rPr lang="en-GB" sz="1400" b="1" dirty="0" err="1"/>
              <a:t>souběhu</a:t>
            </a:r>
            <a:r>
              <a:rPr lang="en-GB" sz="1400" b="1" dirty="0"/>
              <a:t> </a:t>
            </a:r>
            <a:r>
              <a:rPr lang="en-GB" sz="1400" b="1" dirty="0" err="1"/>
              <a:t>pravomocně</a:t>
            </a:r>
            <a:r>
              <a:rPr lang="en-GB" sz="1400" b="1" dirty="0"/>
              <a:t> </a:t>
            </a:r>
            <a:r>
              <a:rPr lang="en-GB" sz="1400" b="1" dirty="0" err="1"/>
              <a:t>zastaveno</a:t>
            </a:r>
            <a:r>
              <a:rPr lang="en-GB" sz="1400" b="1" dirty="0"/>
              <a:t> </a:t>
            </a:r>
            <a:r>
              <a:rPr lang="en-GB" sz="1400" b="1" dirty="0" err="1"/>
              <a:t>nebo</a:t>
            </a:r>
            <a:r>
              <a:rPr lang="en-GB" sz="1400" b="1" dirty="0"/>
              <a:t> </a:t>
            </a:r>
            <a:r>
              <a:rPr lang="en-GB" sz="1400" b="1" dirty="0" err="1"/>
              <a:t>obviněný</a:t>
            </a:r>
            <a:r>
              <a:rPr lang="en-GB" sz="1400" b="1" dirty="0"/>
              <a:t> </a:t>
            </a:r>
            <a:r>
              <a:rPr lang="en-GB" sz="1400" b="1" dirty="0" err="1"/>
              <a:t>byl</a:t>
            </a:r>
            <a:r>
              <a:rPr lang="en-GB" sz="1400" b="1" dirty="0"/>
              <a:t> pro </a:t>
            </a:r>
            <a:r>
              <a:rPr lang="en-GB" sz="1400" b="1" dirty="0" err="1"/>
              <a:t>skutek</a:t>
            </a:r>
            <a:r>
              <a:rPr lang="en-GB" sz="1400" b="1" dirty="0"/>
              <a:t> </a:t>
            </a:r>
            <a:r>
              <a:rPr lang="en-GB" sz="1400" b="1" dirty="0" err="1"/>
              <a:t>zakládající</a:t>
            </a:r>
            <a:r>
              <a:rPr lang="en-GB" sz="1400" b="1" dirty="0"/>
              <a:t> </a:t>
            </a:r>
            <a:r>
              <a:rPr lang="en-GB" sz="1400" b="1" dirty="0" err="1"/>
              <a:t>takový</a:t>
            </a:r>
            <a:r>
              <a:rPr lang="en-GB" sz="1400" b="1" dirty="0"/>
              <a:t> </a:t>
            </a:r>
            <a:r>
              <a:rPr lang="en-GB" sz="1400" b="1" dirty="0" err="1"/>
              <a:t>trestný</a:t>
            </a:r>
            <a:r>
              <a:rPr lang="en-GB" sz="1400" b="1" dirty="0"/>
              <a:t> </a:t>
            </a:r>
            <a:r>
              <a:rPr lang="en-GB" sz="1400" b="1" dirty="0" err="1"/>
              <a:t>čin</a:t>
            </a:r>
            <a:r>
              <a:rPr lang="en-GB" sz="1400" b="1" dirty="0"/>
              <a:t> </a:t>
            </a:r>
            <a:r>
              <a:rPr lang="en-GB" sz="1400" b="1" dirty="0" err="1"/>
              <a:t>obžaloby</a:t>
            </a:r>
            <a:r>
              <a:rPr lang="en-GB" sz="1400" b="1" dirty="0"/>
              <a:t> </a:t>
            </a:r>
            <a:r>
              <a:rPr lang="en-GB" sz="1400" b="1" dirty="0" err="1"/>
              <a:t>zproštěn</a:t>
            </a:r>
            <a:r>
              <a:rPr lang="en-GB" sz="1400" b="1" dirty="0"/>
              <a:t>,</a:t>
            </a:r>
            <a:r>
              <a:rPr lang="en-GB" sz="1400" dirty="0"/>
              <a:t> </a:t>
            </a:r>
            <a:r>
              <a:rPr lang="en-GB" sz="1400" b="1" dirty="0" err="1"/>
              <a:t>soud</a:t>
            </a:r>
            <a:r>
              <a:rPr lang="en-GB" sz="1400" dirty="0"/>
              <a:t> </a:t>
            </a:r>
            <a:r>
              <a:rPr lang="en-GB" sz="1400" dirty="0" err="1"/>
              <a:t>rozhodující</a:t>
            </a:r>
            <a:r>
              <a:rPr lang="en-GB" sz="1400" dirty="0"/>
              <a:t> o </a:t>
            </a:r>
            <a:r>
              <a:rPr lang="en-GB" sz="1400" dirty="0" err="1"/>
              <a:t>jeho</a:t>
            </a:r>
            <a:r>
              <a:rPr lang="en-GB" sz="1400" dirty="0"/>
              <a:t> </a:t>
            </a:r>
            <a:r>
              <a:rPr lang="en-GB" sz="1400" dirty="0" err="1"/>
              <a:t>povinnosti</a:t>
            </a:r>
            <a:r>
              <a:rPr lang="en-GB" sz="1400" dirty="0"/>
              <a:t> k </a:t>
            </a:r>
            <a:r>
              <a:rPr lang="en-GB" sz="1400" dirty="0" err="1"/>
              <a:t>náhradě</a:t>
            </a:r>
            <a:r>
              <a:rPr lang="en-GB" sz="1400" dirty="0"/>
              <a:t> </a:t>
            </a:r>
            <a:r>
              <a:rPr lang="en-GB" sz="1400" dirty="0" err="1"/>
              <a:t>odměny</a:t>
            </a:r>
            <a:r>
              <a:rPr lang="en-GB" sz="1400" dirty="0"/>
              <a:t> a </a:t>
            </a:r>
            <a:r>
              <a:rPr lang="en-GB" sz="1400" dirty="0" err="1"/>
              <a:t>hotových</a:t>
            </a:r>
            <a:r>
              <a:rPr lang="en-GB" sz="1400" dirty="0"/>
              <a:t> </a:t>
            </a:r>
            <a:r>
              <a:rPr lang="en-GB" sz="1400" dirty="0" err="1"/>
              <a:t>výdajů</a:t>
            </a:r>
            <a:r>
              <a:rPr lang="en-GB" sz="1400" dirty="0"/>
              <a:t> </a:t>
            </a:r>
            <a:r>
              <a:rPr lang="en-GB" sz="1400" dirty="0" err="1"/>
              <a:t>uhrazených</a:t>
            </a:r>
            <a:r>
              <a:rPr lang="en-GB" sz="1400" dirty="0"/>
              <a:t> </a:t>
            </a:r>
            <a:r>
              <a:rPr lang="en-GB" sz="1400" dirty="0" err="1"/>
              <a:t>státem</a:t>
            </a:r>
            <a:r>
              <a:rPr lang="en-GB" sz="1400" dirty="0"/>
              <a:t> </a:t>
            </a:r>
            <a:r>
              <a:rPr lang="en-GB" sz="1400" dirty="0" err="1"/>
              <a:t>ustanovenému</a:t>
            </a:r>
            <a:r>
              <a:rPr lang="en-GB" sz="1400" dirty="0"/>
              <a:t> </a:t>
            </a:r>
            <a:r>
              <a:rPr lang="en-GB" sz="1400" dirty="0" err="1"/>
              <a:t>obhájci</a:t>
            </a:r>
            <a:r>
              <a:rPr lang="en-GB" sz="1400" dirty="0"/>
              <a:t> </a:t>
            </a:r>
            <a:r>
              <a:rPr lang="en-GB" sz="1400" b="1" dirty="0" err="1"/>
              <a:t>sníží</a:t>
            </a:r>
            <a:r>
              <a:rPr lang="en-GB" sz="1400" b="1" dirty="0"/>
              <a:t> </a:t>
            </a:r>
            <a:r>
              <a:rPr lang="en-GB" sz="1400" b="1" dirty="0" err="1"/>
              <a:t>tuto</a:t>
            </a:r>
            <a:r>
              <a:rPr lang="en-GB" sz="1400" b="1" dirty="0"/>
              <a:t> </a:t>
            </a:r>
            <a:r>
              <a:rPr lang="en-GB" sz="1400" b="1" dirty="0" err="1"/>
              <a:t>povinnost</a:t>
            </a:r>
            <a:r>
              <a:rPr lang="en-GB" sz="1400" b="1" dirty="0"/>
              <a:t> </a:t>
            </a:r>
            <a:r>
              <a:rPr lang="en-GB" sz="1400" b="1" dirty="0" err="1"/>
              <a:t>zpravidla</a:t>
            </a:r>
            <a:r>
              <a:rPr lang="en-GB" sz="1400" b="1" dirty="0"/>
              <a:t> </a:t>
            </a:r>
            <a:r>
              <a:rPr lang="en-GB" sz="1400" b="1" dirty="0" err="1"/>
              <a:t>podle</a:t>
            </a:r>
            <a:r>
              <a:rPr lang="en-GB" sz="1400" b="1" dirty="0"/>
              <a:t> </a:t>
            </a:r>
            <a:r>
              <a:rPr lang="en-GB" sz="1400" b="1" dirty="0" err="1"/>
              <a:t>poměru</a:t>
            </a:r>
            <a:r>
              <a:rPr lang="en-GB" sz="1400" b="1" dirty="0"/>
              <a:t> </a:t>
            </a:r>
            <a:r>
              <a:rPr lang="en-GB" sz="1400" b="1" dirty="0" err="1"/>
              <a:t>sazeb</a:t>
            </a:r>
            <a:r>
              <a:rPr lang="en-GB" sz="1400" b="1" dirty="0"/>
              <a:t> </a:t>
            </a:r>
            <a:r>
              <a:rPr lang="en-GB" sz="1400" b="1" dirty="0" err="1"/>
              <a:t>mimosmluvní</a:t>
            </a:r>
            <a:r>
              <a:rPr lang="en-GB" sz="1400" b="1" dirty="0"/>
              <a:t> </a:t>
            </a:r>
            <a:r>
              <a:rPr lang="en-GB" sz="1400" b="1" dirty="0" err="1"/>
              <a:t>odměny</a:t>
            </a:r>
            <a:r>
              <a:rPr lang="en-GB" sz="1400" b="1" dirty="0"/>
              <a:t> </a:t>
            </a:r>
            <a:r>
              <a:rPr lang="en-GB" sz="1400" b="1" dirty="0" err="1"/>
              <a:t>stanovených</a:t>
            </a:r>
            <a:r>
              <a:rPr lang="en-GB" sz="1400" b="1" dirty="0"/>
              <a:t> pro </a:t>
            </a:r>
            <a:r>
              <a:rPr lang="en-GB" sz="1400" b="1" dirty="0" err="1"/>
              <a:t>jednotlivé</a:t>
            </a:r>
            <a:r>
              <a:rPr lang="en-GB" sz="1400" b="1" dirty="0"/>
              <a:t> </a:t>
            </a:r>
            <a:r>
              <a:rPr lang="en-GB" sz="1400" b="1" dirty="0" err="1"/>
              <a:t>trestné</a:t>
            </a:r>
            <a:r>
              <a:rPr lang="en-GB" sz="1400" b="1" dirty="0"/>
              <a:t> </a:t>
            </a:r>
            <a:r>
              <a:rPr lang="en-GB" sz="1400" b="1" dirty="0" err="1"/>
              <a:t>činy</a:t>
            </a:r>
            <a:r>
              <a:rPr lang="en-GB" sz="1400" b="1" dirty="0"/>
              <a:t> </a:t>
            </a:r>
            <a:r>
              <a:rPr lang="en-GB" sz="1400" b="1" dirty="0" err="1"/>
              <a:t>za</a:t>
            </a:r>
            <a:r>
              <a:rPr lang="en-GB" sz="1400" b="1" dirty="0"/>
              <a:t> </a:t>
            </a:r>
            <a:r>
              <a:rPr lang="en-GB" sz="1400" b="1" dirty="0" err="1"/>
              <a:t>jeden</a:t>
            </a:r>
            <a:r>
              <a:rPr lang="en-GB" sz="1400" b="1" dirty="0"/>
              <a:t> </a:t>
            </a:r>
            <a:r>
              <a:rPr lang="en-GB" sz="1400" b="1" dirty="0" err="1"/>
              <a:t>úkon</a:t>
            </a:r>
            <a:r>
              <a:rPr lang="en-GB" sz="1400" b="1" dirty="0"/>
              <a:t> </a:t>
            </a:r>
            <a:r>
              <a:rPr lang="en-GB" sz="1400" b="1" dirty="0" err="1"/>
              <a:t>právní</a:t>
            </a:r>
            <a:r>
              <a:rPr lang="en-GB" sz="1400" b="1" dirty="0"/>
              <a:t> </a:t>
            </a:r>
            <a:r>
              <a:rPr lang="en-GB" sz="1400" b="1" dirty="0" err="1"/>
              <a:t>služby</a:t>
            </a:r>
            <a:r>
              <a:rPr lang="en-GB" sz="1400" b="1" dirty="0"/>
              <a:t> </a:t>
            </a:r>
            <a:r>
              <a:rPr lang="en-GB" sz="1400" dirty="0"/>
              <a:t>[§ 7 a § 10 </a:t>
            </a:r>
            <a:r>
              <a:rPr lang="en-GB" sz="1400" dirty="0" err="1"/>
              <a:t>vyhlášky</a:t>
            </a:r>
            <a:r>
              <a:rPr lang="en-GB" sz="1400" dirty="0"/>
              <a:t> č. 177/1996 Sb., o </a:t>
            </a:r>
            <a:r>
              <a:rPr lang="en-GB" sz="1400" dirty="0" err="1"/>
              <a:t>odměnách</a:t>
            </a:r>
            <a:r>
              <a:rPr lang="en-GB" sz="1400" dirty="0"/>
              <a:t> </a:t>
            </a:r>
            <a:r>
              <a:rPr lang="en-GB" sz="1400" dirty="0" err="1"/>
              <a:t>advokátů</a:t>
            </a:r>
            <a:r>
              <a:rPr lang="en-GB" sz="1400" dirty="0"/>
              <a:t> a </a:t>
            </a:r>
            <a:r>
              <a:rPr lang="en-GB" sz="1400" dirty="0" err="1"/>
              <a:t>náhradách</a:t>
            </a:r>
            <a:r>
              <a:rPr lang="en-GB" sz="1400" dirty="0"/>
              <a:t> </a:t>
            </a:r>
            <a:r>
              <a:rPr lang="en-GB" sz="1400" dirty="0" err="1"/>
              <a:t>advokátů</a:t>
            </a:r>
            <a:r>
              <a:rPr lang="en-GB" sz="1400" dirty="0"/>
              <a:t>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poskytování</a:t>
            </a:r>
            <a:r>
              <a:rPr lang="en-GB" sz="1400" dirty="0"/>
              <a:t> </a:t>
            </a:r>
            <a:r>
              <a:rPr lang="en-GB" sz="1400" dirty="0" err="1"/>
              <a:t>právních</a:t>
            </a:r>
            <a:r>
              <a:rPr lang="en-GB" sz="1400" dirty="0"/>
              <a:t> </a:t>
            </a:r>
            <a:r>
              <a:rPr lang="en-GB" sz="1400" dirty="0" err="1"/>
              <a:t>služeb</a:t>
            </a:r>
            <a:r>
              <a:rPr lang="en-GB" sz="1400" dirty="0"/>
              <a:t> (</a:t>
            </a:r>
            <a:r>
              <a:rPr lang="en-GB" sz="1400" dirty="0" err="1"/>
              <a:t>advokátní</a:t>
            </a:r>
            <a:r>
              <a:rPr lang="en-GB" sz="1400" dirty="0"/>
              <a:t> </a:t>
            </a:r>
            <a:r>
              <a:rPr lang="en-GB" sz="1400" dirty="0" err="1"/>
              <a:t>tarif</a:t>
            </a:r>
            <a:r>
              <a:rPr lang="en-GB" sz="1400" dirty="0"/>
              <a:t>), </a:t>
            </a:r>
            <a:r>
              <a:rPr lang="en-GB" sz="1400" dirty="0" err="1"/>
              <a:t>ve</a:t>
            </a:r>
            <a:r>
              <a:rPr lang="en-GB" sz="1400" dirty="0"/>
              <a:t> </a:t>
            </a:r>
            <a:r>
              <a:rPr lang="en-GB" sz="1400" dirty="0" err="1"/>
              <a:t>znění</a:t>
            </a:r>
            <a:r>
              <a:rPr lang="en-GB" sz="1400" dirty="0"/>
              <a:t> </a:t>
            </a:r>
            <a:r>
              <a:rPr lang="en-GB" sz="1400" dirty="0" err="1"/>
              <a:t>pozdějších</a:t>
            </a:r>
            <a:r>
              <a:rPr lang="en-GB" sz="1400" dirty="0"/>
              <a:t> </a:t>
            </a:r>
            <a:r>
              <a:rPr lang="en-GB" sz="1400" dirty="0" err="1"/>
              <a:t>předpisů</a:t>
            </a:r>
            <a:r>
              <a:rPr lang="en-GB" sz="1400" dirty="0"/>
              <a:t>]. </a:t>
            </a:r>
            <a:r>
              <a:rPr lang="en-GB" sz="1400" b="1" dirty="0" err="1"/>
              <a:t>Pokud</a:t>
            </a:r>
            <a:r>
              <a:rPr lang="en-GB" sz="1400" b="1" dirty="0"/>
              <a:t> by </a:t>
            </a:r>
            <a:r>
              <a:rPr lang="en-GB" sz="1400" b="1" dirty="0" err="1"/>
              <a:t>takový</a:t>
            </a:r>
            <a:r>
              <a:rPr lang="en-GB" sz="1400" b="1" dirty="0"/>
              <a:t> </a:t>
            </a:r>
            <a:r>
              <a:rPr lang="en-GB" sz="1400" b="1" dirty="0" err="1"/>
              <a:t>postup</a:t>
            </a:r>
            <a:r>
              <a:rPr lang="en-GB" sz="1400" b="1" dirty="0"/>
              <a:t> </a:t>
            </a:r>
            <a:r>
              <a:rPr lang="en-GB" sz="1400" b="1" dirty="0" err="1"/>
              <a:t>byl</a:t>
            </a:r>
            <a:r>
              <a:rPr lang="en-GB" sz="1400" b="1" dirty="0"/>
              <a:t> pro </a:t>
            </a:r>
            <a:r>
              <a:rPr lang="en-GB" sz="1400" b="1" dirty="0" err="1"/>
              <a:t>obviněného</a:t>
            </a:r>
            <a:r>
              <a:rPr lang="en-GB" sz="1400" b="1" dirty="0"/>
              <a:t> </a:t>
            </a:r>
            <a:r>
              <a:rPr lang="en-GB" sz="1400" b="1" dirty="0" err="1"/>
              <a:t>zjevně</a:t>
            </a:r>
            <a:r>
              <a:rPr lang="en-GB" sz="1400" b="1" dirty="0"/>
              <a:t> </a:t>
            </a:r>
            <a:r>
              <a:rPr lang="en-GB" sz="1400" b="1" dirty="0" err="1"/>
              <a:t>nespravedlivý</a:t>
            </a:r>
            <a:r>
              <a:rPr lang="en-GB" sz="1400" b="1" dirty="0"/>
              <a:t>, </a:t>
            </a:r>
            <a:r>
              <a:rPr lang="en-GB" sz="1400" b="1" dirty="0" err="1"/>
              <a:t>lze</a:t>
            </a:r>
            <a:r>
              <a:rPr lang="en-GB" sz="1400" b="1" dirty="0"/>
              <a:t> </a:t>
            </a:r>
            <a:r>
              <a:rPr lang="en-GB" sz="1400" b="1" dirty="0" err="1"/>
              <a:t>při</a:t>
            </a:r>
            <a:r>
              <a:rPr lang="en-GB" sz="1400" b="1" dirty="0"/>
              <a:t> </a:t>
            </a:r>
            <a:r>
              <a:rPr lang="en-GB" sz="1400" b="1" dirty="0" err="1"/>
              <a:t>snížení</a:t>
            </a:r>
            <a:r>
              <a:rPr lang="en-GB" sz="1400" b="1" dirty="0"/>
              <a:t> </a:t>
            </a:r>
            <a:r>
              <a:rPr lang="en-GB" sz="1400" b="1" dirty="0" err="1"/>
              <a:t>jeho</a:t>
            </a:r>
            <a:r>
              <a:rPr lang="en-GB" sz="1400" b="1" dirty="0"/>
              <a:t> </a:t>
            </a:r>
            <a:r>
              <a:rPr lang="en-GB" sz="1400" b="1" dirty="0" err="1"/>
              <a:t>náhradové</a:t>
            </a:r>
            <a:r>
              <a:rPr lang="en-GB" sz="1400" b="1" dirty="0"/>
              <a:t> </a:t>
            </a:r>
            <a:r>
              <a:rPr lang="en-GB" sz="1400" b="1" dirty="0" err="1"/>
              <a:t>povinnosti</a:t>
            </a:r>
            <a:r>
              <a:rPr lang="en-GB" sz="1400" b="1" dirty="0"/>
              <a:t> </a:t>
            </a:r>
            <a:r>
              <a:rPr lang="en-GB" sz="1400" b="1" dirty="0" err="1"/>
              <a:t>postupovat</a:t>
            </a:r>
            <a:r>
              <a:rPr lang="en-GB" sz="1400" b="1" dirty="0"/>
              <a:t> </a:t>
            </a:r>
            <a:r>
              <a:rPr lang="en-GB" sz="1400" b="1" dirty="0" err="1"/>
              <a:t>i</a:t>
            </a:r>
            <a:r>
              <a:rPr lang="en-GB" sz="1400" b="1" dirty="0"/>
              <a:t> </a:t>
            </a:r>
            <a:r>
              <a:rPr lang="en-GB" sz="1400" b="1" dirty="0" err="1"/>
              <a:t>podle</a:t>
            </a:r>
            <a:r>
              <a:rPr lang="en-GB" sz="1400" b="1" dirty="0"/>
              <a:t> </a:t>
            </a:r>
            <a:r>
              <a:rPr lang="en-GB" sz="1400" b="1" dirty="0" err="1"/>
              <a:t>jiných</a:t>
            </a:r>
            <a:r>
              <a:rPr lang="en-GB" sz="1400" b="1" dirty="0"/>
              <a:t> </a:t>
            </a:r>
            <a:r>
              <a:rPr lang="en-GB" sz="1400" b="1" dirty="0" err="1"/>
              <a:t>kritérií</a:t>
            </a:r>
            <a:r>
              <a:rPr lang="en-GB" sz="1400" dirty="0"/>
              <a:t>, </a:t>
            </a:r>
            <a:r>
              <a:rPr lang="en-GB" sz="1400" dirty="0" err="1"/>
              <a:t>kupř</a:t>
            </a:r>
            <a:r>
              <a:rPr lang="en-GB" sz="1400" dirty="0"/>
              <a:t>. </a:t>
            </a:r>
            <a:r>
              <a:rPr lang="en-GB" sz="1400" b="1" dirty="0" err="1"/>
              <a:t>podle</a:t>
            </a:r>
            <a:r>
              <a:rPr lang="en-GB" sz="1400" b="1" dirty="0"/>
              <a:t> </a:t>
            </a:r>
            <a:r>
              <a:rPr lang="en-GB" sz="1400" b="1" dirty="0" err="1"/>
              <a:t>zaměření</a:t>
            </a:r>
            <a:r>
              <a:rPr lang="en-GB" sz="1400" b="1" dirty="0"/>
              <a:t> </a:t>
            </a:r>
            <a:r>
              <a:rPr lang="en-GB" sz="1400" b="1" dirty="0" err="1"/>
              <a:t>jednotlivých</a:t>
            </a:r>
            <a:r>
              <a:rPr lang="en-GB" sz="1400" b="1" dirty="0"/>
              <a:t> </a:t>
            </a:r>
            <a:r>
              <a:rPr lang="en-GB" sz="1400" b="1" dirty="0" err="1"/>
              <a:t>úkonů</a:t>
            </a:r>
            <a:r>
              <a:rPr lang="en-GB" sz="1400" b="1" dirty="0"/>
              <a:t> </a:t>
            </a:r>
            <a:r>
              <a:rPr lang="en-GB" sz="1400" b="1" dirty="0" err="1"/>
              <a:t>poskytnuté</a:t>
            </a:r>
            <a:r>
              <a:rPr lang="en-GB" sz="1400" b="1" dirty="0"/>
              <a:t> </a:t>
            </a:r>
            <a:r>
              <a:rPr lang="en-GB" sz="1400" b="1" dirty="0" err="1"/>
              <a:t>právní</a:t>
            </a:r>
            <a:r>
              <a:rPr lang="en-GB" sz="1400" b="1" dirty="0"/>
              <a:t> </a:t>
            </a:r>
            <a:r>
              <a:rPr lang="en-GB" sz="1400" b="1" dirty="0" err="1"/>
              <a:t>služby</a:t>
            </a:r>
            <a:r>
              <a:rPr lang="en-GB" sz="1400" dirty="0"/>
              <a:t>. </a:t>
            </a:r>
            <a:r>
              <a:rPr lang="en-GB" sz="1400" dirty="0" err="1"/>
              <a:t>Při</a:t>
            </a:r>
            <a:r>
              <a:rPr lang="en-GB" sz="1400" dirty="0"/>
              <a:t> </a:t>
            </a:r>
            <a:r>
              <a:rPr lang="en-GB" sz="1400" dirty="0" err="1"/>
              <a:t>stanovení</a:t>
            </a:r>
            <a:r>
              <a:rPr lang="en-GB" sz="1400" dirty="0"/>
              <a:t> </a:t>
            </a:r>
            <a:r>
              <a:rPr lang="en-GB" sz="1400" dirty="0" err="1"/>
              <a:t>výše</a:t>
            </a:r>
            <a:r>
              <a:rPr lang="en-GB" sz="1400" dirty="0"/>
              <a:t> </a:t>
            </a:r>
            <a:r>
              <a:rPr lang="en-GB" sz="1400" dirty="0" err="1"/>
              <a:t>povinnosti</a:t>
            </a:r>
            <a:r>
              <a:rPr lang="en-GB" sz="1400" dirty="0"/>
              <a:t> </a:t>
            </a:r>
            <a:r>
              <a:rPr lang="en-GB" sz="1400" dirty="0" err="1"/>
              <a:t>obviněného</a:t>
            </a:r>
            <a:r>
              <a:rPr lang="en-GB" sz="1400" dirty="0"/>
              <a:t> </a:t>
            </a:r>
            <a:r>
              <a:rPr lang="en-GB" sz="1400" dirty="0" err="1"/>
              <a:t>nahradit</a:t>
            </a:r>
            <a:r>
              <a:rPr lang="en-GB" sz="1400" dirty="0"/>
              <a:t> </a:t>
            </a:r>
            <a:r>
              <a:rPr lang="en-GB" sz="1400" dirty="0" err="1"/>
              <a:t>státu</a:t>
            </a:r>
            <a:r>
              <a:rPr lang="en-GB" sz="1400" dirty="0"/>
              <a:t> </a:t>
            </a:r>
            <a:r>
              <a:rPr lang="en-GB" sz="1400" dirty="0" err="1"/>
              <a:t>odměnu</a:t>
            </a:r>
            <a:r>
              <a:rPr lang="en-GB" sz="1400" dirty="0"/>
              <a:t> a </a:t>
            </a:r>
            <a:r>
              <a:rPr lang="en-GB" sz="1400" dirty="0" err="1"/>
              <a:t>hotové</a:t>
            </a:r>
            <a:r>
              <a:rPr lang="en-GB" sz="1400" dirty="0"/>
              <a:t> </a:t>
            </a:r>
            <a:r>
              <a:rPr lang="en-GB" sz="1400" dirty="0" err="1"/>
              <a:t>výdaje</a:t>
            </a:r>
            <a:r>
              <a:rPr lang="en-GB" sz="1400" dirty="0"/>
              <a:t> </a:t>
            </a:r>
            <a:r>
              <a:rPr lang="en-GB" sz="1400" dirty="0" err="1"/>
              <a:t>uhrazené</a:t>
            </a:r>
            <a:r>
              <a:rPr lang="en-GB" sz="1400" dirty="0"/>
              <a:t> </a:t>
            </a:r>
            <a:r>
              <a:rPr lang="en-GB" sz="1400" dirty="0" err="1"/>
              <a:t>obhájci</a:t>
            </a:r>
            <a:r>
              <a:rPr lang="en-GB" sz="1400" dirty="0"/>
              <a:t> je </a:t>
            </a:r>
            <a:r>
              <a:rPr lang="en-GB" sz="1400" dirty="0" err="1"/>
              <a:t>třeba</a:t>
            </a:r>
            <a:r>
              <a:rPr lang="en-GB" sz="1400" dirty="0"/>
              <a:t> </a:t>
            </a:r>
            <a:r>
              <a:rPr lang="en-GB" sz="1400" dirty="0" err="1"/>
              <a:t>vycházet</a:t>
            </a:r>
            <a:r>
              <a:rPr lang="en-GB" sz="1400" dirty="0"/>
              <a:t> z </a:t>
            </a:r>
            <a:r>
              <a:rPr lang="en-GB" sz="1400" dirty="0" err="1"/>
              <a:t>poměru</a:t>
            </a:r>
            <a:r>
              <a:rPr lang="en-GB" sz="1400" dirty="0"/>
              <a:t> </a:t>
            </a:r>
            <a:r>
              <a:rPr lang="en-GB" sz="1400" dirty="0" err="1"/>
              <a:t>sazeb</a:t>
            </a:r>
            <a:r>
              <a:rPr lang="en-GB" sz="1400" dirty="0"/>
              <a:t> </a:t>
            </a:r>
            <a:r>
              <a:rPr lang="en-GB" sz="1400" dirty="0" err="1"/>
              <a:t>mimosmluvní</a:t>
            </a:r>
            <a:r>
              <a:rPr lang="en-GB" sz="1400" dirty="0"/>
              <a:t> </a:t>
            </a:r>
            <a:r>
              <a:rPr lang="en-GB" sz="1400" dirty="0" err="1"/>
              <a:t>odměny</a:t>
            </a:r>
            <a:r>
              <a:rPr lang="en-GB" sz="1400" dirty="0"/>
              <a:t> </a:t>
            </a:r>
            <a:r>
              <a:rPr lang="en-GB" sz="1400" dirty="0" err="1"/>
              <a:t>stanovených</a:t>
            </a:r>
            <a:r>
              <a:rPr lang="en-GB" sz="1400" dirty="0"/>
              <a:t> pro </a:t>
            </a:r>
            <a:r>
              <a:rPr lang="en-GB" sz="1400" dirty="0" err="1"/>
              <a:t>jednotlivé</a:t>
            </a:r>
            <a:r>
              <a:rPr lang="en-GB" sz="1400" dirty="0"/>
              <a:t> </a:t>
            </a:r>
            <a:r>
              <a:rPr lang="en-GB" sz="1400" dirty="0" err="1"/>
              <a:t>trestné</a:t>
            </a:r>
            <a:r>
              <a:rPr lang="en-GB" sz="1400" dirty="0"/>
              <a:t> </a:t>
            </a:r>
            <a:r>
              <a:rPr lang="en-GB" sz="1400" dirty="0" err="1"/>
              <a:t>činy</a:t>
            </a:r>
            <a:r>
              <a:rPr lang="en-GB" sz="1400" dirty="0"/>
              <a:t>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úkon</a:t>
            </a:r>
            <a:r>
              <a:rPr lang="en-GB" sz="1400" dirty="0"/>
              <a:t> </a:t>
            </a:r>
            <a:r>
              <a:rPr lang="en-GB" sz="1400" dirty="0" err="1"/>
              <a:t>právní</a:t>
            </a:r>
            <a:r>
              <a:rPr lang="en-GB" sz="1400" dirty="0"/>
              <a:t> </a:t>
            </a:r>
            <a:r>
              <a:rPr lang="en-GB" sz="1400" dirty="0" err="1"/>
              <a:t>služby</a:t>
            </a:r>
            <a:r>
              <a:rPr lang="en-GB" sz="1400" dirty="0"/>
              <a:t>, </a:t>
            </a:r>
            <a:r>
              <a:rPr lang="en-GB" sz="1400" dirty="0" err="1"/>
              <a:t>přičemž</a:t>
            </a:r>
            <a:r>
              <a:rPr lang="en-GB" sz="1400" dirty="0"/>
              <a:t> </a:t>
            </a:r>
            <a:r>
              <a:rPr lang="en-GB" sz="1400" dirty="0" err="1"/>
              <a:t>soud</a:t>
            </a:r>
            <a:r>
              <a:rPr lang="en-GB" sz="1400" dirty="0"/>
              <a:t> </a:t>
            </a:r>
            <a:r>
              <a:rPr lang="en-GB" sz="1400" dirty="0" err="1"/>
              <a:t>bude</a:t>
            </a:r>
            <a:r>
              <a:rPr lang="en-GB" sz="1400" dirty="0"/>
              <a:t> </a:t>
            </a:r>
            <a:r>
              <a:rPr lang="en-GB" sz="1400" dirty="0" err="1"/>
              <a:t>muset</a:t>
            </a:r>
            <a:r>
              <a:rPr lang="en-GB" sz="1400" dirty="0"/>
              <a:t> </a:t>
            </a:r>
            <a:r>
              <a:rPr lang="en-GB" sz="1400" dirty="0" err="1"/>
              <a:t>současně</a:t>
            </a:r>
            <a:r>
              <a:rPr lang="en-GB" sz="1400" dirty="0"/>
              <a:t> </a:t>
            </a:r>
            <a:r>
              <a:rPr lang="en-GB" sz="1400" dirty="0" err="1"/>
              <a:t>přihlížet</a:t>
            </a:r>
            <a:r>
              <a:rPr lang="en-GB" sz="1400" dirty="0"/>
              <a:t> </a:t>
            </a:r>
            <a:r>
              <a:rPr lang="en-GB" sz="1400" dirty="0" err="1"/>
              <a:t>též</a:t>
            </a:r>
            <a:r>
              <a:rPr lang="en-GB" sz="1400" dirty="0"/>
              <a:t> k </a:t>
            </a:r>
            <a:r>
              <a:rPr lang="en-GB" sz="1400" dirty="0" err="1"/>
              <a:t>počtu</a:t>
            </a:r>
            <a:r>
              <a:rPr lang="en-GB" sz="1400" dirty="0"/>
              <a:t> </a:t>
            </a:r>
            <a:r>
              <a:rPr lang="en-GB" sz="1400" dirty="0" err="1"/>
              <a:t>úkonů</a:t>
            </a:r>
            <a:r>
              <a:rPr lang="en-GB" sz="1400" dirty="0"/>
              <a:t> </a:t>
            </a:r>
            <a:r>
              <a:rPr lang="en-GB" sz="1400" dirty="0" err="1"/>
              <a:t>právní</a:t>
            </a:r>
            <a:r>
              <a:rPr lang="en-GB" sz="1400" dirty="0"/>
              <a:t> </a:t>
            </a:r>
            <a:r>
              <a:rPr lang="en-GB" sz="1400" dirty="0" err="1"/>
              <a:t>služby</a:t>
            </a:r>
            <a:r>
              <a:rPr lang="en-GB" sz="1400" dirty="0"/>
              <a:t> </a:t>
            </a:r>
            <a:r>
              <a:rPr lang="en-GB" sz="1400" dirty="0" err="1"/>
              <a:t>odvíjejících</a:t>
            </a:r>
            <a:r>
              <a:rPr lang="en-GB" sz="1400" dirty="0"/>
              <a:t> se od </a:t>
            </a:r>
            <a:r>
              <a:rPr lang="en-GB" sz="1400" dirty="0" err="1"/>
              <a:t>sdělení</a:t>
            </a:r>
            <a:r>
              <a:rPr lang="en-GB" sz="1400" dirty="0"/>
              <a:t> </a:t>
            </a:r>
            <a:r>
              <a:rPr lang="en-GB" sz="1400" dirty="0" err="1"/>
              <a:t>obvinění</a:t>
            </a:r>
            <a:r>
              <a:rPr lang="en-GB" sz="1400" dirty="0"/>
              <a:t> pro </a:t>
            </a:r>
            <a:r>
              <a:rPr lang="en-GB" sz="1400" dirty="0" err="1"/>
              <a:t>další</a:t>
            </a:r>
            <a:r>
              <a:rPr lang="en-GB" sz="1400" dirty="0"/>
              <a:t> </a:t>
            </a:r>
            <a:r>
              <a:rPr lang="en-GB" sz="1400" dirty="0" err="1"/>
              <a:t>trestné</a:t>
            </a:r>
            <a:r>
              <a:rPr lang="en-GB" sz="1400" dirty="0"/>
              <a:t> </a:t>
            </a:r>
            <a:r>
              <a:rPr lang="en-GB" sz="1400" dirty="0" err="1"/>
              <a:t>činy</a:t>
            </a:r>
            <a:r>
              <a:rPr lang="en-GB" sz="1400" dirty="0"/>
              <a:t> a </a:t>
            </a:r>
            <a:r>
              <a:rPr lang="en-GB" sz="1400" dirty="0" err="1"/>
              <a:t>ke</a:t>
            </a:r>
            <a:r>
              <a:rPr lang="en-GB" sz="1400" dirty="0"/>
              <a:t> </a:t>
            </a:r>
            <a:r>
              <a:rPr lang="en-GB" sz="1400" dirty="0" err="1"/>
              <a:t>změnám</a:t>
            </a:r>
            <a:r>
              <a:rPr lang="en-GB" sz="1400" dirty="0"/>
              <a:t> </a:t>
            </a:r>
            <a:r>
              <a:rPr lang="en-GB" sz="1400" dirty="0" err="1"/>
              <a:t>advokátního</a:t>
            </a:r>
            <a:r>
              <a:rPr lang="en-GB" sz="1400" dirty="0"/>
              <a:t> </a:t>
            </a:r>
            <a:r>
              <a:rPr lang="en-GB" sz="1400" dirty="0" err="1"/>
              <a:t>tarifu</a:t>
            </a:r>
            <a:r>
              <a:rPr lang="en-GB" sz="1400" dirty="0"/>
              <a:t>, </a:t>
            </a:r>
            <a:r>
              <a:rPr lang="en-GB" sz="1400" dirty="0" err="1"/>
              <a:t>které</a:t>
            </a:r>
            <a:r>
              <a:rPr lang="en-GB" sz="1400" dirty="0"/>
              <a:t> </a:t>
            </a:r>
            <a:r>
              <a:rPr lang="en-GB" sz="1400" dirty="0" err="1"/>
              <a:t>přinesly</a:t>
            </a:r>
            <a:r>
              <a:rPr lang="en-GB" sz="1400" dirty="0"/>
              <a:t> </a:t>
            </a:r>
            <a:r>
              <a:rPr lang="en-GB" sz="1400" dirty="0" err="1"/>
              <a:t>jeho</a:t>
            </a:r>
            <a:r>
              <a:rPr lang="en-GB" sz="1400" dirty="0"/>
              <a:t> </a:t>
            </a:r>
            <a:r>
              <a:rPr lang="en-GB" sz="1400" dirty="0" err="1"/>
              <a:t>novelizace</a:t>
            </a:r>
            <a:r>
              <a:rPr lang="en-GB" sz="1400" dirty="0"/>
              <a:t>. </a:t>
            </a:r>
            <a:r>
              <a:rPr lang="en-GB" sz="1400" dirty="0" err="1"/>
              <a:t>Novelou</a:t>
            </a:r>
            <a:r>
              <a:rPr lang="en-GB" sz="1400" dirty="0"/>
              <a:t> </a:t>
            </a:r>
            <a:r>
              <a:rPr lang="en-GB" sz="1400" dirty="0" err="1"/>
              <a:t>advokátního</a:t>
            </a:r>
            <a:r>
              <a:rPr lang="en-GB" sz="1400" dirty="0"/>
              <a:t> </a:t>
            </a:r>
            <a:r>
              <a:rPr lang="en-GB" sz="1400" dirty="0" err="1"/>
              <a:t>tarifu</a:t>
            </a:r>
            <a:r>
              <a:rPr lang="en-GB" sz="1400" dirty="0"/>
              <a:t> </a:t>
            </a:r>
            <a:r>
              <a:rPr lang="en-GB" sz="1400" dirty="0" err="1"/>
              <a:t>provedenou</a:t>
            </a:r>
            <a:r>
              <a:rPr lang="en-GB" sz="1400" dirty="0"/>
              <a:t> </a:t>
            </a:r>
            <a:r>
              <a:rPr lang="en-GB" sz="1400" dirty="0" err="1"/>
              <a:t>vyhláškou</a:t>
            </a:r>
            <a:r>
              <a:rPr lang="en-GB" sz="1400" dirty="0"/>
              <a:t> č. 276/2006 Sb., s </a:t>
            </a:r>
            <a:r>
              <a:rPr lang="en-GB" sz="1400" dirty="0" err="1"/>
              <a:t>účinností</a:t>
            </a:r>
            <a:r>
              <a:rPr lang="en-GB" sz="1400" dirty="0"/>
              <a:t> od 1. 9. 2006 </a:t>
            </a:r>
            <a:r>
              <a:rPr lang="en-GB" sz="1400" dirty="0" err="1"/>
              <a:t>platí</a:t>
            </a:r>
            <a:r>
              <a:rPr lang="en-GB" sz="1400" dirty="0"/>
              <a:t>, </a:t>
            </a:r>
            <a:r>
              <a:rPr lang="en-GB" sz="1400" dirty="0" err="1"/>
              <a:t>že</a:t>
            </a:r>
            <a:r>
              <a:rPr lang="en-GB" sz="1400" dirty="0"/>
              <a:t> v </a:t>
            </a:r>
            <a:r>
              <a:rPr lang="en-GB" sz="1400" dirty="0" err="1"/>
              <a:t>případech</a:t>
            </a:r>
            <a:r>
              <a:rPr lang="en-GB" sz="1400" dirty="0"/>
              <a:t> </a:t>
            </a:r>
            <a:r>
              <a:rPr lang="en-GB" sz="1400" dirty="0" err="1"/>
              <a:t>trestných</a:t>
            </a:r>
            <a:r>
              <a:rPr lang="en-GB" sz="1400" dirty="0"/>
              <a:t> </a:t>
            </a:r>
            <a:r>
              <a:rPr lang="en-GB" sz="1400" dirty="0" err="1"/>
              <a:t>činů</a:t>
            </a:r>
            <a:r>
              <a:rPr lang="en-GB" sz="1400" dirty="0"/>
              <a:t> </a:t>
            </a:r>
            <a:r>
              <a:rPr lang="en-GB" sz="1400" dirty="0" err="1"/>
              <a:t>spáchaných</a:t>
            </a:r>
            <a:r>
              <a:rPr lang="en-GB" sz="1400" dirty="0"/>
              <a:t> v </a:t>
            </a:r>
            <a:r>
              <a:rPr lang="en-GB" sz="1400" dirty="0" err="1"/>
              <a:t>souběhu</a:t>
            </a:r>
            <a:r>
              <a:rPr lang="en-GB" sz="1400" dirty="0"/>
              <a:t> </a:t>
            </a:r>
            <a:r>
              <a:rPr lang="en-GB" sz="1400" dirty="0" err="1"/>
              <a:t>náleží</a:t>
            </a:r>
            <a:r>
              <a:rPr lang="en-GB" sz="1400" dirty="0"/>
              <a:t> </a:t>
            </a:r>
            <a:r>
              <a:rPr lang="en-GB" sz="1400" dirty="0" err="1"/>
              <a:t>obhájci</a:t>
            </a:r>
            <a:r>
              <a:rPr lang="en-GB" sz="1400" dirty="0"/>
              <a:t> </a:t>
            </a:r>
            <a:r>
              <a:rPr lang="en-GB" sz="1400" dirty="0" err="1"/>
              <a:t>odměna</a:t>
            </a:r>
            <a:r>
              <a:rPr lang="en-GB" sz="1400" dirty="0"/>
              <a:t> </a:t>
            </a:r>
            <a:r>
              <a:rPr lang="en-GB" sz="1400" dirty="0" err="1"/>
              <a:t>vycházející</a:t>
            </a:r>
            <a:r>
              <a:rPr lang="en-GB" sz="1400" dirty="0"/>
              <a:t> </a:t>
            </a:r>
            <a:r>
              <a:rPr lang="en-GB" sz="1400" dirty="0" err="1"/>
              <a:t>ze</a:t>
            </a:r>
            <a:r>
              <a:rPr lang="en-GB" sz="1400" dirty="0"/>
              <a:t> </a:t>
            </a:r>
            <a:r>
              <a:rPr lang="en-GB" sz="1400" dirty="0" err="1"/>
              <a:t>sazby</a:t>
            </a:r>
            <a:r>
              <a:rPr lang="en-GB" sz="1400" dirty="0"/>
              <a:t> </a:t>
            </a:r>
            <a:r>
              <a:rPr lang="en-GB" sz="1400" dirty="0" err="1"/>
              <a:t>mimosmluvní</a:t>
            </a:r>
            <a:r>
              <a:rPr lang="en-GB" sz="1400" dirty="0"/>
              <a:t> </a:t>
            </a:r>
            <a:r>
              <a:rPr lang="en-GB" sz="1400" dirty="0" err="1"/>
              <a:t>odměny</a:t>
            </a:r>
            <a:r>
              <a:rPr lang="en-GB" sz="1400" dirty="0"/>
              <a:t> </a:t>
            </a:r>
            <a:r>
              <a:rPr lang="en-GB" sz="1400" dirty="0" err="1"/>
              <a:t>stanovené</a:t>
            </a:r>
            <a:r>
              <a:rPr lang="en-GB" sz="1400" dirty="0"/>
              <a:t>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trestný</a:t>
            </a:r>
            <a:r>
              <a:rPr lang="en-GB" sz="1400" dirty="0"/>
              <a:t> </a:t>
            </a:r>
            <a:r>
              <a:rPr lang="en-GB" sz="1400" dirty="0" err="1"/>
              <a:t>čin</a:t>
            </a:r>
            <a:r>
              <a:rPr lang="en-GB" sz="1400" dirty="0"/>
              <a:t> s </a:t>
            </a:r>
            <a:r>
              <a:rPr lang="en-GB" sz="1400" dirty="0" err="1"/>
              <a:t>nejvyšší</a:t>
            </a:r>
            <a:r>
              <a:rPr lang="en-GB" sz="1400" dirty="0"/>
              <a:t> </a:t>
            </a:r>
            <a:r>
              <a:rPr lang="en-GB" sz="1400" dirty="0" err="1"/>
              <a:t>trestní</a:t>
            </a:r>
            <a:r>
              <a:rPr lang="en-GB" sz="1400" dirty="0"/>
              <a:t> </a:t>
            </a:r>
            <a:r>
              <a:rPr lang="en-GB" sz="1400" dirty="0" err="1"/>
              <a:t>sazbou</a:t>
            </a:r>
            <a:r>
              <a:rPr lang="en-GB" sz="1400" dirty="0"/>
              <a:t> (§ 12 </a:t>
            </a:r>
            <a:r>
              <a:rPr lang="en-GB" sz="1400" dirty="0" err="1"/>
              <a:t>odst</a:t>
            </a:r>
            <a:r>
              <a:rPr lang="en-GB" sz="1400" dirty="0"/>
              <a:t>. 5 </a:t>
            </a:r>
            <a:r>
              <a:rPr lang="en-GB" sz="1400" dirty="0" err="1"/>
              <a:t>advokátního</a:t>
            </a:r>
            <a:r>
              <a:rPr lang="en-GB" sz="1400" dirty="0"/>
              <a:t> </a:t>
            </a:r>
            <a:r>
              <a:rPr lang="en-GB" sz="1400" dirty="0" err="1"/>
              <a:t>tarifu</a:t>
            </a:r>
            <a:r>
              <a:rPr lang="en-GB" sz="1400" dirty="0"/>
              <a:t> </a:t>
            </a:r>
            <a:r>
              <a:rPr lang="en-GB" sz="1400" dirty="0" err="1"/>
              <a:t>ve</a:t>
            </a:r>
            <a:r>
              <a:rPr lang="en-GB" sz="1400" dirty="0"/>
              <a:t> </a:t>
            </a:r>
            <a:r>
              <a:rPr lang="en-GB" sz="1400" dirty="0" err="1"/>
              <a:t>znění</a:t>
            </a:r>
            <a:r>
              <a:rPr lang="en-GB" sz="1400" dirty="0"/>
              <a:t> </a:t>
            </a:r>
            <a:r>
              <a:rPr lang="en-GB" sz="1400" dirty="0" err="1"/>
              <a:t>uvedené</a:t>
            </a:r>
            <a:r>
              <a:rPr lang="en-GB" sz="1400" dirty="0"/>
              <a:t> </a:t>
            </a:r>
            <a:r>
              <a:rPr lang="en-GB" sz="1400" dirty="0" err="1"/>
              <a:t>vyhlášky</a:t>
            </a:r>
            <a:r>
              <a:rPr lang="en-GB" sz="1400" dirty="0"/>
              <a:t>). </a:t>
            </a:r>
            <a:r>
              <a:rPr lang="en-GB" sz="1400" dirty="0" err="1"/>
              <a:t>Nejsou</a:t>
            </a:r>
            <a:r>
              <a:rPr lang="en-GB" sz="1400" dirty="0"/>
              <a:t> </a:t>
            </a:r>
            <a:r>
              <a:rPr lang="en-GB" sz="1400" dirty="0" err="1"/>
              <a:t>zde</a:t>
            </a:r>
            <a:r>
              <a:rPr lang="en-GB" sz="1400" dirty="0"/>
              <a:t> </a:t>
            </a:r>
            <a:r>
              <a:rPr lang="en-GB" sz="1400" dirty="0" err="1"/>
              <a:t>tedy</a:t>
            </a:r>
            <a:r>
              <a:rPr lang="en-GB" sz="1400" dirty="0"/>
              <a:t> </a:t>
            </a:r>
            <a:r>
              <a:rPr lang="en-GB" sz="1400" dirty="0" err="1"/>
              <a:t>sazby</a:t>
            </a:r>
            <a:r>
              <a:rPr lang="en-GB" sz="1400" dirty="0"/>
              <a:t> </a:t>
            </a:r>
            <a:r>
              <a:rPr lang="en-GB" sz="1400" dirty="0" err="1"/>
              <a:t>mimosmluvní</a:t>
            </a:r>
            <a:r>
              <a:rPr lang="en-GB" sz="1400" dirty="0"/>
              <a:t> </a:t>
            </a:r>
            <a:r>
              <a:rPr lang="en-GB" sz="1400" dirty="0" err="1"/>
              <a:t>odměny</a:t>
            </a:r>
            <a:r>
              <a:rPr lang="en-GB" sz="1400" dirty="0"/>
              <a:t> </a:t>
            </a:r>
            <a:r>
              <a:rPr lang="en-GB" sz="1400" dirty="0" err="1"/>
              <a:t>stanovené</a:t>
            </a:r>
            <a:r>
              <a:rPr lang="en-GB" sz="1400" dirty="0"/>
              <a:t> pro </a:t>
            </a:r>
            <a:r>
              <a:rPr lang="en-GB" sz="1400" dirty="0" err="1"/>
              <a:t>jednotlivé</a:t>
            </a:r>
            <a:r>
              <a:rPr lang="en-GB" sz="1400" dirty="0"/>
              <a:t> </a:t>
            </a:r>
            <a:r>
              <a:rPr lang="en-GB" sz="1400" dirty="0" err="1"/>
              <a:t>trestné</a:t>
            </a:r>
            <a:r>
              <a:rPr lang="en-GB" sz="1400" dirty="0"/>
              <a:t> </a:t>
            </a:r>
            <a:r>
              <a:rPr lang="en-GB" sz="1400" dirty="0" err="1"/>
              <a:t>činy</a:t>
            </a:r>
            <a:r>
              <a:rPr lang="en-GB" sz="1400" dirty="0"/>
              <a:t> </a:t>
            </a:r>
            <a:r>
              <a:rPr lang="en-GB" sz="1400" dirty="0" err="1"/>
              <a:t>za</a:t>
            </a:r>
            <a:r>
              <a:rPr lang="en-GB" sz="1400" dirty="0"/>
              <a:t> </a:t>
            </a:r>
            <a:r>
              <a:rPr lang="en-GB" sz="1400" dirty="0" err="1"/>
              <a:t>jeden</a:t>
            </a:r>
            <a:r>
              <a:rPr lang="en-GB" sz="1400" dirty="0"/>
              <a:t> </a:t>
            </a:r>
            <a:r>
              <a:rPr lang="en-GB" sz="1400" dirty="0" err="1"/>
              <a:t>úkon</a:t>
            </a:r>
            <a:r>
              <a:rPr lang="en-GB" sz="1400" dirty="0"/>
              <a:t> </a:t>
            </a:r>
            <a:r>
              <a:rPr lang="en-GB" sz="1400" dirty="0" err="1"/>
              <a:t>právní</a:t>
            </a:r>
            <a:r>
              <a:rPr lang="en-GB" sz="1400" dirty="0"/>
              <a:t> </a:t>
            </a:r>
            <a:r>
              <a:rPr lang="en-GB" sz="1400" dirty="0" err="1"/>
              <a:t>služby</a:t>
            </a:r>
            <a:r>
              <a:rPr lang="en-GB" sz="1400" dirty="0"/>
              <a:t>, </a:t>
            </a:r>
            <a:r>
              <a:rPr lang="en-GB" sz="1400" dirty="0" err="1"/>
              <a:t>které</a:t>
            </a:r>
            <a:r>
              <a:rPr lang="en-GB" sz="1400" dirty="0"/>
              <a:t> by se </a:t>
            </a:r>
            <a:r>
              <a:rPr lang="en-GB" sz="1400" dirty="0" err="1"/>
              <a:t>měly</a:t>
            </a:r>
            <a:r>
              <a:rPr lang="en-GB" sz="1400" dirty="0"/>
              <a:t> </a:t>
            </a:r>
            <a:r>
              <a:rPr lang="en-GB" sz="1400" dirty="0" err="1"/>
              <a:t>porovnávat</a:t>
            </a:r>
            <a:r>
              <a:rPr lang="en-GB" sz="1400" dirty="0"/>
              <a:t>. V </a:t>
            </a:r>
            <a:r>
              <a:rPr lang="en-GB" sz="1400" dirty="0" err="1"/>
              <a:t>tomto</a:t>
            </a:r>
            <a:r>
              <a:rPr lang="en-GB" sz="1400" dirty="0"/>
              <a:t> </a:t>
            </a:r>
            <a:r>
              <a:rPr lang="en-GB" sz="1400" dirty="0" err="1"/>
              <a:t>případě</a:t>
            </a:r>
            <a:r>
              <a:rPr lang="en-GB" sz="1400" dirty="0"/>
              <a:t> by </a:t>
            </a:r>
            <a:r>
              <a:rPr lang="en-GB" sz="1400" dirty="0" err="1"/>
              <a:t>mělo</a:t>
            </a:r>
            <a:r>
              <a:rPr lang="en-GB" sz="1400" dirty="0"/>
              <a:t> </a:t>
            </a:r>
            <a:r>
              <a:rPr lang="en-GB" sz="1400" dirty="0" err="1"/>
              <a:t>být</a:t>
            </a:r>
            <a:r>
              <a:rPr lang="en-GB" sz="1400" dirty="0"/>
              <a:t> </a:t>
            </a:r>
            <a:r>
              <a:rPr lang="en-GB" sz="1400" dirty="0" err="1"/>
              <a:t>přihlédnuto</a:t>
            </a:r>
            <a:r>
              <a:rPr lang="en-GB" sz="1400" dirty="0"/>
              <a:t> z </a:t>
            </a:r>
            <a:r>
              <a:rPr lang="en-GB" sz="1400" dirty="0" err="1"/>
              <a:t>hlediska</a:t>
            </a:r>
            <a:r>
              <a:rPr lang="en-GB" sz="1400" dirty="0"/>
              <a:t> </a:t>
            </a:r>
            <a:r>
              <a:rPr lang="en-GB" sz="1400" dirty="0" err="1"/>
              <a:t>poměrného</a:t>
            </a:r>
            <a:r>
              <a:rPr lang="en-GB" sz="1400" dirty="0"/>
              <a:t> </a:t>
            </a:r>
            <a:r>
              <a:rPr lang="en-GB" sz="1400" dirty="0" err="1"/>
              <a:t>rozdělení</a:t>
            </a:r>
            <a:r>
              <a:rPr lang="en-GB" sz="1400" dirty="0"/>
              <a:t> </a:t>
            </a:r>
            <a:r>
              <a:rPr lang="en-GB" sz="1400" dirty="0" err="1"/>
              <a:t>odměny</a:t>
            </a:r>
            <a:r>
              <a:rPr lang="en-GB" sz="1400" dirty="0"/>
              <a:t>, </a:t>
            </a:r>
            <a:r>
              <a:rPr lang="en-GB" sz="1400" dirty="0" err="1"/>
              <a:t>která</a:t>
            </a:r>
            <a:r>
              <a:rPr lang="en-GB" sz="1400" dirty="0"/>
              <a:t> </a:t>
            </a:r>
            <a:r>
              <a:rPr lang="en-GB" sz="1400" dirty="0" err="1"/>
              <a:t>vychází</a:t>
            </a:r>
            <a:r>
              <a:rPr lang="en-GB" sz="1400" dirty="0"/>
              <a:t> </a:t>
            </a:r>
            <a:r>
              <a:rPr lang="en-GB" sz="1400" dirty="0" err="1"/>
              <a:t>ze</a:t>
            </a:r>
            <a:r>
              <a:rPr lang="en-GB" sz="1400" dirty="0"/>
              <a:t> </a:t>
            </a:r>
            <a:r>
              <a:rPr lang="en-GB" sz="1400" dirty="0" err="1"/>
              <a:t>sazby</a:t>
            </a:r>
            <a:r>
              <a:rPr lang="en-GB" sz="1400" dirty="0"/>
              <a:t> </a:t>
            </a:r>
            <a:r>
              <a:rPr lang="en-GB" sz="1400" dirty="0" err="1"/>
              <a:t>mimosmluvní</a:t>
            </a:r>
            <a:r>
              <a:rPr lang="en-GB" sz="1400" dirty="0"/>
              <a:t> </a:t>
            </a:r>
            <a:r>
              <a:rPr lang="en-GB" sz="1400" dirty="0" err="1"/>
              <a:t>odměny</a:t>
            </a:r>
            <a:r>
              <a:rPr lang="en-GB" sz="1400" dirty="0"/>
              <a:t> </a:t>
            </a:r>
            <a:r>
              <a:rPr lang="en-GB" sz="1400" dirty="0" err="1"/>
              <a:t>stanovené</a:t>
            </a:r>
            <a:r>
              <a:rPr lang="en-GB" sz="1400" dirty="0"/>
              <a:t> pro </a:t>
            </a:r>
            <a:r>
              <a:rPr lang="en-GB" sz="1400" dirty="0" err="1"/>
              <a:t>takový</a:t>
            </a:r>
            <a:r>
              <a:rPr lang="en-GB" sz="1400" dirty="0"/>
              <a:t> </a:t>
            </a:r>
            <a:r>
              <a:rPr lang="en-GB" sz="1400" dirty="0" err="1"/>
              <a:t>trestný</a:t>
            </a:r>
            <a:r>
              <a:rPr lang="en-GB" sz="1400" dirty="0"/>
              <a:t> </a:t>
            </a:r>
            <a:r>
              <a:rPr lang="en-GB" sz="1400" dirty="0" err="1"/>
              <a:t>čin</a:t>
            </a:r>
            <a:r>
              <a:rPr lang="en-GB" sz="1400" dirty="0"/>
              <a:t> s </a:t>
            </a:r>
            <a:r>
              <a:rPr lang="en-GB" sz="1400" dirty="0" err="1"/>
              <a:t>nejvyšší</a:t>
            </a:r>
            <a:r>
              <a:rPr lang="en-GB" sz="1400" dirty="0"/>
              <a:t> </a:t>
            </a:r>
            <a:r>
              <a:rPr lang="en-GB" sz="1400" dirty="0" err="1"/>
              <a:t>trestní</a:t>
            </a:r>
            <a:r>
              <a:rPr lang="en-GB" sz="1400" dirty="0"/>
              <a:t> </a:t>
            </a:r>
            <a:r>
              <a:rPr lang="en-GB" sz="1400" dirty="0" err="1"/>
              <a:t>sazbou</a:t>
            </a:r>
            <a:r>
              <a:rPr lang="en-GB" sz="1400" dirty="0"/>
              <a:t>, k </a:t>
            </a:r>
            <a:r>
              <a:rPr lang="en-GB" sz="1400" dirty="0" err="1"/>
              <a:t>rozsahu</a:t>
            </a:r>
            <a:r>
              <a:rPr lang="en-GB" sz="1400" dirty="0"/>
              <a:t> </a:t>
            </a:r>
            <a:r>
              <a:rPr lang="en-GB" sz="1400" dirty="0" err="1"/>
              <a:t>projednávané</a:t>
            </a:r>
            <a:r>
              <a:rPr lang="en-GB" sz="1400" dirty="0"/>
              <a:t> </a:t>
            </a:r>
            <a:r>
              <a:rPr lang="en-GB" sz="1400" dirty="0" err="1"/>
              <a:t>trestné</a:t>
            </a:r>
            <a:r>
              <a:rPr lang="en-GB" sz="1400" dirty="0"/>
              <a:t> </a:t>
            </a:r>
            <a:r>
              <a:rPr lang="en-GB" sz="1400" dirty="0" err="1"/>
              <a:t>činnosti</a:t>
            </a:r>
            <a:r>
              <a:rPr lang="en-GB" sz="1400" dirty="0"/>
              <a:t> </a:t>
            </a:r>
            <a:r>
              <a:rPr lang="en-GB" sz="1400" b="1" dirty="0"/>
              <a:t>a </a:t>
            </a:r>
            <a:r>
              <a:rPr lang="en-GB" sz="1400" b="1" dirty="0" err="1"/>
              <a:t>opět</a:t>
            </a:r>
            <a:r>
              <a:rPr lang="en-GB" sz="1400" b="1" dirty="0"/>
              <a:t> by se </a:t>
            </a:r>
            <a:r>
              <a:rPr lang="en-GB" sz="1400" b="1" dirty="0" err="1"/>
              <a:t>mělo</a:t>
            </a:r>
            <a:r>
              <a:rPr lang="en-GB" sz="1400" b="1" dirty="0"/>
              <a:t> </a:t>
            </a:r>
            <a:r>
              <a:rPr lang="en-GB" sz="1400" b="1" dirty="0" err="1"/>
              <a:t>vycházet</a:t>
            </a:r>
            <a:r>
              <a:rPr lang="en-GB" sz="1400" b="1" dirty="0"/>
              <a:t> z </a:t>
            </a:r>
            <a:r>
              <a:rPr lang="en-GB" sz="1400" b="1" dirty="0" err="1"/>
              <a:t>porovnání</a:t>
            </a:r>
            <a:r>
              <a:rPr lang="en-GB" sz="1400" b="1" dirty="0"/>
              <a:t> </a:t>
            </a:r>
            <a:r>
              <a:rPr lang="en-GB" sz="1400" b="1" dirty="0" err="1"/>
              <a:t>počtu</a:t>
            </a:r>
            <a:r>
              <a:rPr lang="en-GB" sz="1400" b="1" dirty="0"/>
              <a:t> </a:t>
            </a:r>
            <a:r>
              <a:rPr lang="en-GB" sz="1400" b="1" dirty="0" err="1"/>
              <a:t>skutků</a:t>
            </a:r>
            <a:r>
              <a:rPr lang="en-GB" sz="1400" b="1" dirty="0"/>
              <a:t> </a:t>
            </a:r>
            <a:r>
              <a:rPr lang="en-GB" sz="1400" b="1" dirty="0" err="1"/>
              <a:t>kvalifikovaných</a:t>
            </a:r>
            <a:r>
              <a:rPr lang="en-GB" sz="1400" b="1" dirty="0"/>
              <a:t> </a:t>
            </a:r>
            <a:r>
              <a:rPr lang="en-GB" sz="1400" b="1" dirty="0" err="1"/>
              <a:t>jako</a:t>
            </a:r>
            <a:r>
              <a:rPr lang="en-GB" sz="1400" b="1" dirty="0"/>
              <a:t> </a:t>
            </a:r>
            <a:r>
              <a:rPr lang="en-GB" sz="1400" b="1" dirty="0" err="1"/>
              <a:t>trestné</a:t>
            </a:r>
            <a:r>
              <a:rPr lang="en-GB" sz="1400" b="1" dirty="0"/>
              <a:t> </a:t>
            </a:r>
            <a:r>
              <a:rPr lang="en-GB" sz="1400" b="1" dirty="0" err="1"/>
              <a:t>činy</a:t>
            </a:r>
            <a:r>
              <a:rPr lang="en-GB" sz="1400" b="1" dirty="0"/>
              <a:t>, </a:t>
            </a:r>
            <a:r>
              <a:rPr lang="en-GB" sz="1400" b="1" dirty="0" err="1"/>
              <a:t>za</a:t>
            </a:r>
            <a:r>
              <a:rPr lang="en-GB" sz="1400" b="1" dirty="0"/>
              <a:t> </a:t>
            </a:r>
            <a:r>
              <a:rPr lang="en-GB" sz="1400" b="1" dirty="0" err="1"/>
              <a:t>které</a:t>
            </a:r>
            <a:r>
              <a:rPr lang="en-GB" sz="1400" b="1" dirty="0"/>
              <a:t> </a:t>
            </a:r>
            <a:r>
              <a:rPr lang="en-GB" sz="1400" b="1" dirty="0" err="1"/>
              <a:t>byl</a:t>
            </a:r>
            <a:r>
              <a:rPr lang="en-GB" sz="1400" b="1" dirty="0"/>
              <a:t> </a:t>
            </a:r>
            <a:r>
              <a:rPr lang="en-GB" sz="1400" b="1" dirty="0" err="1"/>
              <a:t>obviněný</a:t>
            </a:r>
            <a:r>
              <a:rPr lang="en-GB" sz="1400" b="1" dirty="0"/>
              <a:t> </a:t>
            </a:r>
            <a:r>
              <a:rPr lang="en-GB" sz="1400" b="1" dirty="0" err="1"/>
              <a:t>pravomocně</a:t>
            </a:r>
            <a:r>
              <a:rPr lang="en-GB" sz="1400" b="1" dirty="0"/>
              <a:t> </a:t>
            </a:r>
            <a:r>
              <a:rPr lang="en-GB" sz="1400" b="1" dirty="0" err="1"/>
              <a:t>odsouzen</a:t>
            </a:r>
            <a:r>
              <a:rPr lang="en-GB" sz="1400" b="1" dirty="0"/>
              <a:t> a </a:t>
            </a:r>
            <a:r>
              <a:rPr lang="en-GB" sz="1400" b="1" dirty="0" err="1"/>
              <a:t>počtu</a:t>
            </a:r>
            <a:r>
              <a:rPr lang="en-GB" sz="1400" b="1" dirty="0"/>
              <a:t> </a:t>
            </a:r>
            <a:r>
              <a:rPr lang="en-GB" sz="1400" b="1" dirty="0" err="1"/>
              <a:t>skutků</a:t>
            </a:r>
            <a:r>
              <a:rPr lang="en-GB" sz="1400" b="1" dirty="0"/>
              <a:t> </a:t>
            </a:r>
            <a:r>
              <a:rPr lang="en-GB" sz="1400" b="1" dirty="0" err="1"/>
              <a:t>kvalifikovaných</a:t>
            </a:r>
            <a:r>
              <a:rPr lang="en-GB" sz="1400" b="1" dirty="0"/>
              <a:t> </a:t>
            </a:r>
            <a:r>
              <a:rPr lang="en-GB" sz="1400" b="1" dirty="0" err="1"/>
              <a:t>jako</a:t>
            </a:r>
            <a:r>
              <a:rPr lang="en-GB" sz="1400" b="1" dirty="0"/>
              <a:t> </a:t>
            </a:r>
            <a:r>
              <a:rPr lang="en-GB" sz="1400" b="1" dirty="0" err="1"/>
              <a:t>trestné</a:t>
            </a:r>
            <a:r>
              <a:rPr lang="en-GB" sz="1400" b="1" dirty="0"/>
              <a:t> </a:t>
            </a:r>
            <a:r>
              <a:rPr lang="en-GB" sz="1400" b="1" dirty="0" err="1"/>
              <a:t>činy</a:t>
            </a:r>
            <a:r>
              <a:rPr lang="en-GB" sz="1400" b="1" dirty="0"/>
              <a:t>, </a:t>
            </a:r>
            <a:r>
              <a:rPr lang="en-GB" sz="1400" b="1" dirty="0" err="1"/>
              <a:t>ohledně</a:t>
            </a:r>
            <a:r>
              <a:rPr lang="en-GB" sz="1400" b="1" dirty="0"/>
              <a:t> </a:t>
            </a:r>
            <a:r>
              <a:rPr lang="en-GB" sz="1400" b="1" dirty="0" err="1"/>
              <a:t>nichž</a:t>
            </a:r>
            <a:r>
              <a:rPr lang="en-GB" sz="1400" b="1" dirty="0"/>
              <a:t> </a:t>
            </a:r>
            <a:r>
              <a:rPr lang="en-GB" sz="1400" b="1" dirty="0" err="1"/>
              <a:t>byl</a:t>
            </a:r>
            <a:r>
              <a:rPr lang="en-GB" sz="1400" b="1" dirty="0"/>
              <a:t> </a:t>
            </a:r>
            <a:r>
              <a:rPr lang="en-GB" sz="1400" b="1" dirty="0" err="1"/>
              <a:t>obžaloby</a:t>
            </a:r>
            <a:r>
              <a:rPr lang="en-GB" sz="1400" b="1" dirty="0"/>
              <a:t> </a:t>
            </a:r>
            <a:r>
              <a:rPr lang="en-GB" sz="1400" b="1" dirty="0" err="1"/>
              <a:t>zproštěn</a:t>
            </a:r>
            <a:r>
              <a:rPr lang="en-GB" sz="1400" b="1" dirty="0"/>
              <a:t> </a:t>
            </a:r>
            <a:r>
              <a:rPr lang="en-GB" sz="1400" b="1" dirty="0" err="1"/>
              <a:t>nebo</a:t>
            </a:r>
            <a:r>
              <a:rPr lang="en-GB" sz="1400" b="1" dirty="0"/>
              <a:t> </a:t>
            </a:r>
            <a:r>
              <a:rPr lang="en-GB" sz="1400" b="1" dirty="0" err="1"/>
              <a:t>bylo</a:t>
            </a:r>
            <a:r>
              <a:rPr lang="en-GB" sz="1400" b="1" dirty="0"/>
              <a:t> </a:t>
            </a:r>
            <a:r>
              <a:rPr lang="en-GB" sz="1400" b="1" dirty="0" err="1"/>
              <a:t>jeho</a:t>
            </a:r>
            <a:r>
              <a:rPr lang="en-GB" sz="1400" b="1" dirty="0"/>
              <a:t> </a:t>
            </a:r>
            <a:r>
              <a:rPr lang="en-GB" sz="1400" b="1" dirty="0" err="1"/>
              <a:t>trestní</a:t>
            </a:r>
            <a:r>
              <a:rPr lang="en-GB" sz="1400" b="1" dirty="0"/>
              <a:t> </a:t>
            </a:r>
            <a:r>
              <a:rPr lang="en-GB" sz="1400" b="1" dirty="0" err="1"/>
              <a:t>stíhání</a:t>
            </a:r>
            <a:r>
              <a:rPr lang="en-GB" sz="1400" b="1" dirty="0"/>
              <a:t> </a:t>
            </a:r>
            <a:r>
              <a:rPr lang="en-GB" sz="1400" b="1" dirty="0" err="1"/>
              <a:t>zastaveno</a:t>
            </a:r>
            <a:r>
              <a:rPr lang="en-GB" sz="1400" b="1" dirty="0"/>
              <a:t>, a </a:t>
            </a:r>
            <a:r>
              <a:rPr lang="en-GB" sz="1400" b="1" dirty="0" err="1"/>
              <a:t>poměru</a:t>
            </a:r>
            <a:r>
              <a:rPr lang="en-GB" sz="1400" b="1" dirty="0"/>
              <a:t> </a:t>
            </a:r>
            <a:r>
              <a:rPr lang="en-GB" sz="1400" b="1" dirty="0" err="1"/>
              <a:t>jejich</a:t>
            </a:r>
            <a:r>
              <a:rPr lang="en-GB" sz="1400" b="1" dirty="0"/>
              <a:t> </a:t>
            </a:r>
            <a:r>
              <a:rPr lang="en-GB" sz="1400" b="1" dirty="0" err="1"/>
              <a:t>závažnosti</a:t>
            </a:r>
            <a:r>
              <a:rPr lang="en-GB" sz="1400" b="1" dirty="0"/>
              <a:t> </a:t>
            </a:r>
            <a:r>
              <a:rPr lang="en-GB" sz="1400" b="1" dirty="0" err="1"/>
              <a:t>vyjádřeného</a:t>
            </a:r>
            <a:r>
              <a:rPr lang="en-GB" sz="1400" b="1" dirty="0"/>
              <a:t> </a:t>
            </a:r>
            <a:r>
              <a:rPr lang="en-GB" sz="1400" b="1" dirty="0" err="1"/>
              <a:t>jejich</a:t>
            </a:r>
            <a:r>
              <a:rPr lang="en-GB" sz="1400" b="1" dirty="0"/>
              <a:t> </a:t>
            </a:r>
            <a:r>
              <a:rPr lang="en-GB" sz="1400" b="1" dirty="0" err="1"/>
              <a:t>trestními</a:t>
            </a:r>
            <a:r>
              <a:rPr lang="en-GB" sz="1400" b="1" dirty="0"/>
              <a:t> </a:t>
            </a:r>
            <a:r>
              <a:rPr lang="en-GB" sz="1400" b="1" dirty="0" err="1"/>
              <a:t>sazbami</a:t>
            </a:r>
            <a:r>
              <a:rPr lang="en-GB" sz="1400" dirty="0"/>
              <a:t>. </a:t>
            </a:r>
            <a:r>
              <a:rPr lang="en-GB" sz="1400" dirty="0" err="1"/>
              <a:t>Pokud</a:t>
            </a:r>
            <a:r>
              <a:rPr lang="en-GB" sz="1400" dirty="0"/>
              <a:t> </a:t>
            </a:r>
            <a:r>
              <a:rPr lang="en-GB" sz="1400" dirty="0" err="1"/>
              <a:t>nebude</a:t>
            </a:r>
            <a:r>
              <a:rPr lang="en-GB" sz="1400" dirty="0"/>
              <a:t> </a:t>
            </a:r>
            <a:r>
              <a:rPr lang="en-GB" sz="1400" dirty="0" err="1"/>
              <a:t>moci</a:t>
            </a:r>
            <a:r>
              <a:rPr lang="en-GB" sz="1400" dirty="0"/>
              <a:t> </a:t>
            </a:r>
            <a:r>
              <a:rPr lang="en-GB" sz="1400" dirty="0" err="1"/>
              <a:t>soud</a:t>
            </a:r>
            <a:r>
              <a:rPr lang="en-GB" sz="1400" dirty="0"/>
              <a:t> </a:t>
            </a:r>
            <a:r>
              <a:rPr lang="en-GB" sz="1400" dirty="0" err="1"/>
              <a:t>zjistit</a:t>
            </a:r>
            <a:r>
              <a:rPr lang="en-GB" sz="1400" dirty="0"/>
              <a:t> </a:t>
            </a:r>
            <a:r>
              <a:rPr lang="en-GB" sz="1400" dirty="0" err="1"/>
              <a:t>skutečné</a:t>
            </a:r>
            <a:r>
              <a:rPr lang="en-GB" sz="1400" dirty="0"/>
              <a:t> </a:t>
            </a:r>
            <a:r>
              <a:rPr lang="en-GB" sz="1400" dirty="0" err="1"/>
              <a:t>náklady</a:t>
            </a:r>
            <a:r>
              <a:rPr lang="en-GB" sz="1400" dirty="0"/>
              <a:t> </a:t>
            </a:r>
            <a:r>
              <a:rPr lang="en-GB" sz="1400" dirty="0" err="1"/>
              <a:t>trestního</a:t>
            </a:r>
            <a:r>
              <a:rPr lang="en-GB" sz="1400" dirty="0"/>
              <a:t> </a:t>
            </a:r>
            <a:r>
              <a:rPr lang="en-GB" sz="1400" dirty="0" err="1"/>
              <a:t>řízení</a:t>
            </a:r>
            <a:r>
              <a:rPr lang="en-GB" sz="1400" dirty="0"/>
              <a:t> s </a:t>
            </a:r>
            <a:r>
              <a:rPr lang="en-GB" sz="1400" dirty="0" err="1"/>
              <a:t>využitím</a:t>
            </a:r>
            <a:r>
              <a:rPr lang="en-GB" sz="1400" dirty="0"/>
              <a:t> </a:t>
            </a:r>
            <a:r>
              <a:rPr lang="en-GB" sz="1400" dirty="0" err="1"/>
              <a:t>výše</a:t>
            </a:r>
            <a:r>
              <a:rPr lang="en-GB" sz="1400" dirty="0"/>
              <a:t> </a:t>
            </a:r>
            <a:r>
              <a:rPr lang="en-GB" sz="1400" dirty="0" err="1"/>
              <a:t>zmíněných</a:t>
            </a:r>
            <a:r>
              <a:rPr lang="en-GB" sz="1400" dirty="0"/>
              <a:t> </a:t>
            </a:r>
            <a:r>
              <a:rPr lang="en-GB" sz="1400" dirty="0" err="1"/>
              <a:t>postupů</a:t>
            </a:r>
            <a:r>
              <a:rPr lang="en-GB" sz="1400" dirty="0"/>
              <a:t>, </a:t>
            </a:r>
            <a:r>
              <a:rPr lang="en-GB" sz="1400" dirty="0" err="1"/>
              <a:t>případně</a:t>
            </a:r>
            <a:r>
              <a:rPr lang="en-GB" sz="1400" dirty="0"/>
              <a:t> </a:t>
            </a:r>
            <a:r>
              <a:rPr lang="en-GB" sz="1400" dirty="0" err="1"/>
              <a:t>pokud</a:t>
            </a:r>
            <a:r>
              <a:rPr lang="en-GB" sz="1400" dirty="0"/>
              <a:t> by </a:t>
            </a:r>
            <a:r>
              <a:rPr lang="en-GB" sz="1400" dirty="0" err="1"/>
              <a:t>tento</a:t>
            </a:r>
            <a:r>
              <a:rPr lang="en-GB" sz="1400" dirty="0"/>
              <a:t> </a:t>
            </a:r>
            <a:r>
              <a:rPr lang="en-GB" sz="1400" dirty="0" err="1"/>
              <a:t>postup</a:t>
            </a:r>
            <a:r>
              <a:rPr lang="en-GB" sz="1400" dirty="0"/>
              <a:t> </a:t>
            </a:r>
            <a:r>
              <a:rPr lang="en-GB" sz="1400" dirty="0" err="1"/>
              <a:t>byl</a:t>
            </a:r>
            <a:r>
              <a:rPr lang="en-GB" sz="1400" dirty="0"/>
              <a:t> </a:t>
            </a:r>
            <a:r>
              <a:rPr lang="en-GB" sz="1400" dirty="0" err="1"/>
              <a:t>ve</a:t>
            </a:r>
            <a:r>
              <a:rPr lang="en-GB" sz="1400" dirty="0"/>
              <a:t> </a:t>
            </a:r>
            <a:r>
              <a:rPr lang="en-GB" sz="1400" dirty="0" err="1"/>
              <a:t>svém</a:t>
            </a:r>
            <a:r>
              <a:rPr lang="en-GB" sz="1400" dirty="0"/>
              <a:t> </a:t>
            </a:r>
            <a:r>
              <a:rPr lang="en-GB" sz="1400" dirty="0" err="1"/>
              <a:t>důsledku</a:t>
            </a:r>
            <a:r>
              <a:rPr lang="en-GB" sz="1400" dirty="0"/>
              <a:t> z </a:t>
            </a:r>
            <a:r>
              <a:rPr lang="en-GB" sz="1400" dirty="0" err="1"/>
              <a:t>hlediska</a:t>
            </a:r>
            <a:r>
              <a:rPr lang="en-GB" sz="1400" dirty="0"/>
              <a:t> </a:t>
            </a:r>
            <a:r>
              <a:rPr lang="en-GB" sz="1400" dirty="0" err="1"/>
              <a:t>účelu</a:t>
            </a:r>
            <a:r>
              <a:rPr lang="en-GB" sz="1400" dirty="0"/>
              <a:t> </a:t>
            </a:r>
            <a:r>
              <a:rPr lang="en-GB" sz="1400" dirty="0" err="1"/>
              <a:t>trestního</a:t>
            </a:r>
            <a:r>
              <a:rPr lang="en-GB" sz="1400" dirty="0"/>
              <a:t> </a:t>
            </a:r>
            <a:r>
              <a:rPr lang="en-GB" sz="1400" dirty="0" err="1"/>
              <a:t>řízení</a:t>
            </a:r>
            <a:r>
              <a:rPr lang="en-GB" sz="1400" dirty="0"/>
              <a:t> </a:t>
            </a:r>
            <a:r>
              <a:rPr lang="en-GB" sz="1400" dirty="0" err="1"/>
              <a:t>neefektivní</a:t>
            </a:r>
            <a:r>
              <a:rPr lang="en-GB" sz="1400" dirty="0"/>
              <a:t> </a:t>
            </a:r>
            <a:r>
              <a:rPr lang="en-GB" sz="1400" dirty="0" err="1"/>
              <a:t>či</a:t>
            </a:r>
            <a:r>
              <a:rPr lang="en-GB" sz="1400" dirty="0"/>
              <a:t> </a:t>
            </a:r>
            <a:r>
              <a:rPr lang="en-GB" sz="1400" dirty="0" err="1"/>
              <a:t>nespravedlivý</a:t>
            </a:r>
            <a:r>
              <a:rPr lang="en-GB" sz="1400" dirty="0"/>
              <a:t>, </a:t>
            </a:r>
            <a:r>
              <a:rPr lang="en-GB" sz="1400" b="1" dirty="0"/>
              <a:t>je </a:t>
            </a:r>
            <a:r>
              <a:rPr lang="en-GB" sz="1400" b="1" dirty="0" err="1"/>
              <a:t>možné</a:t>
            </a:r>
            <a:r>
              <a:rPr lang="en-GB" sz="1400" b="1" dirty="0"/>
              <a:t> </a:t>
            </a:r>
            <a:r>
              <a:rPr lang="en-GB" sz="1400" b="1" dirty="0" err="1"/>
              <a:t>připustit</a:t>
            </a:r>
            <a:r>
              <a:rPr lang="en-GB" sz="1400" b="1" dirty="0"/>
              <a:t>, aby </a:t>
            </a:r>
            <a:r>
              <a:rPr lang="en-GB" sz="1400" b="1" dirty="0" err="1"/>
              <a:t>soud</a:t>
            </a:r>
            <a:r>
              <a:rPr lang="en-GB" sz="1400" b="1" dirty="0"/>
              <a:t> </a:t>
            </a:r>
            <a:r>
              <a:rPr lang="en-GB" sz="1400" b="1" dirty="0" err="1"/>
              <a:t>stanovil</a:t>
            </a:r>
            <a:r>
              <a:rPr lang="en-GB" sz="1400" b="1" dirty="0"/>
              <a:t> </a:t>
            </a:r>
            <a:r>
              <a:rPr lang="en-GB" sz="1400" b="1" dirty="0" err="1"/>
              <a:t>náklady</a:t>
            </a:r>
            <a:r>
              <a:rPr lang="en-GB" sz="1400" b="1" dirty="0"/>
              <a:t> </a:t>
            </a:r>
            <a:r>
              <a:rPr lang="en-GB" sz="1400" b="1" dirty="0" err="1"/>
              <a:t>trestního</a:t>
            </a:r>
            <a:r>
              <a:rPr lang="en-GB" sz="1400" b="1" dirty="0"/>
              <a:t> </a:t>
            </a:r>
            <a:r>
              <a:rPr lang="en-GB" sz="1400" b="1" dirty="0" err="1"/>
              <a:t>řízení</a:t>
            </a:r>
            <a:r>
              <a:rPr lang="en-GB" sz="1400" b="1" dirty="0"/>
              <a:t> v </a:t>
            </a:r>
            <a:r>
              <a:rPr lang="en-GB" sz="1400" b="1" dirty="0" err="1"/>
              <a:t>proporcionální</a:t>
            </a:r>
            <a:r>
              <a:rPr lang="en-GB" sz="1400" b="1" dirty="0"/>
              <a:t> </a:t>
            </a:r>
            <a:r>
              <a:rPr lang="en-GB" sz="1400" b="1" dirty="0" err="1"/>
              <a:t>výši</a:t>
            </a:r>
            <a:r>
              <a:rPr lang="en-GB" sz="1400" b="1" dirty="0"/>
              <a:t>, </a:t>
            </a:r>
            <a:r>
              <a:rPr lang="en-GB" sz="1400" b="1" dirty="0" err="1"/>
              <a:t>vycházeje</a:t>
            </a:r>
            <a:r>
              <a:rPr lang="en-GB" sz="1400" b="1" dirty="0"/>
              <a:t> </a:t>
            </a:r>
            <a:r>
              <a:rPr lang="en-GB" sz="1400" b="1" dirty="0" err="1"/>
              <a:t>přitom</a:t>
            </a:r>
            <a:r>
              <a:rPr lang="en-GB" sz="1400" b="1" dirty="0"/>
              <a:t> z </a:t>
            </a:r>
            <a:r>
              <a:rPr lang="en-GB" sz="1400" b="1" dirty="0" err="1"/>
              <a:t>vlastní</a:t>
            </a:r>
            <a:r>
              <a:rPr lang="en-GB" sz="1400" b="1" dirty="0"/>
              <a:t> </a:t>
            </a:r>
            <a:r>
              <a:rPr lang="en-GB" sz="1400" b="1" dirty="0" err="1"/>
              <a:t>volné</a:t>
            </a:r>
            <a:r>
              <a:rPr lang="en-GB" sz="1400" b="1" dirty="0"/>
              <a:t> </a:t>
            </a:r>
            <a:r>
              <a:rPr lang="en-GB" sz="1400" b="1" dirty="0" err="1"/>
              <a:t>úvahy</a:t>
            </a:r>
            <a:r>
              <a:rPr lang="en-GB" sz="1400" dirty="0"/>
              <a:t>. </a:t>
            </a:r>
            <a:r>
              <a:rPr lang="en-GB" sz="1400" dirty="0" err="1"/>
              <a:t>Současně</a:t>
            </a:r>
            <a:r>
              <a:rPr lang="en-GB" sz="1400" dirty="0"/>
              <a:t> je </a:t>
            </a:r>
            <a:r>
              <a:rPr lang="en-GB" sz="1400" dirty="0" err="1"/>
              <a:t>však</a:t>
            </a:r>
            <a:r>
              <a:rPr lang="en-GB" sz="1400" dirty="0"/>
              <a:t> </a:t>
            </a:r>
            <a:r>
              <a:rPr lang="en-GB" sz="1400" dirty="0" err="1"/>
              <a:t>třeba</a:t>
            </a:r>
            <a:r>
              <a:rPr lang="en-GB" sz="1400" dirty="0"/>
              <a:t> </a:t>
            </a:r>
            <a:r>
              <a:rPr lang="en-GB" sz="1400" dirty="0" err="1"/>
              <a:t>dostát</a:t>
            </a:r>
            <a:r>
              <a:rPr lang="en-GB" sz="1400" dirty="0"/>
              <a:t> </a:t>
            </a:r>
            <a:r>
              <a:rPr lang="en-GB" sz="1400" dirty="0" err="1"/>
              <a:t>té</a:t>
            </a:r>
            <a:r>
              <a:rPr lang="en-GB" sz="1400" dirty="0"/>
              <a:t> </a:t>
            </a:r>
            <a:r>
              <a:rPr lang="en-GB" sz="1400" dirty="0" err="1"/>
              <a:t>podmínce</a:t>
            </a:r>
            <a:r>
              <a:rPr lang="en-GB" sz="1400" dirty="0"/>
              <a:t>, aby </a:t>
            </a:r>
            <a:r>
              <a:rPr lang="en-GB" sz="1400" dirty="0" err="1"/>
              <a:t>byl</a:t>
            </a:r>
            <a:r>
              <a:rPr lang="en-GB" sz="1400" dirty="0"/>
              <a:t> </a:t>
            </a:r>
            <a:r>
              <a:rPr lang="en-GB" sz="1400" dirty="0" err="1"/>
              <a:t>výrok</a:t>
            </a:r>
            <a:r>
              <a:rPr lang="en-GB" sz="1400" dirty="0"/>
              <a:t> </a:t>
            </a:r>
            <a:r>
              <a:rPr lang="en-GB" sz="1400" dirty="0" err="1"/>
              <a:t>založen</a:t>
            </a:r>
            <a:r>
              <a:rPr lang="en-GB" sz="1400" dirty="0"/>
              <a:t>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racionální</a:t>
            </a:r>
            <a:r>
              <a:rPr lang="en-GB" sz="1400" dirty="0"/>
              <a:t> </a:t>
            </a:r>
            <a:r>
              <a:rPr lang="en-GB" sz="1400" dirty="0" err="1"/>
              <a:t>argumentaci</a:t>
            </a:r>
            <a:r>
              <a:rPr lang="en-GB" sz="1400" dirty="0"/>
              <a:t> a </a:t>
            </a:r>
            <a:r>
              <a:rPr lang="en-GB" sz="1400" dirty="0" err="1"/>
              <a:t>důkladném</a:t>
            </a:r>
            <a:r>
              <a:rPr lang="en-GB" sz="1400" dirty="0"/>
              <a:t> </a:t>
            </a:r>
            <a:r>
              <a:rPr lang="en-GB" sz="1400" dirty="0" err="1"/>
              <a:t>uvážení</a:t>
            </a:r>
            <a:r>
              <a:rPr lang="en-GB" sz="1400" dirty="0"/>
              <a:t> </a:t>
            </a:r>
            <a:r>
              <a:rPr lang="en-GB" sz="1400" dirty="0" err="1"/>
              <a:t>všech</a:t>
            </a:r>
            <a:r>
              <a:rPr lang="en-GB" sz="1400" dirty="0"/>
              <a:t> </a:t>
            </a:r>
            <a:r>
              <a:rPr lang="en-GB" sz="1400" dirty="0" err="1"/>
              <a:t>okolností</a:t>
            </a:r>
            <a:r>
              <a:rPr lang="en-GB" sz="1400" dirty="0"/>
              <a:t> </a:t>
            </a:r>
            <a:r>
              <a:rPr lang="en-GB" sz="1400" dirty="0" err="1"/>
              <a:t>případu</a:t>
            </a:r>
            <a:r>
              <a:rPr lang="en-GB" sz="1400" dirty="0"/>
              <a:t>, </a:t>
            </a:r>
            <a:r>
              <a:rPr lang="en-GB" sz="1400" dirty="0" err="1"/>
              <a:t>použití</a:t>
            </a:r>
            <a:r>
              <a:rPr lang="en-GB" sz="1400" dirty="0"/>
              <a:t> </a:t>
            </a:r>
            <a:r>
              <a:rPr lang="en-GB" sz="1400" dirty="0" err="1"/>
              <a:t>přirozených</a:t>
            </a:r>
            <a:r>
              <a:rPr lang="en-GB" sz="1400" dirty="0"/>
              <a:t> </a:t>
            </a:r>
            <a:r>
              <a:rPr lang="en-GB" sz="1400" dirty="0" err="1"/>
              <a:t>zásad</a:t>
            </a:r>
            <a:r>
              <a:rPr lang="en-GB" sz="1400" dirty="0"/>
              <a:t> a </a:t>
            </a:r>
            <a:r>
              <a:rPr lang="en-GB" sz="1400" dirty="0" err="1"/>
              <a:t>zvyklostí</a:t>
            </a:r>
            <a:r>
              <a:rPr lang="en-GB" sz="1400" dirty="0"/>
              <a:t> </a:t>
            </a:r>
            <a:r>
              <a:rPr lang="en-GB" sz="1400" dirty="0" err="1"/>
              <a:t>občanského</a:t>
            </a:r>
            <a:r>
              <a:rPr lang="en-GB" sz="1400" dirty="0"/>
              <a:t> </a:t>
            </a:r>
            <a:r>
              <a:rPr lang="en-GB" sz="1400" dirty="0" err="1"/>
              <a:t>života</a:t>
            </a:r>
            <a:r>
              <a:rPr lang="en-GB" sz="1400" dirty="0"/>
              <a:t>, </a:t>
            </a:r>
            <a:r>
              <a:rPr lang="en-GB" sz="1400" dirty="0" err="1"/>
              <a:t>závěrů</a:t>
            </a:r>
            <a:r>
              <a:rPr lang="en-GB" sz="1400" dirty="0"/>
              <a:t> </a:t>
            </a:r>
            <a:r>
              <a:rPr lang="en-GB" sz="1400" dirty="0" err="1"/>
              <a:t>právní</a:t>
            </a:r>
            <a:r>
              <a:rPr lang="en-GB" sz="1400" dirty="0"/>
              <a:t> </a:t>
            </a:r>
            <a:r>
              <a:rPr lang="en-GB" sz="1400" dirty="0" err="1"/>
              <a:t>nauky</a:t>
            </a:r>
            <a:r>
              <a:rPr lang="en-GB" sz="1400" dirty="0"/>
              <a:t> a </a:t>
            </a:r>
            <a:r>
              <a:rPr lang="en-GB" sz="1400" dirty="0" err="1"/>
              <a:t>ustálené</a:t>
            </a:r>
            <a:r>
              <a:rPr lang="en-GB" sz="1400" dirty="0"/>
              <a:t> </a:t>
            </a:r>
            <a:r>
              <a:rPr lang="en-GB" sz="1400" dirty="0" err="1"/>
              <a:t>soudní</a:t>
            </a:r>
            <a:r>
              <a:rPr lang="en-GB" sz="1400" dirty="0"/>
              <a:t> </a:t>
            </a:r>
            <a:r>
              <a:rPr lang="en-GB" sz="1400" dirty="0" err="1"/>
              <a:t>praxe</a:t>
            </a:r>
            <a:r>
              <a:rPr lang="en-GB" sz="1400" dirty="0"/>
              <a:t>.</a:t>
            </a:r>
            <a:endParaRPr lang="en-GB" sz="14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87136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44/2018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1441" y="772566"/>
            <a:ext cx="11920452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b="1" dirty="0" err="1"/>
              <a:t>Místem</a:t>
            </a:r>
            <a:r>
              <a:rPr lang="en-GB" b="1" dirty="0"/>
              <a:t> </a:t>
            </a:r>
            <a:r>
              <a:rPr lang="en-GB" b="1" dirty="0" err="1"/>
              <a:t>spáchání</a:t>
            </a:r>
            <a:r>
              <a:rPr lang="en-GB" dirty="0"/>
              <a:t> </a:t>
            </a:r>
            <a:r>
              <a:rPr lang="en-GB" dirty="0" err="1"/>
              <a:t>trestného</a:t>
            </a:r>
            <a:r>
              <a:rPr lang="en-GB" dirty="0"/>
              <a:t> </a:t>
            </a:r>
            <a:r>
              <a:rPr lang="en-GB" dirty="0" err="1"/>
              <a:t>činu</a:t>
            </a:r>
            <a:r>
              <a:rPr lang="en-GB" dirty="0"/>
              <a:t>, </a:t>
            </a:r>
            <a:r>
              <a:rPr lang="en-GB" dirty="0" err="1"/>
              <a:t>jehož</a:t>
            </a:r>
            <a:r>
              <a:rPr lang="en-GB" dirty="0"/>
              <a:t> </a:t>
            </a:r>
            <a:r>
              <a:rPr lang="en-GB" dirty="0" err="1"/>
              <a:t>zákonným</a:t>
            </a:r>
            <a:r>
              <a:rPr lang="en-GB" dirty="0"/>
              <a:t> </a:t>
            </a:r>
            <a:r>
              <a:rPr lang="en-GB" dirty="0" err="1"/>
              <a:t>znakem</a:t>
            </a:r>
            <a:r>
              <a:rPr lang="en-GB" dirty="0"/>
              <a:t> je,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b="1" dirty="0" err="1"/>
              <a:t>pachatel</a:t>
            </a:r>
            <a:r>
              <a:rPr lang="en-GB" b="1" dirty="0"/>
              <a:t> </a:t>
            </a:r>
            <a:r>
              <a:rPr lang="en-GB" b="1" dirty="0" err="1"/>
              <a:t>nějakou</a:t>
            </a:r>
            <a:r>
              <a:rPr lang="en-GB" b="1" dirty="0"/>
              <a:t> </a:t>
            </a:r>
            <a:r>
              <a:rPr lang="en-GB" b="1" dirty="0" err="1"/>
              <a:t>látku</a:t>
            </a:r>
            <a:r>
              <a:rPr lang="en-GB" b="1" dirty="0"/>
              <a:t> „</a:t>
            </a:r>
            <a:r>
              <a:rPr lang="en-GB" b="1" dirty="0" err="1"/>
              <a:t>doveze</a:t>
            </a:r>
            <a:r>
              <a:rPr lang="en-GB" b="1" dirty="0"/>
              <a:t>“</a:t>
            </a:r>
            <a:r>
              <a:rPr lang="en-GB" dirty="0"/>
              <a:t>, </a:t>
            </a:r>
            <a:r>
              <a:rPr lang="en-GB" b="1" dirty="0"/>
              <a:t>je </a:t>
            </a:r>
            <a:r>
              <a:rPr lang="en-GB" b="1" dirty="0" err="1"/>
              <a:t>nejen</a:t>
            </a:r>
            <a:r>
              <a:rPr lang="en-GB" b="1" dirty="0"/>
              <a:t> </a:t>
            </a:r>
            <a:r>
              <a:rPr lang="en-GB" b="1" dirty="0" err="1"/>
              <a:t>místo</a:t>
            </a:r>
            <a:r>
              <a:rPr lang="en-GB" b="1" dirty="0"/>
              <a:t>, </a:t>
            </a:r>
            <a:r>
              <a:rPr lang="en-GB" b="1" dirty="0" err="1"/>
              <a:t>kde</a:t>
            </a:r>
            <a:r>
              <a:rPr lang="en-GB" b="1" dirty="0"/>
              <a:t> se </a:t>
            </a:r>
            <a:r>
              <a:rPr lang="en-GB" b="1" dirty="0" err="1"/>
              <a:t>zásilka</a:t>
            </a:r>
            <a:r>
              <a:rPr lang="en-GB" b="1" dirty="0"/>
              <a:t> </a:t>
            </a:r>
            <a:r>
              <a:rPr lang="en-GB" b="1" dirty="0" err="1"/>
              <a:t>obsahující</a:t>
            </a:r>
            <a:r>
              <a:rPr lang="en-GB" b="1" dirty="0"/>
              <a:t> </a:t>
            </a:r>
            <a:r>
              <a:rPr lang="en-GB" b="1" dirty="0" err="1"/>
              <a:t>dováženou</a:t>
            </a:r>
            <a:r>
              <a:rPr lang="en-GB" b="1" dirty="0"/>
              <a:t> </a:t>
            </a:r>
            <a:r>
              <a:rPr lang="en-GB" b="1" dirty="0" err="1"/>
              <a:t>látku</a:t>
            </a:r>
            <a:r>
              <a:rPr lang="en-GB" b="1" dirty="0"/>
              <a:t> </a:t>
            </a:r>
            <a:r>
              <a:rPr lang="en-GB" b="1" dirty="0" err="1"/>
              <a:t>ocitla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území</a:t>
            </a:r>
            <a:r>
              <a:rPr lang="en-GB" b="1" dirty="0"/>
              <a:t> </a:t>
            </a:r>
            <a:r>
              <a:rPr lang="en-GB" b="1" dirty="0" err="1"/>
              <a:t>České</a:t>
            </a:r>
            <a:r>
              <a:rPr lang="en-GB" b="1" dirty="0"/>
              <a:t> </a:t>
            </a:r>
            <a:r>
              <a:rPr lang="en-GB" b="1" dirty="0" err="1"/>
              <a:t>republiky</a:t>
            </a:r>
            <a:r>
              <a:rPr lang="en-GB" b="1" dirty="0"/>
              <a:t> </a:t>
            </a:r>
            <a:r>
              <a:rPr lang="en-GB" dirty="0"/>
              <a:t>a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trestný</a:t>
            </a:r>
            <a:r>
              <a:rPr lang="en-GB" dirty="0"/>
              <a:t> </a:t>
            </a:r>
            <a:r>
              <a:rPr lang="en-GB" dirty="0" err="1"/>
              <a:t>čin</a:t>
            </a:r>
            <a:r>
              <a:rPr lang="en-GB" dirty="0"/>
              <a:t> </a:t>
            </a:r>
            <a:r>
              <a:rPr lang="en-GB" dirty="0" err="1"/>
              <a:t>dokonán</a:t>
            </a:r>
            <a:r>
              <a:rPr lang="en-GB" dirty="0"/>
              <a:t>, </a:t>
            </a:r>
            <a:r>
              <a:rPr lang="en-GB" b="1" dirty="0"/>
              <a:t>ale </a:t>
            </a:r>
            <a:r>
              <a:rPr lang="en-GB" b="1" dirty="0" err="1"/>
              <a:t>každé</a:t>
            </a:r>
            <a:r>
              <a:rPr lang="en-GB" b="1" dirty="0"/>
              <a:t> </a:t>
            </a:r>
            <a:r>
              <a:rPr lang="en-GB" b="1" dirty="0" err="1"/>
              <a:t>místo</a:t>
            </a:r>
            <a:r>
              <a:rPr lang="en-GB" b="1" dirty="0"/>
              <a:t>, v </a:t>
            </a:r>
            <a:r>
              <a:rPr lang="en-GB" b="1" dirty="0" err="1"/>
              <a:t>němž</a:t>
            </a:r>
            <a:r>
              <a:rPr lang="en-GB" b="1" dirty="0"/>
              <a:t> </a:t>
            </a:r>
            <a:r>
              <a:rPr lang="en-GB" b="1" dirty="0" err="1"/>
              <a:t>došlo</a:t>
            </a:r>
            <a:r>
              <a:rPr lang="en-GB" b="1" dirty="0"/>
              <a:t> k </a:t>
            </a:r>
            <a:r>
              <a:rPr lang="en-GB" b="1" dirty="0" err="1"/>
              <a:t>nějakému</a:t>
            </a:r>
            <a:r>
              <a:rPr lang="en-GB" b="1" dirty="0"/>
              <a:t> </a:t>
            </a:r>
            <a:r>
              <a:rPr lang="en-GB" b="1" dirty="0" err="1"/>
              <a:t>byť</a:t>
            </a:r>
            <a:r>
              <a:rPr lang="en-GB" b="1" dirty="0"/>
              <a:t> </a:t>
            </a:r>
            <a:r>
              <a:rPr lang="en-GB" b="1" dirty="0" err="1"/>
              <a:t>jen</a:t>
            </a:r>
            <a:r>
              <a:rPr lang="en-GB" b="1" dirty="0"/>
              <a:t> </a:t>
            </a:r>
            <a:r>
              <a:rPr lang="en-GB" b="1" dirty="0" err="1"/>
              <a:t>dílčímu</a:t>
            </a:r>
            <a:r>
              <a:rPr lang="en-GB" b="1" dirty="0"/>
              <a:t> </a:t>
            </a:r>
            <a:r>
              <a:rPr lang="en-GB" b="1" dirty="0" err="1"/>
              <a:t>jednání</a:t>
            </a:r>
            <a:r>
              <a:rPr lang="en-GB" b="1" dirty="0"/>
              <a:t> </a:t>
            </a:r>
            <a:r>
              <a:rPr lang="en-GB" b="1" dirty="0" err="1"/>
              <a:t>pachatele</a:t>
            </a:r>
            <a:r>
              <a:rPr lang="en-GB" b="1" dirty="0"/>
              <a:t>, </a:t>
            </a:r>
            <a:r>
              <a:rPr lang="en-GB" b="1" dirty="0" err="1"/>
              <a:t>které</a:t>
            </a:r>
            <a:r>
              <a:rPr lang="en-GB" b="1" dirty="0"/>
              <a:t> </a:t>
            </a:r>
            <a:r>
              <a:rPr lang="en-GB" b="1" dirty="0" err="1"/>
              <a:t>bylo</a:t>
            </a:r>
            <a:r>
              <a:rPr lang="en-GB" b="1" dirty="0"/>
              <a:t> </a:t>
            </a:r>
            <a:r>
              <a:rPr lang="en-GB" b="1" dirty="0" err="1"/>
              <a:t>příčinou</a:t>
            </a:r>
            <a:r>
              <a:rPr lang="en-GB" b="1" dirty="0"/>
              <a:t> </a:t>
            </a:r>
            <a:r>
              <a:rPr lang="en-GB" b="1" dirty="0" err="1"/>
              <a:t>toho</a:t>
            </a:r>
            <a:r>
              <a:rPr lang="en-GB" b="1" dirty="0"/>
              <a:t>, </a:t>
            </a:r>
            <a:r>
              <a:rPr lang="en-GB" b="1" dirty="0" err="1"/>
              <a:t>že</a:t>
            </a:r>
            <a:r>
              <a:rPr lang="en-GB" b="1" dirty="0"/>
              <a:t> </a:t>
            </a:r>
            <a:r>
              <a:rPr lang="en-GB" b="1" dirty="0" err="1"/>
              <a:t>zakázaná</a:t>
            </a:r>
            <a:r>
              <a:rPr lang="en-GB" b="1" dirty="0"/>
              <a:t> </a:t>
            </a:r>
            <a:r>
              <a:rPr lang="en-GB" b="1" dirty="0" err="1"/>
              <a:t>látka</a:t>
            </a:r>
            <a:r>
              <a:rPr lang="en-GB" b="1" dirty="0"/>
              <a:t> </a:t>
            </a:r>
            <a:r>
              <a:rPr lang="en-GB" b="1" dirty="0" err="1"/>
              <a:t>byla</a:t>
            </a:r>
            <a:r>
              <a:rPr lang="en-GB" b="1" dirty="0"/>
              <a:t> z </a:t>
            </a:r>
            <a:r>
              <a:rPr lang="en-GB" b="1" dirty="0" err="1"/>
              <a:t>ciziny</a:t>
            </a:r>
            <a:r>
              <a:rPr lang="en-GB" b="1" dirty="0"/>
              <a:t> </a:t>
            </a:r>
            <a:r>
              <a:rPr lang="en-GB" b="1" dirty="0" err="1"/>
              <a:t>dopravena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území</a:t>
            </a:r>
            <a:r>
              <a:rPr lang="en-GB" b="1" dirty="0"/>
              <a:t> </a:t>
            </a:r>
            <a:r>
              <a:rPr lang="en-GB" b="1" dirty="0" err="1"/>
              <a:t>České</a:t>
            </a:r>
            <a:r>
              <a:rPr lang="en-GB" b="1" dirty="0"/>
              <a:t> </a:t>
            </a:r>
            <a:r>
              <a:rPr lang="en-GB" b="1" dirty="0" err="1"/>
              <a:t>republiky</a:t>
            </a:r>
            <a:r>
              <a:rPr lang="en-GB" dirty="0"/>
              <a:t>, </a:t>
            </a:r>
            <a:r>
              <a:rPr lang="en-GB" dirty="0" err="1"/>
              <a:t>zejména</a:t>
            </a:r>
            <a:r>
              <a:rPr lang="en-GB" dirty="0"/>
              <a:t> </a:t>
            </a:r>
            <a:r>
              <a:rPr lang="en-GB" b="1" dirty="0" err="1"/>
              <a:t>místo</a:t>
            </a:r>
            <a:r>
              <a:rPr lang="en-GB" b="1" dirty="0"/>
              <a:t>, z </a:t>
            </a:r>
            <a:r>
              <a:rPr lang="en-GB" b="1" dirty="0" err="1"/>
              <a:t>kterého</a:t>
            </a:r>
            <a:r>
              <a:rPr lang="en-GB" b="1" dirty="0"/>
              <a:t> </a:t>
            </a:r>
            <a:r>
              <a:rPr lang="en-GB" b="1" dirty="0" err="1"/>
              <a:t>byla</a:t>
            </a:r>
            <a:r>
              <a:rPr lang="en-GB" b="1" dirty="0"/>
              <a:t> </a:t>
            </a:r>
            <a:r>
              <a:rPr lang="en-GB" b="1" dirty="0" err="1"/>
              <a:t>učiněna</a:t>
            </a:r>
            <a:r>
              <a:rPr lang="en-GB" b="1" dirty="0"/>
              <a:t> </a:t>
            </a:r>
            <a:r>
              <a:rPr lang="en-GB" b="1" dirty="0" err="1"/>
              <a:t>objednávka</a:t>
            </a:r>
            <a:r>
              <a:rPr lang="en-GB" dirty="0"/>
              <a:t>, a </a:t>
            </a:r>
            <a:r>
              <a:rPr lang="en-GB" dirty="0" err="1"/>
              <a:t>dále</a:t>
            </a:r>
            <a:r>
              <a:rPr lang="en-GB" dirty="0"/>
              <a:t> </a:t>
            </a:r>
            <a:r>
              <a:rPr lang="en-GB" b="1" dirty="0" err="1"/>
              <a:t>každé</a:t>
            </a:r>
            <a:r>
              <a:rPr lang="en-GB" b="1" dirty="0"/>
              <a:t> </a:t>
            </a:r>
            <a:r>
              <a:rPr lang="en-GB" b="1" dirty="0" err="1"/>
              <a:t>místo</a:t>
            </a:r>
            <a:r>
              <a:rPr lang="en-GB" b="1" dirty="0"/>
              <a:t>, </a:t>
            </a:r>
            <a:r>
              <a:rPr lang="en-GB" b="1" dirty="0" err="1"/>
              <a:t>jímž</a:t>
            </a:r>
            <a:r>
              <a:rPr lang="en-GB" b="1" dirty="0"/>
              <a:t> </a:t>
            </a:r>
            <a:r>
              <a:rPr lang="en-GB" b="1" dirty="0" err="1"/>
              <a:t>zásilka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území</a:t>
            </a:r>
            <a:r>
              <a:rPr lang="en-GB" b="1" dirty="0"/>
              <a:t> </a:t>
            </a:r>
            <a:r>
              <a:rPr lang="en-GB" b="1" dirty="0" err="1"/>
              <a:t>České</a:t>
            </a:r>
            <a:r>
              <a:rPr lang="en-GB" b="1" dirty="0"/>
              <a:t> </a:t>
            </a:r>
            <a:r>
              <a:rPr lang="en-GB" b="1" dirty="0" err="1"/>
              <a:t>republiky</a:t>
            </a:r>
            <a:r>
              <a:rPr lang="en-GB" b="1" dirty="0"/>
              <a:t> </a:t>
            </a:r>
            <a:r>
              <a:rPr lang="en-GB" b="1" dirty="0" err="1"/>
              <a:t>procházela</a:t>
            </a:r>
            <a:r>
              <a:rPr lang="en-GB" b="1" dirty="0"/>
              <a:t> do </a:t>
            </a:r>
            <a:r>
              <a:rPr lang="en-GB" b="1" dirty="0" err="1"/>
              <a:t>doby</a:t>
            </a:r>
            <a:r>
              <a:rPr lang="en-GB" dirty="0"/>
              <a:t>, </a:t>
            </a:r>
            <a:r>
              <a:rPr lang="en-GB" b="1" dirty="0" err="1"/>
              <a:t>než</a:t>
            </a:r>
            <a:r>
              <a:rPr lang="en-GB" b="1" dirty="0"/>
              <a:t> </a:t>
            </a:r>
            <a:r>
              <a:rPr lang="en-GB" b="1" dirty="0" err="1"/>
              <a:t>byla</a:t>
            </a:r>
            <a:r>
              <a:rPr lang="en-GB" b="1" dirty="0"/>
              <a:t> </a:t>
            </a:r>
            <a:r>
              <a:rPr lang="en-GB" b="1" dirty="0" err="1"/>
              <a:t>doručena</a:t>
            </a:r>
            <a:r>
              <a:rPr lang="en-GB" b="1" dirty="0"/>
              <a:t> </a:t>
            </a:r>
            <a:r>
              <a:rPr lang="en-GB" dirty="0" err="1"/>
              <a:t>určenému</a:t>
            </a:r>
            <a:r>
              <a:rPr lang="en-GB" dirty="0"/>
              <a:t> </a:t>
            </a:r>
            <a:r>
              <a:rPr lang="en-GB" dirty="0" err="1"/>
              <a:t>příjemci</a:t>
            </a:r>
            <a:r>
              <a:rPr lang="en-GB" dirty="0"/>
              <a:t> a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trestný</a:t>
            </a:r>
            <a:r>
              <a:rPr lang="en-GB" dirty="0"/>
              <a:t> </a:t>
            </a:r>
            <a:r>
              <a:rPr lang="en-GB" dirty="0" err="1"/>
              <a:t>čin</a:t>
            </a:r>
            <a:r>
              <a:rPr lang="en-GB" dirty="0"/>
              <a:t> </a:t>
            </a:r>
            <a:r>
              <a:rPr lang="en-GB" dirty="0" err="1"/>
              <a:t>ukončen</a:t>
            </a:r>
            <a:r>
              <a:rPr lang="en-GB" dirty="0"/>
              <a:t> (</a:t>
            </a:r>
            <a:r>
              <a:rPr lang="en-GB" dirty="0" err="1"/>
              <a:t>dokončen</a:t>
            </a:r>
            <a:r>
              <a:rPr lang="en-GB" dirty="0"/>
              <a:t>). </a:t>
            </a:r>
            <a:r>
              <a:rPr lang="en-GB" dirty="0" err="1"/>
              <a:t>Místně</a:t>
            </a:r>
            <a:r>
              <a:rPr lang="en-GB" dirty="0"/>
              <a:t> </a:t>
            </a:r>
            <a:r>
              <a:rPr lang="en-GB" dirty="0" err="1"/>
              <a:t>příslušnými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§ 18 </a:t>
            </a:r>
            <a:r>
              <a:rPr lang="en-GB" dirty="0" err="1"/>
              <a:t>odst</a:t>
            </a:r>
            <a:r>
              <a:rPr lang="en-GB" dirty="0"/>
              <a:t>. 1 tr. ř. </a:t>
            </a:r>
            <a:r>
              <a:rPr lang="en-GB" dirty="0" err="1"/>
              <a:t>všechny</a:t>
            </a:r>
            <a:r>
              <a:rPr lang="en-GB" dirty="0"/>
              <a:t> </a:t>
            </a:r>
            <a:r>
              <a:rPr lang="en-GB" dirty="0" err="1"/>
              <a:t>soudy</a:t>
            </a:r>
            <a:r>
              <a:rPr lang="en-GB" dirty="0"/>
              <a:t>, v </a:t>
            </a:r>
            <a:r>
              <a:rPr lang="en-GB" dirty="0" err="1"/>
              <a:t>jejichž</a:t>
            </a:r>
            <a:r>
              <a:rPr lang="en-GB" dirty="0"/>
              <a:t> </a:t>
            </a:r>
            <a:r>
              <a:rPr lang="en-GB" dirty="0" err="1"/>
              <a:t>obvodu</a:t>
            </a:r>
            <a:r>
              <a:rPr lang="en-GB" dirty="0"/>
              <a:t> se </a:t>
            </a:r>
            <a:r>
              <a:rPr lang="en-GB" dirty="0" err="1"/>
              <a:t>nachází</a:t>
            </a:r>
            <a:r>
              <a:rPr lang="en-GB" dirty="0"/>
              <a:t> </a:t>
            </a:r>
            <a:r>
              <a:rPr lang="en-GB" dirty="0" err="1"/>
              <a:t>některé</a:t>
            </a:r>
            <a:r>
              <a:rPr lang="en-GB" dirty="0"/>
              <a:t> z </a:t>
            </a:r>
            <a:r>
              <a:rPr lang="en-GB" dirty="0" err="1"/>
              <a:t>uvedených</a:t>
            </a:r>
            <a:r>
              <a:rPr lang="en-GB" dirty="0"/>
              <a:t> </a:t>
            </a:r>
            <a:r>
              <a:rPr lang="en-GB" dirty="0" err="1"/>
              <a:t>míst</a:t>
            </a:r>
            <a:r>
              <a:rPr lang="en-GB" dirty="0"/>
              <a:t>. </a:t>
            </a:r>
            <a:r>
              <a:rPr lang="en-GB" dirty="0" err="1"/>
              <a:t>Řízení</a:t>
            </a:r>
            <a:r>
              <a:rPr lang="en-GB" dirty="0"/>
              <a:t>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koná</a:t>
            </a:r>
            <a:r>
              <a:rPr lang="en-GB" dirty="0"/>
              <a:t> </a:t>
            </a:r>
            <a:r>
              <a:rPr lang="en-GB" dirty="0" err="1"/>
              <a:t>podle</a:t>
            </a:r>
            <a:r>
              <a:rPr lang="en-GB" dirty="0"/>
              <a:t> § 22 tr. ř. </a:t>
            </a:r>
            <a:r>
              <a:rPr lang="en-GB" dirty="0" err="1"/>
              <a:t>soud</a:t>
            </a:r>
            <a:r>
              <a:rPr lang="en-GB" dirty="0"/>
              <a:t>, u </a:t>
            </a:r>
            <a:r>
              <a:rPr lang="en-GB" dirty="0" err="1"/>
              <a:t>něhož</a:t>
            </a:r>
            <a:r>
              <a:rPr lang="en-GB" dirty="0"/>
              <a:t> </a:t>
            </a:r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zástupce</a:t>
            </a:r>
            <a:r>
              <a:rPr lang="en-GB" dirty="0"/>
              <a:t> </a:t>
            </a:r>
            <a:r>
              <a:rPr lang="en-GB" dirty="0" err="1"/>
              <a:t>podal</a:t>
            </a:r>
            <a:r>
              <a:rPr lang="en-GB" dirty="0"/>
              <a:t> </a:t>
            </a:r>
            <a:r>
              <a:rPr lang="en-GB" dirty="0" err="1"/>
              <a:t>obžalobu</a:t>
            </a:r>
            <a:r>
              <a:rPr lang="en-GB" dirty="0"/>
              <a:t>.</a:t>
            </a:r>
            <a:endParaRPr lang="en-GB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566378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62801"/>
            <a:ext cx="12269587" cy="451576"/>
          </a:xfrm>
        </p:spPr>
        <p:txBody>
          <a:bodyPr/>
          <a:lstStyle/>
          <a:p>
            <a:r>
              <a:rPr lang="pl-PL" dirty="0" smtClean="0"/>
              <a:t>Rt 1/2018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9754" y="930507"/>
            <a:ext cx="11920452" cy="530829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b="1" dirty="0" err="1"/>
              <a:t>Jednočinný</a:t>
            </a:r>
            <a:r>
              <a:rPr lang="en-GB" b="1" dirty="0"/>
              <a:t> </a:t>
            </a:r>
            <a:r>
              <a:rPr lang="en-GB" b="1" dirty="0" err="1"/>
              <a:t>souběh</a:t>
            </a:r>
            <a:r>
              <a:rPr lang="en-GB" b="1" dirty="0"/>
              <a:t> </a:t>
            </a:r>
            <a:r>
              <a:rPr lang="en-GB" b="1" dirty="0" err="1"/>
              <a:t>trestných</a:t>
            </a:r>
            <a:r>
              <a:rPr lang="en-GB" b="1" dirty="0"/>
              <a:t> </a:t>
            </a:r>
            <a:r>
              <a:rPr lang="en-GB" b="1" dirty="0" err="1"/>
              <a:t>činů</a:t>
            </a:r>
            <a:r>
              <a:rPr lang="en-GB" b="1" dirty="0"/>
              <a:t> </a:t>
            </a:r>
            <a:r>
              <a:rPr lang="en-GB" b="1" dirty="0" err="1"/>
              <a:t>dotačního</a:t>
            </a:r>
            <a:r>
              <a:rPr lang="en-GB" b="1" dirty="0"/>
              <a:t> </a:t>
            </a:r>
            <a:r>
              <a:rPr lang="en-GB" b="1" dirty="0" err="1"/>
              <a:t>podvodu</a:t>
            </a:r>
            <a:r>
              <a:rPr lang="en-GB" b="1" dirty="0"/>
              <a:t> </a:t>
            </a:r>
            <a:r>
              <a:rPr lang="en-GB" dirty="0" err="1"/>
              <a:t>podle</a:t>
            </a:r>
            <a:r>
              <a:rPr lang="en-GB" dirty="0"/>
              <a:t> § 212 tr. </a:t>
            </a:r>
            <a:r>
              <a:rPr lang="en-GB" dirty="0" err="1"/>
              <a:t>zákoníku</a:t>
            </a:r>
            <a:r>
              <a:rPr lang="en-GB" dirty="0"/>
              <a:t> </a:t>
            </a:r>
            <a:r>
              <a:rPr lang="en-GB" b="1" dirty="0"/>
              <a:t>a </a:t>
            </a:r>
            <a:r>
              <a:rPr lang="en-GB" b="1" dirty="0" err="1"/>
              <a:t>poškození</a:t>
            </a:r>
            <a:r>
              <a:rPr lang="en-GB" b="1" dirty="0"/>
              <a:t> </a:t>
            </a:r>
            <a:r>
              <a:rPr lang="en-GB" b="1" dirty="0" err="1"/>
              <a:t>finančních</a:t>
            </a:r>
            <a:r>
              <a:rPr lang="en-GB" b="1" dirty="0"/>
              <a:t> </a:t>
            </a:r>
            <a:r>
              <a:rPr lang="en-GB" b="1" dirty="0" err="1"/>
              <a:t>zájmů</a:t>
            </a:r>
            <a:r>
              <a:rPr lang="en-GB" b="1" dirty="0"/>
              <a:t> </a:t>
            </a:r>
            <a:r>
              <a:rPr lang="en-GB" b="1" dirty="0" err="1"/>
              <a:t>Evropské</a:t>
            </a:r>
            <a:r>
              <a:rPr lang="en-GB" b="1" dirty="0"/>
              <a:t> </a:t>
            </a:r>
            <a:r>
              <a:rPr lang="en-GB" b="1" dirty="0" err="1"/>
              <a:t>unie</a:t>
            </a:r>
            <a:r>
              <a:rPr lang="en-GB" b="1" dirty="0"/>
              <a:t> </a:t>
            </a:r>
            <a:r>
              <a:rPr lang="en-GB" dirty="0" err="1"/>
              <a:t>podle</a:t>
            </a:r>
            <a:r>
              <a:rPr lang="en-GB" dirty="0"/>
              <a:t> § 260 tr. </a:t>
            </a:r>
            <a:r>
              <a:rPr lang="en-GB" dirty="0" err="1"/>
              <a:t>zákoníku</a:t>
            </a:r>
            <a:r>
              <a:rPr lang="en-GB" dirty="0"/>
              <a:t> </a:t>
            </a:r>
            <a:r>
              <a:rPr lang="en-GB" b="1" dirty="0"/>
              <a:t>je </a:t>
            </a:r>
            <a:r>
              <a:rPr lang="en-GB" b="1" dirty="0" err="1"/>
              <a:t>možný</a:t>
            </a:r>
            <a:r>
              <a:rPr lang="en-GB" dirty="0"/>
              <a:t>. Je-li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naplnění</a:t>
            </a:r>
            <a:r>
              <a:rPr lang="en-GB" dirty="0"/>
              <a:t> </a:t>
            </a:r>
            <a:r>
              <a:rPr lang="en-GB" dirty="0" err="1"/>
              <a:t>znaků</a:t>
            </a:r>
            <a:r>
              <a:rPr lang="en-GB" dirty="0"/>
              <a:t> </a:t>
            </a:r>
            <a:r>
              <a:rPr lang="en-GB" dirty="0" err="1"/>
              <a:t>obou</a:t>
            </a:r>
            <a:r>
              <a:rPr lang="en-GB" dirty="0"/>
              <a:t> </a:t>
            </a:r>
            <a:r>
              <a:rPr lang="en-GB" dirty="0" err="1"/>
              <a:t>těchto</a:t>
            </a:r>
            <a:r>
              <a:rPr lang="en-GB" dirty="0"/>
              <a:t> </a:t>
            </a:r>
            <a:r>
              <a:rPr lang="en-GB" dirty="0" err="1"/>
              <a:t>trestných</a:t>
            </a:r>
            <a:r>
              <a:rPr lang="en-GB" dirty="0"/>
              <a:t> </a:t>
            </a:r>
            <a:r>
              <a:rPr lang="en-GB" dirty="0" err="1"/>
              <a:t>činů</a:t>
            </a:r>
            <a:r>
              <a:rPr lang="en-GB" dirty="0"/>
              <a:t> </a:t>
            </a:r>
            <a:r>
              <a:rPr lang="en-GB" dirty="0" err="1"/>
              <a:t>skutek</a:t>
            </a:r>
            <a:r>
              <a:rPr lang="en-GB" dirty="0"/>
              <a:t> </a:t>
            </a:r>
            <a:r>
              <a:rPr lang="en-GB" dirty="0" err="1"/>
              <a:t>spáchán</a:t>
            </a:r>
            <a:r>
              <a:rPr lang="en-GB" dirty="0"/>
              <a:t> </a:t>
            </a:r>
            <a:r>
              <a:rPr lang="en-GB" b="1" dirty="0" err="1"/>
              <a:t>zčásti</a:t>
            </a:r>
            <a:r>
              <a:rPr lang="en-GB" b="1" dirty="0"/>
              <a:t> </a:t>
            </a:r>
            <a:r>
              <a:rPr lang="en-GB" b="1" dirty="0" err="1"/>
              <a:t>ke</a:t>
            </a:r>
            <a:r>
              <a:rPr lang="en-GB" b="1" dirty="0"/>
              <a:t> </a:t>
            </a:r>
            <a:r>
              <a:rPr lang="en-GB" b="1" dirty="0" err="1"/>
              <a:t>škodě</a:t>
            </a:r>
            <a:r>
              <a:rPr lang="en-GB" b="1" dirty="0"/>
              <a:t> </a:t>
            </a:r>
            <a:r>
              <a:rPr lang="en-GB" b="1" dirty="0" err="1"/>
              <a:t>Evropské</a:t>
            </a:r>
            <a:r>
              <a:rPr lang="en-GB" b="1" dirty="0"/>
              <a:t> </a:t>
            </a:r>
            <a:r>
              <a:rPr lang="en-GB" b="1" dirty="0" err="1"/>
              <a:t>unie</a:t>
            </a:r>
            <a:r>
              <a:rPr lang="en-GB" b="1" dirty="0"/>
              <a:t> a </a:t>
            </a:r>
            <a:r>
              <a:rPr lang="en-GB" b="1" dirty="0" err="1"/>
              <a:t>zčásti</a:t>
            </a:r>
            <a:r>
              <a:rPr lang="en-GB" b="1" dirty="0"/>
              <a:t> </a:t>
            </a:r>
            <a:r>
              <a:rPr lang="en-GB" b="1" dirty="0" err="1"/>
              <a:t>ke</a:t>
            </a:r>
            <a:r>
              <a:rPr lang="en-GB" b="1" dirty="0"/>
              <a:t> </a:t>
            </a:r>
            <a:r>
              <a:rPr lang="en-GB" b="1" dirty="0" err="1"/>
              <a:t>škodě</a:t>
            </a:r>
            <a:r>
              <a:rPr lang="en-GB" b="1" dirty="0"/>
              <a:t> </a:t>
            </a:r>
            <a:r>
              <a:rPr lang="en-GB" b="1" dirty="0" err="1"/>
              <a:t>jiného</a:t>
            </a:r>
            <a:r>
              <a:rPr lang="en-GB" b="1" dirty="0"/>
              <a:t> </a:t>
            </a:r>
            <a:r>
              <a:rPr lang="en-GB" b="1" dirty="0" err="1"/>
              <a:t>subjektu</a:t>
            </a:r>
            <a:r>
              <a:rPr lang="en-GB" b="1" dirty="0"/>
              <a:t> </a:t>
            </a:r>
            <a:r>
              <a:rPr lang="en-GB" dirty="0"/>
              <a:t>(</a:t>
            </a:r>
            <a:r>
              <a:rPr lang="en-GB" dirty="0" err="1"/>
              <a:t>zpravidla</a:t>
            </a:r>
            <a:r>
              <a:rPr lang="en-GB" dirty="0"/>
              <a:t> </a:t>
            </a:r>
            <a:r>
              <a:rPr lang="en-GB" dirty="0" err="1"/>
              <a:t>České</a:t>
            </a:r>
            <a:r>
              <a:rPr lang="en-GB" dirty="0"/>
              <a:t> </a:t>
            </a:r>
            <a:r>
              <a:rPr lang="en-GB" dirty="0" err="1"/>
              <a:t>republiky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územního</a:t>
            </a:r>
            <a:r>
              <a:rPr lang="en-GB" dirty="0"/>
              <a:t> </a:t>
            </a:r>
            <a:r>
              <a:rPr lang="en-GB" dirty="0" err="1"/>
              <a:t>samosprávného</a:t>
            </a:r>
            <a:r>
              <a:rPr lang="en-GB" dirty="0"/>
              <a:t> </a:t>
            </a:r>
            <a:r>
              <a:rPr lang="en-GB" dirty="0" err="1"/>
              <a:t>celku</a:t>
            </a:r>
            <a:r>
              <a:rPr lang="en-GB" dirty="0"/>
              <a:t>), je </a:t>
            </a:r>
            <a:r>
              <a:rPr lang="en-GB" dirty="0" err="1"/>
              <a:t>třeba</a:t>
            </a:r>
            <a:r>
              <a:rPr lang="en-GB" dirty="0"/>
              <a:t> </a:t>
            </a:r>
            <a:r>
              <a:rPr lang="en-GB" dirty="0" err="1"/>
              <a:t>pachateli</a:t>
            </a:r>
            <a:r>
              <a:rPr lang="en-GB" dirty="0"/>
              <a:t> </a:t>
            </a:r>
            <a:r>
              <a:rPr lang="en-GB" dirty="0" err="1"/>
              <a:t>klást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vinu</a:t>
            </a:r>
            <a:r>
              <a:rPr lang="en-GB" dirty="0"/>
              <a:t> </a:t>
            </a:r>
            <a:r>
              <a:rPr lang="en-GB" b="1" dirty="0"/>
              <a:t>v </a:t>
            </a:r>
            <a:r>
              <a:rPr lang="en-GB" b="1" dirty="0" err="1"/>
              <a:t>rámci</a:t>
            </a:r>
            <a:r>
              <a:rPr lang="en-GB" b="1" dirty="0"/>
              <a:t> </a:t>
            </a:r>
            <a:r>
              <a:rPr lang="en-GB" b="1" dirty="0" err="1"/>
              <a:t>ustanovení</a:t>
            </a:r>
            <a:r>
              <a:rPr lang="en-GB" b="1" dirty="0"/>
              <a:t> § 212 tr. </a:t>
            </a:r>
            <a:r>
              <a:rPr lang="en-GB" b="1" dirty="0" err="1"/>
              <a:t>zákoníku</a:t>
            </a:r>
            <a:r>
              <a:rPr lang="en-GB" dirty="0"/>
              <a:t> </a:t>
            </a:r>
            <a:r>
              <a:rPr lang="en-GB" b="1" dirty="0" err="1"/>
              <a:t>celou</a:t>
            </a:r>
            <a:r>
              <a:rPr lang="en-GB" b="1" dirty="0"/>
              <a:t> </a:t>
            </a:r>
            <a:r>
              <a:rPr lang="en-GB" b="1" dirty="0" err="1"/>
              <a:t>způsobenou</a:t>
            </a:r>
            <a:r>
              <a:rPr lang="en-GB" b="1" dirty="0"/>
              <a:t> </a:t>
            </a:r>
            <a:r>
              <a:rPr lang="en-GB" b="1" dirty="0" err="1"/>
              <a:t>škodu</a:t>
            </a:r>
            <a:r>
              <a:rPr lang="en-GB" b="1" dirty="0"/>
              <a:t> </a:t>
            </a:r>
            <a:r>
              <a:rPr lang="en-GB" dirty="0"/>
              <a:t>(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součet</a:t>
            </a:r>
            <a:r>
              <a:rPr lang="en-GB" dirty="0"/>
              <a:t> </a:t>
            </a:r>
            <a:r>
              <a:rPr lang="en-GB" dirty="0" err="1"/>
              <a:t>obou</a:t>
            </a:r>
            <a:r>
              <a:rPr lang="en-GB" dirty="0"/>
              <a:t> </a:t>
            </a:r>
            <a:r>
              <a:rPr lang="en-GB" dirty="0" err="1"/>
              <a:t>dílčích</a:t>
            </a:r>
            <a:r>
              <a:rPr lang="en-GB" dirty="0"/>
              <a:t> </a:t>
            </a:r>
            <a:r>
              <a:rPr lang="en-GB" dirty="0" err="1"/>
              <a:t>částek</a:t>
            </a:r>
            <a:r>
              <a:rPr lang="en-GB" dirty="0"/>
              <a:t>), </a:t>
            </a:r>
            <a:r>
              <a:rPr lang="en-GB" b="1" dirty="0" err="1"/>
              <a:t>zatímco</a:t>
            </a:r>
            <a:r>
              <a:rPr lang="en-GB" b="1" dirty="0"/>
              <a:t> v </a:t>
            </a:r>
            <a:r>
              <a:rPr lang="en-GB" b="1" dirty="0" err="1"/>
              <a:t>rámci</a:t>
            </a:r>
            <a:r>
              <a:rPr lang="en-GB" b="1" dirty="0"/>
              <a:t> </a:t>
            </a:r>
            <a:r>
              <a:rPr lang="en-GB" b="1" dirty="0" err="1"/>
              <a:t>ustanovení</a:t>
            </a:r>
            <a:r>
              <a:rPr lang="en-GB" b="1" dirty="0"/>
              <a:t> § 260 tr. </a:t>
            </a:r>
            <a:r>
              <a:rPr lang="en-GB" b="1" dirty="0" err="1"/>
              <a:t>zákoníku</a:t>
            </a:r>
            <a:r>
              <a:rPr lang="en-GB" b="1" dirty="0"/>
              <a:t> </a:t>
            </a:r>
            <a:r>
              <a:rPr lang="en-GB" b="1" dirty="0" err="1"/>
              <a:t>jen</a:t>
            </a:r>
            <a:r>
              <a:rPr lang="en-GB" b="1" dirty="0"/>
              <a:t> </a:t>
            </a:r>
            <a:r>
              <a:rPr lang="en-GB" b="1" dirty="0" err="1"/>
              <a:t>její</a:t>
            </a:r>
            <a:r>
              <a:rPr lang="en-GB" b="1" dirty="0"/>
              <a:t> </a:t>
            </a:r>
            <a:r>
              <a:rPr lang="en-GB" b="1" dirty="0" err="1"/>
              <a:t>dílčí</a:t>
            </a:r>
            <a:r>
              <a:rPr lang="en-GB" b="1" dirty="0"/>
              <a:t> </a:t>
            </a:r>
            <a:r>
              <a:rPr lang="en-GB" b="1" dirty="0" err="1"/>
              <a:t>část</a:t>
            </a:r>
            <a:r>
              <a:rPr lang="en-GB" b="1" dirty="0"/>
              <a:t> </a:t>
            </a:r>
            <a:r>
              <a:rPr lang="en-GB" b="1" dirty="0" err="1"/>
              <a:t>způsobenou</a:t>
            </a:r>
            <a:r>
              <a:rPr lang="en-GB" b="1" dirty="0"/>
              <a:t> </a:t>
            </a:r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vztahu</a:t>
            </a:r>
            <a:r>
              <a:rPr lang="en-GB" b="1" dirty="0"/>
              <a:t> k </a:t>
            </a:r>
            <a:r>
              <a:rPr lang="en-GB" b="1" dirty="0" err="1"/>
              <a:t>finančním</a:t>
            </a:r>
            <a:r>
              <a:rPr lang="en-GB" b="1" dirty="0"/>
              <a:t> </a:t>
            </a:r>
            <a:r>
              <a:rPr lang="en-GB" b="1" dirty="0" err="1"/>
              <a:t>prostředkům</a:t>
            </a:r>
            <a:r>
              <a:rPr lang="en-GB" b="1" dirty="0"/>
              <a:t> </a:t>
            </a:r>
            <a:r>
              <a:rPr lang="en-GB" b="1" dirty="0" err="1"/>
              <a:t>Evropské</a:t>
            </a:r>
            <a:r>
              <a:rPr lang="en-GB" b="1" dirty="0"/>
              <a:t> </a:t>
            </a:r>
            <a:r>
              <a:rPr lang="en-GB" b="1" dirty="0" err="1"/>
              <a:t>unie</a:t>
            </a:r>
            <a:r>
              <a:rPr lang="en-GB" dirty="0"/>
              <a:t>. </a:t>
            </a:r>
            <a:endParaRPr lang="en-GB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46195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 co judikatura ESLP? 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ublikační řada </a:t>
            </a:r>
            <a:r>
              <a:rPr lang="cs-CZ" dirty="0" err="1" smtClean="0"/>
              <a:t>Overview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Court‘s</a:t>
            </a:r>
            <a:r>
              <a:rPr lang="cs-CZ" dirty="0" smtClean="0"/>
              <a:t> case-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</a:p>
          <a:p>
            <a:r>
              <a:rPr lang="cs-CZ" dirty="0" smtClean="0"/>
              <a:t>aktuálně k disposici verze leden až půlka června </a:t>
            </a:r>
            <a:r>
              <a:rPr lang="cs-CZ" dirty="0" smtClean="0"/>
              <a:t>2018 </a:t>
            </a:r>
            <a:endParaRPr lang="cs-CZ" dirty="0" smtClean="0"/>
          </a:p>
          <a:p>
            <a:pPr algn="just"/>
            <a:r>
              <a:rPr lang="en-US" dirty="0" smtClean="0"/>
              <a:t>http</a:t>
            </a:r>
            <a:r>
              <a:rPr lang="en-US" dirty="0"/>
              <a:t>://www.echr.coe.int/Pages/home.aspx?p=caselaw/analysis/overview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5645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i="1" dirty="0" err="1"/>
              <a:t>Baydar</a:t>
            </a:r>
            <a:r>
              <a:rPr lang="en-GB" b="0" i="1" dirty="0"/>
              <a:t> </a:t>
            </a:r>
            <a:r>
              <a:rPr lang="cs-CZ" b="0" i="1" dirty="0" smtClean="0"/>
              <a:t>proti Nizozemí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požadavku na odůvodnění soudního rozhodnutí u kasačního soudu postačí, odkáže-li v případech, které jsou zjevně beznadějné a nevyvolávají potřebu odpovědět na určitou právní otázku, na příslušn</a:t>
            </a:r>
            <a:r>
              <a:rPr lang="cs-CZ" dirty="0" smtClean="0"/>
              <a:t>é ustanovení zákona o odmítnutí opravného prostředku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97970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999" y="720000"/>
            <a:ext cx="11183825" cy="451576"/>
          </a:xfrm>
        </p:spPr>
        <p:txBody>
          <a:bodyPr/>
          <a:lstStyle/>
          <a:p>
            <a:r>
              <a:rPr lang="pt-BR" b="0" i="1" dirty="0"/>
              <a:t>Correia de Matos </a:t>
            </a:r>
            <a:r>
              <a:rPr lang="cs-CZ" b="0" i="1" dirty="0" smtClean="0"/>
              <a:t>proti</a:t>
            </a:r>
            <a:r>
              <a:rPr lang="pt-BR" b="0" i="1" dirty="0" smtClean="0"/>
              <a:t> Portugal</a:t>
            </a:r>
            <a:r>
              <a:rPr lang="cs-CZ" b="0" i="1" dirty="0" err="1" smtClean="0"/>
              <a:t>sku</a:t>
            </a:r>
            <a:r>
              <a:rPr lang="pt-BR" b="0" i="1" dirty="0" smtClean="0"/>
              <a:t> </a:t>
            </a:r>
            <a:r>
              <a:rPr lang="cs-CZ" b="0" i="1" dirty="0" smtClean="0"/>
              <a:t>(velký senát)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není porušením požadavku práva na obhajobu, jestliže v případě nutné obhajoby je obviněnému ustanoven obhájce, ačkoliv ho tento nechce, maje sám právnické vzdělání a tvrdě, že je schopen se bránit sám 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2430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999" y="720000"/>
            <a:ext cx="11183825" cy="451576"/>
          </a:xfrm>
        </p:spPr>
        <p:txBody>
          <a:bodyPr/>
          <a:lstStyle/>
          <a:p>
            <a:r>
              <a:rPr lang="en-GB" b="0" i="1" dirty="0" err="1"/>
              <a:t>Hadzhieva</a:t>
            </a:r>
            <a:r>
              <a:rPr lang="en-GB" b="0" i="1" dirty="0"/>
              <a:t> </a:t>
            </a:r>
            <a:r>
              <a:rPr lang="cs-CZ" b="0" i="1" dirty="0" smtClean="0"/>
              <a:t>proti</a:t>
            </a:r>
            <a:r>
              <a:rPr lang="en-GB" b="0" i="1" dirty="0" smtClean="0"/>
              <a:t> </a:t>
            </a:r>
            <a:r>
              <a:rPr lang="en-GB" b="0" i="1" dirty="0" err="1" smtClean="0"/>
              <a:t>Bul</a:t>
            </a:r>
            <a:r>
              <a:rPr lang="cs-CZ" b="0" i="1" dirty="0" smtClean="0"/>
              <a:t>h</a:t>
            </a:r>
            <a:r>
              <a:rPr lang="en-GB" b="0" i="1" dirty="0" smtClean="0"/>
              <a:t>a</a:t>
            </a:r>
            <a:r>
              <a:rPr lang="cs-CZ" b="0" i="1" dirty="0" err="1" smtClean="0"/>
              <a:t>rsku</a:t>
            </a:r>
            <a:r>
              <a:rPr lang="en-GB" b="0" i="1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ponechání </a:t>
            </a:r>
            <a:r>
              <a:rPr lang="cs-CZ" dirty="0" err="1" smtClean="0"/>
              <a:t>črtnáctileté</a:t>
            </a:r>
            <a:r>
              <a:rPr lang="cs-CZ" dirty="0" smtClean="0"/>
              <a:t> nezletilé </a:t>
            </a:r>
            <a:r>
              <a:rPr lang="cs-CZ" dirty="0" smtClean="0"/>
              <a:t>na pospas po dobu třinácti dní, po níž byly zadrženi její rodiče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ESLP shledal porušení čl. 8 v rozsahu dvou dní do doby, než při výslechu matka stěžovatelky uvedla, že má zajištěného někoho, kd</a:t>
            </a:r>
            <a:r>
              <a:rPr lang="cs-CZ" dirty="0" smtClean="0"/>
              <a:t>o se o dceru postará, po této době k porušení nedošlo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orgány činné v trestním řízení měly učinit již na počátk</a:t>
            </a:r>
            <a:r>
              <a:rPr lang="cs-CZ" dirty="0" smtClean="0"/>
              <a:t>u opatření </a:t>
            </a:r>
            <a:r>
              <a:rPr lang="cs-CZ" i="1" dirty="0" err="1" smtClean="0"/>
              <a:t>proprio</a:t>
            </a:r>
            <a:r>
              <a:rPr lang="cs-CZ" i="1" dirty="0" smtClean="0"/>
              <a:t> motu</a:t>
            </a:r>
            <a:r>
              <a:rPr lang="cs-CZ" dirty="0" smtClean="0"/>
              <a:t> či přinejmenším aktivně zjistit u rodičů nezletilé situaci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46639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999" y="720000"/>
            <a:ext cx="11183825" cy="451576"/>
          </a:xfrm>
        </p:spPr>
        <p:txBody>
          <a:bodyPr/>
          <a:lstStyle/>
          <a:p>
            <a:r>
              <a:rPr lang="en-GB" b="0" i="1" dirty="0" err="1"/>
              <a:t>Lozovyye</a:t>
            </a:r>
            <a:r>
              <a:rPr lang="en-GB" b="0" i="1" dirty="0"/>
              <a:t> </a:t>
            </a:r>
            <a:r>
              <a:rPr lang="cs-CZ" b="0" i="1" dirty="0" smtClean="0"/>
              <a:t>proti Rusku</a:t>
            </a:r>
            <a:r>
              <a:rPr lang="en-GB" b="0" i="1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neinformování rodičů o smrti jejich syna, kter</a:t>
            </a:r>
            <a:r>
              <a:rPr lang="cs-CZ" dirty="0" smtClean="0"/>
              <a:t>ý byl pohřben dříve, než se o jeho smrti dozvěděli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ačkoliv orgány činné v trestním řízení učinily kroky ke zjištění rodičů zesnulého, aby se tito mohli účastnit trestního řízení jako poškození, nepovedlo se jim to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zesnulý musel být exhumován, aby mohl být následně náležitě pohřben za přítomnosti svých příbuzných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dle ESLP šlo o porušení práva na soukromý a rodinný život, a to hlavně proto, že ke zjištění rodičů OČTŘ nevyvinuly dostatečné úsilí (mohli je snadno zjistit např. ze záznamu hovorů v telefonu zesnulého)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38438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28" y="212924"/>
            <a:ext cx="12192000" cy="451576"/>
          </a:xfrm>
        </p:spPr>
        <p:txBody>
          <a:bodyPr/>
          <a:lstStyle/>
          <a:p>
            <a:r>
              <a:rPr lang="pl-PL" dirty="0"/>
              <a:t>nález sp. zn. II. ÚS 2791/17 ze dne 20. 2. </a:t>
            </a:r>
            <a:r>
              <a:rPr lang="pl-PL" dirty="0" smtClean="0"/>
              <a:t>2018 (J. Z.)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9629" y="1296785"/>
            <a:ext cx="11853949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000" dirty="0" err="1"/>
              <a:t>Žádost</a:t>
            </a:r>
            <a:r>
              <a:rPr lang="en-GB" sz="2000" dirty="0"/>
              <a:t> </a:t>
            </a:r>
            <a:r>
              <a:rPr lang="en-GB" sz="2000" dirty="0" err="1"/>
              <a:t>stěžovatele</a:t>
            </a:r>
            <a:r>
              <a:rPr lang="en-GB" sz="2000" dirty="0"/>
              <a:t> </a:t>
            </a:r>
            <a:r>
              <a:rPr lang="en-GB" sz="2000" b="1" dirty="0"/>
              <a:t>o </a:t>
            </a:r>
            <a:r>
              <a:rPr lang="en-GB" sz="2000" b="1" dirty="0" err="1"/>
              <a:t>navrácení</a:t>
            </a:r>
            <a:r>
              <a:rPr lang="en-GB" sz="2000" b="1" dirty="0"/>
              <a:t> </a:t>
            </a:r>
            <a:r>
              <a:rPr lang="en-GB" sz="2000" b="1" dirty="0" err="1"/>
              <a:t>lhůty</a:t>
            </a:r>
            <a:r>
              <a:rPr lang="en-GB" sz="2000" b="1" dirty="0"/>
              <a:t> k </a:t>
            </a:r>
            <a:r>
              <a:rPr lang="en-GB" sz="2000" b="1" dirty="0" err="1"/>
              <a:t>podání</a:t>
            </a:r>
            <a:r>
              <a:rPr lang="en-GB" sz="2000" b="1" dirty="0"/>
              <a:t> </a:t>
            </a:r>
            <a:r>
              <a:rPr lang="en-GB" sz="2000" b="1" dirty="0" err="1"/>
              <a:t>odporu</a:t>
            </a:r>
            <a:r>
              <a:rPr lang="en-GB" sz="2000" b="1" dirty="0"/>
              <a:t> </a:t>
            </a:r>
            <a:r>
              <a:rPr lang="en-GB" sz="2000" b="1" dirty="0" err="1"/>
              <a:t>proti</a:t>
            </a:r>
            <a:r>
              <a:rPr lang="en-GB" sz="2000" b="1" dirty="0"/>
              <a:t> </a:t>
            </a:r>
            <a:r>
              <a:rPr lang="en-GB" sz="2000" b="1" dirty="0" err="1"/>
              <a:t>trestnímu</a:t>
            </a:r>
            <a:r>
              <a:rPr lang="en-GB" sz="2000" b="1" dirty="0"/>
              <a:t> </a:t>
            </a:r>
            <a:r>
              <a:rPr lang="en-GB" sz="2000" b="1" dirty="0" err="1"/>
              <a:t>příkazu</a:t>
            </a:r>
            <a:r>
              <a:rPr lang="en-GB" sz="2000" b="1" dirty="0"/>
              <a:t> je </a:t>
            </a:r>
            <a:r>
              <a:rPr lang="en-GB" sz="2000" b="1" dirty="0" err="1"/>
              <a:t>třeba</a:t>
            </a:r>
            <a:r>
              <a:rPr lang="en-GB" sz="2000" b="1" dirty="0"/>
              <a:t> </a:t>
            </a:r>
            <a:r>
              <a:rPr lang="en-GB" sz="2000" b="1" dirty="0" err="1"/>
              <a:t>posoudit</a:t>
            </a:r>
            <a:r>
              <a:rPr lang="en-GB" sz="2000" b="1" dirty="0"/>
              <a:t> </a:t>
            </a:r>
            <a:r>
              <a:rPr lang="en-GB" sz="2000" b="1" dirty="0" err="1"/>
              <a:t>podle</a:t>
            </a:r>
            <a:r>
              <a:rPr lang="en-GB" sz="2000" b="1" dirty="0"/>
              <a:t> § 61 </a:t>
            </a:r>
            <a:r>
              <a:rPr lang="en-GB" sz="2000" b="1" dirty="0" err="1"/>
              <a:t>odst</a:t>
            </a:r>
            <a:r>
              <a:rPr lang="en-GB" sz="2000" b="1" dirty="0"/>
              <a:t>. 3 tr. </a:t>
            </a:r>
            <a:r>
              <a:rPr lang="en-GB" sz="2000" b="1" dirty="0" err="1"/>
              <a:t>řádu</a:t>
            </a:r>
            <a:r>
              <a:rPr lang="en-GB" sz="2000" b="1" dirty="0"/>
              <a:t>, </a:t>
            </a:r>
            <a:r>
              <a:rPr lang="en-GB" sz="2000" b="1" dirty="0" err="1"/>
              <a:t>podle</a:t>
            </a:r>
            <a:r>
              <a:rPr lang="en-GB" sz="2000" b="1" dirty="0"/>
              <a:t> </a:t>
            </a:r>
            <a:r>
              <a:rPr lang="en-GB" sz="2000" b="1" dirty="0" err="1"/>
              <a:t>něhož</a:t>
            </a:r>
            <a:r>
              <a:rPr lang="en-GB" sz="2000" b="1" dirty="0"/>
              <a:t> se </a:t>
            </a:r>
            <a:r>
              <a:rPr lang="en-GB" sz="2000" b="1" dirty="0" err="1"/>
              <a:t>ustanovení</a:t>
            </a:r>
            <a:r>
              <a:rPr lang="en-GB" sz="2000" b="1" dirty="0"/>
              <a:t> </a:t>
            </a:r>
            <a:r>
              <a:rPr lang="en-GB" sz="2000" b="1" dirty="0" err="1"/>
              <a:t>odstavců</a:t>
            </a:r>
            <a:r>
              <a:rPr lang="en-GB" sz="2000" b="1" dirty="0"/>
              <a:t> 1 a 2</a:t>
            </a:r>
            <a:r>
              <a:rPr lang="en-GB" sz="2000" dirty="0"/>
              <a:t> (</a:t>
            </a:r>
            <a:r>
              <a:rPr lang="en-GB" sz="2000" dirty="0" err="1"/>
              <a:t>upravující</a:t>
            </a:r>
            <a:r>
              <a:rPr lang="en-GB" sz="2000" dirty="0"/>
              <a:t> </a:t>
            </a:r>
            <a:r>
              <a:rPr lang="en-GB" sz="2000" dirty="0" err="1"/>
              <a:t>postup</a:t>
            </a:r>
            <a:r>
              <a:rPr lang="en-GB" sz="2000" dirty="0"/>
              <a:t>, </a:t>
            </a:r>
            <a:r>
              <a:rPr lang="en-GB" sz="2000" dirty="0" err="1"/>
              <a:t>kdy</a:t>
            </a:r>
            <a:r>
              <a:rPr lang="en-GB" sz="2000" dirty="0"/>
              <a:t> </a:t>
            </a:r>
            <a:r>
              <a:rPr lang="en-GB" sz="2000" dirty="0" err="1"/>
              <a:t>obviněný</a:t>
            </a:r>
            <a:r>
              <a:rPr lang="en-GB" sz="2000" dirty="0"/>
              <a:t> </a:t>
            </a:r>
            <a:r>
              <a:rPr lang="en-GB" sz="2000" dirty="0" err="1"/>
              <a:t>zmešká</a:t>
            </a:r>
            <a:r>
              <a:rPr lang="en-GB" sz="2000" dirty="0"/>
              <a:t> z </a:t>
            </a:r>
            <a:r>
              <a:rPr lang="en-GB" sz="2000" dirty="0" err="1"/>
              <a:t>důležitých</a:t>
            </a:r>
            <a:r>
              <a:rPr lang="en-GB" sz="2000" dirty="0"/>
              <a:t> </a:t>
            </a:r>
            <a:r>
              <a:rPr lang="en-GB" sz="2000" dirty="0" err="1"/>
              <a:t>důvodů</a:t>
            </a:r>
            <a:r>
              <a:rPr lang="en-GB" sz="2000" dirty="0"/>
              <a:t> </a:t>
            </a:r>
            <a:r>
              <a:rPr lang="en-GB" sz="2000" dirty="0" err="1"/>
              <a:t>lhůtu</a:t>
            </a:r>
            <a:r>
              <a:rPr lang="en-GB" sz="2000" dirty="0"/>
              <a:t> k </a:t>
            </a:r>
            <a:r>
              <a:rPr lang="en-GB" sz="2000" dirty="0" err="1"/>
              <a:t>podání</a:t>
            </a:r>
            <a:r>
              <a:rPr lang="en-GB" sz="2000" dirty="0"/>
              <a:t> </a:t>
            </a:r>
            <a:r>
              <a:rPr lang="en-GB" sz="2000" dirty="0" err="1"/>
              <a:t>opravného</a:t>
            </a:r>
            <a:r>
              <a:rPr lang="en-GB" sz="2000" dirty="0"/>
              <a:t> </a:t>
            </a:r>
            <a:r>
              <a:rPr lang="en-GB" sz="2000" dirty="0" err="1"/>
              <a:t>prostředku</a:t>
            </a:r>
            <a:r>
              <a:rPr lang="en-GB" sz="2000" dirty="0"/>
              <a:t>), </a:t>
            </a:r>
            <a:r>
              <a:rPr lang="en-GB" sz="2000" b="1" dirty="0" err="1"/>
              <a:t>užije</a:t>
            </a:r>
            <a:r>
              <a:rPr lang="en-GB" sz="2000" b="1" dirty="0"/>
              <a:t> </a:t>
            </a:r>
            <a:r>
              <a:rPr lang="en-GB" sz="2000" b="1" dirty="0" err="1"/>
              <a:t>přiměřeně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situaci</a:t>
            </a:r>
            <a:r>
              <a:rPr lang="en-GB" sz="2000" b="1" dirty="0"/>
              <a:t>, </a:t>
            </a:r>
            <a:r>
              <a:rPr lang="en-GB" sz="2000" b="1" dirty="0" err="1"/>
              <a:t>kdy</a:t>
            </a:r>
            <a:r>
              <a:rPr lang="en-GB" sz="2000" b="1" dirty="0"/>
              <a:t> se </a:t>
            </a:r>
            <a:r>
              <a:rPr lang="en-GB" sz="2000" b="1" dirty="0" err="1"/>
              <a:t>posléze</a:t>
            </a:r>
            <a:r>
              <a:rPr lang="en-GB" sz="2000" b="1" dirty="0"/>
              <a:t> </a:t>
            </a:r>
            <a:r>
              <a:rPr lang="en-GB" sz="2000" b="1" dirty="0" err="1"/>
              <a:t>ukáže</a:t>
            </a:r>
            <a:r>
              <a:rPr lang="en-GB" sz="2000" b="1" dirty="0"/>
              <a:t>, </a:t>
            </a:r>
            <a:r>
              <a:rPr lang="en-GB" sz="2000" b="1" dirty="0" err="1"/>
              <a:t>že</a:t>
            </a:r>
            <a:r>
              <a:rPr lang="en-GB" sz="2000" b="1" dirty="0"/>
              <a:t> </a:t>
            </a:r>
            <a:r>
              <a:rPr lang="en-GB" sz="2000" b="1" dirty="0" err="1"/>
              <a:t>lhůta</a:t>
            </a:r>
            <a:r>
              <a:rPr lang="en-GB" sz="2000" b="1" dirty="0"/>
              <a:t> k </a:t>
            </a:r>
            <a:r>
              <a:rPr lang="en-GB" sz="2000" b="1" dirty="0" err="1"/>
              <a:t>podání</a:t>
            </a:r>
            <a:r>
              <a:rPr lang="en-GB" sz="2000" b="1" dirty="0"/>
              <a:t> </a:t>
            </a:r>
            <a:r>
              <a:rPr lang="en-GB" sz="2000" b="1" dirty="0" err="1"/>
              <a:t>opravného</a:t>
            </a:r>
            <a:r>
              <a:rPr lang="en-GB" sz="2000" b="1" dirty="0"/>
              <a:t> </a:t>
            </a:r>
            <a:r>
              <a:rPr lang="en-GB" sz="2000" b="1" dirty="0" err="1"/>
              <a:t>prostředku</a:t>
            </a:r>
            <a:r>
              <a:rPr lang="en-GB" sz="2000" b="1" dirty="0"/>
              <a:t>, </a:t>
            </a:r>
            <a:r>
              <a:rPr lang="en-GB" sz="2000" b="1" dirty="0" err="1"/>
              <a:t>který</a:t>
            </a:r>
            <a:r>
              <a:rPr lang="en-GB" sz="2000" b="1" dirty="0"/>
              <a:t> </a:t>
            </a:r>
            <a:r>
              <a:rPr lang="en-GB" sz="2000" b="1" dirty="0" err="1"/>
              <a:t>byl</a:t>
            </a:r>
            <a:r>
              <a:rPr lang="en-GB" sz="2000" b="1" dirty="0"/>
              <a:t> </a:t>
            </a:r>
            <a:r>
              <a:rPr lang="en-GB" sz="2000" b="1" dirty="0" err="1"/>
              <a:t>zamítnut</a:t>
            </a:r>
            <a:r>
              <a:rPr lang="en-GB" sz="2000" b="1" dirty="0"/>
              <a:t> </a:t>
            </a:r>
            <a:r>
              <a:rPr lang="en-GB" sz="2000" b="1" dirty="0" err="1"/>
              <a:t>jako</a:t>
            </a:r>
            <a:r>
              <a:rPr lang="en-GB" sz="2000" b="1" dirty="0"/>
              <a:t> </a:t>
            </a:r>
            <a:r>
              <a:rPr lang="en-GB" sz="2000" b="1" dirty="0" err="1"/>
              <a:t>opožděný</a:t>
            </a:r>
            <a:r>
              <a:rPr lang="en-GB" sz="2000" b="1" dirty="0"/>
              <a:t>, </a:t>
            </a:r>
            <a:r>
              <a:rPr lang="en-GB" sz="2000" b="1" dirty="0" err="1"/>
              <a:t>zmeškána</a:t>
            </a:r>
            <a:r>
              <a:rPr lang="en-GB" sz="2000" b="1" dirty="0"/>
              <a:t> </a:t>
            </a:r>
            <a:r>
              <a:rPr lang="en-GB" sz="2000" b="1" dirty="0" err="1"/>
              <a:t>nebyla</a:t>
            </a:r>
            <a:r>
              <a:rPr lang="en-GB" sz="2000" dirty="0"/>
              <a:t>. </a:t>
            </a:r>
            <a:r>
              <a:rPr lang="en-GB" sz="2000" dirty="0" err="1"/>
              <a:t>Zamítl</a:t>
            </a:r>
            <a:r>
              <a:rPr lang="en-GB" sz="2000" dirty="0"/>
              <a:t>-li </a:t>
            </a:r>
            <a:r>
              <a:rPr lang="en-GB" sz="2000" dirty="0" err="1"/>
              <a:t>městský</a:t>
            </a:r>
            <a:r>
              <a:rPr lang="en-GB" sz="2000" dirty="0"/>
              <a:t> </a:t>
            </a:r>
            <a:r>
              <a:rPr lang="en-GB" sz="2000" dirty="0" err="1"/>
              <a:t>soud</a:t>
            </a:r>
            <a:r>
              <a:rPr lang="en-GB" sz="2000" dirty="0"/>
              <a:t> </a:t>
            </a:r>
            <a:r>
              <a:rPr lang="en-GB" sz="2000" dirty="0" err="1"/>
              <a:t>odpor</a:t>
            </a:r>
            <a:r>
              <a:rPr lang="en-GB" sz="2000" dirty="0"/>
              <a:t> </a:t>
            </a:r>
            <a:r>
              <a:rPr lang="en-GB" sz="2000" dirty="0" err="1"/>
              <a:t>podaný</a:t>
            </a:r>
            <a:r>
              <a:rPr lang="en-GB" sz="2000" dirty="0"/>
              <a:t> </a:t>
            </a:r>
            <a:r>
              <a:rPr lang="en-GB" sz="2000" dirty="0" err="1"/>
              <a:t>prostřednictvím</a:t>
            </a:r>
            <a:r>
              <a:rPr lang="en-GB" sz="2000" dirty="0"/>
              <a:t> </a:t>
            </a:r>
            <a:r>
              <a:rPr lang="en-GB" sz="2000" dirty="0" err="1"/>
              <a:t>datové</a:t>
            </a:r>
            <a:r>
              <a:rPr lang="en-GB" sz="2000" dirty="0"/>
              <a:t> </a:t>
            </a:r>
            <a:r>
              <a:rPr lang="en-GB" sz="2000" dirty="0" err="1"/>
              <a:t>schránky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opožděný</a:t>
            </a:r>
            <a:r>
              <a:rPr lang="en-GB" sz="2000" dirty="0"/>
              <a:t> a </a:t>
            </a:r>
            <a:r>
              <a:rPr lang="en-GB" sz="2000" dirty="0" err="1"/>
              <a:t>stejný</a:t>
            </a:r>
            <a:r>
              <a:rPr lang="en-GB" sz="2000" dirty="0"/>
              <a:t> </a:t>
            </a:r>
            <a:r>
              <a:rPr lang="en-GB" sz="2000" dirty="0" err="1"/>
              <a:t>odpor</a:t>
            </a:r>
            <a:r>
              <a:rPr lang="en-GB" sz="2000" dirty="0"/>
              <a:t> </a:t>
            </a:r>
            <a:r>
              <a:rPr lang="en-GB" sz="2000" dirty="0" err="1"/>
              <a:t>podaný</a:t>
            </a:r>
            <a:r>
              <a:rPr lang="en-GB" sz="2000" dirty="0"/>
              <a:t> </a:t>
            </a:r>
            <a:r>
              <a:rPr lang="en-GB" sz="2000" dirty="0" err="1"/>
              <a:t>včas</a:t>
            </a:r>
            <a:r>
              <a:rPr lang="en-GB" sz="2000" dirty="0"/>
              <a:t> k </a:t>
            </a:r>
            <a:r>
              <a:rPr lang="en-GB" sz="2000" dirty="0" err="1"/>
              <a:t>poštovní</a:t>
            </a:r>
            <a:r>
              <a:rPr lang="en-GB" sz="2000" dirty="0"/>
              <a:t> </a:t>
            </a:r>
            <a:r>
              <a:rPr lang="en-GB" sz="2000" dirty="0" err="1"/>
              <a:t>přepravě</a:t>
            </a:r>
            <a:r>
              <a:rPr lang="en-GB" sz="2000" dirty="0"/>
              <a:t> </a:t>
            </a:r>
            <a:r>
              <a:rPr lang="en-GB" sz="2000" dirty="0" err="1"/>
              <a:t>nepovažoval</a:t>
            </a:r>
            <a:r>
              <a:rPr lang="en-GB" sz="2000" dirty="0"/>
              <a:t>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opravný</a:t>
            </a:r>
            <a:r>
              <a:rPr lang="en-GB" sz="2000" dirty="0"/>
              <a:t> </a:t>
            </a:r>
            <a:r>
              <a:rPr lang="en-GB" sz="2000" dirty="0" err="1"/>
              <a:t>prostředek</a:t>
            </a:r>
            <a:r>
              <a:rPr lang="en-GB" sz="2000" dirty="0"/>
              <a:t>, </a:t>
            </a:r>
            <a:r>
              <a:rPr lang="en-GB" sz="2000" dirty="0" err="1"/>
              <a:t>neboť</a:t>
            </a:r>
            <a:r>
              <a:rPr lang="en-GB" sz="2000" dirty="0"/>
              <a:t> v </a:t>
            </a:r>
            <a:r>
              <a:rPr lang="en-GB" sz="2000" dirty="0" err="1"/>
              <a:t>něm</a:t>
            </a:r>
            <a:r>
              <a:rPr lang="en-GB" sz="2000" dirty="0"/>
              <a:t> </a:t>
            </a:r>
            <a:r>
              <a:rPr lang="en-GB" sz="2000" dirty="0" err="1"/>
              <a:t>chyběl</a:t>
            </a:r>
            <a:r>
              <a:rPr lang="en-GB" sz="2000" dirty="0"/>
              <a:t> </a:t>
            </a:r>
            <a:r>
              <a:rPr lang="en-GB" sz="2000" dirty="0" err="1"/>
              <a:t>podpis</a:t>
            </a:r>
            <a:r>
              <a:rPr lang="en-GB" sz="2000" dirty="0"/>
              <a:t> </a:t>
            </a:r>
            <a:r>
              <a:rPr lang="en-GB" sz="2000" dirty="0" err="1"/>
              <a:t>stěžovatele</a:t>
            </a:r>
            <a:r>
              <a:rPr lang="en-GB" sz="2000" dirty="0"/>
              <a:t>, </a:t>
            </a:r>
            <a:r>
              <a:rPr lang="en-GB" sz="2000" dirty="0" err="1"/>
              <a:t>přičemž</a:t>
            </a:r>
            <a:r>
              <a:rPr lang="en-GB" sz="2000" dirty="0"/>
              <a:t> absence </a:t>
            </a:r>
            <a:r>
              <a:rPr lang="en-GB" sz="2000" dirty="0" err="1"/>
              <a:t>podpisu</a:t>
            </a:r>
            <a:r>
              <a:rPr lang="en-GB" sz="2000" dirty="0"/>
              <a:t> </a:t>
            </a:r>
            <a:r>
              <a:rPr lang="en-GB" sz="2000" dirty="0" err="1"/>
              <a:t>mohla</a:t>
            </a:r>
            <a:r>
              <a:rPr lang="en-GB" sz="2000" dirty="0"/>
              <a:t> </a:t>
            </a:r>
            <a:r>
              <a:rPr lang="en-GB" sz="2000" dirty="0" err="1"/>
              <a:t>být</a:t>
            </a:r>
            <a:r>
              <a:rPr lang="en-GB" sz="2000" dirty="0"/>
              <a:t> </a:t>
            </a:r>
            <a:r>
              <a:rPr lang="en-GB" sz="2000" dirty="0" err="1"/>
              <a:t>napravena</a:t>
            </a:r>
            <a:r>
              <a:rPr lang="en-GB" sz="2000" dirty="0"/>
              <a:t> </a:t>
            </a:r>
            <a:r>
              <a:rPr lang="en-GB" sz="2000" dirty="0" err="1"/>
              <a:t>výzvou</a:t>
            </a:r>
            <a:r>
              <a:rPr lang="en-GB" sz="2000" dirty="0"/>
              <a:t> </a:t>
            </a:r>
            <a:r>
              <a:rPr lang="en-GB" sz="2000" dirty="0" err="1"/>
              <a:t>podle</a:t>
            </a:r>
            <a:r>
              <a:rPr lang="en-GB" sz="2000" dirty="0"/>
              <a:t> § 59 </a:t>
            </a:r>
            <a:r>
              <a:rPr lang="en-GB" sz="2000" dirty="0" err="1"/>
              <a:t>odst</a:t>
            </a:r>
            <a:r>
              <a:rPr lang="en-GB" sz="2000" dirty="0"/>
              <a:t>. 3 tr. </a:t>
            </a:r>
            <a:r>
              <a:rPr lang="en-GB" sz="2000" dirty="0" err="1"/>
              <a:t>řádu</a:t>
            </a:r>
            <a:r>
              <a:rPr lang="en-GB" sz="2000" dirty="0"/>
              <a:t>, </a:t>
            </a:r>
            <a:r>
              <a:rPr lang="en-GB" sz="2000" dirty="0" err="1"/>
              <a:t>zatížil</a:t>
            </a:r>
            <a:r>
              <a:rPr lang="en-GB" sz="2000" dirty="0"/>
              <a:t> </a:t>
            </a:r>
            <a:r>
              <a:rPr lang="en-GB" sz="2000" dirty="0" err="1"/>
              <a:t>své</a:t>
            </a:r>
            <a:r>
              <a:rPr lang="en-GB" sz="2000" dirty="0"/>
              <a:t> </a:t>
            </a:r>
            <a:r>
              <a:rPr lang="en-GB" sz="2000" dirty="0" err="1"/>
              <a:t>rozhodnutí</a:t>
            </a:r>
            <a:r>
              <a:rPr lang="en-GB" sz="2000" dirty="0"/>
              <a:t> </a:t>
            </a:r>
            <a:r>
              <a:rPr lang="en-GB" sz="2000" dirty="0" err="1"/>
              <a:t>protiústavní</a:t>
            </a:r>
            <a:r>
              <a:rPr lang="en-GB" sz="2000" dirty="0"/>
              <a:t> </a:t>
            </a:r>
            <a:r>
              <a:rPr lang="en-GB" sz="2000" dirty="0" err="1"/>
              <a:t>vadou</a:t>
            </a:r>
            <a:r>
              <a:rPr lang="en-GB" sz="2000" dirty="0"/>
              <a:t>. </a:t>
            </a:r>
            <a:endParaRPr lang="cs-CZ" sz="20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err="1"/>
              <a:t>Městskému</a:t>
            </a:r>
            <a:r>
              <a:rPr lang="en-GB" sz="2000" dirty="0"/>
              <a:t> </a:t>
            </a:r>
            <a:r>
              <a:rPr lang="en-GB" sz="2000" dirty="0" err="1"/>
              <a:t>soudu</a:t>
            </a:r>
            <a:r>
              <a:rPr lang="en-GB" sz="2000" dirty="0"/>
              <a:t> </a:t>
            </a:r>
            <a:r>
              <a:rPr lang="en-GB" sz="2000" dirty="0" err="1"/>
              <a:t>totiž</a:t>
            </a:r>
            <a:r>
              <a:rPr lang="en-GB" sz="2000" dirty="0"/>
              <a:t> </a:t>
            </a:r>
            <a:r>
              <a:rPr lang="en-GB" sz="2000" b="1" dirty="0" err="1"/>
              <a:t>nemohla</a:t>
            </a:r>
            <a:r>
              <a:rPr lang="en-GB" sz="2000" b="1" dirty="0"/>
              <a:t> </a:t>
            </a:r>
            <a:r>
              <a:rPr lang="en-GB" sz="2000" b="1" dirty="0" err="1"/>
              <a:t>vzniknout</a:t>
            </a:r>
            <a:r>
              <a:rPr lang="en-GB" sz="2000" b="1" dirty="0"/>
              <a:t> </a:t>
            </a:r>
            <a:r>
              <a:rPr lang="en-GB" sz="2000" b="1" dirty="0" err="1"/>
              <a:t>žádná</a:t>
            </a:r>
            <a:r>
              <a:rPr lang="en-GB" sz="2000" b="1" dirty="0"/>
              <a:t> </a:t>
            </a:r>
            <a:r>
              <a:rPr lang="en-GB" sz="2000" b="1" dirty="0" err="1"/>
              <a:t>rozumná</a:t>
            </a:r>
            <a:r>
              <a:rPr lang="en-GB" sz="2000" b="1" dirty="0"/>
              <a:t> </a:t>
            </a:r>
            <a:r>
              <a:rPr lang="en-GB" sz="2000" b="1" dirty="0" err="1"/>
              <a:t>pochybnost</a:t>
            </a:r>
            <a:r>
              <a:rPr lang="en-GB" sz="2000" b="1" dirty="0"/>
              <a:t> o tom, </a:t>
            </a:r>
            <a:r>
              <a:rPr lang="en-GB" sz="2000" b="1" dirty="0" err="1"/>
              <a:t>že</a:t>
            </a:r>
            <a:r>
              <a:rPr lang="en-GB" sz="2000" b="1" dirty="0"/>
              <a:t> </a:t>
            </a:r>
            <a:r>
              <a:rPr lang="en-GB" sz="2000" b="1" dirty="0" err="1"/>
              <a:t>odpor</a:t>
            </a:r>
            <a:r>
              <a:rPr lang="en-GB" sz="2000" b="1" dirty="0"/>
              <a:t> </a:t>
            </a:r>
            <a:r>
              <a:rPr lang="en-GB" sz="2000" b="1" dirty="0" err="1"/>
              <a:t>proti</a:t>
            </a:r>
            <a:r>
              <a:rPr lang="en-GB" sz="2000" b="1" dirty="0"/>
              <a:t> </a:t>
            </a:r>
            <a:r>
              <a:rPr lang="en-GB" sz="2000" b="1" dirty="0" err="1"/>
              <a:t>trestnímu</a:t>
            </a:r>
            <a:r>
              <a:rPr lang="en-GB" sz="2000" b="1" dirty="0"/>
              <a:t> </a:t>
            </a:r>
            <a:r>
              <a:rPr lang="en-GB" sz="2000" b="1" dirty="0" err="1"/>
              <a:t>příkazu</a:t>
            </a:r>
            <a:r>
              <a:rPr lang="en-GB" sz="2000" b="1" dirty="0"/>
              <a:t> </a:t>
            </a:r>
            <a:r>
              <a:rPr lang="en-GB" sz="2000" b="1" dirty="0" err="1"/>
              <a:t>podal</a:t>
            </a:r>
            <a:r>
              <a:rPr lang="en-GB" sz="2000" b="1" dirty="0"/>
              <a:t> </a:t>
            </a:r>
            <a:r>
              <a:rPr lang="en-GB" sz="2000" b="1" dirty="0" err="1"/>
              <a:t>skutečně</a:t>
            </a:r>
            <a:r>
              <a:rPr lang="en-GB" sz="2000" b="1" dirty="0"/>
              <a:t> </a:t>
            </a:r>
            <a:r>
              <a:rPr lang="en-GB" sz="2000" b="1" dirty="0" err="1"/>
              <a:t>stěžovatel</a:t>
            </a:r>
            <a:r>
              <a:rPr lang="en-GB" sz="2000" dirty="0"/>
              <a:t>, </a:t>
            </a:r>
            <a:r>
              <a:rPr lang="en-GB" sz="2000" b="1" dirty="0" err="1"/>
              <a:t>neboť</a:t>
            </a:r>
            <a:r>
              <a:rPr lang="en-GB" sz="2000" b="1" dirty="0"/>
              <a:t> </a:t>
            </a:r>
            <a:r>
              <a:rPr lang="en-GB" sz="2000" b="1" dirty="0" err="1"/>
              <a:t>okolnost</a:t>
            </a:r>
            <a:r>
              <a:rPr lang="en-GB" sz="2000" b="1" dirty="0"/>
              <a:t>, </a:t>
            </a:r>
            <a:r>
              <a:rPr lang="en-GB" sz="2000" b="1" dirty="0" err="1"/>
              <a:t>že</a:t>
            </a:r>
            <a:r>
              <a:rPr lang="en-GB" sz="2000" b="1" dirty="0"/>
              <a:t> </a:t>
            </a:r>
            <a:r>
              <a:rPr lang="en-GB" sz="2000" b="1" dirty="0" err="1"/>
              <a:t>ho</a:t>
            </a:r>
            <a:r>
              <a:rPr lang="en-GB" sz="2000" b="1" dirty="0"/>
              <a:t> </a:t>
            </a:r>
            <a:r>
              <a:rPr lang="en-GB" sz="2000" b="1" dirty="0" err="1"/>
              <a:t>opomněl</a:t>
            </a:r>
            <a:r>
              <a:rPr lang="en-GB" sz="2000" b="1" dirty="0"/>
              <a:t> </a:t>
            </a:r>
            <a:r>
              <a:rPr lang="en-GB" sz="2000" b="1" dirty="0" err="1"/>
              <a:t>podepsat</a:t>
            </a:r>
            <a:r>
              <a:rPr lang="en-GB" sz="2000" b="1" dirty="0"/>
              <a:t>, </a:t>
            </a:r>
            <a:r>
              <a:rPr lang="en-GB" sz="2000" b="1" dirty="0" err="1"/>
              <a:t>lze</a:t>
            </a:r>
            <a:r>
              <a:rPr lang="en-GB" sz="2000" b="1" dirty="0"/>
              <a:t> </a:t>
            </a:r>
            <a:r>
              <a:rPr lang="en-GB" sz="2000" b="1" dirty="0" err="1"/>
              <a:t>sice</a:t>
            </a:r>
            <a:r>
              <a:rPr lang="en-GB" sz="2000" b="1" dirty="0"/>
              <a:t> </a:t>
            </a:r>
            <a:r>
              <a:rPr lang="en-GB" sz="2000" b="1" dirty="0" err="1"/>
              <a:t>považovat</a:t>
            </a:r>
            <a:r>
              <a:rPr lang="en-GB" sz="2000" b="1" dirty="0"/>
              <a:t> </a:t>
            </a:r>
            <a:r>
              <a:rPr lang="en-GB" sz="2000" b="1" dirty="0" err="1"/>
              <a:t>za</a:t>
            </a:r>
            <a:r>
              <a:rPr lang="en-GB" sz="2000" b="1" dirty="0"/>
              <a:t> </a:t>
            </a:r>
            <a:r>
              <a:rPr lang="en-GB" sz="2000" b="1" dirty="0" err="1"/>
              <a:t>formální</a:t>
            </a:r>
            <a:r>
              <a:rPr lang="en-GB" sz="2000" b="1" dirty="0"/>
              <a:t> </a:t>
            </a:r>
            <a:r>
              <a:rPr lang="en-GB" sz="2000" b="1" dirty="0" err="1"/>
              <a:t>nedostatek</a:t>
            </a:r>
            <a:r>
              <a:rPr lang="en-GB" sz="2000" b="1" dirty="0"/>
              <a:t>, ten ale </a:t>
            </a:r>
            <a:r>
              <a:rPr lang="en-GB" sz="2000" b="1" dirty="0" err="1"/>
              <a:t>nicméně</a:t>
            </a:r>
            <a:r>
              <a:rPr lang="en-GB" sz="2000" b="1" dirty="0"/>
              <a:t> v </a:t>
            </a:r>
            <a:r>
              <a:rPr lang="en-GB" sz="2000" b="1" dirty="0" err="1"/>
              <a:t>daných</a:t>
            </a:r>
            <a:r>
              <a:rPr lang="en-GB" sz="2000" b="1" dirty="0"/>
              <a:t> </a:t>
            </a:r>
            <a:r>
              <a:rPr lang="en-GB" sz="2000" b="1" dirty="0" err="1"/>
              <a:t>souvislostech</a:t>
            </a:r>
            <a:r>
              <a:rPr lang="en-GB" sz="2000" b="1" dirty="0"/>
              <a:t> </a:t>
            </a:r>
            <a:r>
              <a:rPr lang="en-GB" sz="2000" b="1" dirty="0" err="1"/>
              <a:t>neopravňoval</a:t>
            </a:r>
            <a:r>
              <a:rPr lang="en-GB" sz="2000" b="1" dirty="0"/>
              <a:t> k </a:t>
            </a:r>
            <a:r>
              <a:rPr lang="en-GB" sz="2000" b="1" dirty="0" err="1"/>
              <a:t>jednoznačnému</a:t>
            </a:r>
            <a:r>
              <a:rPr lang="en-GB" sz="2000" b="1" dirty="0"/>
              <a:t> </a:t>
            </a:r>
            <a:r>
              <a:rPr lang="en-GB" sz="2000" b="1" dirty="0" err="1"/>
              <a:t>závěru</a:t>
            </a:r>
            <a:r>
              <a:rPr lang="en-GB" sz="2000" b="1" dirty="0"/>
              <a:t>, </a:t>
            </a:r>
            <a:r>
              <a:rPr lang="en-GB" sz="2000" b="1" dirty="0" err="1"/>
              <a:t>že</a:t>
            </a:r>
            <a:r>
              <a:rPr lang="en-GB" sz="2000" b="1" dirty="0"/>
              <a:t> z </a:t>
            </a:r>
            <a:r>
              <a:rPr lang="en-GB" sz="2000" b="1" dirty="0" err="1"/>
              <a:t>opravného</a:t>
            </a:r>
            <a:r>
              <a:rPr lang="en-GB" sz="2000" b="1" dirty="0"/>
              <a:t> </a:t>
            </a:r>
            <a:r>
              <a:rPr lang="en-GB" sz="2000" b="1" dirty="0" err="1"/>
              <a:t>prostředku</a:t>
            </a:r>
            <a:r>
              <a:rPr lang="en-GB" sz="2000" b="1" dirty="0"/>
              <a:t> </a:t>
            </a:r>
            <a:r>
              <a:rPr lang="en-GB" sz="2000" b="1" dirty="0" err="1"/>
              <a:t>nebylo</a:t>
            </a:r>
            <a:r>
              <a:rPr lang="en-GB" sz="2000" b="1" dirty="0"/>
              <a:t> </a:t>
            </a:r>
            <a:r>
              <a:rPr lang="en-GB" sz="2000" b="1" dirty="0" err="1"/>
              <a:t>zřejmé</a:t>
            </a:r>
            <a:r>
              <a:rPr lang="en-GB" sz="2000" b="1" dirty="0"/>
              <a:t>, </a:t>
            </a:r>
            <a:r>
              <a:rPr lang="en-GB" sz="2000" b="1" dirty="0" err="1"/>
              <a:t>kdo</a:t>
            </a:r>
            <a:r>
              <a:rPr lang="en-GB" sz="2000" b="1" dirty="0"/>
              <a:t> </a:t>
            </a:r>
            <a:r>
              <a:rPr lang="en-GB" sz="2000" b="1" dirty="0" err="1"/>
              <a:t>ho</a:t>
            </a:r>
            <a:r>
              <a:rPr lang="en-GB" sz="2000" b="1" dirty="0"/>
              <a:t> </a:t>
            </a:r>
            <a:r>
              <a:rPr lang="en-GB" sz="2000" b="1" dirty="0" err="1"/>
              <a:t>učinil</a:t>
            </a:r>
            <a:r>
              <a:rPr lang="en-GB" sz="2000" dirty="0"/>
              <a:t>, a </a:t>
            </a:r>
            <a:r>
              <a:rPr lang="en-GB" sz="2000" dirty="0" err="1"/>
              <a:t>že</a:t>
            </a:r>
            <a:r>
              <a:rPr lang="en-GB" sz="2000" dirty="0"/>
              <a:t> absence </a:t>
            </a:r>
            <a:r>
              <a:rPr lang="en-GB" sz="2000" dirty="0" err="1"/>
              <a:t>takové</a:t>
            </a:r>
            <a:r>
              <a:rPr lang="en-GB" sz="2000" dirty="0"/>
              <a:t> </a:t>
            </a:r>
            <a:r>
              <a:rPr lang="en-GB" sz="2000" dirty="0" err="1"/>
              <a:t>náležitosti</a:t>
            </a:r>
            <a:r>
              <a:rPr lang="en-GB" sz="2000" dirty="0"/>
              <a:t> </a:t>
            </a:r>
            <a:r>
              <a:rPr lang="en-GB" sz="2000" dirty="0" err="1"/>
              <a:t>vylučuje</a:t>
            </a:r>
            <a:r>
              <a:rPr lang="en-GB" sz="2000" dirty="0"/>
              <a:t>, aby se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podání</a:t>
            </a:r>
            <a:r>
              <a:rPr lang="en-GB" sz="2000" dirty="0"/>
              <a:t> </a:t>
            </a:r>
            <a:r>
              <a:rPr lang="en-GB" sz="2000" dirty="0" err="1"/>
              <a:t>hledělo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opravný</a:t>
            </a:r>
            <a:r>
              <a:rPr lang="en-GB" sz="2000" dirty="0"/>
              <a:t> </a:t>
            </a:r>
            <a:r>
              <a:rPr lang="en-GB" sz="2000" dirty="0" err="1"/>
              <a:t>prostředek</a:t>
            </a:r>
            <a:r>
              <a:rPr lang="en-GB" sz="2000" dirty="0"/>
              <a:t>. </a:t>
            </a:r>
            <a:r>
              <a:rPr lang="en-GB" sz="2000" dirty="0" err="1"/>
              <a:t>Takový</a:t>
            </a:r>
            <a:r>
              <a:rPr lang="en-GB" sz="2000" dirty="0"/>
              <a:t> </a:t>
            </a:r>
            <a:r>
              <a:rPr lang="en-GB" sz="2000" dirty="0" err="1"/>
              <a:t>názor</a:t>
            </a:r>
            <a:r>
              <a:rPr lang="en-GB" sz="2000" dirty="0"/>
              <a:t> je </a:t>
            </a:r>
            <a:r>
              <a:rPr lang="en-GB" sz="2000" dirty="0" err="1"/>
              <a:t>zatížen</a:t>
            </a:r>
            <a:r>
              <a:rPr lang="en-GB" sz="2000" dirty="0"/>
              <a:t> </a:t>
            </a:r>
            <a:r>
              <a:rPr lang="en-GB" sz="2000" dirty="0" err="1"/>
              <a:t>přílišným</a:t>
            </a:r>
            <a:r>
              <a:rPr lang="en-GB" sz="2000" dirty="0"/>
              <a:t> </a:t>
            </a:r>
            <a:r>
              <a:rPr lang="en-GB" sz="2000" dirty="0" err="1"/>
              <a:t>formalismem</a:t>
            </a:r>
            <a:r>
              <a:rPr lang="en-GB" sz="2000" dirty="0"/>
              <a:t>. </a:t>
            </a:r>
            <a:r>
              <a:rPr lang="en-GB" sz="2000" dirty="0" err="1"/>
              <a:t>Postup</a:t>
            </a:r>
            <a:r>
              <a:rPr lang="en-GB" sz="2000" dirty="0"/>
              <a:t> </a:t>
            </a:r>
            <a:r>
              <a:rPr lang="en-GB" sz="2000" dirty="0" err="1"/>
              <a:t>městského</a:t>
            </a:r>
            <a:r>
              <a:rPr lang="en-GB" sz="2000" dirty="0"/>
              <a:t> </a:t>
            </a:r>
            <a:r>
              <a:rPr lang="en-GB" sz="2000" dirty="0" err="1"/>
              <a:t>soudu</a:t>
            </a:r>
            <a:r>
              <a:rPr lang="en-GB" sz="2000" dirty="0"/>
              <a:t>, </a:t>
            </a:r>
            <a:r>
              <a:rPr lang="en-GB" sz="2000" dirty="0" err="1"/>
              <a:t>vedoucí</a:t>
            </a:r>
            <a:r>
              <a:rPr lang="en-GB" sz="2000" dirty="0"/>
              <a:t> k </a:t>
            </a:r>
            <a:r>
              <a:rPr lang="en-GB" sz="2000" dirty="0" err="1"/>
              <a:t>vydání</a:t>
            </a:r>
            <a:r>
              <a:rPr lang="en-GB" sz="2000" dirty="0"/>
              <a:t> </a:t>
            </a:r>
            <a:r>
              <a:rPr lang="en-GB" sz="2000" dirty="0" err="1"/>
              <a:t>napadeného</a:t>
            </a:r>
            <a:r>
              <a:rPr lang="en-GB" sz="2000" dirty="0"/>
              <a:t> </a:t>
            </a:r>
            <a:r>
              <a:rPr lang="en-GB" sz="2000" dirty="0" err="1"/>
              <a:t>rozhodnutí</a:t>
            </a:r>
            <a:r>
              <a:rPr lang="en-GB" sz="2000" dirty="0"/>
              <a:t>, </a:t>
            </a:r>
            <a:r>
              <a:rPr lang="en-GB" sz="2000" dirty="0" err="1"/>
              <a:t>tak</a:t>
            </a:r>
            <a:r>
              <a:rPr lang="en-GB" sz="2000" dirty="0"/>
              <a:t> </a:t>
            </a:r>
            <a:r>
              <a:rPr lang="en-GB" sz="2000" dirty="0" err="1"/>
              <a:t>vykazuje</a:t>
            </a:r>
            <a:r>
              <a:rPr lang="en-GB" sz="2000" dirty="0"/>
              <a:t> </a:t>
            </a:r>
            <a:r>
              <a:rPr lang="en-GB" sz="2000" dirty="0" err="1"/>
              <a:t>prvky</a:t>
            </a:r>
            <a:r>
              <a:rPr lang="en-GB" sz="2000" dirty="0"/>
              <a:t> </a:t>
            </a:r>
            <a:r>
              <a:rPr lang="en-GB" sz="2000" dirty="0" err="1"/>
              <a:t>libovůle</a:t>
            </a:r>
            <a:r>
              <a:rPr lang="en-GB" sz="2000" dirty="0"/>
              <a:t>, </a:t>
            </a:r>
            <a:r>
              <a:rPr lang="en-GB" sz="2000" dirty="0" err="1"/>
              <a:t>vedoucí</a:t>
            </a:r>
            <a:r>
              <a:rPr lang="en-GB" sz="2000" dirty="0"/>
              <a:t> k </a:t>
            </a:r>
            <a:r>
              <a:rPr lang="en-GB" sz="2000" dirty="0" err="1"/>
              <a:t>porušení</a:t>
            </a:r>
            <a:r>
              <a:rPr lang="en-GB" sz="2000" dirty="0"/>
              <a:t> </a:t>
            </a:r>
            <a:r>
              <a:rPr lang="en-GB" sz="2000" dirty="0" err="1"/>
              <a:t>práva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přístup</a:t>
            </a:r>
            <a:r>
              <a:rPr lang="en-GB" sz="2000" dirty="0"/>
              <a:t> k </a:t>
            </a:r>
            <a:r>
              <a:rPr lang="en-GB" sz="2000" dirty="0" err="1"/>
              <a:t>soudu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je </a:t>
            </a:r>
            <a:r>
              <a:rPr lang="en-GB" sz="2000" dirty="0" err="1"/>
              <a:t>nedílnou</a:t>
            </a:r>
            <a:r>
              <a:rPr lang="en-GB" sz="2000" dirty="0"/>
              <a:t> </a:t>
            </a:r>
            <a:r>
              <a:rPr lang="en-GB" sz="2000" dirty="0" err="1"/>
              <a:t>součástí</a:t>
            </a:r>
            <a:r>
              <a:rPr lang="en-GB" sz="2000" dirty="0"/>
              <a:t> </a:t>
            </a:r>
            <a:r>
              <a:rPr lang="en-GB" sz="2000" dirty="0" err="1"/>
              <a:t>práva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soudní</a:t>
            </a:r>
            <a:r>
              <a:rPr lang="en-GB" sz="2000" dirty="0"/>
              <a:t> a </a:t>
            </a:r>
            <a:r>
              <a:rPr lang="en-GB" sz="2000" dirty="0" err="1"/>
              <a:t>jinou</a:t>
            </a:r>
            <a:r>
              <a:rPr lang="en-GB" sz="2000" dirty="0"/>
              <a:t> </a:t>
            </a:r>
            <a:r>
              <a:rPr lang="en-GB" sz="2000" dirty="0" err="1"/>
              <a:t>právní</a:t>
            </a:r>
            <a:r>
              <a:rPr lang="en-GB" sz="2000" dirty="0"/>
              <a:t> </a:t>
            </a:r>
            <a:r>
              <a:rPr lang="en-GB" sz="2000" dirty="0" err="1"/>
              <a:t>ochranu</a:t>
            </a:r>
            <a:r>
              <a:rPr lang="en-GB" sz="2000" dirty="0"/>
              <a:t> </a:t>
            </a:r>
            <a:r>
              <a:rPr lang="en-GB" sz="2000" dirty="0" err="1"/>
              <a:t>podle</a:t>
            </a:r>
            <a:r>
              <a:rPr lang="en-GB" sz="2000" dirty="0"/>
              <a:t> </a:t>
            </a:r>
            <a:r>
              <a:rPr lang="en-GB" sz="2000" dirty="0" err="1"/>
              <a:t>čl</a:t>
            </a:r>
            <a:r>
              <a:rPr lang="en-GB" sz="2000" dirty="0"/>
              <a:t>. 36 </a:t>
            </a:r>
            <a:r>
              <a:rPr lang="en-GB" sz="2000" dirty="0" err="1"/>
              <a:t>odst</a:t>
            </a:r>
            <a:r>
              <a:rPr lang="en-GB" sz="2000" dirty="0"/>
              <a:t>. 1 </a:t>
            </a:r>
            <a:r>
              <a:rPr lang="en-GB" sz="2000" dirty="0" err="1"/>
              <a:t>Listiny</a:t>
            </a:r>
            <a:r>
              <a:rPr lang="en-GB" sz="2000" dirty="0"/>
              <a:t> </a:t>
            </a:r>
            <a:r>
              <a:rPr lang="en-GB" sz="2000" dirty="0" err="1"/>
              <a:t>základních</a:t>
            </a:r>
            <a:r>
              <a:rPr lang="en-GB" sz="2000" dirty="0"/>
              <a:t> </a:t>
            </a:r>
            <a:r>
              <a:rPr lang="en-GB" sz="2000" dirty="0" err="1"/>
              <a:t>práv</a:t>
            </a:r>
            <a:r>
              <a:rPr lang="en-GB" sz="2000" dirty="0"/>
              <a:t> a </a:t>
            </a:r>
            <a:r>
              <a:rPr lang="en-GB" sz="2000" dirty="0" err="1"/>
              <a:t>svobod</a:t>
            </a:r>
            <a:r>
              <a:rPr lang="en-GB" sz="2000" dirty="0"/>
              <a:t>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650257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999" y="720000"/>
            <a:ext cx="11183825" cy="451576"/>
          </a:xfrm>
        </p:spPr>
        <p:txBody>
          <a:bodyPr/>
          <a:lstStyle/>
          <a:p>
            <a:r>
              <a:rPr lang="en-GB" b="0" i="1" dirty="0" err="1"/>
              <a:t>Lozovyye</a:t>
            </a:r>
            <a:r>
              <a:rPr lang="en-GB" b="0" i="1" dirty="0"/>
              <a:t> </a:t>
            </a:r>
            <a:r>
              <a:rPr lang="cs-CZ" b="0" i="1" dirty="0" smtClean="0"/>
              <a:t>proti Rusku</a:t>
            </a:r>
            <a:r>
              <a:rPr lang="en-GB" b="0" i="1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neinformování rodičů o smrti jejich syna, kter</a:t>
            </a:r>
            <a:r>
              <a:rPr lang="cs-CZ" dirty="0" smtClean="0"/>
              <a:t>ý byl pohřben dříve, než se o jeho smrti dozvěděli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ačkoliv orgány činné v trestním řízení učinily kroky ke zjištění rodičů zesnulého, aby se tito mohli účastnit trestního řízení jako poškození, nepovedlo se jim to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zesnulý musel být exhumován, aby mohl být následně náležitě pohřben za přítomnosti svých příbuzných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dle ESLP šlo o porušení práva na soukromý a rodinný život, a to hlavně proto, že ke zjištění rodičů OČTŘ nevyvinuly dostatečné úsilí (mohli je snadno zjistit např. ze záznamu hovorů v telefonu zesnulého)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19997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991544" y="3186662"/>
            <a:ext cx="7772400" cy="1470025"/>
          </a:xfrm>
        </p:spPr>
        <p:txBody>
          <a:bodyPr/>
          <a:lstStyle/>
          <a:p>
            <a:pPr algn="ctr"/>
            <a:r>
              <a:rPr lang="cs-CZ"/>
              <a:t>Děkuji Vám za pozornost!</a:t>
            </a:r>
            <a:br>
              <a:rPr lang="cs-CZ"/>
            </a:b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2921977" y="2048608"/>
            <a:ext cx="6400800" cy="1752600"/>
          </a:xfrm>
        </p:spPr>
        <p:txBody>
          <a:bodyPr/>
          <a:lstStyle/>
          <a:p>
            <a:endParaRPr lang="cs-CZ" dirty="0"/>
          </a:p>
          <a:p>
            <a:r>
              <a:rPr lang="cs-CZ" sz="4800"/>
              <a:t>Otázky?</a:t>
            </a:r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968752" y="4498376"/>
            <a:ext cx="430726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 smtClean="0"/>
              <a:t>JUDr. </a:t>
            </a:r>
            <a:r>
              <a:rPr lang="cs-CZ" sz="1800" dirty="0"/>
              <a:t>Jan Provazník, Ph.D.</a:t>
            </a:r>
          </a:p>
          <a:p>
            <a:r>
              <a:rPr lang="cs-CZ" sz="1800" dirty="0"/>
              <a:t>Katedra trestního práva </a:t>
            </a:r>
          </a:p>
          <a:p>
            <a:r>
              <a:rPr lang="cs-CZ" sz="1800" dirty="0"/>
              <a:t>Právnická fakulta, Masarykova univerzita</a:t>
            </a:r>
          </a:p>
          <a:p>
            <a:r>
              <a:rPr lang="cs-CZ" sz="1800" dirty="0"/>
              <a:t>Veveří 158/70</a:t>
            </a:r>
          </a:p>
          <a:p>
            <a:r>
              <a:rPr lang="cs-CZ" sz="1800" dirty="0"/>
              <a:t>611 80 Brno </a:t>
            </a:r>
          </a:p>
          <a:p>
            <a:r>
              <a:rPr lang="cs-CZ" sz="1800" b="1" dirty="0"/>
              <a:t>jan.provaznik@law.muni.cz</a:t>
            </a:r>
          </a:p>
        </p:txBody>
      </p:sp>
    </p:spTree>
    <p:extLst>
      <p:ext uri="{BB962C8B-B14F-4D97-AF65-F5344CB8AC3E}">
        <p14:creationId xmlns:p14="http://schemas.microsoft.com/office/powerpoint/2010/main" val="1063714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9629" y="720000"/>
            <a:ext cx="11962015" cy="451576"/>
          </a:xfrm>
        </p:spPr>
        <p:txBody>
          <a:bodyPr/>
          <a:lstStyle/>
          <a:p>
            <a:r>
              <a:rPr lang="pl-PL" dirty="0"/>
              <a:t>nález sp. zn. IV. ÚS 45/18 ze dne 21. 2. </a:t>
            </a:r>
            <a:r>
              <a:rPr lang="pl-PL" dirty="0" smtClean="0"/>
              <a:t>2018 (J.J.)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61850" y="1463039"/>
            <a:ext cx="11737571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dirty="0" err="1"/>
              <a:t>Požadavek</a:t>
            </a:r>
            <a:r>
              <a:rPr lang="en-GB" dirty="0"/>
              <a:t> </a:t>
            </a:r>
            <a:r>
              <a:rPr lang="en-GB" b="1" dirty="0"/>
              <a:t>§ 57 </a:t>
            </a:r>
            <a:r>
              <a:rPr lang="en-GB" b="1" dirty="0" err="1"/>
              <a:t>trestního</a:t>
            </a:r>
            <a:r>
              <a:rPr lang="en-GB" b="1" dirty="0"/>
              <a:t> </a:t>
            </a:r>
            <a:r>
              <a:rPr lang="en-GB" b="1" dirty="0" err="1"/>
              <a:t>zákoníku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nepřetržitý</a:t>
            </a:r>
            <a:r>
              <a:rPr lang="en-GB" b="1" dirty="0"/>
              <a:t> </a:t>
            </a:r>
            <a:r>
              <a:rPr lang="en-GB" b="1" dirty="0" err="1"/>
              <a:t>pobyt</a:t>
            </a:r>
            <a:r>
              <a:rPr lang="en-GB" b="1" dirty="0"/>
              <a:t> </a:t>
            </a:r>
            <a:r>
              <a:rPr lang="en-GB" b="1" dirty="0" err="1"/>
              <a:t>ve</a:t>
            </a:r>
            <a:r>
              <a:rPr lang="en-GB" b="1" dirty="0"/>
              <a:t> </a:t>
            </a:r>
            <a:r>
              <a:rPr lang="en-GB" b="1" dirty="0" err="1"/>
              <a:t>věznici</a:t>
            </a:r>
            <a:r>
              <a:rPr lang="en-GB" b="1" dirty="0"/>
              <a:t> </a:t>
            </a:r>
            <a:r>
              <a:rPr lang="en-GB" b="1" dirty="0" err="1"/>
              <a:t>určitého</a:t>
            </a:r>
            <a:r>
              <a:rPr lang="en-GB" b="1" dirty="0"/>
              <a:t> </a:t>
            </a:r>
            <a:r>
              <a:rPr lang="en-GB" b="1" dirty="0" err="1"/>
              <a:t>typu</a:t>
            </a:r>
            <a:r>
              <a:rPr lang="en-GB" b="1" dirty="0"/>
              <a:t> </a:t>
            </a:r>
            <a:r>
              <a:rPr lang="en-GB" b="1" dirty="0" err="1"/>
              <a:t>není</a:t>
            </a:r>
            <a:r>
              <a:rPr lang="en-GB" b="1" dirty="0"/>
              <a:t> </a:t>
            </a:r>
            <a:r>
              <a:rPr lang="en-GB" b="1" dirty="0" err="1"/>
              <a:t>možné</a:t>
            </a:r>
            <a:r>
              <a:rPr lang="en-GB" b="1" dirty="0"/>
              <a:t> </a:t>
            </a:r>
            <a:r>
              <a:rPr lang="en-GB" b="1" dirty="0" err="1"/>
              <a:t>aplikovat</a:t>
            </a:r>
            <a:r>
              <a:rPr lang="en-GB" b="1" dirty="0"/>
              <a:t> </a:t>
            </a:r>
            <a:r>
              <a:rPr lang="en-GB" b="1" dirty="0" err="1"/>
              <a:t>formalisticky</a:t>
            </a:r>
            <a:r>
              <a:rPr lang="en-GB" dirty="0"/>
              <a:t>, bez </a:t>
            </a:r>
            <a:r>
              <a:rPr lang="en-GB" dirty="0" err="1"/>
              <a:t>ohledu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konkrétní</a:t>
            </a:r>
            <a:r>
              <a:rPr lang="en-GB" dirty="0"/>
              <a:t> </a:t>
            </a:r>
            <a:r>
              <a:rPr lang="en-GB" dirty="0" err="1"/>
              <a:t>důvody</a:t>
            </a:r>
            <a:r>
              <a:rPr lang="en-GB" dirty="0"/>
              <a:t> </a:t>
            </a:r>
            <a:r>
              <a:rPr lang="en-GB" dirty="0" err="1"/>
              <a:t>případného</a:t>
            </a:r>
            <a:r>
              <a:rPr lang="en-GB" dirty="0"/>
              <a:t> </a:t>
            </a:r>
            <a:r>
              <a:rPr lang="en-GB" dirty="0" err="1"/>
              <a:t>přerušení</a:t>
            </a:r>
            <a:r>
              <a:rPr lang="en-GB" dirty="0"/>
              <a:t> </a:t>
            </a:r>
            <a:r>
              <a:rPr lang="en-GB" dirty="0" err="1"/>
              <a:t>výkonu</a:t>
            </a:r>
            <a:r>
              <a:rPr lang="en-GB" dirty="0"/>
              <a:t> </a:t>
            </a:r>
            <a:r>
              <a:rPr lang="en-GB" dirty="0" err="1"/>
              <a:t>trestu</a:t>
            </a:r>
            <a:r>
              <a:rPr lang="en-GB" dirty="0"/>
              <a:t>. V </a:t>
            </a:r>
            <a:r>
              <a:rPr lang="en-GB" dirty="0" err="1"/>
              <a:t>projednávaném</a:t>
            </a:r>
            <a:r>
              <a:rPr lang="en-GB" dirty="0"/>
              <a:t>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b="1" dirty="0" err="1"/>
              <a:t>Nejvyšší</a:t>
            </a:r>
            <a:r>
              <a:rPr lang="en-GB" b="1" dirty="0"/>
              <a:t> </a:t>
            </a:r>
            <a:r>
              <a:rPr lang="en-GB" b="1" dirty="0" err="1"/>
              <a:t>soud</a:t>
            </a:r>
            <a:r>
              <a:rPr lang="en-GB" b="1" dirty="0"/>
              <a:t> </a:t>
            </a:r>
            <a:r>
              <a:rPr lang="en-GB" b="1" dirty="0" err="1"/>
              <a:t>zrušil</a:t>
            </a:r>
            <a:r>
              <a:rPr lang="en-GB" b="1" dirty="0"/>
              <a:t> </a:t>
            </a:r>
            <a:r>
              <a:rPr lang="en-GB" b="1" dirty="0" err="1"/>
              <a:t>pravomocné</a:t>
            </a:r>
            <a:r>
              <a:rPr lang="en-GB" b="1" dirty="0"/>
              <a:t> </a:t>
            </a:r>
            <a:r>
              <a:rPr lang="en-GB" b="1" dirty="0" err="1"/>
              <a:t>rozhodnutí</a:t>
            </a:r>
            <a:r>
              <a:rPr lang="en-GB" b="1" dirty="0"/>
              <a:t> </a:t>
            </a:r>
            <a:r>
              <a:rPr lang="en-GB" b="1" dirty="0" err="1"/>
              <a:t>odvolacího</a:t>
            </a:r>
            <a:r>
              <a:rPr lang="en-GB" b="1" dirty="0"/>
              <a:t> </a:t>
            </a:r>
            <a:r>
              <a:rPr lang="en-GB" b="1" dirty="0" err="1"/>
              <a:t>soudu</a:t>
            </a:r>
            <a:r>
              <a:rPr lang="en-GB" b="1" dirty="0"/>
              <a:t> v </a:t>
            </a:r>
            <a:r>
              <a:rPr lang="en-GB" b="1" dirty="0" err="1"/>
              <a:t>době</a:t>
            </a:r>
            <a:r>
              <a:rPr lang="en-GB" b="1" dirty="0"/>
              <a:t>, </a:t>
            </a:r>
            <a:r>
              <a:rPr lang="en-GB" b="1" dirty="0" err="1"/>
              <a:t>kdy</a:t>
            </a:r>
            <a:r>
              <a:rPr lang="en-GB" b="1" dirty="0"/>
              <a:t> </a:t>
            </a:r>
            <a:r>
              <a:rPr lang="en-GB" b="1" dirty="0" err="1"/>
              <a:t>stěžovatel</a:t>
            </a:r>
            <a:r>
              <a:rPr lang="en-GB" b="1" dirty="0"/>
              <a:t> </a:t>
            </a:r>
            <a:r>
              <a:rPr lang="en-GB" b="1" dirty="0" err="1"/>
              <a:t>již</a:t>
            </a:r>
            <a:r>
              <a:rPr lang="en-GB" b="1" dirty="0"/>
              <a:t> </a:t>
            </a:r>
            <a:r>
              <a:rPr lang="en-GB" b="1" dirty="0" err="1"/>
              <a:t>část</a:t>
            </a:r>
            <a:r>
              <a:rPr lang="en-GB" b="1" dirty="0"/>
              <a:t> </a:t>
            </a:r>
            <a:r>
              <a:rPr lang="en-GB" b="1" dirty="0" err="1"/>
              <a:t>trestu</a:t>
            </a:r>
            <a:r>
              <a:rPr lang="en-GB" b="1" dirty="0"/>
              <a:t> </a:t>
            </a:r>
            <a:r>
              <a:rPr lang="en-GB" b="1" dirty="0" err="1"/>
              <a:t>vykonal</a:t>
            </a:r>
            <a:r>
              <a:rPr lang="en-GB" b="1" dirty="0"/>
              <a:t>. </a:t>
            </a:r>
            <a:r>
              <a:rPr lang="en-GB" b="1" dirty="0" err="1"/>
              <a:t>Poté</a:t>
            </a:r>
            <a:r>
              <a:rPr lang="en-GB" b="1" dirty="0"/>
              <a:t>, co </a:t>
            </a:r>
            <a:r>
              <a:rPr lang="en-GB" b="1" dirty="0" err="1"/>
              <a:t>byl</a:t>
            </a:r>
            <a:r>
              <a:rPr lang="en-GB" b="1" dirty="0"/>
              <a:t> </a:t>
            </a:r>
            <a:r>
              <a:rPr lang="en-GB" b="1" dirty="0" err="1"/>
              <a:t>stěžovatel</a:t>
            </a:r>
            <a:r>
              <a:rPr lang="en-GB" b="1" dirty="0"/>
              <a:t> </a:t>
            </a:r>
            <a:r>
              <a:rPr lang="en-GB" b="1" dirty="0" err="1"/>
              <a:t>znovu</a:t>
            </a:r>
            <a:r>
              <a:rPr lang="en-GB" b="1" dirty="0"/>
              <a:t> </a:t>
            </a:r>
            <a:r>
              <a:rPr lang="en-GB" b="1" dirty="0" err="1"/>
              <a:t>pravomocně</a:t>
            </a:r>
            <a:r>
              <a:rPr lang="en-GB" b="1" dirty="0"/>
              <a:t> </a:t>
            </a:r>
            <a:r>
              <a:rPr lang="en-GB" b="1" dirty="0" err="1"/>
              <a:t>odsouzen</a:t>
            </a:r>
            <a:r>
              <a:rPr lang="en-GB" b="1" dirty="0"/>
              <a:t> a </a:t>
            </a:r>
            <a:r>
              <a:rPr lang="en-GB" b="1" dirty="0" err="1"/>
              <a:t>umístěn</a:t>
            </a:r>
            <a:r>
              <a:rPr lang="en-GB" b="1" dirty="0"/>
              <a:t> do </a:t>
            </a:r>
            <a:r>
              <a:rPr lang="en-GB" b="1" dirty="0" err="1"/>
              <a:t>stejného</a:t>
            </a:r>
            <a:r>
              <a:rPr lang="en-GB" b="1" dirty="0"/>
              <a:t> </a:t>
            </a:r>
            <a:r>
              <a:rPr lang="en-GB" b="1" dirty="0" err="1"/>
              <a:t>typu</a:t>
            </a:r>
            <a:r>
              <a:rPr lang="en-GB" b="1" dirty="0"/>
              <a:t> </a:t>
            </a:r>
            <a:r>
              <a:rPr lang="en-GB" b="1" dirty="0" err="1"/>
              <a:t>věznice</a:t>
            </a:r>
            <a:r>
              <a:rPr lang="en-GB" b="1" dirty="0"/>
              <a:t> k </a:t>
            </a:r>
            <a:r>
              <a:rPr lang="en-GB" b="1" dirty="0" err="1"/>
              <a:t>výkonu</a:t>
            </a:r>
            <a:r>
              <a:rPr lang="en-GB" b="1" dirty="0"/>
              <a:t> </a:t>
            </a:r>
            <a:r>
              <a:rPr lang="en-GB" b="1" dirty="0" err="1"/>
              <a:t>shodného</a:t>
            </a:r>
            <a:r>
              <a:rPr lang="en-GB" b="1" dirty="0"/>
              <a:t> </a:t>
            </a:r>
            <a:r>
              <a:rPr lang="en-GB" b="1" dirty="0" err="1"/>
              <a:t>trestu</a:t>
            </a:r>
            <a:r>
              <a:rPr lang="en-GB" b="1" dirty="0"/>
              <a:t>, je </a:t>
            </a:r>
            <a:r>
              <a:rPr lang="en-GB" b="1" dirty="0" err="1"/>
              <a:t>porušením</a:t>
            </a:r>
            <a:r>
              <a:rPr lang="en-GB" b="1" dirty="0"/>
              <a:t> </a:t>
            </a:r>
            <a:r>
              <a:rPr lang="en-GB" b="1" dirty="0" err="1"/>
              <a:t>zaručených</a:t>
            </a:r>
            <a:r>
              <a:rPr lang="en-GB" b="1" dirty="0"/>
              <a:t> </a:t>
            </a:r>
            <a:r>
              <a:rPr lang="en-GB" b="1" dirty="0" err="1"/>
              <a:t>práv</a:t>
            </a:r>
            <a:r>
              <a:rPr lang="en-GB" b="1" dirty="0"/>
              <a:t>, je-li </a:t>
            </a:r>
            <a:r>
              <a:rPr lang="en-GB" b="1" dirty="0" err="1"/>
              <a:t>přetržka</a:t>
            </a:r>
            <a:r>
              <a:rPr lang="en-GB" b="1" dirty="0"/>
              <a:t> </a:t>
            </a:r>
            <a:r>
              <a:rPr lang="en-GB" b="1" dirty="0" err="1"/>
              <a:t>kladena</a:t>
            </a:r>
            <a:r>
              <a:rPr lang="en-GB" b="1" dirty="0"/>
              <a:t> k </a:t>
            </a:r>
            <a:r>
              <a:rPr lang="en-GB" b="1" dirty="0" err="1"/>
              <a:t>tíži</a:t>
            </a:r>
            <a:r>
              <a:rPr lang="en-GB" b="1" dirty="0"/>
              <a:t> </a:t>
            </a:r>
            <a:r>
              <a:rPr lang="en-GB" b="1" dirty="0" err="1"/>
              <a:t>stěžovatele</a:t>
            </a:r>
            <a:r>
              <a:rPr lang="en-GB" b="1" dirty="0"/>
              <a:t>. </a:t>
            </a:r>
            <a:endParaRPr lang="en-GB" sz="20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82156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870575" cy="451576"/>
          </a:xfrm>
        </p:spPr>
        <p:txBody>
          <a:bodyPr/>
          <a:lstStyle/>
          <a:p>
            <a:r>
              <a:rPr lang="pl-PL" dirty="0"/>
              <a:t>nález sp. zn. I. ÚS 4185/16 ze dne 19. 3. </a:t>
            </a:r>
            <a:r>
              <a:rPr lang="pl-PL" dirty="0" smtClean="0"/>
              <a:t>2018 (D.U.)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8064" y="1762298"/>
            <a:ext cx="11962015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1200" dirty="0"/>
              <a:t>Z </a:t>
            </a:r>
            <a:r>
              <a:rPr lang="en-GB" sz="1200" dirty="0" err="1"/>
              <a:t>uvedených</a:t>
            </a:r>
            <a:r>
              <a:rPr lang="en-GB" sz="1200" dirty="0"/>
              <a:t> </a:t>
            </a:r>
            <a:r>
              <a:rPr lang="en-GB" sz="1200" dirty="0" err="1"/>
              <a:t>podkladů</a:t>
            </a:r>
            <a:r>
              <a:rPr lang="en-GB" sz="1200" dirty="0"/>
              <a:t> </a:t>
            </a:r>
            <a:r>
              <a:rPr lang="en-GB" sz="1200" dirty="0" err="1"/>
              <a:t>lze</a:t>
            </a:r>
            <a:r>
              <a:rPr lang="en-GB" sz="1200" dirty="0"/>
              <a:t> v </a:t>
            </a:r>
            <a:r>
              <a:rPr lang="en-GB" sz="1200" dirty="0" err="1"/>
              <a:t>obecné</a:t>
            </a:r>
            <a:r>
              <a:rPr lang="en-GB" sz="1200" dirty="0"/>
              <a:t> </a:t>
            </a:r>
            <a:r>
              <a:rPr lang="en-GB" sz="1200" dirty="0" err="1"/>
              <a:t>rovině</a:t>
            </a:r>
            <a:r>
              <a:rPr lang="en-GB" sz="1200" dirty="0"/>
              <a:t> </a:t>
            </a:r>
            <a:r>
              <a:rPr lang="en-GB" sz="1200" dirty="0" err="1"/>
              <a:t>vyvodit</a:t>
            </a:r>
            <a:r>
              <a:rPr lang="en-GB" sz="1200" dirty="0"/>
              <a:t>, </a:t>
            </a:r>
            <a:r>
              <a:rPr lang="en-GB" sz="1200" dirty="0" err="1"/>
              <a:t>že</a:t>
            </a:r>
            <a:r>
              <a:rPr lang="en-GB" sz="1200" dirty="0"/>
              <a:t> </a:t>
            </a:r>
            <a:r>
              <a:rPr lang="en-GB" sz="1200" dirty="0" err="1"/>
              <a:t>povahovým</a:t>
            </a:r>
            <a:r>
              <a:rPr lang="en-GB" sz="1200" dirty="0"/>
              <a:t> </a:t>
            </a:r>
            <a:r>
              <a:rPr lang="en-GB" sz="1200" dirty="0" err="1"/>
              <a:t>rysem</a:t>
            </a:r>
            <a:r>
              <a:rPr lang="en-GB" sz="1200" dirty="0"/>
              <a:t> </a:t>
            </a:r>
            <a:r>
              <a:rPr lang="en-GB" sz="1200" b="1" dirty="0" err="1"/>
              <a:t>institutů</a:t>
            </a:r>
            <a:r>
              <a:rPr lang="en-GB" sz="1200" b="1" dirty="0"/>
              <a:t> </a:t>
            </a:r>
            <a:r>
              <a:rPr lang="en-GB" sz="1200" b="1" dirty="0" err="1"/>
              <a:t>agenta</a:t>
            </a:r>
            <a:r>
              <a:rPr lang="en-GB" sz="1200" b="1" dirty="0"/>
              <a:t> a </a:t>
            </a:r>
            <a:r>
              <a:rPr lang="en-GB" sz="1200" b="1" dirty="0" err="1"/>
              <a:t>předstíraného</a:t>
            </a:r>
            <a:r>
              <a:rPr lang="en-GB" sz="1200" b="1" dirty="0"/>
              <a:t> </a:t>
            </a:r>
            <a:r>
              <a:rPr lang="en-GB" sz="1200" b="1" dirty="0" err="1"/>
              <a:t>převodu</a:t>
            </a:r>
            <a:r>
              <a:rPr lang="en-GB" sz="1200" b="1" dirty="0"/>
              <a:t> je </a:t>
            </a:r>
            <a:r>
              <a:rPr lang="en-GB" sz="1200" b="1" dirty="0" err="1"/>
              <a:t>nutnost</a:t>
            </a:r>
            <a:r>
              <a:rPr lang="en-GB" sz="1200" b="1" dirty="0"/>
              <a:t> </a:t>
            </a:r>
            <a:r>
              <a:rPr lang="en-GB" sz="1200" b="1" dirty="0" err="1"/>
              <a:t>aktivity</a:t>
            </a:r>
            <a:r>
              <a:rPr lang="en-GB" sz="1200" b="1" dirty="0"/>
              <a:t> </a:t>
            </a:r>
            <a:r>
              <a:rPr lang="en-GB" sz="1200" b="1" dirty="0" err="1"/>
              <a:t>policejních</a:t>
            </a:r>
            <a:r>
              <a:rPr lang="en-GB" sz="1200" b="1" dirty="0"/>
              <a:t> </a:t>
            </a:r>
            <a:r>
              <a:rPr lang="en-GB" sz="1200" b="1" dirty="0" err="1"/>
              <a:t>orgánů</a:t>
            </a:r>
            <a:r>
              <a:rPr lang="en-GB" sz="1200" b="1" dirty="0"/>
              <a:t> </a:t>
            </a:r>
            <a:r>
              <a:rPr lang="en-GB" sz="1200" b="1" dirty="0" err="1"/>
              <a:t>ještě</a:t>
            </a:r>
            <a:r>
              <a:rPr lang="en-GB" sz="1200" b="1" dirty="0"/>
              <a:t> </a:t>
            </a:r>
            <a:r>
              <a:rPr lang="en-GB" sz="1200" b="1" dirty="0" err="1"/>
              <a:t>před</a:t>
            </a:r>
            <a:r>
              <a:rPr lang="en-GB" sz="1200" b="1" dirty="0"/>
              <a:t> </a:t>
            </a:r>
            <a:r>
              <a:rPr lang="en-GB" sz="1200" b="1" dirty="0" err="1"/>
              <a:t>tím</a:t>
            </a:r>
            <a:r>
              <a:rPr lang="en-GB" sz="1200" b="1" dirty="0"/>
              <a:t>, </a:t>
            </a:r>
            <a:r>
              <a:rPr lang="en-GB" sz="1200" b="1" dirty="0" err="1"/>
              <a:t>než</a:t>
            </a:r>
            <a:r>
              <a:rPr lang="en-GB" sz="1200" b="1" dirty="0"/>
              <a:t> </a:t>
            </a:r>
            <a:r>
              <a:rPr lang="en-GB" sz="1200" b="1" dirty="0" err="1"/>
              <a:t>dojde</a:t>
            </a:r>
            <a:r>
              <a:rPr lang="en-GB" sz="1200" b="1" dirty="0"/>
              <a:t> </a:t>
            </a:r>
            <a:r>
              <a:rPr lang="en-GB" sz="1200" b="1" dirty="0" err="1"/>
              <a:t>ke</a:t>
            </a:r>
            <a:r>
              <a:rPr lang="en-GB" sz="1200" b="1" dirty="0"/>
              <a:t> </a:t>
            </a:r>
            <a:r>
              <a:rPr lang="en-GB" sz="1200" b="1" dirty="0" err="1"/>
              <a:t>spáchání</a:t>
            </a:r>
            <a:r>
              <a:rPr lang="en-GB" sz="1200" b="1" dirty="0"/>
              <a:t> </a:t>
            </a:r>
            <a:r>
              <a:rPr lang="en-GB" sz="1200" b="1" dirty="0" err="1"/>
              <a:t>trestného</a:t>
            </a:r>
            <a:r>
              <a:rPr lang="en-GB" sz="1200" b="1" dirty="0"/>
              <a:t> </a:t>
            </a:r>
            <a:r>
              <a:rPr lang="en-GB" sz="1200" b="1" dirty="0" err="1"/>
              <a:t>činu</a:t>
            </a:r>
            <a:r>
              <a:rPr lang="en-GB" sz="1200" b="1" dirty="0"/>
              <a:t>.</a:t>
            </a:r>
            <a:r>
              <a:rPr lang="en-GB" sz="1200" dirty="0"/>
              <a:t> Je </a:t>
            </a:r>
            <a:r>
              <a:rPr lang="en-GB" sz="1200" dirty="0" err="1"/>
              <a:t>zjevné</a:t>
            </a:r>
            <a:r>
              <a:rPr lang="en-GB" sz="1200" dirty="0"/>
              <a:t>, </a:t>
            </a:r>
            <a:r>
              <a:rPr lang="en-GB" sz="1200" dirty="0" err="1"/>
              <a:t>že</a:t>
            </a:r>
            <a:r>
              <a:rPr lang="en-GB" sz="1200" dirty="0"/>
              <a:t> </a:t>
            </a:r>
            <a:r>
              <a:rPr lang="en-GB" sz="1200" dirty="0" err="1"/>
              <a:t>má</a:t>
            </a:r>
            <a:r>
              <a:rPr lang="en-GB" sz="1200" dirty="0"/>
              <a:t>-li </a:t>
            </a:r>
            <a:r>
              <a:rPr lang="en-GB" sz="1200" dirty="0" err="1"/>
              <a:t>předstíraný</a:t>
            </a:r>
            <a:r>
              <a:rPr lang="en-GB" sz="1200" dirty="0"/>
              <a:t> </a:t>
            </a:r>
            <a:r>
              <a:rPr lang="en-GB" sz="1200" dirty="0" err="1"/>
              <a:t>převod</a:t>
            </a:r>
            <a:r>
              <a:rPr lang="en-GB" sz="1200" dirty="0"/>
              <a:t> </a:t>
            </a:r>
            <a:r>
              <a:rPr lang="en-GB" sz="1200" dirty="0" err="1"/>
              <a:t>splnit</a:t>
            </a:r>
            <a:r>
              <a:rPr lang="en-GB" sz="1200" dirty="0"/>
              <a:t> </a:t>
            </a:r>
            <a:r>
              <a:rPr lang="en-GB" sz="1200" dirty="0" err="1"/>
              <a:t>svůj</a:t>
            </a:r>
            <a:r>
              <a:rPr lang="en-GB" sz="1200" dirty="0"/>
              <a:t> </a:t>
            </a:r>
            <a:r>
              <a:rPr lang="en-GB" sz="1200" dirty="0" err="1"/>
              <a:t>účel</a:t>
            </a:r>
            <a:r>
              <a:rPr lang="en-GB" sz="1200" dirty="0"/>
              <a:t>, </a:t>
            </a:r>
            <a:r>
              <a:rPr lang="en-GB" sz="1200" b="1" dirty="0" err="1"/>
              <a:t>nelze</a:t>
            </a:r>
            <a:r>
              <a:rPr lang="en-GB" sz="1200" b="1" dirty="0"/>
              <a:t> </a:t>
            </a:r>
            <a:r>
              <a:rPr lang="en-GB" sz="1200" b="1" dirty="0" err="1"/>
              <a:t>vyloučit</a:t>
            </a:r>
            <a:r>
              <a:rPr lang="en-GB" sz="1200" b="1" dirty="0"/>
              <a:t>, </a:t>
            </a:r>
            <a:r>
              <a:rPr lang="en-GB" sz="1200" b="1" dirty="0" err="1"/>
              <a:t>že</a:t>
            </a:r>
            <a:r>
              <a:rPr lang="en-GB" sz="1200" b="1" dirty="0"/>
              <a:t> </a:t>
            </a:r>
            <a:r>
              <a:rPr lang="en-GB" sz="1200" b="1" dirty="0" err="1"/>
              <a:t>osobou</a:t>
            </a:r>
            <a:r>
              <a:rPr lang="en-GB" sz="1200" b="1" dirty="0"/>
              <a:t> </a:t>
            </a:r>
            <a:r>
              <a:rPr lang="en-GB" sz="1200" b="1" dirty="0" err="1"/>
              <a:t>navrhující</a:t>
            </a:r>
            <a:r>
              <a:rPr lang="en-GB" sz="1200" b="1" dirty="0"/>
              <a:t> </a:t>
            </a:r>
            <a:r>
              <a:rPr lang="en-GB" sz="1200" b="1" dirty="0" err="1"/>
              <a:t>předstíranou</a:t>
            </a:r>
            <a:r>
              <a:rPr lang="en-GB" sz="1200" b="1" dirty="0"/>
              <a:t> </a:t>
            </a:r>
            <a:r>
              <a:rPr lang="en-GB" sz="1200" b="1" dirty="0" err="1"/>
              <a:t>koupi</a:t>
            </a:r>
            <a:r>
              <a:rPr lang="en-GB" sz="1200" b="1" dirty="0"/>
              <a:t> </a:t>
            </a:r>
            <a:r>
              <a:rPr lang="en-GB" sz="1200" b="1" dirty="0" err="1"/>
              <a:t>nebo</a:t>
            </a:r>
            <a:r>
              <a:rPr lang="en-GB" sz="1200" b="1" dirty="0"/>
              <a:t> </a:t>
            </a:r>
            <a:r>
              <a:rPr lang="en-GB" sz="1200" b="1" dirty="0" err="1"/>
              <a:t>prodej</a:t>
            </a:r>
            <a:r>
              <a:rPr lang="en-GB" sz="1200" b="1" dirty="0"/>
              <a:t> </a:t>
            </a:r>
            <a:r>
              <a:rPr lang="en-GB" sz="1200" b="1" dirty="0" err="1"/>
              <a:t>bude</a:t>
            </a:r>
            <a:r>
              <a:rPr lang="en-GB" sz="1200" b="1" dirty="0"/>
              <a:t> agent. </a:t>
            </a:r>
            <a:r>
              <a:rPr lang="en-GB" sz="1200" b="1" dirty="0" err="1"/>
              <a:t>Zejména</a:t>
            </a:r>
            <a:r>
              <a:rPr lang="en-GB" sz="1200" b="1" dirty="0"/>
              <a:t> v </a:t>
            </a:r>
            <a:r>
              <a:rPr lang="en-GB" sz="1200" b="1" dirty="0" err="1"/>
              <a:t>případech</a:t>
            </a:r>
            <a:r>
              <a:rPr lang="en-GB" sz="1200" b="1" dirty="0"/>
              <a:t>, </a:t>
            </a:r>
            <a:r>
              <a:rPr lang="en-GB" sz="1200" b="1" dirty="0" err="1"/>
              <a:t>kdy</a:t>
            </a:r>
            <a:r>
              <a:rPr lang="en-GB" sz="1200" b="1" dirty="0"/>
              <a:t> se </a:t>
            </a:r>
            <a:r>
              <a:rPr lang="en-GB" sz="1200" b="1" dirty="0" err="1"/>
              <a:t>jedná</a:t>
            </a:r>
            <a:r>
              <a:rPr lang="en-GB" sz="1200" b="1" dirty="0"/>
              <a:t> o </a:t>
            </a:r>
            <a:r>
              <a:rPr lang="en-GB" sz="1200" b="1" dirty="0" err="1"/>
              <a:t>vysoce</a:t>
            </a:r>
            <a:r>
              <a:rPr lang="en-GB" sz="1200" b="1" dirty="0"/>
              <a:t> </a:t>
            </a:r>
            <a:r>
              <a:rPr lang="en-GB" sz="1200" b="1" dirty="0" err="1"/>
              <a:t>sofistikovaně</a:t>
            </a:r>
            <a:r>
              <a:rPr lang="en-GB" sz="1200" b="1" dirty="0"/>
              <a:t> </a:t>
            </a:r>
            <a:r>
              <a:rPr lang="en-GB" sz="1200" b="1" dirty="0" err="1"/>
              <a:t>organizovanou</a:t>
            </a:r>
            <a:r>
              <a:rPr lang="en-GB" sz="1200" b="1" dirty="0"/>
              <a:t> </a:t>
            </a:r>
            <a:r>
              <a:rPr lang="en-GB" sz="1200" b="1" dirty="0" err="1"/>
              <a:t>trestnou</a:t>
            </a:r>
            <a:r>
              <a:rPr lang="en-GB" sz="1200" b="1" dirty="0"/>
              <a:t> </a:t>
            </a:r>
            <a:r>
              <a:rPr lang="en-GB" sz="1200" b="1" dirty="0" err="1"/>
              <a:t>činnost</a:t>
            </a:r>
            <a:r>
              <a:rPr lang="en-GB" sz="1200" b="1" dirty="0"/>
              <a:t>, </a:t>
            </a:r>
            <a:r>
              <a:rPr lang="en-GB" sz="1200" b="1" dirty="0" err="1"/>
              <a:t>která</a:t>
            </a:r>
            <a:r>
              <a:rPr lang="en-GB" sz="1200" b="1" dirty="0"/>
              <a:t> se </a:t>
            </a:r>
            <a:r>
              <a:rPr lang="en-GB" sz="1200" b="1" dirty="0" err="1"/>
              <a:t>odehrává</a:t>
            </a:r>
            <a:r>
              <a:rPr lang="en-GB" sz="1200" b="1" dirty="0"/>
              <a:t> </a:t>
            </a:r>
            <a:r>
              <a:rPr lang="en-GB" sz="1200" b="1" dirty="0" err="1"/>
              <a:t>skrytě</a:t>
            </a:r>
            <a:r>
              <a:rPr lang="en-GB" sz="1200" b="1" dirty="0"/>
              <a:t>, bez </a:t>
            </a:r>
            <a:r>
              <a:rPr lang="en-GB" sz="1200" b="1" dirty="0" err="1"/>
              <a:t>přímé</a:t>
            </a:r>
            <a:r>
              <a:rPr lang="en-GB" sz="1200" b="1" dirty="0"/>
              <a:t> </a:t>
            </a:r>
            <a:r>
              <a:rPr lang="en-GB" sz="1200" b="1" dirty="0" err="1"/>
              <a:t>oběti</a:t>
            </a:r>
            <a:r>
              <a:rPr lang="en-GB" sz="1200" b="1" dirty="0"/>
              <a:t>, se </a:t>
            </a:r>
            <a:r>
              <a:rPr lang="en-GB" sz="1200" b="1" dirty="0" err="1"/>
              <a:t>takovému</a:t>
            </a:r>
            <a:r>
              <a:rPr lang="en-GB" sz="1200" b="1" dirty="0"/>
              <a:t> </a:t>
            </a:r>
            <a:r>
              <a:rPr lang="en-GB" sz="1200" b="1" dirty="0" err="1"/>
              <a:t>postupu</a:t>
            </a:r>
            <a:r>
              <a:rPr lang="en-GB" sz="1200" b="1" dirty="0"/>
              <a:t> </a:t>
            </a:r>
            <a:r>
              <a:rPr lang="en-GB" sz="1200" b="1" dirty="0" err="1"/>
              <a:t>agenta</a:t>
            </a:r>
            <a:r>
              <a:rPr lang="en-GB" sz="1200" b="1" dirty="0"/>
              <a:t> </a:t>
            </a:r>
            <a:r>
              <a:rPr lang="en-GB" sz="1200" b="1" dirty="0" err="1"/>
              <a:t>nelze</a:t>
            </a:r>
            <a:r>
              <a:rPr lang="en-GB" sz="1200" b="1" dirty="0"/>
              <a:t> </a:t>
            </a:r>
            <a:r>
              <a:rPr lang="en-GB" sz="1200" b="1" dirty="0" err="1"/>
              <a:t>vyhnout</a:t>
            </a:r>
            <a:r>
              <a:rPr lang="en-GB" sz="1200" b="1" dirty="0"/>
              <a:t>.</a:t>
            </a:r>
            <a:r>
              <a:rPr lang="en-GB" sz="1200" dirty="0"/>
              <a:t> Bez </a:t>
            </a:r>
            <a:r>
              <a:rPr lang="en-GB" sz="1200" dirty="0" err="1"/>
              <a:t>přítomnosti</a:t>
            </a:r>
            <a:r>
              <a:rPr lang="en-GB" sz="1200" dirty="0"/>
              <a:t> </a:t>
            </a:r>
            <a:r>
              <a:rPr lang="en-GB" sz="1200" dirty="0" err="1"/>
              <a:t>příslušníků</a:t>
            </a:r>
            <a:r>
              <a:rPr lang="en-GB" sz="1200" dirty="0"/>
              <a:t> </a:t>
            </a:r>
            <a:r>
              <a:rPr lang="en-GB" sz="1200" dirty="0" err="1"/>
              <a:t>bezpečnostních</a:t>
            </a:r>
            <a:r>
              <a:rPr lang="en-GB" sz="1200" dirty="0"/>
              <a:t> </a:t>
            </a:r>
            <a:r>
              <a:rPr lang="en-GB" sz="1200" dirty="0" err="1"/>
              <a:t>složek</a:t>
            </a:r>
            <a:r>
              <a:rPr lang="en-GB" sz="1200" dirty="0"/>
              <a:t> </a:t>
            </a:r>
            <a:r>
              <a:rPr lang="en-GB" sz="1200" dirty="0" err="1"/>
              <a:t>bezprostředně</a:t>
            </a:r>
            <a:r>
              <a:rPr lang="en-GB" sz="1200" dirty="0"/>
              <a:t> </a:t>
            </a:r>
            <a:r>
              <a:rPr lang="en-GB" sz="1200" dirty="0" err="1"/>
              <a:t>před</a:t>
            </a:r>
            <a:r>
              <a:rPr lang="en-GB" sz="1200" dirty="0"/>
              <a:t> a </a:t>
            </a:r>
            <a:r>
              <a:rPr lang="en-GB" sz="1200" dirty="0" err="1"/>
              <a:t>při</a:t>
            </a:r>
            <a:r>
              <a:rPr lang="en-GB" sz="1200" dirty="0"/>
              <a:t> </a:t>
            </a:r>
            <a:r>
              <a:rPr lang="en-GB" sz="1200" dirty="0" err="1"/>
              <a:t>protiprávním</a:t>
            </a:r>
            <a:r>
              <a:rPr lang="en-GB" sz="1200" dirty="0"/>
              <a:t> </a:t>
            </a:r>
            <a:r>
              <a:rPr lang="en-GB" sz="1200" dirty="0" err="1"/>
              <a:t>jednání</a:t>
            </a:r>
            <a:r>
              <a:rPr lang="en-GB" sz="1200" dirty="0"/>
              <a:t>, by </a:t>
            </a:r>
            <a:r>
              <a:rPr lang="en-GB" sz="1200" dirty="0" err="1"/>
              <a:t>zpravidla</a:t>
            </a:r>
            <a:r>
              <a:rPr lang="en-GB" sz="1200" dirty="0"/>
              <a:t> </a:t>
            </a:r>
            <a:r>
              <a:rPr lang="en-GB" sz="1200" dirty="0" err="1"/>
              <a:t>nebylo</a:t>
            </a:r>
            <a:r>
              <a:rPr lang="en-GB" sz="1200" dirty="0"/>
              <a:t> </a:t>
            </a:r>
            <a:r>
              <a:rPr lang="en-GB" sz="1200" dirty="0" err="1"/>
              <a:t>možné</a:t>
            </a:r>
            <a:r>
              <a:rPr lang="en-GB" sz="1200" dirty="0"/>
              <a:t> </a:t>
            </a:r>
            <a:r>
              <a:rPr lang="en-GB" sz="1200" dirty="0" err="1"/>
              <a:t>proniknout</a:t>
            </a:r>
            <a:r>
              <a:rPr lang="en-GB" sz="1200" dirty="0"/>
              <a:t> do </a:t>
            </a:r>
            <a:r>
              <a:rPr lang="en-GB" sz="1200" dirty="0" err="1"/>
              <a:t>uzavřeného</a:t>
            </a:r>
            <a:r>
              <a:rPr lang="en-GB" sz="1200" dirty="0"/>
              <a:t> </a:t>
            </a:r>
            <a:r>
              <a:rPr lang="en-GB" sz="1200" dirty="0" err="1"/>
              <a:t>okruhu</a:t>
            </a:r>
            <a:r>
              <a:rPr lang="en-GB" sz="1200" dirty="0"/>
              <a:t> </a:t>
            </a:r>
            <a:r>
              <a:rPr lang="en-GB" sz="1200" dirty="0" err="1"/>
              <a:t>osob</a:t>
            </a:r>
            <a:r>
              <a:rPr lang="en-GB" sz="1200" dirty="0"/>
              <a:t> </a:t>
            </a:r>
            <a:r>
              <a:rPr lang="en-GB" sz="1200" dirty="0" err="1"/>
              <a:t>podílejících</a:t>
            </a:r>
            <a:r>
              <a:rPr lang="en-GB" sz="1200" dirty="0"/>
              <a:t> se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trestné</a:t>
            </a:r>
            <a:r>
              <a:rPr lang="en-GB" sz="1200" dirty="0"/>
              <a:t> </a:t>
            </a:r>
            <a:r>
              <a:rPr lang="en-GB" sz="1200" dirty="0" err="1"/>
              <a:t>činnosti</a:t>
            </a:r>
            <a:r>
              <a:rPr lang="en-GB" sz="1200" dirty="0" smtClean="0"/>
              <a:t>.</a:t>
            </a:r>
            <a:endParaRPr lang="cs-CZ" sz="12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200" dirty="0" smtClean="0"/>
              <a:t> 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 smtClean="0"/>
              <a:t>Je </a:t>
            </a:r>
            <a:r>
              <a:rPr lang="en-GB" sz="1200" dirty="0" err="1"/>
              <a:t>však</a:t>
            </a:r>
            <a:r>
              <a:rPr lang="en-GB" sz="1200" dirty="0"/>
              <a:t> </a:t>
            </a:r>
            <a:r>
              <a:rPr lang="en-GB" sz="1200" dirty="0" err="1"/>
              <a:t>třeba</a:t>
            </a:r>
            <a:r>
              <a:rPr lang="en-GB" sz="1200" dirty="0"/>
              <a:t> </a:t>
            </a:r>
            <a:r>
              <a:rPr lang="en-GB" sz="1200" dirty="0" err="1"/>
              <a:t>stanovit</a:t>
            </a:r>
            <a:r>
              <a:rPr lang="en-GB" sz="1200" dirty="0"/>
              <a:t> </a:t>
            </a:r>
            <a:r>
              <a:rPr lang="en-GB" sz="1200" dirty="0" err="1"/>
              <a:t>hranice</a:t>
            </a:r>
            <a:r>
              <a:rPr lang="en-GB" sz="1200" dirty="0"/>
              <a:t>, </a:t>
            </a:r>
            <a:r>
              <a:rPr lang="en-GB" sz="1200" dirty="0" err="1"/>
              <a:t>při</a:t>
            </a:r>
            <a:r>
              <a:rPr lang="en-GB" sz="1200" dirty="0"/>
              <a:t> </a:t>
            </a:r>
            <a:r>
              <a:rPr lang="en-GB" sz="1200" dirty="0" err="1"/>
              <a:t>jejichž</a:t>
            </a:r>
            <a:r>
              <a:rPr lang="en-GB" sz="1200" dirty="0"/>
              <a:t> </a:t>
            </a:r>
            <a:r>
              <a:rPr lang="en-GB" sz="1200" dirty="0" err="1"/>
              <a:t>překročení</a:t>
            </a:r>
            <a:r>
              <a:rPr lang="en-GB" sz="1200" dirty="0"/>
              <a:t> se </a:t>
            </a:r>
            <a:r>
              <a:rPr lang="en-GB" sz="1200" dirty="0" err="1"/>
              <a:t>jedná</a:t>
            </a:r>
            <a:r>
              <a:rPr lang="en-GB" sz="1200" dirty="0"/>
              <a:t> o </a:t>
            </a:r>
            <a:r>
              <a:rPr lang="en-GB" sz="1200" dirty="0" err="1"/>
              <a:t>nedovolenou</a:t>
            </a:r>
            <a:r>
              <a:rPr lang="en-GB" sz="1200" dirty="0"/>
              <a:t> </a:t>
            </a:r>
            <a:r>
              <a:rPr lang="en-GB" sz="1200" dirty="0" err="1"/>
              <a:t>policejní</a:t>
            </a:r>
            <a:r>
              <a:rPr lang="en-GB" sz="1200" dirty="0"/>
              <a:t> </a:t>
            </a:r>
            <a:r>
              <a:rPr lang="en-GB" sz="1200" dirty="0" err="1"/>
              <a:t>provokaci</a:t>
            </a:r>
            <a:r>
              <a:rPr lang="en-GB" sz="1200" dirty="0"/>
              <a:t>, </a:t>
            </a:r>
            <a:r>
              <a:rPr lang="en-GB" sz="1200" dirty="0" err="1"/>
              <a:t>nikoliv</a:t>
            </a:r>
            <a:r>
              <a:rPr lang="en-GB" sz="1200" dirty="0"/>
              <a:t> o </a:t>
            </a:r>
            <a:r>
              <a:rPr lang="en-GB" sz="1200" dirty="0" err="1"/>
              <a:t>zákonný</a:t>
            </a:r>
            <a:r>
              <a:rPr lang="en-GB" sz="1200" dirty="0"/>
              <a:t> </a:t>
            </a:r>
            <a:r>
              <a:rPr lang="en-GB" sz="1200" dirty="0" err="1"/>
              <a:t>prostředek</a:t>
            </a:r>
            <a:r>
              <a:rPr lang="en-GB" sz="1200" dirty="0"/>
              <a:t> k </a:t>
            </a:r>
            <a:r>
              <a:rPr lang="en-GB" sz="1200" dirty="0" err="1"/>
              <a:t>odhalení</a:t>
            </a:r>
            <a:r>
              <a:rPr lang="en-GB" sz="1200" dirty="0"/>
              <a:t> </a:t>
            </a:r>
            <a:r>
              <a:rPr lang="en-GB" sz="1200" dirty="0" err="1"/>
              <a:t>trestné</a:t>
            </a:r>
            <a:r>
              <a:rPr lang="en-GB" sz="1200" dirty="0"/>
              <a:t> </a:t>
            </a:r>
            <a:r>
              <a:rPr lang="en-GB" sz="1200" dirty="0" err="1"/>
              <a:t>činnosti</a:t>
            </a:r>
            <a:r>
              <a:rPr lang="en-GB" sz="1200" dirty="0"/>
              <a:t>. </a:t>
            </a:r>
            <a:r>
              <a:rPr lang="en-GB" sz="1200" b="1" dirty="0" err="1"/>
              <a:t>Určité</a:t>
            </a:r>
            <a:r>
              <a:rPr lang="en-GB" sz="1200" b="1" dirty="0"/>
              <a:t> </a:t>
            </a:r>
            <a:r>
              <a:rPr lang="en-GB" sz="1200" b="1" dirty="0" err="1"/>
              <a:t>limity</a:t>
            </a:r>
            <a:r>
              <a:rPr lang="en-GB" sz="1200" b="1" dirty="0"/>
              <a:t> by </a:t>
            </a:r>
            <a:r>
              <a:rPr lang="en-GB" sz="1200" b="1" dirty="0" err="1"/>
              <a:t>mohly</a:t>
            </a:r>
            <a:r>
              <a:rPr lang="en-GB" sz="1200" b="1" dirty="0"/>
              <a:t> </a:t>
            </a:r>
            <a:r>
              <a:rPr lang="en-GB" sz="1200" b="1" dirty="0" err="1"/>
              <a:t>vytýčit</a:t>
            </a:r>
            <a:r>
              <a:rPr lang="en-GB" sz="1200" b="1" dirty="0"/>
              <a:t> </a:t>
            </a:r>
            <a:r>
              <a:rPr lang="en-GB" sz="1200" b="1" dirty="0" err="1"/>
              <a:t>následující</a:t>
            </a:r>
            <a:r>
              <a:rPr lang="en-GB" sz="1200" b="1" dirty="0"/>
              <a:t> </a:t>
            </a:r>
            <a:r>
              <a:rPr lang="en-GB" sz="1200" b="1" dirty="0" err="1"/>
              <a:t>indicie</a:t>
            </a:r>
            <a:r>
              <a:rPr lang="en-GB" sz="1200" b="1" dirty="0"/>
              <a:t>: </a:t>
            </a:r>
            <a:r>
              <a:rPr lang="en-GB" sz="1200" b="1" dirty="0" err="1"/>
              <a:t>Před</a:t>
            </a:r>
            <a:r>
              <a:rPr lang="en-GB" sz="1200" b="1" dirty="0"/>
              <a:t> </a:t>
            </a:r>
            <a:r>
              <a:rPr lang="en-GB" sz="1200" b="1" dirty="0" err="1"/>
              <a:t>nabídkou</a:t>
            </a:r>
            <a:r>
              <a:rPr lang="en-GB" sz="1200" b="1" dirty="0"/>
              <a:t> </a:t>
            </a:r>
            <a:r>
              <a:rPr lang="en-GB" sz="1200" b="1" dirty="0" err="1"/>
              <a:t>předstíraného</a:t>
            </a:r>
            <a:r>
              <a:rPr lang="en-GB" sz="1200" b="1" dirty="0"/>
              <a:t> </a:t>
            </a:r>
            <a:r>
              <a:rPr lang="en-GB" sz="1200" b="1" dirty="0" err="1"/>
              <a:t>převodu</a:t>
            </a:r>
            <a:r>
              <a:rPr lang="en-GB" sz="1200" b="1" dirty="0"/>
              <a:t> by </a:t>
            </a:r>
            <a:r>
              <a:rPr lang="en-GB" sz="1200" b="1" dirty="0" err="1"/>
              <a:t>mělo</a:t>
            </a:r>
            <a:r>
              <a:rPr lang="en-GB" sz="1200" b="1" dirty="0"/>
              <a:t> </a:t>
            </a:r>
            <a:r>
              <a:rPr lang="en-GB" sz="1200" b="1" dirty="0" err="1"/>
              <a:t>existovat</a:t>
            </a:r>
            <a:r>
              <a:rPr lang="en-GB" sz="1200" b="1" dirty="0"/>
              <a:t> </a:t>
            </a:r>
            <a:r>
              <a:rPr lang="en-GB" sz="1200" b="1" dirty="0" err="1"/>
              <a:t>důvodné</a:t>
            </a:r>
            <a:r>
              <a:rPr lang="en-GB" sz="1200" b="1" dirty="0"/>
              <a:t> </a:t>
            </a:r>
            <a:r>
              <a:rPr lang="en-GB" sz="1200" b="1" dirty="0" err="1"/>
              <a:t>podezření</a:t>
            </a:r>
            <a:r>
              <a:rPr lang="en-GB" sz="1200" b="1" dirty="0"/>
              <a:t>, </a:t>
            </a:r>
            <a:r>
              <a:rPr lang="en-GB" sz="1200" b="1" dirty="0" err="1"/>
              <a:t>že</a:t>
            </a:r>
            <a:r>
              <a:rPr lang="en-GB" sz="1200" b="1" dirty="0"/>
              <a:t> </a:t>
            </a:r>
            <a:r>
              <a:rPr lang="en-GB" sz="1200" b="1" dirty="0" err="1"/>
              <a:t>oslovený</a:t>
            </a:r>
            <a:r>
              <a:rPr lang="en-GB" sz="1200" b="1" dirty="0"/>
              <a:t> </a:t>
            </a:r>
            <a:r>
              <a:rPr lang="en-GB" sz="1200" b="1" dirty="0" err="1"/>
              <a:t>takový</a:t>
            </a:r>
            <a:r>
              <a:rPr lang="en-GB" sz="1200" b="1" dirty="0"/>
              <a:t> </a:t>
            </a:r>
            <a:r>
              <a:rPr lang="en-GB" sz="1200" b="1" dirty="0" err="1"/>
              <a:t>obchod</a:t>
            </a:r>
            <a:r>
              <a:rPr lang="en-GB" sz="1200" b="1" dirty="0"/>
              <a:t> </a:t>
            </a:r>
            <a:r>
              <a:rPr lang="en-GB" sz="1200" b="1" dirty="0" err="1"/>
              <a:t>na</a:t>
            </a:r>
            <a:r>
              <a:rPr lang="en-GB" sz="1200" b="1" dirty="0"/>
              <a:t> </a:t>
            </a:r>
            <a:r>
              <a:rPr lang="en-GB" sz="1200" b="1" dirty="0" err="1"/>
              <a:t>rozdíl</a:t>
            </a:r>
            <a:r>
              <a:rPr lang="en-GB" sz="1200" b="1" dirty="0"/>
              <a:t> od </a:t>
            </a:r>
            <a:r>
              <a:rPr lang="en-GB" sz="1200" b="1" dirty="0" err="1"/>
              <a:t>běžného</a:t>
            </a:r>
            <a:r>
              <a:rPr lang="en-GB" sz="1200" b="1" dirty="0"/>
              <a:t> </a:t>
            </a:r>
            <a:r>
              <a:rPr lang="en-GB" sz="1200" b="1" dirty="0" err="1"/>
              <a:t>občana</a:t>
            </a:r>
            <a:r>
              <a:rPr lang="en-GB" sz="1200" b="1" dirty="0"/>
              <a:t> </a:t>
            </a:r>
            <a:r>
              <a:rPr lang="en-GB" sz="1200" b="1" dirty="0" err="1"/>
              <a:t>přijme</a:t>
            </a:r>
            <a:r>
              <a:rPr lang="en-GB" sz="1200" b="1" dirty="0"/>
              <a:t>. Agent </a:t>
            </a:r>
            <a:r>
              <a:rPr lang="en-GB" sz="1200" b="1" dirty="0" err="1"/>
              <a:t>nesmí</a:t>
            </a:r>
            <a:r>
              <a:rPr lang="en-GB" sz="1200" b="1" dirty="0"/>
              <a:t> v </a:t>
            </a:r>
            <a:r>
              <a:rPr lang="en-GB" sz="1200" b="1" dirty="0" err="1"/>
              <a:t>nevinné</a:t>
            </a:r>
            <a:r>
              <a:rPr lang="en-GB" sz="1200" b="1" dirty="0"/>
              <a:t> </a:t>
            </a:r>
            <a:r>
              <a:rPr lang="en-GB" sz="1200" b="1" dirty="0" err="1"/>
              <a:t>mysli</a:t>
            </a:r>
            <a:r>
              <a:rPr lang="en-GB" sz="1200" b="1" dirty="0"/>
              <a:t> </a:t>
            </a:r>
            <a:r>
              <a:rPr lang="en-GB" sz="1200" b="1" dirty="0" err="1"/>
              <a:t>vzbudit</a:t>
            </a:r>
            <a:r>
              <a:rPr lang="en-GB" sz="1200" b="1" dirty="0"/>
              <a:t> </a:t>
            </a:r>
            <a:r>
              <a:rPr lang="en-GB" sz="1200" b="1" dirty="0" err="1"/>
              <a:t>úmysl</a:t>
            </a:r>
            <a:r>
              <a:rPr lang="en-GB" sz="1200" b="1" dirty="0"/>
              <a:t> </a:t>
            </a:r>
            <a:r>
              <a:rPr lang="en-GB" sz="1200" b="1" dirty="0" err="1"/>
              <a:t>spáchat</a:t>
            </a:r>
            <a:r>
              <a:rPr lang="en-GB" sz="1200" b="1" dirty="0"/>
              <a:t> </a:t>
            </a:r>
            <a:r>
              <a:rPr lang="en-GB" sz="1200" b="1" dirty="0" err="1"/>
              <a:t>trestný</a:t>
            </a:r>
            <a:r>
              <a:rPr lang="en-GB" sz="1200" b="1" dirty="0"/>
              <a:t> </a:t>
            </a:r>
            <a:r>
              <a:rPr lang="en-GB" sz="1200" b="1" dirty="0" err="1"/>
              <a:t>čin</a:t>
            </a:r>
            <a:r>
              <a:rPr lang="en-GB" sz="1200" b="1" dirty="0"/>
              <a:t>. </a:t>
            </a:r>
            <a:r>
              <a:rPr lang="en-GB" sz="1200" b="1" dirty="0" err="1"/>
              <a:t>Nabízený</a:t>
            </a:r>
            <a:r>
              <a:rPr lang="en-GB" sz="1200" b="1" dirty="0"/>
              <a:t> </a:t>
            </a:r>
            <a:r>
              <a:rPr lang="en-GB" sz="1200" b="1" dirty="0" err="1"/>
              <a:t>převod</a:t>
            </a:r>
            <a:r>
              <a:rPr lang="en-GB" sz="1200" b="1" dirty="0"/>
              <a:t> se </a:t>
            </a:r>
            <a:r>
              <a:rPr lang="en-GB" sz="1200" b="1" dirty="0" err="1"/>
              <a:t>nesmí</a:t>
            </a:r>
            <a:r>
              <a:rPr lang="en-GB" sz="1200" b="1" dirty="0"/>
              <a:t> </a:t>
            </a:r>
            <a:r>
              <a:rPr lang="en-GB" sz="1200" b="1" dirty="0" err="1"/>
              <a:t>vyznačovat</a:t>
            </a:r>
            <a:r>
              <a:rPr lang="en-GB" sz="1200" b="1" dirty="0"/>
              <a:t> </a:t>
            </a:r>
            <a:r>
              <a:rPr lang="en-GB" sz="1200" b="1" dirty="0" err="1"/>
              <a:t>neobvyklými</a:t>
            </a:r>
            <a:r>
              <a:rPr lang="en-GB" sz="1200" b="1" dirty="0"/>
              <a:t>, </a:t>
            </a:r>
            <a:r>
              <a:rPr lang="en-GB" sz="1200" b="1" dirty="0" err="1"/>
              <a:t>zvláště</a:t>
            </a:r>
            <a:r>
              <a:rPr lang="en-GB" sz="1200" b="1" dirty="0"/>
              <a:t> </a:t>
            </a:r>
            <a:r>
              <a:rPr lang="en-GB" sz="1200" b="1" dirty="0" err="1"/>
              <a:t>výhodnými</a:t>
            </a:r>
            <a:r>
              <a:rPr lang="en-GB" sz="1200" b="1" dirty="0"/>
              <a:t> </a:t>
            </a:r>
            <a:r>
              <a:rPr lang="en-GB" sz="1200" b="1" dirty="0" err="1"/>
              <a:t>podmínkami</a:t>
            </a:r>
            <a:r>
              <a:rPr lang="en-GB" sz="1200" b="1" dirty="0"/>
              <a:t> pro </a:t>
            </a:r>
            <a:r>
              <a:rPr lang="en-GB" sz="1200" b="1" dirty="0" err="1"/>
              <a:t>osloveného</a:t>
            </a:r>
            <a:r>
              <a:rPr lang="en-GB" sz="1200" b="1" dirty="0"/>
              <a:t> (</a:t>
            </a:r>
            <a:r>
              <a:rPr lang="en-GB" sz="1200" b="1" dirty="0" err="1"/>
              <a:t>kupř</a:t>
            </a:r>
            <a:r>
              <a:rPr lang="en-GB" sz="1200" b="1" dirty="0"/>
              <a:t>. </a:t>
            </a:r>
            <a:r>
              <a:rPr lang="en-GB" sz="1200" b="1" dirty="0" err="1"/>
              <a:t>nabízení</a:t>
            </a:r>
            <a:r>
              <a:rPr lang="en-GB" sz="1200" b="1" dirty="0"/>
              <a:t> </a:t>
            </a:r>
            <a:r>
              <a:rPr lang="en-GB" sz="1200" b="1" dirty="0" err="1"/>
              <a:t>drogy</a:t>
            </a:r>
            <a:r>
              <a:rPr lang="en-GB" sz="1200" b="1" dirty="0"/>
              <a:t> </a:t>
            </a:r>
            <a:r>
              <a:rPr lang="en-GB" sz="1200" b="1" dirty="0" err="1"/>
              <a:t>za</a:t>
            </a:r>
            <a:r>
              <a:rPr lang="en-GB" sz="1200" b="1" dirty="0"/>
              <a:t> </a:t>
            </a:r>
            <a:r>
              <a:rPr lang="en-GB" sz="1200" b="1" dirty="0" err="1"/>
              <a:t>výrazně</a:t>
            </a:r>
            <a:r>
              <a:rPr lang="en-GB" sz="1200" b="1" dirty="0"/>
              <a:t> </a:t>
            </a:r>
            <a:r>
              <a:rPr lang="en-GB" sz="1200" b="1" dirty="0" err="1"/>
              <a:t>nižší</a:t>
            </a:r>
            <a:r>
              <a:rPr lang="en-GB" sz="1200" b="1" dirty="0"/>
              <a:t> </a:t>
            </a:r>
            <a:r>
              <a:rPr lang="en-GB" sz="1200" b="1" dirty="0" err="1"/>
              <a:t>cenu</a:t>
            </a:r>
            <a:r>
              <a:rPr lang="en-GB" sz="1200" b="1" dirty="0"/>
              <a:t>, </a:t>
            </a:r>
            <a:r>
              <a:rPr lang="en-GB" sz="1200" b="1" dirty="0" err="1"/>
              <a:t>než</a:t>
            </a:r>
            <a:r>
              <a:rPr lang="en-GB" sz="1200" b="1" dirty="0"/>
              <a:t> je </a:t>
            </a:r>
            <a:r>
              <a:rPr lang="en-GB" sz="1200" b="1" dirty="0" err="1"/>
              <a:t>obvyklé</a:t>
            </a:r>
            <a:r>
              <a:rPr lang="en-GB" sz="1200" b="1" dirty="0"/>
              <a:t>). Agent </a:t>
            </a:r>
            <a:r>
              <a:rPr lang="en-GB" sz="1200" b="1" dirty="0" err="1"/>
              <a:t>nesmí</a:t>
            </a:r>
            <a:r>
              <a:rPr lang="en-GB" sz="1200" b="1" dirty="0"/>
              <a:t> </a:t>
            </a:r>
            <a:r>
              <a:rPr lang="en-GB" sz="1200" b="1" dirty="0" err="1"/>
              <a:t>oslovenému</a:t>
            </a:r>
            <a:r>
              <a:rPr lang="en-GB" sz="1200" b="1" dirty="0"/>
              <a:t> </a:t>
            </a:r>
            <a:r>
              <a:rPr lang="en-GB" sz="1200" b="1" dirty="0" err="1"/>
              <a:t>nabízený</a:t>
            </a:r>
            <a:r>
              <a:rPr lang="en-GB" sz="1200" b="1" dirty="0"/>
              <a:t> </a:t>
            </a:r>
            <a:r>
              <a:rPr lang="en-GB" sz="1200" b="1" dirty="0" err="1"/>
              <a:t>obchod</a:t>
            </a:r>
            <a:r>
              <a:rPr lang="en-GB" sz="1200" b="1" dirty="0"/>
              <a:t> </a:t>
            </a:r>
            <a:r>
              <a:rPr lang="en-GB" sz="1200" b="1" dirty="0" err="1"/>
              <a:t>vnucovat</a:t>
            </a:r>
            <a:r>
              <a:rPr lang="en-GB" sz="1200" b="1" dirty="0"/>
              <a:t> </a:t>
            </a:r>
            <a:r>
              <a:rPr lang="en-GB" sz="1200" b="1" dirty="0" err="1"/>
              <a:t>ani</a:t>
            </a:r>
            <a:r>
              <a:rPr lang="en-GB" sz="1200" b="1" dirty="0"/>
              <a:t> </a:t>
            </a:r>
            <a:r>
              <a:rPr lang="en-GB" sz="1200" b="1" dirty="0" err="1"/>
              <a:t>používat</a:t>
            </a:r>
            <a:r>
              <a:rPr lang="en-GB" sz="1200" b="1" dirty="0"/>
              <a:t> </a:t>
            </a:r>
            <a:r>
              <a:rPr lang="en-GB" sz="1200" b="1" dirty="0" err="1"/>
              <a:t>žádný</a:t>
            </a:r>
            <a:r>
              <a:rPr lang="en-GB" sz="1200" b="1" dirty="0"/>
              <a:t> </a:t>
            </a:r>
            <a:r>
              <a:rPr lang="en-GB" sz="1200" b="1" dirty="0" err="1"/>
              <a:t>způsob</a:t>
            </a:r>
            <a:r>
              <a:rPr lang="en-GB" sz="1200" b="1" dirty="0"/>
              <a:t> </a:t>
            </a:r>
            <a:r>
              <a:rPr lang="en-GB" sz="1200" b="1" dirty="0" err="1"/>
              <a:t>nátlaku</a:t>
            </a:r>
            <a:r>
              <a:rPr lang="en-GB" sz="1200" b="1" dirty="0"/>
              <a:t>, aby </a:t>
            </a:r>
            <a:r>
              <a:rPr lang="en-GB" sz="1200" b="1" dirty="0" err="1"/>
              <a:t>dosáhl</a:t>
            </a:r>
            <a:r>
              <a:rPr lang="en-GB" sz="1200" b="1" dirty="0"/>
              <a:t> </a:t>
            </a:r>
            <a:r>
              <a:rPr lang="en-GB" sz="1200" b="1" dirty="0" err="1"/>
              <a:t>uskutečnění</a:t>
            </a:r>
            <a:r>
              <a:rPr lang="en-GB" sz="1200" b="1" dirty="0"/>
              <a:t> </a:t>
            </a:r>
            <a:r>
              <a:rPr lang="en-GB" sz="1200" b="1" dirty="0" err="1"/>
              <a:t>předstíraného</a:t>
            </a:r>
            <a:r>
              <a:rPr lang="en-GB" sz="1200" b="1" dirty="0"/>
              <a:t> </a:t>
            </a:r>
            <a:r>
              <a:rPr lang="en-GB" sz="1200" b="1" dirty="0" err="1"/>
              <a:t>převodu</a:t>
            </a:r>
            <a:r>
              <a:rPr lang="en-GB" sz="1200" b="1" dirty="0"/>
              <a:t>. Agent </a:t>
            </a:r>
            <a:r>
              <a:rPr lang="en-GB" sz="1200" b="1" dirty="0" err="1"/>
              <a:t>nesmí</a:t>
            </a:r>
            <a:r>
              <a:rPr lang="en-GB" sz="1200" b="1" dirty="0"/>
              <a:t> </a:t>
            </a:r>
            <a:r>
              <a:rPr lang="en-GB" sz="1200" b="1" dirty="0" err="1"/>
              <a:t>přesvědčovat</a:t>
            </a:r>
            <a:r>
              <a:rPr lang="en-GB" sz="1200" b="1" dirty="0"/>
              <a:t> </a:t>
            </a:r>
            <a:r>
              <a:rPr lang="en-GB" sz="1200" b="1" dirty="0" err="1"/>
              <a:t>osloveného</a:t>
            </a:r>
            <a:r>
              <a:rPr lang="en-GB" sz="1200" b="1" dirty="0"/>
              <a:t> o tom, </a:t>
            </a:r>
            <a:r>
              <a:rPr lang="en-GB" sz="1200" b="1" dirty="0" err="1"/>
              <a:t>že</a:t>
            </a:r>
            <a:r>
              <a:rPr lang="en-GB" sz="1200" b="1" dirty="0"/>
              <a:t> </a:t>
            </a:r>
            <a:r>
              <a:rPr lang="en-GB" sz="1200" b="1" dirty="0" err="1"/>
              <a:t>nabízený</a:t>
            </a:r>
            <a:r>
              <a:rPr lang="en-GB" sz="1200" b="1" dirty="0"/>
              <a:t> </a:t>
            </a:r>
            <a:r>
              <a:rPr lang="en-GB" sz="1200" b="1" dirty="0" err="1"/>
              <a:t>obchod</a:t>
            </a:r>
            <a:r>
              <a:rPr lang="en-GB" sz="1200" b="1" dirty="0"/>
              <a:t> je </a:t>
            </a:r>
            <a:r>
              <a:rPr lang="en-GB" sz="1200" b="1" dirty="0" err="1"/>
              <a:t>legální</a:t>
            </a:r>
            <a:r>
              <a:rPr lang="en-GB" sz="1200" b="1" dirty="0"/>
              <a:t>, </a:t>
            </a:r>
            <a:r>
              <a:rPr lang="en-GB" sz="1200" b="1" dirty="0" err="1"/>
              <a:t>nebo</a:t>
            </a:r>
            <a:r>
              <a:rPr lang="en-GB" sz="1200" b="1" dirty="0"/>
              <a:t> </a:t>
            </a:r>
            <a:r>
              <a:rPr lang="en-GB" sz="1200" b="1" dirty="0" err="1"/>
              <a:t>že</a:t>
            </a:r>
            <a:r>
              <a:rPr lang="en-GB" sz="1200" b="1" dirty="0"/>
              <a:t> </a:t>
            </a:r>
            <a:r>
              <a:rPr lang="en-GB" sz="1200" b="1" dirty="0" err="1"/>
              <a:t>nehrozí</a:t>
            </a:r>
            <a:r>
              <a:rPr lang="en-GB" sz="1200" b="1" dirty="0"/>
              <a:t> </a:t>
            </a:r>
            <a:r>
              <a:rPr lang="en-GB" sz="1200" b="1" dirty="0" err="1"/>
              <a:t>žádné</a:t>
            </a:r>
            <a:r>
              <a:rPr lang="en-GB" sz="1200" b="1" dirty="0"/>
              <a:t> </a:t>
            </a:r>
            <a:r>
              <a:rPr lang="en-GB" sz="1200" b="1" dirty="0" err="1"/>
              <a:t>nebezpečí</a:t>
            </a:r>
            <a:r>
              <a:rPr lang="en-GB" sz="1200" b="1" dirty="0"/>
              <a:t> </a:t>
            </a:r>
            <a:r>
              <a:rPr lang="en-GB" sz="1200" b="1" dirty="0" err="1"/>
              <a:t>jeho</a:t>
            </a:r>
            <a:r>
              <a:rPr lang="en-GB" sz="1200" b="1" dirty="0"/>
              <a:t> </a:t>
            </a:r>
            <a:r>
              <a:rPr lang="en-GB" sz="1200" b="1" dirty="0" err="1"/>
              <a:t>odhalení</a:t>
            </a:r>
            <a:r>
              <a:rPr lang="en-GB" sz="1200" b="1" dirty="0"/>
              <a:t>. </a:t>
            </a:r>
            <a:br>
              <a:rPr lang="en-GB" sz="1200" b="1" dirty="0"/>
            </a:br>
            <a:r>
              <a:rPr lang="en-GB" sz="1200" b="1" dirty="0"/>
              <a:t/>
            </a:r>
            <a:br>
              <a:rPr lang="en-GB" sz="1200" b="1" dirty="0"/>
            </a:br>
            <a:r>
              <a:rPr lang="en-GB" sz="1200" dirty="0" err="1"/>
              <a:t>Úprava</a:t>
            </a:r>
            <a:r>
              <a:rPr lang="en-GB" sz="1200" dirty="0"/>
              <a:t> </a:t>
            </a:r>
            <a:r>
              <a:rPr lang="en-GB" sz="1200" dirty="0" err="1"/>
              <a:t>trestního</a:t>
            </a:r>
            <a:r>
              <a:rPr lang="en-GB" sz="1200" dirty="0"/>
              <a:t> </a:t>
            </a:r>
            <a:r>
              <a:rPr lang="en-GB" sz="1200" dirty="0" err="1"/>
              <a:t>řádu</a:t>
            </a:r>
            <a:r>
              <a:rPr lang="en-GB" sz="1200" dirty="0"/>
              <a:t> </a:t>
            </a:r>
            <a:r>
              <a:rPr lang="en-GB" sz="1200" b="1" dirty="0" err="1"/>
              <a:t>týkající</a:t>
            </a:r>
            <a:r>
              <a:rPr lang="en-GB" sz="1200" b="1" dirty="0"/>
              <a:t> se </a:t>
            </a:r>
            <a:r>
              <a:rPr lang="en-GB" sz="1200" b="1" dirty="0" err="1"/>
              <a:t>rozhodování</a:t>
            </a:r>
            <a:r>
              <a:rPr lang="en-GB" sz="1200" b="1" dirty="0"/>
              <a:t> o </a:t>
            </a:r>
            <a:r>
              <a:rPr lang="en-GB" sz="1200" b="1" dirty="0" err="1"/>
              <a:t>podjatosti</a:t>
            </a:r>
            <a:r>
              <a:rPr lang="en-GB" sz="1200" b="1" dirty="0"/>
              <a:t> </a:t>
            </a:r>
            <a:r>
              <a:rPr lang="en-GB" sz="1200" b="1" dirty="0" err="1"/>
              <a:t>senátu</a:t>
            </a:r>
            <a:r>
              <a:rPr lang="en-GB" sz="1200" b="1" dirty="0"/>
              <a:t> </a:t>
            </a:r>
            <a:r>
              <a:rPr lang="en-GB" sz="1200" b="1" dirty="0" err="1"/>
              <a:t>Nejvyššího</a:t>
            </a:r>
            <a:r>
              <a:rPr lang="en-GB" sz="1200" b="1" dirty="0"/>
              <a:t> </a:t>
            </a:r>
            <a:r>
              <a:rPr lang="en-GB" sz="1200" b="1" dirty="0" err="1"/>
              <a:t>soudu</a:t>
            </a:r>
            <a:r>
              <a:rPr lang="en-GB" sz="1200" b="1" dirty="0"/>
              <a:t> </a:t>
            </a:r>
            <a:r>
              <a:rPr lang="en-GB" sz="1200" b="1" dirty="0" err="1"/>
              <a:t>vykazuje</a:t>
            </a:r>
            <a:r>
              <a:rPr lang="en-GB" sz="1200" b="1" dirty="0"/>
              <a:t> </a:t>
            </a:r>
            <a:r>
              <a:rPr lang="en-GB" sz="1200" b="1" dirty="0" err="1"/>
              <a:t>jisté</a:t>
            </a:r>
            <a:r>
              <a:rPr lang="en-GB" sz="1200" b="1" dirty="0"/>
              <a:t> </a:t>
            </a:r>
            <a:r>
              <a:rPr lang="en-GB" sz="1200" b="1" dirty="0" err="1"/>
              <a:t>deficity</a:t>
            </a:r>
            <a:r>
              <a:rPr lang="en-GB" sz="1200" dirty="0"/>
              <a:t>. </a:t>
            </a:r>
            <a:r>
              <a:rPr lang="en-GB" sz="1200" dirty="0" err="1"/>
              <a:t>Stav</a:t>
            </a:r>
            <a:r>
              <a:rPr lang="en-GB" sz="1200" dirty="0"/>
              <a:t>, </a:t>
            </a:r>
            <a:r>
              <a:rPr lang="en-GB" sz="1200" b="1" dirty="0" err="1"/>
              <a:t>kdy</a:t>
            </a:r>
            <a:r>
              <a:rPr lang="en-GB" sz="1200" b="1" dirty="0"/>
              <a:t> o </a:t>
            </a:r>
            <a:r>
              <a:rPr lang="en-GB" sz="1200" b="1" dirty="0" err="1"/>
              <a:t>podjatosti</a:t>
            </a:r>
            <a:r>
              <a:rPr lang="en-GB" sz="1200" b="1" dirty="0"/>
              <a:t> </a:t>
            </a:r>
            <a:r>
              <a:rPr lang="en-GB" sz="1200" b="1" dirty="0" err="1"/>
              <a:t>rozhoduje</a:t>
            </a:r>
            <a:r>
              <a:rPr lang="en-GB" sz="1200" b="1" dirty="0"/>
              <a:t> </a:t>
            </a:r>
            <a:r>
              <a:rPr lang="en-GB" sz="1200" b="1" dirty="0" err="1"/>
              <a:t>dotčený</a:t>
            </a:r>
            <a:r>
              <a:rPr lang="en-GB" sz="1200" b="1" dirty="0"/>
              <a:t> </a:t>
            </a:r>
            <a:r>
              <a:rPr lang="en-GB" sz="1200" b="1" dirty="0" err="1"/>
              <a:t>orgán</a:t>
            </a:r>
            <a:r>
              <a:rPr lang="en-GB" sz="1200" b="1" dirty="0"/>
              <a:t>, </a:t>
            </a:r>
            <a:r>
              <a:rPr lang="en-GB" sz="1200" b="1" dirty="0" err="1"/>
              <a:t>jinak</a:t>
            </a:r>
            <a:r>
              <a:rPr lang="en-GB" sz="1200" b="1" dirty="0"/>
              <a:t> </a:t>
            </a:r>
            <a:r>
              <a:rPr lang="en-GB" sz="1200" b="1" dirty="0" err="1"/>
              <a:t>řečeno</a:t>
            </a:r>
            <a:r>
              <a:rPr lang="en-GB" sz="1200" b="1" dirty="0"/>
              <a:t> v </a:t>
            </a:r>
            <a:r>
              <a:rPr lang="en-GB" sz="1200" b="1" dirty="0" err="1"/>
              <a:t>řízení</a:t>
            </a:r>
            <a:r>
              <a:rPr lang="en-GB" sz="1200" b="1" dirty="0"/>
              <a:t> o </a:t>
            </a:r>
            <a:r>
              <a:rPr lang="en-GB" sz="1200" b="1" dirty="0" err="1"/>
              <a:t>vyloučení</a:t>
            </a:r>
            <a:r>
              <a:rPr lang="en-GB" sz="1200" b="1" dirty="0"/>
              <a:t> z </a:t>
            </a:r>
            <a:r>
              <a:rPr lang="en-GB" sz="1200" b="1" dirty="0" err="1"/>
              <a:t>důvodů</a:t>
            </a:r>
            <a:r>
              <a:rPr lang="en-GB" sz="1200" b="1" dirty="0"/>
              <a:t> </a:t>
            </a:r>
            <a:r>
              <a:rPr lang="en-GB" sz="1200" b="1" dirty="0" err="1"/>
              <a:t>podjatosti</a:t>
            </a:r>
            <a:r>
              <a:rPr lang="en-GB" sz="1200" b="1" dirty="0"/>
              <a:t> „</a:t>
            </a:r>
            <a:r>
              <a:rPr lang="en-GB" sz="1200" b="1" dirty="0" err="1"/>
              <a:t>procesní</a:t>
            </a:r>
            <a:r>
              <a:rPr lang="en-GB" sz="1200" b="1" dirty="0"/>
              <a:t> </a:t>
            </a:r>
            <a:r>
              <a:rPr lang="en-GB" sz="1200" b="1" dirty="0" err="1"/>
              <a:t>strana</a:t>
            </a:r>
            <a:r>
              <a:rPr lang="en-GB" sz="1200" b="1" dirty="0"/>
              <a:t>“, je </a:t>
            </a:r>
            <a:r>
              <a:rPr lang="en-GB" sz="1200" b="1" dirty="0" err="1"/>
              <a:t>akceptovatelný</a:t>
            </a:r>
            <a:r>
              <a:rPr lang="en-GB" sz="1200" b="1" dirty="0"/>
              <a:t> </a:t>
            </a:r>
            <a:r>
              <a:rPr lang="en-GB" sz="1200" b="1" dirty="0" err="1"/>
              <a:t>pouze</a:t>
            </a:r>
            <a:r>
              <a:rPr lang="en-GB" sz="1200" b="1" dirty="0"/>
              <a:t> </a:t>
            </a:r>
            <a:r>
              <a:rPr lang="en-GB" sz="1200" b="1" dirty="0" err="1"/>
              <a:t>za</a:t>
            </a:r>
            <a:r>
              <a:rPr lang="en-GB" sz="1200" b="1" dirty="0"/>
              <a:t> </a:t>
            </a:r>
            <a:r>
              <a:rPr lang="en-GB" sz="1200" b="1" dirty="0" err="1"/>
              <a:t>situace</a:t>
            </a:r>
            <a:r>
              <a:rPr lang="en-GB" sz="1200" b="1" dirty="0"/>
              <a:t>, </a:t>
            </a:r>
            <a:r>
              <a:rPr lang="en-GB" sz="1200" b="1" dirty="0" err="1"/>
              <a:t>kdy</a:t>
            </a:r>
            <a:r>
              <a:rPr lang="en-GB" sz="1200" b="1" dirty="0"/>
              <a:t> je </a:t>
            </a:r>
            <a:r>
              <a:rPr lang="en-GB" sz="1200" b="1" dirty="0" err="1"/>
              <a:t>doplněn</a:t>
            </a:r>
            <a:r>
              <a:rPr lang="en-GB" sz="1200" b="1" dirty="0"/>
              <a:t> o </a:t>
            </a:r>
            <a:r>
              <a:rPr lang="en-GB" sz="1200" b="1" dirty="0" err="1"/>
              <a:t>garanci</a:t>
            </a:r>
            <a:r>
              <a:rPr lang="en-GB" sz="1200" b="1" dirty="0"/>
              <a:t> </a:t>
            </a:r>
            <a:r>
              <a:rPr lang="en-GB" sz="1200" b="1" dirty="0" err="1"/>
              <a:t>nezávislého</a:t>
            </a:r>
            <a:r>
              <a:rPr lang="en-GB" sz="1200" b="1" dirty="0"/>
              <a:t> a </a:t>
            </a:r>
            <a:r>
              <a:rPr lang="en-GB" sz="1200" b="1" dirty="0" err="1"/>
              <a:t>nestranného</a:t>
            </a:r>
            <a:r>
              <a:rPr lang="en-GB" sz="1200" b="1" dirty="0"/>
              <a:t> </a:t>
            </a:r>
            <a:r>
              <a:rPr lang="en-GB" sz="1200" b="1" dirty="0" err="1"/>
              <a:t>soudního</a:t>
            </a:r>
            <a:r>
              <a:rPr lang="en-GB" sz="1200" b="1" dirty="0"/>
              <a:t> </a:t>
            </a:r>
            <a:r>
              <a:rPr lang="en-GB" sz="1200" b="1" dirty="0" err="1"/>
              <a:t>přezkumu</a:t>
            </a:r>
            <a:r>
              <a:rPr lang="en-GB" sz="1200" dirty="0"/>
              <a:t>. Bez </a:t>
            </a:r>
            <a:r>
              <a:rPr lang="en-GB" sz="1200" dirty="0" err="1"/>
              <a:t>této</a:t>
            </a:r>
            <a:r>
              <a:rPr lang="en-GB" sz="1200" dirty="0"/>
              <a:t> </a:t>
            </a:r>
            <a:r>
              <a:rPr lang="en-GB" sz="1200" dirty="0" err="1"/>
              <a:t>možnosti</a:t>
            </a:r>
            <a:r>
              <a:rPr lang="en-GB" sz="1200" dirty="0"/>
              <a:t> </a:t>
            </a:r>
            <a:r>
              <a:rPr lang="en-GB" sz="1200" dirty="0" err="1"/>
              <a:t>taková</a:t>
            </a:r>
            <a:r>
              <a:rPr lang="en-GB" sz="1200" dirty="0"/>
              <a:t> </a:t>
            </a:r>
            <a:r>
              <a:rPr lang="en-GB" sz="1200" dirty="0" err="1"/>
              <a:t>konstrukce</a:t>
            </a:r>
            <a:r>
              <a:rPr lang="en-GB" sz="1200" dirty="0"/>
              <a:t> </a:t>
            </a:r>
            <a:r>
              <a:rPr lang="en-GB" sz="1200" dirty="0" err="1"/>
              <a:t>zakládá</a:t>
            </a:r>
            <a:r>
              <a:rPr lang="en-GB" sz="1200" dirty="0"/>
              <a:t> </a:t>
            </a:r>
            <a:r>
              <a:rPr lang="en-GB" sz="1200" dirty="0" err="1"/>
              <a:t>rozpor</a:t>
            </a:r>
            <a:r>
              <a:rPr lang="en-GB" sz="1200" dirty="0"/>
              <a:t> se </a:t>
            </a:r>
            <a:r>
              <a:rPr lang="en-GB" sz="1200" dirty="0" err="1"/>
              <a:t>základním</a:t>
            </a:r>
            <a:r>
              <a:rPr lang="en-GB" sz="1200" dirty="0"/>
              <a:t> </a:t>
            </a:r>
            <a:r>
              <a:rPr lang="en-GB" sz="1200" dirty="0" err="1"/>
              <a:t>procesním</a:t>
            </a:r>
            <a:r>
              <a:rPr lang="en-GB" sz="1200" dirty="0"/>
              <a:t> </a:t>
            </a:r>
            <a:r>
              <a:rPr lang="en-GB" sz="1200" dirty="0" err="1"/>
              <a:t>principem</a:t>
            </a:r>
            <a:r>
              <a:rPr lang="en-GB" sz="1200" dirty="0"/>
              <a:t>, </a:t>
            </a:r>
            <a:r>
              <a:rPr lang="en-GB" sz="1200" dirty="0" err="1"/>
              <a:t>podle</a:t>
            </a:r>
            <a:r>
              <a:rPr lang="en-GB" sz="1200" dirty="0"/>
              <a:t> </a:t>
            </a:r>
            <a:r>
              <a:rPr lang="en-GB" sz="1200" dirty="0" err="1"/>
              <a:t>něhož</a:t>
            </a:r>
            <a:r>
              <a:rPr lang="en-GB" sz="1200" dirty="0"/>
              <a:t> </a:t>
            </a:r>
            <a:r>
              <a:rPr lang="en-GB" sz="1200" dirty="0" err="1"/>
              <a:t>nikdo</a:t>
            </a:r>
            <a:r>
              <a:rPr lang="en-GB" sz="1200" dirty="0"/>
              <a:t> </a:t>
            </a:r>
            <a:r>
              <a:rPr lang="en-GB" sz="1200" dirty="0" err="1"/>
              <a:t>nemůže</a:t>
            </a:r>
            <a:r>
              <a:rPr lang="en-GB" sz="1200" dirty="0"/>
              <a:t> </a:t>
            </a:r>
            <a:r>
              <a:rPr lang="en-GB" sz="1200" dirty="0" err="1"/>
              <a:t>být</a:t>
            </a:r>
            <a:r>
              <a:rPr lang="en-GB" sz="1200" dirty="0"/>
              <a:t> </a:t>
            </a:r>
            <a:r>
              <a:rPr lang="en-GB" sz="1200" dirty="0" err="1"/>
              <a:t>soudcem</a:t>
            </a:r>
            <a:r>
              <a:rPr lang="en-GB" sz="1200" dirty="0"/>
              <a:t> </a:t>
            </a:r>
            <a:r>
              <a:rPr lang="en-GB" sz="1200" dirty="0" err="1"/>
              <a:t>ve</a:t>
            </a:r>
            <a:r>
              <a:rPr lang="en-GB" sz="1200" dirty="0"/>
              <a:t> </a:t>
            </a:r>
            <a:r>
              <a:rPr lang="en-GB" sz="1200" dirty="0" err="1"/>
              <a:t>vlastní</a:t>
            </a:r>
            <a:r>
              <a:rPr lang="en-GB" sz="1200" dirty="0"/>
              <a:t> </a:t>
            </a:r>
            <a:r>
              <a:rPr lang="en-GB" sz="1200" dirty="0" err="1"/>
              <a:t>věci</a:t>
            </a:r>
            <a:r>
              <a:rPr lang="en-GB" sz="1200" dirty="0"/>
              <a:t> (nemo </a:t>
            </a:r>
            <a:r>
              <a:rPr lang="en-GB" sz="1200" dirty="0" err="1"/>
              <a:t>iudex</a:t>
            </a:r>
            <a:r>
              <a:rPr lang="en-GB" sz="1200" dirty="0"/>
              <a:t> in causa </a:t>
            </a:r>
            <a:r>
              <a:rPr lang="en-GB" sz="1200" dirty="0" err="1"/>
              <a:t>sua</a:t>
            </a:r>
            <a:r>
              <a:rPr lang="en-GB" sz="1200" dirty="0"/>
              <a:t>), </a:t>
            </a:r>
            <a:r>
              <a:rPr lang="en-GB" sz="1200" dirty="0" err="1"/>
              <a:t>tedy</a:t>
            </a:r>
            <a:r>
              <a:rPr lang="en-GB" sz="1200" dirty="0"/>
              <a:t> </a:t>
            </a:r>
            <a:r>
              <a:rPr lang="en-GB" sz="1200" dirty="0" err="1"/>
              <a:t>principem</a:t>
            </a:r>
            <a:r>
              <a:rPr lang="en-GB" sz="1200" dirty="0"/>
              <a:t>, </a:t>
            </a:r>
            <a:r>
              <a:rPr lang="en-GB" sz="1200" dirty="0" err="1"/>
              <a:t>jenž</a:t>
            </a:r>
            <a:r>
              <a:rPr lang="en-GB" sz="1200" dirty="0"/>
              <a:t> je </a:t>
            </a:r>
            <a:r>
              <a:rPr lang="en-GB" sz="1200" dirty="0" err="1"/>
              <a:t>komponentem</a:t>
            </a:r>
            <a:r>
              <a:rPr lang="en-GB" sz="1200" dirty="0"/>
              <a:t> </a:t>
            </a:r>
            <a:r>
              <a:rPr lang="en-GB" sz="1200" dirty="0" err="1"/>
              <a:t>základního</a:t>
            </a:r>
            <a:r>
              <a:rPr lang="en-GB" sz="1200" dirty="0"/>
              <a:t> </a:t>
            </a:r>
            <a:r>
              <a:rPr lang="en-GB" sz="1200" dirty="0" err="1"/>
              <a:t>práva</a:t>
            </a:r>
            <a:r>
              <a:rPr lang="en-GB" sz="1200" dirty="0"/>
              <a:t> </a:t>
            </a:r>
            <a:r>
              <a:rPr lang="en-GB" sz="1200" dirty="0" err="1"/>
              <a:t>domáhat</a:t>
            </a:r>
            <a:r>
              <a:rPr lang="en-GB" sz="1200" dirty="0"/>
              <a:t> se </a:t>
            </a:r>
            <a:r>
              <a:rPr lang="en-GB" sz="1200" dirty="0" err="1"/>
              <a:t>svých</a:t>
            </a:r>
            <a:r>
              <a:rPr lang="en-GB" sz="1200" dirty="0"/>
              <a:t> </a:t>
            </a:r>
            <a:r>
              <a:rPr lang="en-GB" sz="1200" dirty="0" err="1"/>
              <a:t>práv</a:t>
            </a:r>
            <a:r>
              <a:rPr lang="en-GB" sz="1200" dirty="0"/>
              <a:t> u </a:t>
            </a:r>
            <a:r>
              <a:rPr lang="en-GB" sz="1200" dirty="0" err="1"/>
              <a:t>nezávislého</a:t>
            </a:r>
            <a:r>
              <a:rPr lang="en-GB" sz="1200" dirty="0"/>
              <a:t> a </a:t>
            </a:r>
            <a:r>
              <a:rPr lang="en-GB" sz="1200" dirty="0" err="1"/>
              <a:t>nestranného</a:t>
            </a:r>
            <a:r>
              <a:rPr lang="en-GB" sz="1200" dirty="0"/>
              <a:t> </a:t>
            </a:r>
            <a:r>
              <a:rPr lang="en-GB" sz="1200" dirty="0" err="1"/>
              <a:t>soudu</a:t>
            </a:r>
            <a:r>
              <a:rPr lang="en-GB" sz="1200" dirty="0"/>
              <a:t> </a:t>
            </a:r>
            <a:r>
              <a:rPr lang="en-GB" sz="1200" dirty="0" err="1"/>
              <a:t>podle</a:t>
            </a:r>
            <a:r>
              <a:rPr lang="en-GB" sz="1200" dirty="0"/>
              <a:t> </a:t>
            </a:r>
            <a:r>
              <a:rPr lang="en-GB" sz="1200" dirty="0" err="1"/>
              <a:t>čl</a:t>
            </a:r>
            <a:r>
              <a:rPr lang="en-GB" sz="1200" dirty="0"/>
              <a:t>. 36 </a:t>
            </a:r>
            <a:r>
              <a:rPr lang="en-GB" sz="1200" dirty="0" err="1"/>
              <a:t>odst</a:t>
            </a:r>
            <a:r>
              <a:rPr lang="en-GB" sz="1200" dirty="0"/>
              <a:t>. 1 </a:t>
            </a:r>
            <a:r>
              <a:rPr lang="en-GB" sz="1200" dirty="0" err="1"/>
              <a:t>Listiny</a:t>
            </a:r>
            <a:r>
              <a:rPr lang="en-GB" sz="1200" dirty="0"/>
              <a:t> (</a:t>
            </a:r>
            <a:r>
              <a:rPr lang="en-GB" sz="1200" dirty="0" err="1"/>
              <a:t>srov</a:t>
            </a:r>
            <a:r>
              <a:rPr lang="en-GB" sz="1200" dirty="0"/>
              <a:t>. </a:t>
            </a:r>
            <a:r>
              <a:rPr lang="en-GB" sz="1200" dirty="0" err="1"/>
              <a:t>nález</a:t>
            </a:r>
            <a:r>
              <a:rPr lang="en-GB" sz="1200" dirty="0"/>
              <a:t> </a:t>
            </a:r>
            <a:r>
              <a:rPr lang="en-GB" sz="1200" dirty="0" err="1"/>
              <a:t>Ústavního</a:t>
            </a:r>
            <a:r>
              <a:rPr lang="en-GB" sz="1200" dirty="0"/>
              <a:t> </a:t>
            </a:r>
            <a:r>
              <a:rPr lang="en-GB" sz="1200" dirty="0" err="1"/>
              <a:t>soudu</a:t>
            </a:r>
            <a:r>
              <a:rPr lang="en-GB" sz="1200" dirty="0"/>
              <a:t> </a:t>
            </a:r>
            <a:r>
              <a:rPr lang="en-GB" sz="1200" dirty="0" err="1"/>
              <a:t>ze</a:t>
            </a:r>
            <a:r>
              <a:rPr lang="en-GB" sz="1200" dirty="0"/>
              <a:t> </a:t>
            </a:r>
            <a:r>
              <a:rPr lang="en-GB" sz="1200" dirty="0" err="1"/>
              <a:t>dne</a:t>
            </a:r>
            <a:r>
              <a:rPr lang="en-GB" sz="1200" dirty="0"/>
              <a:t> 28. 7. 2009, </a:t>
            </a:r>
            <a:r>
              <a:rPr lang="en-GB" sz="1200" dirty="0">
                <a:hlinkClick r:id="rId2"/>
              </a:rPr>
              <a:t>sp. </a:t>
            </a:r>
            <a:r>
              <a:rPr lang="en-GB" sz="1200" dirty="0" err="1">
                <a:hlinkClick r:id="rId2"/>
              </a:rPr>
              <a:t>zn</a:t>
            </a:r>
            <a:r>
              <a:rPr lang="en-GB" sz="1200" dirty="0">
                <a:hlinkClick r:id="rId2"/>
              </a:rPr>
              <a:t>. Pl. ÚS 9/09</a:t>
            </a:r>
            <a:r>
              <a:rPr lang="en-GB" sz="1200" dirty="0"/>
              <a:t>). Tato </a:t>
            </a:r>
            <a:r>
              <a:rPr lang="en-GB" sz="1200" dirty="0" err="1"/>
              <a:t>situace</a:t>
            </a:r>
            <a:r>
              <a:rPr lang="en-GB" sz="1200" dirty="0"/>
              <a:t> </a:t>
            </a:r>
            <a:r>
              <a:rPr lang="en-GB" sz="1200" dirty="0" err="1"/>
              <a:t>přitom</a:t>
            </a:r>
            <a:r>
              <a:rPr lang="en-GB" sz="1200" dirty="0"/>
              <a:t> v </a:t>
            </a:r>
            <a:r>
              <a:rPr lang="en-GB" sz="1200" dirty="0" err="1"/>
              <a:t>případě</a:t>
            </a:r>
            <a:r>
              <a:rPr lang="en-GB" sz="1200" dirty="0"/>
              <a:t> </a:t>
            </a:r>
            <a:r>
              <a:rPr lang="en-GB" sz="1200" dirty="0" err="1"/>
              <a:t>rozhodování</a:t>
            </a:r>
            <a:r>
              <a:rPr lang="en-GB" sz="1200" dirty="0"/>
              <a:t> o </a:t>
            </a:r>
            <a:r>
              <a:rPr lang="en-GB" sz="1200" dirty="0" err="1"/>
              <a:t>podjatosti</a:t>
            </a:r>
            <a:r>
              <a:rPr lang="en-GB" sz="1200" dirty="0"/>
              <a:t> </a:t>
            </a:r>
            <a:r>
              <a:rPr lang="en-GB" sz="1200" dirty="0" err="1"/>
              <a:t>senátu</a:t>
            </a:r>
            <a:r>
              <a:rPr lang="en-GB" sz="1200" dirty="0"/>
              <a:t> </a:t>
            </a:r>
            <a:r>
              <a:rPr lang="en-GB" sz="1200" dirty="0" err="1"/>
              <a:t>Nejvyššího</a:t>
            </a:r>
            <a:r>
              <a:rPr lang="en-GB" sz="1200" dirty="0"/>
              <a:t> </a:t>
            </a:r>
            <a:r>
              <a:rPr lang="en-GB" sz="1200" dirty="0" err="1"/>
              <a:t>soudu</a:t>
            </a:r>
            <a:r>
              <a:rPr lang="en-GB" sz="1200" dirty="0"/>
              <a:t> </a:t>
            </a:r>
            <a:r>
              <a:rPr lang="en-GB" sz="1200" dirty="0" err="1"/>
              <a:t>nastává</a:t>
            </a:r>
            <a:r>
              <a:rPr lang="en-GB" sz="1200" dirty="0"/>
              <a:t> </a:t>
            </a:r>
            <a:r>
              <a:rPr lang="en-GB" sz="1200" dirty="0" err="1"/>
              <a:t>pouze</a:t>
            </a:r>
            <a:r>
              <a:rPr lang="en-GB" sz="1200" dirty="0"/>
              <a:t> v </a:t>
            </a:r>
            <a:r>
              <a:rPr lang="en-GB" sz="1200" dirty="0" err="1"/>
              <a:t>trestním</a:t>
            </a:r>
            <a:r>
              <a:rPr lang="en-GB" sz="1200" dirty="0"/>
              <a:t> </a:t>
            </a:r>
            <a:r>
              <a:rPr lang="en-GB" sz="1200" dirty="0" err="1"/>
              <a:t>řízení</a:t>
            </a:r>
            <a:r>
              <a:rPr lang="en-GB" sz="1200" dirty="0"/>
              <a:t>, </a:t>
            </a:r>
            <a:r>
              <a:rPr lang="en-GB" sz="1200" dirty="0" err="1"/>
              <a:t>neboť</a:t>
            </a:r>
            <a:r>
              <a:rPr lang="en-GB" sz="1200" dirty="0"/>
              <a:t> pro </a:t>
            </a:r>
            <a:r>
              <a:rPr lang="en-GB" sz="1200" dirty="0" err="1"/>
              <a:t>účely</a:t>
            </a:r>
            <a:r>
              <a:rPr lang="en-GB" sz="1200" dirty="0"/>
              <a:t> </a:t>
            </a:r>
            <a:r>
              <a:rPr lang="en-GB" sz="1200" dirty="0" err="1"/>
              <a:t>civilního</a:t>
            </a:r>
            <a:r>
              <a:rPr lang="en-GB" sz="1200" dirty="0"/>
              <a:t> </a:t>
            </a:r>
            <a:r>
              <a:rPr lang="en-GB" sz="1200" dirty="0" err="1"/>
              <a:t>řízení</a:t>
            </a:r>
            <a:r>
              <a:rPr lang="en-GB" sz="1200" dirty="0"/>
              <a:t> </a:t>
            </a:r>
            <a:r>
              <a:rPr lang="en-GB" sz="1200" dirty="0" err="1"/>
              <a:t>občanský</a:t>
            </a:r>
            <a:r>
              <a:rPr lang="en-GB" sz="1200" dirty="0"/>
              <a:t> </a:t>
            </a:r>
            <a:r>
              <a:rPr lang="en-GB" sz="1200" dirty="0" err="1"/>
              <a:t>soudní</a:t>
            </a:r>
            <a:r>
              <a:rPr lang="en-GB" sz="1200" dirty="0"/>
              <a:t> </a:t>
            </a:r>
            <a:r>
              <a:rPr lang="en-GB" sz="1200" dirty="0" err="1"/>
              <a:t>řád</a:t>
            </a:r>
            <a:r>
              <a:rPr lang="en-GB" sz="1200" dirty="0"/>
              <a:t> </a:t>
            </a:r>
            <a:r>
              <a:rPr lang="en-GB" sz="1200" dirty="0" err="1"/>
              <a:t>obsahuje</a:t>
            </a:r>
            <a:r>
              <a:rPr lang="en-GB" sz="1200" dirty="0"/>
              <a:t> </a:t>
            </a:r>
            <a:r>
              <a:rPr lang="en-GB" sz="1200" dirty="0" err="1"/>
              <a:t>jasné</a:t>
            </a:r>
            <a:r>
              <a:rPr lang="en-GB" sz="1200" dirty="0"/>
              <a:t> </a:t>
            </a:r>
            <a:r>
              <a:rPr lang="en-GB" sz="1200" dirty="0" err="1"/>
              <a:t>kompetenční</a:t>
            </a:r>
            <a:r>
              <a:rPr lang="en-GB" sz="1200" dirty="0"/>
              <a:t> </a:t>
            </a:r>
            <a:r>
              <a:rPr lang="en-GB" sz="1200" dirty="0" err="1"/>
              <a:t>pravidlo</a:t>
            </a:r>
            <a:r>
              <a:rPr lang="en-GB" sz="1200" dirty="0"/>
              <a:t>, </a:t>
            </a:r>
            <a:r>
              <a:rPr lang="en-GB" sz="1200" dirty="0" err="1"/>
              <a:t>že</a:t>
            </a:r>
            <a:r>
              <a:rPr lang="en-GB" sz="1200" dirty="0"/>
              <a:t> o </a:t>
            </a:r>
            <a:r>
              <a:rPr lang="en-GB" sz="1200" dirty="0" err="1"/>
              <a:t>vyloučení</a:t>
            </a:r>
            <a:r>
              <a:rPr lang="en-GB" sz="1200" dirty="0"/>
              <a:t> </a:t>
            </a:r>
            <a:r>
              <a:rPr lang="en-GB" sz="1200" dirty="0" err="1"/>
              <a:t>soudců</a:t>
            </a:r>
            <a:r>
              <a:rPr lang="en-GB" sz="1200" dirty="0"/>
              <a:t> </a:t>
            </a:r>
            <a:r>
              <a:rPr lang="en-GB" sz="1200" dirty="0" err="1"/>
              <a:t>Nejvyššího</a:t>
            </a:r>
            <a:r>
              <a:rPr lang="en-GB" sz="1200" dirty="0"/>
              <a:t> </a:t>
            </a:r>
            <a:r>
              <a:rPr lang="en-GB" sz="1200" dirty="0" err="1"/>
              <a:t>soudu</a:t>
            </a:r>
            <a:r>
              <a:rPr lang="en-GB" sz="1200" dirty="0"/>
              <a:t> </a:t>
            </a:r>
            <a:r>
              <a:rPr lang="en-GB" sz="1200" dirty="0" err="1"/>
              <a:t>rozhoduje</a:t>
            </a:r>
            <a:r>
              <a:rPr lang="en-GB" sz="1200" dirty="0"/>
              <a:t> </a:t>
            </a:r>
            <a:r>
              <a:rPr lang="en-GB" sz="1200" dirty="0" err="1"/>
              <a:t>jiný</a:t>
            </a:r>
            <a:r>
              <a:rPr lang="en-GB" sz="1200" dirty="0"/>
              <a:t> </a:t>
            </a:r>
            <a:r>
              <a:rPr lang="en-GB" sz="1200" dirty="0" err="1"/>
              <a:t>senát</a:t>
            </a:r>
            <a:r>
              <a:rPr lang="en-GB" sz="1200" dirty="0"/>
              <a:t> </a:t>
            </a:r>
            <a:r>
              <a:rPr lang="en-GB" sz="1200" dirty="0" err="1"/>
              <a:t>téhož</a:t>
            </a:r>
            <a:r>
              <a:rPr lang="en-GB" sz="1200" dirty="0"/>
              <a:t> </a:t>
            </a:r>
            <a:r>
              <a:rPr lang="en-GB" sz="1200" dirty="0" err="1"/>
              <a:t>soudu</a:t>
            </a:r>
            <a:r>
              <a:rPr lang="en-GB" sz="1200" dirty="0"/>
              <a:t> (</a:t>
            </a:r>
            <a:r>
              <a:rPr lang="en-GB" sz="1200" dirty="0" err="1"/>
              <a:t>srov</a:t>
            </a:r>
            <a:r>
              <a:rPr lang="en-GB" sz="1200" dirty="0"/>
              <a:t>. § 16 </a:t>
            </a:r>
            <a:r>
              <a:rPr lang="en-GB" sz="1200" dirty="0" err="1"/>
              <a:t>odst</a:t>
            </a:r>
            <a:r>
              <a:rPr lang="en-GB" sz="1200" dirty="0"/>
              <a:t>. 1 </a:t>
            </a:r>
            <a:r>
              <a:rPr lang="en-GB" sz="1200" dirty="0" err="1"/>
              <a:t>věta</a:t>
            </a:r>
            <a:r>
              <a:rPr lang="en-GB" sz="1200" dirty="0"/>
              <a:t> </a:t>
            </a:r>
            <a:r>
              <a:rPr lang="en-GB" sz="1200" dirty="0" err="1"/>
              <a:t>druhá</a:t>
            </a:r>
            <a:r>
              <a:rPr lang="en-GB" sz="1200" dirty="0"/>
              <a:t> </a:t>
            </a:r>
            <a:r>
              <a:rPr lang="en-GB" sz="1200" dirty="0" err="1"/>
              <a:t>o.s.ř</a:t>
            </a:r>
            <a:r>
              <a:rPr lang="en-GB" sz="1200" dirty="0"/>
              <a:t>.). </a:t>
            </a:r>
            <a:br>
              <a:rPr lang="en-GB" sz="1200" dirty="0"/>
            </a:b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V </a:t>
            </a:r>
            <a:r>
              <a:rPr lang="en-GB" sz="1200" dirty="0" err="1"/>
              <a:t>posuzované</a:t>
            </a:r>
            <a:r>
              <a:rPr lang="en-GB" sz="1200" dirty="0"/>
              <a:t> </a:t>
            </a:r>
            <a:r>
              <a:rPr lang="en-GB" sz="1200" dirty="0" err="1"/>
              <a:t>věci</a:t>
            </a:r>
            <a:r>
              <a:rPr lang="en-GB" sz="1200" dirty="0"/>
              <a:t> se </a:t>
            </a:r>
            <a:r>
              <a:rPr lang="en-GB" sz="1200" dirty="0" err="1"/>
              <a:t>otázkou</a:t>
            </a:r>
            <a:r>
              <a:rPr lang="en-GB" sz="1200" dirty="0"/>
              <a:t> </a:t>
            </a:r>
            <a:r>
              <a:rPr lang="en-GB" sz="1200" dirty="0" err="1"/>
              <a:t>dotčení</a:t>
            </a:r>
            <a:r>
              <a:rPr lang="en-GB" sz="1200" dirty="0"/>
              <a:t> </a:t>
            </a:r>
            <a:r>
              <a:rPr lang="en-GB" sz="1200" dirty="0" err="1"/>
              <a:t>stěžovatelova</a:t>
            </a:r>
            <a:r>
              <a:rPr lang="en-GB" sz="1200" dirty="0"/>
              <a:t> </a:t>
            </a:r>
            <a:r>
              <a:rPr lang="en-GB" sz="1200" dirty="0" err="1"/>
              <a:t>ústavně</a:t>
            </a:r>
            <a:r>
              <a:rPr lang="en-GB" sz="1200" dirty="0"/>
              <a:t> </a:t>
            </a:r>
            <a:r>
              <a:rPr lang="en-GB" sz="1200" dirty="0" err="1"/>
              <a:t>zaručeného</a:t>
            </a:r>
            <a:r>
              <a:rPr lang="en-GB" sz="1200" dirty="0"/>
              <a:t> </a:t>
            </a:r>
            <a:r>
              <a:rPr lang="en-GB" sz="1200" dirty="0" err="1"/>
              <a:t>práva</a:t>
            </a:r>
            <a:r>
              <a:rPr lang="en-GB" sz="1200" dirty="0"/>
              <a:t> </a:t>
            </a:r>
            <a:r>
              <a:rPr lang="en-GB" sz="1200" dirty="0" err="1"/>
              <a:t>na</a:t>
            </a:r>
            <a:r>
              <a:rPr lang="en-GB" sz="1200" dirty="0"/>
              <a:t> </a:t>
            </a:r>
            <a:r>
              <a:rPr lang="en-GB" sz="1200" dirty="0" err="1"/>
              <a:t>zákonného</a:t>
            </a:r>
            <a:r>
              <a:rPr lang="en-GB" sz="1200" dirty="0"/>
              <a:t> </a:t>
            </a:r>
            <a:r>
              <a:rPr lang="en-GB" sz="1200" dirty="0" err="1"/>
              <a:t>soudce</a:t>
            </a:r>
            <a:r>
              <a:rPr lang="en-GB" sz="1200" dirty="0"/>
              <a:t> </a:t>
            </a:r>
            <a:r>
              <a:rPr lang="en-GB" sz="1200" dirty="0" err="1"/>
              <a:t>zabýval</a:t>
            </a:r>
            <a:r>
              <a:rPr lang="en-GB" sz="1200" dirty="0"/>
              <a:t> </a:t>
            </a:r>
            <a:r>
              <a:rPr lang="en-GB" sz="1200" dirty="0" err="1"/>
              <a:t>Ústavní</a:t>
            </a:r>
            <a:r>
              <a:rPr lang="en-GB" sz="1200" dirty="0"/>
              <a:t> </a:t>
            </a:r>
            <a:r>
              <a:rPr lang="en-GB" sz="1200" dirty="0" err="1"/>
              <a:t>soud</a:t>
            </a:r>
            <a:r>
              <a:rPr lang="en-GB" sz="1200" dirty="0"/>
              <a:t> a </a:t>
            </a:r>
            <a:r>
              <a:rPr lang="en-GB" sz="1200" dirty="0" err="1"/>
              <a:t>dospěl</a:t>
            </a:r>
            <a:r>
              <a:rPr lang="en-GB" sz="1200" dirty="0"/>
              <a:t> k </a:t>
            </a:r>
            <a:r>
              <a:rPr lang="en-GB" sz="1200" dirty="0" err="1"/>
              <a:t>závěru</a:t>
            </a:r>
            <a:r>
              <a:rPr lang="en-GB" sz="1200" dirty="0"/>
              <a:t>, </a:t>
            </a:r>
            <a:r>
              <a:rPr lang="en-GB" sz="1200" dirty="0" err="1"/>
              <a:t>že</a:t>
            </a:r>
            <a:r>
              <a:rPr lang="en-GB" sz="1200" dirty="0"/>
              <a:t> </a:t>
            </a:r>
            <a:r>
              <a:rPr lang="en-GB" sz="1200" dirty="0" err="1"/>
              <a:t>postupem</a:t>
            </a:r>
            <a:r>
              <a:rPr lang="en-GB" sz="1200" dirty="0"/>
              <a:t> </a:t>
            </a:r>
            <a:r>
              <a:rPr lang="en-GB" sz="1200" dirty="0" err="1"/>
              <a:t>Nejvyššího</a:t>
            </a:r>
            <a:r>
              <a:rPr lang="en-GB" sz="1200" dirty="0"/>
              <a:t> </a:t>
            </a:r>
            <a:r>
              <a:rPr lang="en-GB" sz="1200" dirty="0" err="1"/>
              <a:t>soudu</a:t>
            </a:r>
            <a:r>
              <a:rPr lang="en-GB" sz="1200" dirty="0"/>
              <a:t> k </a:t>
            </a:r>
            <a:r>
              <a:rPr lang="en-GB" sz="1200" dirty="0" err="1"/>
              <a:t>jeho</a:t>
            </a:r>
            <a:r>
              <a:rPr lang="en-GB" sz="1200" dirty="0"/>
              <a:t> </a:t>
            </a:r>
            <a:r>
              <a:rPr lang="en-GB" sz="1200" dirty="0" err="1"/>
              <a:t>dotčení</a:t>
            </a:r>
            <a:r>
              <a:rPr lang="en-GB" sz="1200" dirty="0"/>
              <a:t> </a:t>
            </a:r>
            <a:r>
              <a:rPr lang="en-GB" sz="1200" dirty="0" err="1"/>
              <a:t>nedošlo</a:t>
            </a:r>
            <a:r>
              <a:rPr lang="en-GB" sz="1200" dirty="0"/>
              <a:t>. </a:t>
            </a:r>
            <a:r>
              <a:rPr lang="en-GB" sz="1200" dirty="0" err="1"/>
              <a:t>Ústavní</a:t>
            </a:r>
            <a:r>
              <a:rPr lang="en-GB" sz="1200" dirty="0"/>
              <a:t> </a:t>
            </a:r>
            <a:r>
              <a:rPr lang="en-GB" sz="1200" dirty="0" err="1"/>
              <a:t>soud</a:t>
            </a:r>
            <a:r>
              <a:rPr lang="en-GB" sz="1200" dirty="0"/>
              <a:t> </a:t>
            </a:r>
            <a:r>
              <a:rPr lang="en-GB" sz="1200" dirty="0" err="1"/>
              <a:t>zároveň</a:t>
            </a:r>
            <a:r>
              <a:rPr lang="en-GB" sz="1200" dirty="0"/>
              <a:t> </a:t>
            </a:r>
            <a:r>
              <a:rPr lang="en-GB" sz="1200" dirty="0" err="1"/>
              <a:t>konstatuje</a:t>
            </a:r>
            <a:r>
              <a:rPr lang="en-GB" sz="1200" dirty="0"/>
              <a:t>, </a:t>
            </a:r>
            <a:r>
              <a:rPr lang="en-GB" sz="1200" dirty="0" err="1"/>
              <a:t>že</a:t>
            </a:r>
            <a:r>
              <a:rPr lang="en-GB" sz="1200" dirty="0"/>
              <a:t> </a:t>
            </a:r>
            <a:r>
              <a:rPr lang="en-GB" sz="1200" dirty="0" err="1"/>
              <a:t>nápravu</a:t>
            </a:r>
            <a:r>
              <a:rPr lang="en-GB" sz="1200" dirty="0"/>
              <a:t> </a:t>
            </a:r>
            <a:r>
              <a:rPr lang="en-GB" sz="1200" dirty="0" err="1"/>
              <a:t>uvedeného</a:t>
            </a:r>
            <a:r>
              <a:rPr lang="en-GB" sz="1200" dirty="0"/>
              <a:t> </a:t>
            </a:r>
            <a:r>
              <a:rPr lang="en-GB" sz="1200" dirty="0" err="1"/>
              <a:t>deficitu</a:t>
            </a:r>
            <a:r>
              <a:rPr lang="en-GB" sz="1200" dirty="0"/>
              <a:t> do </a:t>
            </a:r>
            <a:r>
              <a:rPr lang="en-GB" sz="1200" dirty="0" err="1"/>
              <a:t>budoucna</a:t>
            </a:r>
            <a:r>
              <a:rPr lang="en-GB" sz="1200" dirty="0"/>
              <a:t> </a:t>
            </a:r>
            <a:r>
              <a:rPr lang="en-GB" sz="1200" dirty="0" err="1"/>
              <a:t>nemůže</a:t>
            </a:r>
            <a:r>
              <a:rPr lang="en-GB" sz="1200" dirty="0"/>
              <a:t> </a:t>
            </a:r>
            <a:r>
              <a:rPr lang="en-GB" sz="1200" dirty="0" err="1"/>
              <a:t>zjednat</a:t>
            </a:r>
            <a:r>
              <a:rPr lang="en-GB" sz="1200" dirty="0"/>
              <a:t> </a:t>
            </a:r>
            <a:r>
              <a:rPr lang="en-GB" sz="1200" dirty="0" err="1"/>
              <a:t>Nejvyšší</a:t>
            </a:r>
            <a:r>
              <a:rPr lang="en-GB" sz="1200" dirty="0"/>
              <a:t> </a:t>
            </a:r>
            <a:r>
              <a:rPr lang="en-GB" sz="1200" dirty="0" err="1"/>
              <a:t>soud</a:t>
            </a:r>
            <a:r>
              <a:rPr lang="en-GB" sz="1200" dirty="0"/>
              <a:t>, </a:t>
            </a:r>
            <a:r>
              <a:rPr lang="en-GB" sz="1200" dirty="0" err="1"/>
              <a:t>neboť</a:t>
            </a:r>
            <a:r>
              <a:rPr lang="en-GB" sz="1200" dirty="0"/>
              <a:t> pro </a:t>
            </a:r>
            <a:r>
              <a:rPr lang="en-GB" sz="1200" dirty="0" err="1"/>
              <a:t>změnu</a:t>
            </a:r>
            <a:r>
              <a:rPr lang="en-GB" sz="1200" dirty="0"/>
              <a:t> </a:t>
            </a:r>
            <a:r>
              <a:rPr lang="en-GB" sz="1200" dirty="0" err="1"/>
              <a:t>své</a:t>
            </a:r>
            <a:r>
              <a:rPr lang="en-GB" sz="1200" dirty="0"/>
              <a:t> </a:t>
            </a:r>
            <a:r>
              <a:rPr lang="en-GB" sz="1200" dirty="0" err="1"/>
              <a:t>praxe</a:t>
            </a:r>
            <a:r>
              <a:rPr lang="en-GB" sz="1200" dirty="0"/>
              <a:t> </a:t>
            </a:r>
            <a:r>
              <a:rPr lang="en-GB" sz="1200" dirty="0" err="1"/>
              <a:t>při</a:t>
            </a:r>
            <a:r>
              <a:rPr lang="en-GB" sz="1200" dirty="0"/>
              <a:t> </a:t>
            </a:r>
            <a:r>
              <a:rPr lang="en-GB" sz="1200" dirty="0" err="1"/>
              <a:t>rozhodování</a:t>
            </a:r>
            <a:r>
              <a:rPr lang="en-GB" sz="1200" dirty="0"/>
              <a:t> o </a:t>
            </a:r>
            <a:r>
              <a:rPr lang="en-GB" sz="1200" dirty="0" err="1"/>
              <a:t>podjatosti</a:t>
            </a:r>
            <a:r>
              <a:rPr lang="en-GB" sz="1200" dirty="0"/>
              <a:t> </a:t>
            </a:r>
            <a:r>
              <a:rPr lang="en-GB" sz="1200" dirty="0" err="1"/>
              <a:t>nemá</a:t>
            </a:r>
            <a:r>
              <a:rPr lang="en-GB" sz="1200" dirty="0"/>
              <a:t> </a:t>
            </a:r>
            <a:r>
              <a:rPr lang="en-GB" sz="1200" dirty="0" err="1"/>
              <a:t>zákonné</a:t>
            </a:r>
            <a:r>
              <a:rPr lang="en-GB" sz="1200" dirty="0"/>
              <a:t> </a:t>
            </a:r>
            <a:r>
              <a:rPr lang="en-GB" sz="1200" dirty="0" err="1"/>
              <a:t>zmocnění</a:t>
            </a:r>
            <a:r>
              <a:rPr lang="en-GB" sz="1200" dirty="0"/>
              <a:t>, a </a:t>
            </a:r>
            <a:r>
              <a:rPr lang="en-GB" sz="1200" dirty="0" err="1"/>
              <a:t>nemůže</a:t>
            </a:r>
            <a:r>
              <a:rPr lang="en-GB" sz="1200" dirty="0"/>
              <a:t> </a:t>
            </a:r>
            <a:r>
              <a:rPr lang="en-GB" sz="1200" dirty="0" err="1"/>
              <a:t>tak</a:t>
            </a:r>
            <a:r>
              <a:rPr lang="en-GB" sz="1200" dirty="0"/>
              <a:t> </a:t>
            </a:r>
            <a:r>
              <a:rPr lang="en-GB" sz="1200" dirty="0" err="1"/>
              <a:t>učinit</a:t>
            </a:r>
            <a:r>
              <a:rPr lang="en-GB" sz="1200" dirty="0"/>
              <a:t> </a:t>
            </a:r>
            <a:r>
              <a:rPr lang="en-GB" sz="1200" dirty="0" err="1"/>
              <a:t>ani</a:t>
            </a:r>
            <a:r>
              <a:rPr lang="en-GB" sz="1200" dirty="0"/>
              <a:t> </a:t>
            </a:r>
            <a:r>
              <a:rPr lang="en-GB" sz="1200" dirty="0" err="1"/>
              <a:t>Ústavní</a:t>
            </a:r>
            <a:r>
              <a:rPr lang="en-GB" sz="1200" dirty="0"/>
              <a:t> </a:t>
            </a:r>
            <a:r>
              <a:rPr lang="en-GB" sz="1200" dirty="0" err="1"/>
              <a:t>soud</a:t>
            </a:r>
            <a:r>
              <a:rPr lang="en-GB" sz="1200" dirty="0"/>
              <a:t>, </a:t>
            </a:r>
            <a:r>
              <a:rPr lang="en-GB" sz="1200" dirty="0" err="1"/>
              <a:t>jakožto</a:t>
            </a:r>
            <a:r>
              <a:rPr lang="en-GB" sz="1200" dirty="0"/>
              <a:t> </a:t>
            </a:r>
            <a:r>
              <a:rPr lang="en-GB" sz="1200" dirty="0" err="1"/>
              <a:t>negativní</a:t>
            </a:r>
            <a:r>
              <a:rPr lang="en-GB" sz="1200" dirty="0"/>
              <a:t> </a:t>
            </a:r>
            <a:r>
              <a:rPr lang="en-GB" sz="1200" dirty="0" err="1"/>
              <a:t>zákonodárce</a:t>
            </a:r>
            <a:r>
              <a:rPr lang="en-GB" sz="1200" dirty="0"/>
              <a:t>. </a:t>
            </a:r>
            <a:r>
              <a:rPr lang="en-GB" sz="1200" b="1" dirty="0" err="1"/>
              <a:t>Nezbývá</a:t>
            </a:r>
            <a:r>
              <a:rPr lang="en-GB" sz="1200" b="1" dirty="0"/>
              <a:t> proto, </a:t>
            </a:r>
            <a:r>
              <a:rPr lang="en-GB" sz="1200" b="1" dirty="0" err="1"/>
              <a:t>než</a:t>
            </a:r>
            <a:r>
              <a:rPr lang="en-GB" sz="1200" b="1" dirty="0"/>
              <a:t> </a:t>
            </a:r>
            <a:r>
              <a:rPr lang="en-GB" sz="1200" b="1" dirty="0" err="1"/>
              <a:t>apelovat</a:t>
            </a:r>
            <a:r>
              <a:rPr lang="en-GB" sz="1200" b="1" dirty="0"/>
              <a:t> </a:t>
            </a:r>
            <a:r>
              <a:rPr lang="en-GB" sz="1200" b="1" dirty="0" err="1"/>
              <a:t>na</a:t>
            </a:r>
            <a:r>
              <a:rPr lang="en-GB" sz="1200" b="1" dirty="0"/>
              <a:t> </a:t>
            </a:r>
            <a:r>
              <a:rPr lang="en-GB" sz="1200" b="1" dirty="0" err="1"/>
              <a:t>zákonodárce</a:t>
            </a:r>
            <a:r>
              <a:rPr lang="en-GB" sz="1200" b="1" dirty="0"/>
              <a:t>, aby </a:t>
            </a:r>
            <a:r>
              <a:rPr lang="en-GB" sz="1200" b="1" dirty="0" err="1"/>
              <a:t>na</a:t>
            </a:r>
            <a:r>
              <a:rPr lang="en-GB" sz="1200" b="1" dirty="0"/>
              <a:t> </a:t>
            </a:r>
            <a:r>
              <a:rPr lang="en-GB" sz="1200" b="1" dirty="0" err="1" smtClean="0"/>
              <a:t>zmíněné</a:t>
            </a:r>
            <a:r>
              <a:rPr lang="cs-CZ" sz="1200" b="1" dirty="0" smtClean="0"/>
              <a:t> </a:t>
            </a:r>
            <a:r>
              <a:rPr lang="en-GB" sz="1200" b="1" dirty="0" err="1" smtClean="0"/>
              <a:t>nedostatky</a:t>
            </a:r>
            <a:r>
              <a:rPr lang="en-GB" sz="1200" b="1" dirty="0" smtClean="0"/>
              <a:t> </a:t>
            </a:r>
            <a:r>
              <a:rPr lang="en-GB" sz="1200" b="1" dirty="0" err="1"/>
              <a:t>procesní</a:t>
            </a:r>
            <a:r>
              <a:rPr lang="en-GB" sz="1200" b="1" dirty="0"/>
              <a:t> </a:t>
            </a:r>
            <a:r>
              <a:rPr lang="en-GB" sz="1200" b="1" dirty="0" err="1"/>
              <a:t>úpravy</a:t>
            </a:r>
            <a:r>
              <a:rPr lang="en-GB" sz="1200" b="1" dirty="0"/>
              <a:t> </a:t>
            </a:r>
            <a:r>
              <a:rPr lang="en-GB" sz="1200" b="1" dirty="0" err="1"/>
              <a:t>pamatoval</a:t>
            </a:r>
            <a:r>
              <a:rPr lang="en-GB" sz="1200" b="1" dirty="0"/>
              <a:t> </a:t>
            </a:r>
            <a:r>
              <a:rPr lang="en-GB" sz="1200" b="1" dirty="0" err="1"/>
              <a:t>při</a:t>
            </a:r>
            <a:r>
              <a:rPr lang="en-GB" sz="1200" b="1" dirty="0"/>
              <a:t> </a:t>
            </a:r>
            <a:r>
              <a:rPr lang="en-GB" sz="1200" b="1" dirty="0" err="1"/>
              <a:t>budoucích</a:t>
            </a:r>
            <a:r>
              <a:rPr lang="en-GB" sz="1200" b="1" dirty="0"/>
              <a:t> </a:t>
            </a:r>
            <a:r>
              <a:rPr lang="en-GB" sz="1200" b="1" dirty="0" err="1"/>
              <a:t>legislativních</a:t>
            </a:r>
            <a:r>
              <a:rPr lang="en-GB" sz="1200" b="1" dirty="0"/>
              <a:t> </a:t>
            </a:r>
            <a:r>
              <a:rPr lang="en-GB" sz="1200" b="1" dirty="0" err="1"/>
              <a:t>úpravách</a:t>
            </a:r>
            <a:r>
              <a:rPr lang="en-GB" sz="1200" b="1" dirty="0"/>
              <a:t> </a:t>
            </a:r>
            <a:r>
              <a:rPr lang="en-GB" sz="1200" b="1" dirty="0" err="1"/>
              <a:t>trestního</a:t>
            </a:r>
            <a:r>
              <a:rPr lang="en-GB" sz="1200" b="1" dirty="0"/>
              <a:t> </a:t>
            </a:r>
            <a:r>
              <a:rPr lang="en-GB" sz="1200" b="1" dirty="0" err="1"/>
              <a:t>řádu</a:t>
            </a:r>
            <a:r>
              <a:rPr lang="en-GB" sz="1200" b="1" dirty="0"/>
              <a:t>.</a:t>
            </a:r>
            <a:r>
              <a:rPr lang="en-GB" b="1" dirty="0" smtClean="0"/>
              <a:t> </a:t>
            </a:r>
            <a:endParaRPr lang="en-GB" sz="18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5625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9505" y="720000"/>
            <a:ext cx="11870575" cy="451576"/>
          </a:xfrm>
        </p:spPr>
        <p:txBody>
          <a:bodyPr/>
          <a:lstStyle/>
          <a:p>
            <a:r>
              <a:rPr lang="pl-PL" dirty="0"/>
              <a:t>nález sp. zn. IV. ÚS 2/18 ze dne 9. 5. </a:t>
            </a:r>
            <a:r>
              <a:rPr lang="pl-PL" dirty="0" smtClean="0"/>
              <a:t>2018 (</a:t>
            </a:r>
            <a:r>
              <a:rPr lang="pl-PL" dirty="0"/>
              <a:t>Ja.Fi</a:t>
            </a:r>
            <a:r>
              <a:rPr lang="pl-PL" dirty="0" smtClean="0"/>
              <a:t>.)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3784" y="1421476"/>
            <a:ext cx="11962015" cy="453521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000" dirty="0" smtClean="0"/>
              <a:t>I. </a:t>
            </a:r>
            <a:r>
              <a:rPr lang="en-GB" sz="2000" dirty="0" err="1" smtClean="0"/>
              <a:t>Vazba</a:t>
            </a:r>
            <a:r>
              <a:rPr lang="en-GB" sz="2000" dirty="0" smtClean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zajišťovací</a:t>
            </a:r>
            <a:r>
              <a:rPr lang="en-GB" sz="2000" dirty="0"/>
              <a:t> </a:t>
            </a:r>
            <a:r>
              <a:rPr lang="en-GB" sz="2000" dirty="0" err="1"/>
              <a:t>institut</a:t>
            </a:r>
            <a:r>
              <a:rPr lang="en-GB" sz="2000" dirty="0"/>
              <a:t> </a:t>
            </a:r>
            <a:r>
              <a:rPr lang="en-GB" sz="2000" dirty="0" err="1"/>
              <a:t>zajišťuje</a:t>
            </a:r>
            <a:r>
              <a:rPr lang="en-GB" sz="2000" dirty="0"/>
              <a:t> </a:t>
            </a:r>
            <a:r>
              <a:rPr lang="en-GB" sz="2000" dirty="0" err="1"/>
              <a:t>dosažení</a:t>
            </a:r>
            <a:r>
              <a:rPr lang="en-GB" sz="2000" dirty="0"/>
              <a:t> </a:t>
            </a:r>
            <a:r>
              <a:rPr lang="en-GB" sz="2000" dirty="0" err="1"/>
              <a:t>účelu</a:t>
            </a:r>
            <a:r>
              <a:rPr lang="en-GB" sz="2000" dirty="0"/>
              <a:t> </a:t>
            </a:r>
            <a:r>
              <a:rPr lang="en-GB" sz="2000" dirty="0" err="1"/>
              <a:t>trestního</a:t>
            </a:r>
            <a:r>
              <a:rPr lang="en-GB" sz="2000" dirty="0"/>
              <a:t> </a:t>
            </a:r>
            <a:r>
              <a:rPr lang="en-GB" sz="2000" dirty="0" err="1"/>
              <a:t>řízení</a:t>
            </a:r>
            <a:r>
              <a:rPr lang="en-GB" sz="2000" dirty="0"/>
              <a:t> </a:t>
            </a:r>
            <a:r>
              <a:rPr lang="en-GB" sz="2000" dirty="0" err="1"/>
              <a:t>podle</a:t>
            </a:r>
            <a:r>
              <a:rPr lang="en-GB" sz="2000" dirty="0"/>
              <a:t> § 1 </a:t>
            </a:r>
            <a:r>
              <a:rPr lang="en-GB" sz="2000" dirty="0" err="1"/>
              <a:t>odst</a:t>
            </a:r>
            <a:r>
              <a:rPr lang="en-GB" sz="2000" dirty="0"/>
              <a:t>. 1 </a:t>
            </a:r>
            <a:r>
              <a:rPr lang="en-GB" sz="2000" dirty="0" err="1"/>
              <a:t>trestního</a:t>
            </a:r>
            <a:r>
              <a:rPr lang="en-GB" sz="2000" dirty="0"/>
              <a:t> </a:t>
            </a:r>
            <a:r>
              <a:rPr lang="en-GB" sz="2000" dirty="0" err="1"/>
              <a:t>řádu</a:t>
            </a:r>
            <a:r>
              <a:rPr lang="en-GB" sz="2000" dirty="0"/>
              <a:t>, </a:t>
            </a:r>
            <a:r>
              <a:rPr lang="en-GB" sz="2000" dirty="0" err="1"/>
              <a:t>takže</a:t>
            </a:r>
            <a:r>
              <a:rPr lang="en-GB" sz="2000" dirty="0"/>
              <a:t> </a:t>
            </a:r>
            <a:r>
              <a:rPr lang="en-GB" sz="2000" dirty="0" err="1"/>
              <a:t>její</a:t>
            </a:r>
            <a:r>
              <a:rPr lang="en-GB" sz="2000" dirty="0"/>
              <a:t> </a:t>
            </a:r>
            <a:r>
              <a:rPr lang="en-GB" sz="2000" dirty="0" err="1"/>
              <a:t>uvalení</a:t>
            </a:r>
            <a:r>
              <a:rPr lang="en-GB" sz="2000" dirty="0"/>
              <a:t> </a:t>
            </a:r>
            <a:r>
              <a:rPr lang="en-GB" sz="2000" dirty="0" err="1"/>
              <a:t>musí</a:t>
            </a:r>
            <a:r>
              <a:rPr lang="en-GB" sz="2000" dirty="0"/>
              <a:t> </a:t>
            </a:r>
            <a:r>
              <a:rPr lang="en-GB" sz="2000" dirty="0" err="1"/>
              <a:t>sloužit</a:t>
            </a:r>
            <a:r>
              <a:rPr lang="en-GB" sz="2000" dirty="0"/>
              <a:t> k </a:t>
            </a:r>
            <a:r>
              <a:rPr lang="en-GB" sz="2000" dirty="0" err="1"/>
              <a:t>tomu</a:t>
            </a:r>
            <a:r>
              <a:rPr lang="en-GB" sz="2000" dirty="0"/>
              <a:t>, aby </a:t>
            </a:r>
            <a:r>
              <a:rPr lang="en-GB" sz="2000" dirty="0" err="1"/>
              <a:t>tento</a:t>
            </a:r>
            <a:r>
              <a:rPr lang="en-GB" sz="2000" dirty="0"/>
              <a:t> </a:t>
            </a:r>
            <a:r>
              <a:rPr lang="en-GB" sz="2000" dirty="0" err="1"/>
              <a:t>účel</a:t>
            </a:r>
            <a:r>
              <a:rPr lang="en-GB" sz="2000" dirty="0"/>
              <a:t> </a:t>
            </a:r>
            <a:r>
              <a:rPr lang="en-GB" sz="2000" dirty="0" err="1"/>
              <a:t>nebyl</a:t>
            </a:r>
            <a:r>
              <a:rPr lang="en-GB" sz="2000" dirty="0"/>
              <a:t> v </a:t>
            </a:r>
            <a:r>
              <a:rPr lang="en-GB" sz="2000" dirty="0" err="1"/>
              <a:t>rozporu</a:t>
            </a:r>
            <a:r>
              <a:rPr lang="en-GB" sz="2000" dirty="0"/>
              <a:t> s </a:t>
            </a:r>
            <a:r>
              <a:rPr lang="en-GB" sz="2000" dirty="0" err="1"/>
              <a:t>veřejným</a:t>
            </a:r>
            <a:r>
              <a:rPr lang="en-GB" sz="2000" dirty="0"/>
              <a:t> </a:t>
            </a:r>
            <a:r>
              <a:rPr lang="en-GB" sz="2000" dirty="0" err="1"/>
              <a:t>zájmem</a:t>
            </a:r>
            <a:r>
              <a:rPr lang="en-GB" sz="2000" dirty="0"/>
              <a:t> </a:t>
            </a:r>
            <a:r>
              <a:rPr lang="en-GB" sz="2000" dirty="0" err="1"/>
              <a:t>zmařen</a:t>
            </a:r>
            <a:r>
              <a:rPr lang="en-GB" sz="2000" dirty="0"/>
              <a:t> </a:t>
            </a:r>
            <a:r>
              <a:rPr lang="en-GB" sz="2000" dirty="0" err="1"/>
              <a:t>nebo</a:t>
            </a:r>
            <a:r>
              <a:rPr lang="en-GB" sz="2000" dirty="0"/>
              <a:t> aby </a:t>
            </a:r>
            <a:r>
              <a:rPr lang="en-GB" sz="2000" dirty="0" err="1"/>
              <a:t>jeho</a:t>
            </a:r>
            <a:r>
              <a:rPr lang="en-GB" sz="2000" dirty="0"/>
              <a:t> </a:t>
            </a:r>
            <a:r>
              <a:rPr lang="en-GB" sz="2000" dirty="0" err="1"/>
              <a:t>dosažení</a:t>
            </a:r>
            <a:r>
              <a:rPr lang="en-GB" sz="2000" dirty="0"/>
              <a:t> </a:t>
            </a:r>
            <a:r>
              <a:rPr lang="en-GB" sz="2000" dirty="0" err="1"/>
              <a:t>nebylo</a:t>
            </a:r>
            <a:r>
              <a:rPr lang="en-GB" sz="2000" dirty="0"/>
              <a:t> </a:t>
            </a:r>
            <a:r>
              <a:rPr lang="en-GB" sz="2000" dirty="0" err="1"/>
              <a:t>neodůvodněně</a:t>
            </a:r>
            <a:r>
              <a:rPr lang="en-GB" sz="2000" dirty="0"/>
              <a:t> </a:t>
            </a:r>
            <a:r>
              <a:rPr lang="en-GB" sz="2000" dirty="0" err="1"/>
              <a:t>ztíženo</a:t>
            </a:r>
            <a:r>
              <a:rPr lang="en-GB" sz="2000" dirty="0"/>
              <a:t>. </a:t>
            </a:r>
            <a:r>
              <a:rPr lang="en-GB" sz="2000" b="1" dirty="0"/>
              <a:t>V </a:t>
            </a:r>
            <a:r>
              <a:rPr lang="en-GB" sz="2000" b="1" dirty="0" err="1"/>
              <a:t>takovém</a:t>
            </a:r>
            <a:r>
              <a:rPr lang="en-GB" sz="2000" b="1" dirty="0"/>
              <a:t> </a:t>
            </a:r>
            <a:r>
              <a:rPr lang="en-GB" sz="2000" b="1" dirty="0" err="1"/>
              <a:t>případě</a:t>
            </a:r>
            <a:r>
              <a:rPr lang="en-GB" sz="2000" b="1" dirty="0"/>
              <a:t> </a:t>
            </a:r>
            <a:r>
              <a:rPr lang="en-GB" sz="2000" b="1" dirty="0" err="1"/>
              <a:t>nelze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rozdíl</a:t>
            </a:r>
            <a:r>
              <a:rPr lang="en-GB" sz="2000" b="1" dirty="0"/>
              <a:t> od </a:t>
            </a:r>
            <a:r>
              <a:rPr lang="en-GB" sz="2000" b="1" dirty="0" err="1"/>
              <a:t>výkonu</a:t>
            </a:r>
            <a:r>
              <a:rPr lang="en-GB" sz="2000" b="1" dirty="0"/>
              <a:t> </a:t>
            </a:r>
            <a:r>
              <a:rPr lang="en-GB" sz="2000" b="1" dirty="0" err="1"/>
              <a:t>trestu</a:t>
            </a:r>
            <a:r>
              <a:rPr lang="en-GB" sz="2000" b="1" dirty="0"/>
              <a:t> (§ 322 </a:t>
            </a:r>
            <a:r>
              <a:rPr lang="en-GB" sz="2000" b="1" dirty="0" err="1"/>
              <a:t>trestního</a:t>
            </a:r>
            <a:r>
              <a:rPr lang="en-GB" sz="2000" b="1" dirty="0"/>
              <a:t> </a:t>
            </a:r>
            <a:r>
              <a:rPr lang="en-GB" sz="2000" b="1" dirty="0" err="1"/>
              <a:t>řádu</a:t>
            </a:r>
            <a:r>
              <a:rPr lang="en-GB" sz="2000" b="1" dirty="0"/>
              <a:t>) </a:t>
            </a:r>
            <a:r>
              <a:rPr lang="en-GB" sz="2000" b="1" dirty="0" err="1"/>
              <a:t>uvažovat</a:t>
            </a:r>
            <a:r>
              <a:rPr lang="en-GB" sz="2000" b="1" dirty="0"/>
              <a:t> o </a:t>
            </a:r>
            <a:r>
              <a:rPr lang="en-GB" sz="2000" b="1" dirty="0" err="1"/>
              <a:t>odkladu</a:t>
            </a:r>
            <a:r>
              <a:rPr lang="en-GB" sz="2000" b="1" dirty="0"/>
              <a:t> </a:t>
            </a:r>
            <a:r>
              <a:rPr lang="en-GB" sz="2000" b="1" dirty="0" err="1"/>
              <a:t>výkonu</a:t>
            </a:r>
            <a:r>
              <a:rPr lang="en-GB" sz="2000" b="1" dirty="0"/>
              <a:t> </a:t>
            </a:r>
            <a:r>
              <a:rPr lang="en-GB" sz="2000" b="1" dirty="0" err="1"/>
              <a:t>vazby</a:t>
            </a:r>
            <a:r>
              <a:rPr lang="en-GB" sz="2000" b="1" dirty="0"/>
              <a:t> </a:t>
            </a:r>
            <a:r>
              <a:rPr lang="en-GB" sz="2000" b="1" dirty="0" err="1"/>
              <a:t>ani</a:t>
            </a:r>
            <a:r>
              <a:rPr lang="en-GB" sz="2000" b="1" dirty="0"/>
              <a:t> v </a:t>
            </a:r>
            <a:r>
              <a:rPr lang="en-GB" sz="2000" b="1" dirty="0" err="1"/>
              <a:t>případě</a:t>
            </a:r>
            <a:r>
              <a:rPr lang="en-GB" sz="2000" b="1" dirty="0"/>
              <a:t> </a:t>
            </a:r>
            <a:r>
              <a:rPr lang="en-GB" sz="2000" b="1" dirty="0" err="1"/>
              <a:t>námitky</a:t>
            </a:r>
            <a:r>
              <a:rPr lang="en-GB" sz="2000" b="1" dirty="0"/>
              <a:t> </a:t>
            </a:r>
            <a:r>
              <a:rPr lang="en-GB" sz="2000" b="1" dirty="0" err="1"/>
              <a:t>péče</a:t>
            </a:r>
            <a:r>
              <a:rPr lang="en-GB" sz="2000" b="1" dirty="0"/>
              <a:t> o </a:t>
            </a:r>
            <a:r>
              <a:rPr lang="en-GB" sz="2000" b="1" dirty="0" err="1"/>
              <a:t>nezletilé</a:t>
            </a:r>
            <a:r>
              <a:rPr lang="en-GB" sz="2000" b="1" dirty="0"/>
              <a:t> </a:t>
            </a:r>
            <a:r>
              <a:rPr lang="en-GB" sz="2000" b="1" dirty="0" err="1"/>
              <a:t>dítě</a:t>
            </a:r>
            <a:r>
              <a:rPr lang="en-GB" sz="2000" b="1" dirty="0"/>
              <a:t> </a:t>
            </a:r>
            <a:r>
              <a:rPr lang="en-GB" sz="2000" dirty="0"/>
              <a:t>(§ 28a </a:t>
            </a:r>
            <a:r>
              <a:rPr lang="en-GB" sz="2000" dirty="0" err="1"/>
              <a:t>zákona</a:t>
            </a:r>
            <a:r>
              <a:rPr lang="en-GB" sz="2000" dirty="0"/>
              <a:t> č. 293/1993 Sb., o </a:t>
            </a:r>
            <a:r>
              <a:rPr lang="en-GB" sz="2000" dirty="0" err="1"/>
              <a:t>výkonu</a:t>
            </a:r>
            <a:r>
              <a:rPr lang="en-GB" sz="2000" dirty="0"/>
              <a:t> </a:t>
            </a:r>
            <a:r>
              <a:rPr lang="en-GB" sz="2000" dirty="0" err="1"/>
              <a:t>vazby</a:t>
            </a:r>
            <a:r>
              <a:rPr lang="en-GB" sz="2000" dirty="0"/>
              <a:t>,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/>
              <a:t>znění</a:t>
            </a:r>
            <a:r>
              <a:rPr lang="en-GB" sz="2000" dirty="0"/>
              <a:t> </a:t>
            </a:r>
            <a:r>
              <a:rPr lang="en-GB" sz="2000" dirty="0" err="1"/>
              <a:t>zákona</a:t>
            </a:r>
            <a:r>
              <a:rPr lang="en-GB" sz="2000" dirty="0"/>
              <a:t> č. 52/2004 Sb.).</a:t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II. Z </a:t>
            </a:r>
            <a:r>
              <a:rPr lang="en-GB" sz="2000" dirty="0" err="1"/>
              <a:t>čl</a:t>
            </a:r>
            <a:r>
              <a:rPr lang="en-GB" sz="2000" dirty="0"/>
              <a:t>. 10 </a:t>
            </a:r>
            <a:r>
              <a:rPr lang="en-GB" sz="2000" dirty="0" err="1"/>
              <a:t>odst</a:t>
            </a:r>
            <a:r>
              <a:rPr lang="en-GB" sz="2000" dirty="0"/>
              <a:t>. 2 a </a:t>
            </a:r>
            <a:r>
              <a:rPr lang="en-GB" sz="2000" dirty="0" err="1"/>
              <a:t>čl</a:t>
            </a:r>
            <a:r>
              <a:rPr lang="en-GB" sz="2000" dirty="0"/>
              <a:t>. 32 </a:t>
            </a:r>
            <a:r>
              <a:rPr lang="en-GB" sz="2000" dirty="0" err="1"/>
              <a:t>Listiny</a:t>
            </a:r>
            <a:r>
              <a:rPr lang="en-GB" sz="2000" dirty="0"/>
              <a:t> </a:t>
            </a:r>
            <a:r>
              <a:rPr lang="en-GB" sz="2000" dirty="0" err="1"/>
              <a:t>lze</a:t>
            </a:r>
            <a:r>
              <a:rPr lang="en-GB" sz="2000" dirty="0"/>
              <a:t> </a:t>
            </a:r>
            <a:r>
              <a:rPr lang="en-GB" sz="2000" dirty="0" err="1"/>
              <a:t>dovodit</a:t>
            </a:r>
            <a:r>
              <a:rPr lang="en-GB" sz="2000" dirty="0"/>
              <a:t> </a:t>
            </a:r>
            <a:r>
              <a:rPr lang="en-GB" sz="2000" dirty="0" err="1"/>
              <a:t>požadavek</a:t>
            </a:r>
            <a:r>
              <a:rPr lang="en-GB" sz="2000" dirty="0"/>
              <a:t>, </a:t>
            </a:r>
            <a:r>
              <a:rPr lang="en-GB" sz="2000" b="1" dirty="0"/>
              <a:t>aby </a:t>
            </a:r>
            <a:r>
              <a:rPr lang="en-GB" sz="2000" b="1" dirty="0" err="1"/>
              <a:t>veřejná</a:t>
            </a:r>
            <a:r>
              <a:rPr lang="en-GB" sz="2000" b="1" dirty="0"/>
              <a:t> </a:t>
            </a:r>
            <a:r>
              <a:rPr lang="en-GB" sz="2000" b="1" dirty="0" err="1"/>
              <a:t>moc</a:t>
            </a:r>
            <a:r>
              <a:rPr lang="en-GB" sz="2000" b="1" dirty="0"/>
              <a:t> </a:t>
            </a:r>
            <a:r>
              <a:rPr lang="en-GB" sz="2000" b="1" dirty="0" err="1"/>
              <a:t>při</a:t>
            </a:r>
            <a:r>
              <a:rPr lang="en-GB" sz="2000" b="1" dirty="0"/>
              <a:t> </a:t>
            </a:r>
            <a:r>
              <a:rPr lang="en-GB" sz="2000" b="1" dirty="0" err="1"/>
              <a:t>jinak</a:t>
            </a:r>
            <a:r>
              <a:rPr lang="en-GB" sz="2000" b="1" dirty="0"/>
              <a:t> </a:t>
            </a:r>
            <a:r>
              <a:rPr lang="en-GB" sz="2000" b="1" dirty="0" err="1"/>
              <a:t>přípustném</a:t>
            </a:r>
            <a:r>
              <a:rPr lang="en-GB" sz="2000" b="1" dirty="0"/>
              <a:t> </a:t>
            </a:r>
            <a:r>
              <a:rPr lang="en-GB" sz="2000" b="1" dirty="0" err="1"/>
              <a:t>zásahu</a:t>
            </a:r>
            <a:r>
              <a:rPr lang="en-GB" sz="2000" b="1" dirty="0"/>
              <a:t> do </a:t>
            </a:r>
            <a:r>
              <a:rPr lang="en-GB" sz="2000" b="1" dirty="0" err="1"/>
              <a:t>rodinného</a:t>
            </a:r>
            <a:r>
              <a:rPr lang="en-GB" sz="2000" b="1" dirty="0"/>
              <a:t> </a:t>
            </a:r>
            <a:r>
              <a:rPr lang="en-GB" sz="2000" b="1" dirty="0" err="1"/>
              <a:t>života</a:t>
            </a:r>
            <a:r>
              <a:rPr lang="en-GB" sz="2000" b="1" dirty="0"/>
              <a:t> a </a:t>
            </a:r>
            <a:r>
              <a:rPr lang="en-GB" sz="2000" b="1" dirty="0" err="1"/>
              <a:t>rodičovských</a:t>
            </a:r>
            <a:r>
              <a:rPr lang="en-GB" sz="2000" b="1" dirty="0"/>
              <a:t> </a:t>
            </a:r>
            <a:r>
              <a:rPr lang="en-GB" sz="2000" b="1" dirty="0" err="1"/>
              <a:t>práv</a:t>
            </a:r>
            <a:r>
              <a:rPr lang="en-GB" sz="2000" b="1" dirty="0"/>
              <a:t> </a:t>
            </a:r>
            <a:r>
              <a:rPr lang="en-GB" sz="2000" b="1" dirty="0" err="1"/>
              <a:t>přihlížela</a:t>
            </a:r>
            <a:r>
              <a:rPr lang="en-GB" sz="2000" b="1" dirty="0"/>
              <a:t> </a:t>
            </a:r>
            <a:r>
              <a:rPr lang="en-GB" sz="2000" b="1" dirty="0" err="1"/>
              <a:t>rovněž</a:t>
            </a:r>
            <a:r>
              <a:rPr lang="en-GB" sz="2000" b="1" dirty="0"/>
              <a:t> k </a:t>
            </a:r>
            <a:r>
              <a:rPr lang="en-GB" sz="2000" b="1" dirty="0" err="1"/>
              <a:t>tomu</a:t>
            </a:r>
            <a:r>
              <a:rPr lang="en-GB" sz="2000" b="1" dirty="0"/>
              <a:t>, </a:t>
            </a:r>
            <a:r>
              <a:rPr lang="en-GB" sz="2000" b="1" dirty="0" err="1"/>
              <a:t>že</a:t>
            </a:r>
            <a:r>
              <a:rPr lang="en-GB" sz="2000" b="1" dirty="0"/>
              <a:t> </a:t>
            </a:r>
            <a:r>
              <a:rPr lang="en-GB" sz="2000" b="1" dirty="0" err="1"/>
              <a:t>trestně</a:t>
            </a:r>
            <a:r>
              <a:rPr lang="en-GB" sz="2000" b="1" dirty="0"/>
              <a:t> </a:t>
            </a:r>
            <a:r>
              <a:rPr lang="en-GB" sz="2000" b="1" dirty="0" err="1"/>
              <a:t>stíhaný</a:t>
            </a:r>
            <a:r>
              <a:rPr lang="en-GB" sz="2000" b="1" dirty="0"/>
              <a:t> </a:t>
            </a:r>
            <a:r>
              <a:rPr lang="en-GB" sz="2000" b="1" dirty="0" err="1"/>
              <a:t>rodič</a:t>
            </a:r>
            <a:r>
              <a:rPr lang="en-GB" sz="2000" b="1" dirty="0"/>
              <a:t> </a:t>
            </a:r>
            <a:r>
              <a:rPr lang="en-GB" sz="2000" b="1" dirty="0" err="1"/>
              <a:t>nezletilého</a:t>
            </a:r>
            <a:r>
              <a:rPr lang="en-GB" sz="2000" b="1" dirty="0"/>
              <a:t> </a:t>
            </a:r>
            <a:r>
              <a:rPr lang="en-GB" sz="2000" b="1" dirty="0" err="1"/>
              <a:t>dítěte</a:t>
            </a:r>
            <a:r>
              <a:rPr lang="en-GB" sz="2000" b="1" dirty="0"/>
              <a:t> je </a:t>
            </a:r>
            <a:r>
              <a:rPr lang="en-GB" sz="2000" b="1" dirty="0" err="1"/>
              <a:t>součástí</a:t>
            </a:r>
            <a:r>
              <a:rPr lang="en-GB" sz="2000" b="1" dirty="0"/>
              <a:t> </a:t>
            </a:r>
            <a:r>
              <a:rPr lang="en-GB" sz="2000" b="1" dirty="0" err="1"/>
              <a:t>ústavně</a:t>
            </a:r>
            <a:r>
              <a:rPr lang="en-GB" sz="2000" b="1" dirty="0"/>
              <a:t> </a:t>
            </a:r>
            <a:r>
              <a:rPr lang="en-GB" sz="2000" b="1" dirty="0" err="1"/>
              <a:t>chráněného</a:t>
            </a:r>
            <a:r>
              <a:rPr lang="en-GB" sz="2000" b="1" dirty="0"/>
              <a:t> </a:t>
            </a:r>
            <a:r>
              <a:rPr lang="en-GB" sz="2000" b="1" dirty="0" err="1"/>
              <a:t>institutu</a:t>
            </a:r>
            <a:r>
              <a:rPr lang="en-GB" sz="2000" b="1" dirty="0"/>
              <a:t> </a:t>
            </a:r>
            <a:r>
              <a:rPr lang="en-GB" sz="2000" b="1" dirty="0" err="1"/>
              <a:t>rodiny</a:t>
            </a:r>
            <a:r>
              <a:rPr lang="en-GB" sz="2000" dirty="0"/>
              <a:t>, </a:t>
            </a:r>
            <a:r>
              <a:rPr lang="en-GB" sz="2000" dirty="0" err="1"/>
              <a:t>takže</a:t>
            </a:r>
            <a:r>
              <a:rPr lang="en-GB" sz="2000" dirty="0"/>
              <a:t> </a:t>
            </a:r>
            <a:r>
              <a:rPr lang="en-GB" sz="2000" dirty="0" err="1"/>
              <a:t>zásah</a:t>
            </a:r>
            <a:r>
              <a:rPr lang="en-GB" sz="2000" dirty="0"/>
              <a:t> do </a:t>
            </a:r>
            <a:r>
              <a:rPr lang="en-GB" sz="2000" dirty="0" err="1"/>
              <a:t>této</a:t>
            </a:r>
            <a:r>
              <a:rPr lang="en-GB" sz="2000" dirty="0"/>
              <a:t> </a:t>
            </a:r>
            <a:r>
              <a:rPr lang="en-GB" sz="2000" dirty="0" err="1"/>
              <a:t>jeho</a:t>
            </a:r>
            <a:r>
              <a:rPr lang="en-GB" sz="2000" dirty="0"/>
              <a:t> </a:t>
            </a:r>
            <a:r>
              <a:rPr lang="en-GB" sz="2000" dirty="0" err="1"/>
              <a:t>ústavní</a:t>
            </a:r>
            <a:r>
              <a:rPr lang="en-GB" sz="2000" dirty="0"/>
              <a:t> </a:t>
            </a:r>
            <a:r>
              <a:rPr lang="en-GB" sz="2000" dirty="0" err="1"/>
              <a:t>pozice</a:t>
            </a:r>
            <a:r>
              <a:rPr lang="en-GB" sz="2000" dirty="0"/>
              <a:t>, </a:t>
            </a:r>
            <a:r>
              <a:rPr lang="en-GB" sz="2000" dirty="0" err="1"/>
              <a:t>zejména</a:t>
            </a:r>
            <a:r>
              <a:rPr lang="en-GB" sz="2000" dirty="0"/>
              <a:t> do </a:t>
            </a:r>
            <a:r>
              <a:rPr lang="en-GB" sz="2000" dirty="0" err="1"/>
              <a:t>práva</a:t>
            </a:r>
            <a:r>
              <a:rPr lang="en-GB" sz="2000" dirty="0"/>
              <a:t> </a:t>
            </a:r>
            <a:r>
              <a:rPr lang="en-GB" sz="2000" dirty="0" err="1"/>
              <a:t>nebýt</a:t>
            </a:r>
            <a:r>
              <a:rPr lang="en-GB" sz="2000" dirty="0"/>
              <a:t> </a:t>
            </a:r>
            <a:r>
              <a:rPr lang="en-GB" sz="2000" dirty="0" err="1"/>
              <a:t>odloučen</a:t>
            </a:r>
            <a:r>
              <a:rPr lang="en-GB" sz="2000" dirty="0"/>
              <a:t> od </a:t>
            </a:r>
            <a:r>
              <a:rPr lang="en-GB" sz="2000" dirty="0" err="1"/>
              <a:t>svého</a:t>
            </a:r>
            <a:r>
              <a:rPr lang="en-GB" sz="2000" dirty="0"/>
              <a:t> </a:t>
            </a:r>
            <a:r>
              <a:rPr lang="en-GB" sz="2000" dirty="0" err="1"/>
              <a:t>dítěte</a:t>
            </a:r>
            <a:r>
              <a:rPr lang="en-GB" sz="2000" dirty="0"/>
              <a:t>, by </a:t>
            </a:r>
            <a:r>
              <a:rPr lang="en-GB" sz="2000" dirty="0" err="1"/>
              <a:t>měl</a:t>
            </a:r>
            <a:r>
              <a:rPr lang="en-GB" sz="2000" dirty="0"/>
              <a:t> </a:t>
            </a:r>
            <a:r>
              <a:rPr lang="en-GB" sz="2000" dirty="0" err="1"/>
              <a:t>být</a:t>
            </a:r>
            <a:r>
              <a:rPr lang="en-GB" sz="2000" dirty="0"/>
              <a:t> </a:t>
            </a:r>
            <a:r>
              <a:rPr lang="en-GB" sz="2000" dirty="0" err="1"/>
              <a:t>odůvodněn</a:t>
            </a:r>
            <a:r>
              <a:rPr lang="en-GB" sz="2000" dirty="0"/>
              <a:t> </a:t>
            </a:r>
            <a:r>
              <a:rPr lang="en-GB" sz="2000" dirty="0" err="1"/>
              <a:t>podle</a:t>
            </a:r>
            <a:r>
              <a:rPr lang="en-GB" sz="2000" dirty="0"/>
              <a:t> </a:t>
            </a:r>
            <a:r>
              <a:rPr lang="en-GB" sz="2000" dirty="0" err="1"/>
              <a:t>principu</a:t>
            </a:r>
            <a:r>
              <a:rPr lang="en-GB" sz="2000" dirty="0"/>
              <a:t> </a:t>
            </a:r>
            <a:r>
              <a:rPr lang="en-GB" sz="2000" dirty="0" err="1"/>
              <a:t>proporcionality</a:t>
            </a:r>
            <a:r>
              <a:rPr lang="en-GB" sz="2000" dirty="0" smtClean="0"/>
              <a:t>.</a:t>
            </a:r>
            <a:endParaRPr lang="cs-CZ" sz="20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III. V </a:t>
            </a:r>
            <a:r>
              <a:rPr lang="en-GB" sz="2000" dirty="0" err="1"/>
              <a:t>případě</a:t>
            </a:r>
            <a:r>
              <a:rPr lang="en-GB" sz="2000" dirty="0"/>
              <a:t>, </a:t>
            </a:r>
            <a:r>
              <a:rPr lang="en-GB" sz="2000" b="1" dirty="0" err="1"/>
              <a:t>kdy</a:t>
            </a:r>
            <a:r>
              <a:rPr lang="en-GB" sz="2000" b="1" dirty="0"/>
              <a:t> </a:t>
            </a:r>
            <a:r>
              <a:rPr lang="en-GB" sz="2000" b="1" dirty="0" err="1"/>
              <a:t>nelze</a:t>
            </a:r>
            <a:r>
              <a:rPr lang="en-GB" sz="2000" b="1" dirty="0"/>
              <a:t> </a:t>
            </a:r>
            <a:r>
              <a:rPr lang="en-GB" sz="2000" b="1" dirty="0" err="1"/>
              <a:t>uvalení</a:t>
            </a:r>
            <a:r>
              <a:rPr lang="en-GB" sz="2000" b="1" dirty="0"/>
              <a:t> </a:t>
            </a:r>
            <a:r>
              <a:rPr lang="en-GB" sz="2000" b="1" dirty="0" err="1"/>
              <a:t>vazby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rodiče</a:t>
            </a:r>
            <a:r>
              <a:rPr lang="en-GB" sz="2000" b="1" dirty="0"/>
              <a:t> </a:t>
            </a:r>
            <a:r>
              <a:rPr lang="en-GB" sz="2000" b="1" dirty="0" err="1"/>
              <a:t>nezletilého</a:t>
            </a:r>
            <a:r>
              <a:rPr lang="en-GB" sz="2000" b="1" dirty="0"/>
              <a:t> </a:t>
            </a:r>
            <a:r>
              <a:rPr lang="en-GB" sz="2000" b="1" dirty="0" err="1"/>
              <a:t>dítěte</a:t>
            </a:r>
            <a:r>
              <a:rPr lang="en-GB" sz="2000" b="1" dirty="0"/>
              <a:t> z </a:t>
            </a:r>
            <a:r>
              <a:rPr lang="en-GB" sz="2000" b="1" dirty="0" err="1"/>
              <a:t>legitimních</a:t>
            </a:r>
            <a:r>
              <a:rPr lang="en-GB" sz="2000" b="1" dirty="0"/>
              <a:t> </a:t>
            </a:r>
            <a:r>
              <a:rPr lang="en-GB" sz="2000" b="1" dirty="0" err="1"/>
              <a:t>důvodů</a:t>
            </a:r>
            <a:r>
              <a:rPr lang="en-GB" sz="2000" b="1" dirty="0"/>
              <a:t> </a:t>
            </a:r>
            <a:r>
              <a:rPr lang="en-GB" sz="2000" b="1" dirty="0" err="1"/>
              <a:t>nejen</a:t>
            </a:r>
            <a:r>
              <a:rPr lang="en-GB" sz="2000" b="1" dirty="0"/>
              <a:t> </a:t>
            </a:r>
            <a:r>
              <a:rPr lang="en-GB" sz="2000" b="1" dirty="0" err="1"/>
              <a:t>odložit</a:t>
            </a:r>
            <a:r>
              <a:rPr lang="en-GB" sz="2000" b="1" dirty="0"/>
              <a:t>, </a:t>
            </a:r>
            <a:r>
              <a:rPr lang="en-GB" sz="2000" b="1" dirty="0" err="1"/>
              <a:t>nýbrž</a:t>
            </a:r>
            <a:r>
              <a:rPr lang="en-GB" sz="2000" b="1" dirty="0"/>
              <a:t> </a:t>
            </a:r>
            <a:r>
              <a:rPr lang="en-GB" sz="2000" b="1" dirty="0" err="1"/>
              <a:t>ani</a:t>
            </a:r>
            <a:r>
              <a:rPr lang="en-GB" sz="2000" b="1" dirty="0"/>
              <a:t> </a:t>
            </a:r>
            <a:r>
              <a:rPr lang="en-GB" sz="2000" b="1" dirty="0" err="1"/>
              <a:t>nahradit</a:t>
            </a:r>
            <a:r>
              <a:rPr lang="en-GB" sz="2000" b="1" dirty="0"/>
              <a:t> </a:t>
            </a:r>
            <a:r>
              <a:rPr lang="en-GB" sz="2000" b="1" dirty="0" err="1"/>
              <a:t>jiným</a:t>
            </a:r>
            <a:r>
              <a:rPr lang="en-GB" sz="2000" b="1" dirty="0"/>
              <a:t> </a:t>
            </a:r>
            <a:r>
              <a:rPr lang="en-GB" sz="2000" b="1" dirty="0" err="1"/>
              <a:t>mírnějším</a:t>
            </a:r>
            <a:r>
              <a:rPr lang="en-GB" sz="2000" b="1" dirty="0"/>
              <a:t> </a:t>
            </a:r>
            <a:r>
              <a:rPr lang="en-GB" sz="2000" b="1" dirty="0" err="1"/>
              <a:t>prostředkem</a:t>
            </a:r>
            <a:r>
              <a:rPr lang="en-GB" sz="2000" b="1" dirty="0"/>
              <a:t>, </a:t>
            </a:r>
            <a:r>
              <a:rPr lang="en-GB" sz="2000" b="1" dirty="0" err="1"/>
              <a:t>nutno</a:t>
            </a:r>
            <a:r>
              <a:rPr lang="en-GB" sz="2000" b="1" dirty="0"/>
              <a:t> </a:t>
            </a:r>
            <a:r>
              <a:rPr lang="en-GB" sz="2000" b="1" dirty="0" err="1"/>
              <a:t>věc</a:t>
            </a:r>
            <a:r>
              <a:rPr lang="en-GB" sz="2000" b="1" dirty="0"/>
              <a:t> </a:t>
            </a:r>
            <a:r>
              <a:rPr lang="en-GB" sz="2000" b="1" dirty="0" err="1"/>
              <a:t>posoudit</a:t>
            </a:r>
            <a:r>
              <a:rPr lang="en-GB" sz="2000" b="1" dirty="0"/>
              <a:t> </a:t>
            </a:r>
            <a:r>
              <a:rPr lang="en-GB" sz="2000" b="1" dirty="0" err="1"/>
              <a:t>také</a:t>
            </a:r>
            <a:r>
              <a:rPr lang="en-GB" sz="2000" b="1" dirty="0"/>
              <a:t> z </a:t>
            </a:r>
            <a:r>
              <a:rPr lang="en-GB" sz="2000" b="1" dirty="0" err="1"/>
              <a:t>hlediska</a:t>
            </a:r>
            <a:r>
              <a:rPr lang="en-GB" sz="2000" b="1" dirty="0"/>
              <a:t> </a:t>
            </a:r>
            <a:r>
              <a:rPr lang="en-GB" sz="2000" b="1" dirty="0" err="1"/>
              <a:t>tzv</a:t>
            </a:r>
            <a:r>
              <a:rPr lang="en-GB" sz="2000" b="1" dirty="0"/>
              <a:t>. </a:t>
            </a:r>
            <a:r>
              <a:rPr lang="en-GB" sz="2000" b="1" dirty="0" err="1"/>
              <a:t>nejlepšího</a:t>
            </a:r>
            <a:r>
              <a:rPr lang="en-GB" sz="2000" b="1" dirty="0"/>
              <a:t> </a:t>
            </a:r>
            <a:r>
              <a:rPr lang="en-GB" sz="2000" b="1" dirty="0" err="1"/>
              <a:t>zájmu</a:t>
            </a:r>
            <a:r>
              <a:rPr lang="en-GB" sz="2000" b="1" dirty="0"/>
              <a:t> </a:t>
            </a:r>
            <a:r>
              <a:rPr lang="en-GB" sz="2000" b="1" dirty="0" err="1"/>
              <a:t>dítěte</a:t>
            </a:r>
            <a:r>
              <a:rPr lang="en-GB" sz="2000" dirty="0"/>
              <a:t> </a:t>
            </a:r>
            <a:r>
              <a:rPr lang="en-GB" sz="2000" dirty="0" err="1"/>
              <a:t>podle</a:t>
            </a:r>
            <a:r>
              <a:rPr lang="en-GB" sz="2000" dirty="0"/>
              <a:t> </a:t>
            </a:r>
            <a:r>
              <a:rPr lang="en-GB" sz="2000" dirty="0" err="1"/>
              <a:t>čl</a:t>
            </a:r>
            <a:r>
              <a:rPr lang="en-GB" sz="2000" dirty="0"/>
              <a:t>. 3 a 9 </a:t>
            </a:r>
            <a:r>
              <a:rPr lang="en-GB" sz="2000" dirty="0" err="1"/>
              <a:t>Úmluvy</a:t>
            </a:r>
            <a:r>
              <a:rPr lang="en-GB" sz="2000" dirty="0"/>
              <a:t> o </a:t>
            </a:r>
            <a:r>
              <a:rPr lang="en-GB" sz="2000" dirty="0" err="1"/>
              <a:t>právech</a:t>
            </a:r>
            <a:r>
              <a:rPr lang="en-GB" sz="2000" dirty="0"/>
              <a:t> </a:t>
            </a:r>
            <a:r>
              <a:rPr lang="en-GB" sz="2000" dirty="0" err="1"/>
              <a:t>dítěte</a:t>
            </a:r>
            <a:r>
              <a:rPr lang="en-GB" sz="2000" dirty="0"/>
              <a:t>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/>
              <a:t>spojení</a:t>
            </a:r>
            <a:r>
              <a:rPr lang="en-GB" sz="2000" dirty="0"/>
              <a:t> </a:t>
            </a:r>
            <a:r>
              <a:rPr lang="en-GB" sz="2000" dirty="0" err="1"/>
              <a:t>čl</a:t>
            </a:r>
            <a:r>
              <a:rPr lang="en-GB" sz="2000" dirty="0"/>
              <a:t>. 10 </a:t>
            </a:r>
            <a:r>
              <a:rPr lang="en-GB" sz="2000" dirty="0" err="1"/>
              <a:t>Ústavy</a:t>
            </a:r>
            <a:r>
              <a:rPr lang="en-GB" sz="2000" dirty="0"/>
              <a:t> </a:t>
            </a:r>
            <a:r>
              <a:rPr lang="en-GB" sz="2000" dirty="0" err="1"/>
              <a:t>České</a:t>
            </a:r>
            <a:r>
              <a:rPr lang="en-GB" sz="2000" dirty="0"/>
              <a:t> </a:t>
            </a:r>
            <a:r>
              <a:rPr lang="en-GB" sz="2000" dirty="0" err="1"/>
              <a:t>republiky</a:t>
            </a:r>
            <a:r>
              <a:rPr lang="en-GB" sz="2000" dirty="0"/>
              <a:t>. </a:t>
            </a:r>
            <a:r>
              <a:rPr lang="en-GB" sz="2000" dirty="0" err="1"/>
              <a:t>Jestliže</a:t>
            </a:r>
            <a:r>
              <a:rPr lang="en-GB" sz="2000" dirty="0"/>
              <a:t> </a:t>
            </a:r>
            <a:r>
              <a:rPr lang="en-GB" sz="2000" dirty="0" err="1"/>
              <a:t>obecné</a:t>
            </a:r>
            <a:r>
              <a:rPr lang="en-GB" sz="2000" dirty="0"/>
              <a:t> </a:t>
            </a:r>
            <a:r>
              <a:rPr lang="en-GB" sz="2000" dirty="0" err="1"/>
              <a:t>soudy</a:t>
            </a:r>
            <a:r>
              <a:rPr lang="en-GB" sz="2000" dirty="0"/>
              <a:t> </a:t>
            </a:r>
            <a:r>
              <a:rPr lang="en-GB" sz="2000" dirty="0" err="1"/>
              <a:t>tuto</a:t>
            </a:r>
            <a:r>
              <a:rPr lang="en-GB" sz="2000" dirty="0"/>
              <a:t> </a:t>
            </a:r>
            <a:r>
              <a:rPr lang="en-GB" sz="2000" dirty="0" err="1"/>
              <a:t>otázku</a:t>
            </a:r>
            <a:r>
              <a:rPr lang="en-GB" sz="2000" dirty="0"/>
              <a:t> </a:t>
            </a:r>
            <a:r>
              <a:rPr lang="en-GB" sz="2000" dirty="0" err="1"/>
              <a:t>pominou</a:t>
            </a:r>
            <a:r>
              <a:rPr lang="en-GB" sz="2000" dirty="0"/>
              <a:t>, </a:t>
            </a:r>
            <a:r>
              <a:rPr lang="en-GB" sz="2000" dirty="0" err="1"/>
              <a:t>poruší</a:t>
            </a:r>
            <a:r>
              <a:rPr lang="en-GB" sz="2000" dirty="0"/>
              <a:t> </a:t>
            </a:r>
            <a:r>
              <a:rPr lang="en-GB" sz="2000" dirty="0" err="1"/>
              <a:t>tím</a:t>
            </a:r>
            <a:r>
              <a:rPr lang="en-GB" sz="2000" dirty="0"/>
              <a:t> </a:t>
            </a:r>
            <a:r>
              <a:rPr lang="en-GB" sz="2000" dirty="0" err="1"/>
              <a:t>rovněž</a:t>
            </a:r>
            <a:r>
              <a:rPr lang="en-GB" sz="2000" dirty="0"/>
              <a:t> </a:t>
            </a:r>
            <a:r>
              <a:rPr lang="en-GB" sz="2000" dirty="0" err="1"/>
              <a:t>právo</a:t>
            </a:r>
            <a:r>
              <a:rPr lang="en-GB" sz="2000" dirty="0"/>
              <a:t> </a:t>
            </a:r>
            <a:r>
              <a:rPr lang="en-GB" sz="2000" dirty="0" err="1"/>
              <a:t>matky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soudní</a:t>
            </a:r>
            <a:r>
              <a:rPr lang="en-GB" sz="2000" dirty="0"/>
              <a:t> </a:t>
            </a:r>
            <a:r>
              <a:rPr lang="en-GB" sz="2000" dirty="0" err="1"/>
              <a:t>ochranu</a:t>
            </a:r>
            <a:r>
              <a:rPr lang="en-GB" sz="2000" dirty="0"/>
              <a:t> </a:t>
            </a:r>
            <a:r>
              <a:rPr lang="en-GB" sz="2000" dirty="0" err="1"/>
              <a:t>podle</a:t>
            </a:r>
            <a:r>
              <a:rPr lang="en-GB" sz="2000" dirty="0"/>
              <a:t> </a:t>
            </a:r>
            <a:r>
              <a:rPr lang="en-GB" sz="2000" dirty="0" err="1"/>
              <a:t>čl</a:t>
            </a:r>
            <a:r>
              <a:rPr lang="en-GB" sz="2000" dirty="0"/>
              <a:t>. 36 </a:t>
            </a:r>
            <a:r>
              <a:rPr lang="en-GB" sz="2000" dirty="0" err="1"/>
              <a:t>odst</a:t>
            </a:r>
            <a:r>
              <a:rPr lang="en-GB" sz="2000" dirty="0"/>
              <a:t>. 1 </a:t>
            </a:r>
            <a:r>
              <a:rPr lang="en-GB" sz="2000" dirty="0" err="1"/>
              <a:t>Listiny</a:t>
            </a:r>
            <a:r>
              <a:rPr lang="en-GB" sz="2000" dirty="0"/>
              <a:t> </a:t>
            </a:r>
            <a:r>
              <a:rPr lang="en-GB" sz="2000" dirty="0" err="1"/>
              <a:t>základních</a:t>
            </a:r>
            <a:r>
              <a:rPr lang="en-GB" sz="2000" dirty="0"/>
              <a:t> </a:t>
            </a:r>
            <a:r>
              <a:rPr lang="en-GB" sz="2000" dirty="0" err="1"/>
              <a:t>práv</a:t>
            </a:r>
            <a:r>
              <a:rPr lang="en-GB" sz="2000" dirty="0"/>
              <a:t> a </a:t>
            </a:r>
            <a:r>
              <a:rPr lang="en-GB" sz="2000" dirty="0" err="1"/>
              <a:t>svobod</a:t>
            </a:r>
            <a:r>
              <a:rPr lang="en-GB" sz="2000" dirty="0"/>
              <a:t>. 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93514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365</TotalTime>
  <Words>8005</Words>
  <Application>Microsoft Office PowerPoint</Application>
  <PresentationFormat>Širokoúhlá obrazovka</PresentationFormat>
  <Paragraphs>242</Paragraphs>
  <Slides>61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5" baseType="lpstr">
      <vt:lpstr>Arial</vt:lpstr>
      <vt:lpstr>Tahoma</vt:lpstr>
      <vt:lpstr>Wingdings</vt:lpstr>
      <vt:lpstr>Prezentace_MU_CZ</vt:lpstr>
      <vt:lpstr>Vybraná judikatura Ústavního soudu České republiky a Nejvyššího soudu v trestněprávních věcech  </vt:lpstr>
      <vt:lpstr>Nálezová judikatura Ústavního soudu České republiky za rok 2017 ve vztahu k trestnímu právu - vybraná judikatura</vt:lpstr>
      <vt:lpstr>Nálezy se zobecnitelnějším dopadem</vt:lpstr>
      <vt:lpstr>nález sp. zn. II. ÚS 482/18 ze dne 28. 11. 2018 (K.Š.)</vt:lpstr>
      <vt:lpstr>nález sp. zn. II. ÚS 2209/15 ze dne 6. 2. 2018 (R.S.)</vt:lpstr>
      <vt:lpstr>nález sp. zn. II. ÚS 2791/17 ze dne 20. 2. 2018 (J. Z.)</vt:lpstr>
      <vt:lpstr>nález sp. zn. IV. ÚS 45/18 ze dne 21. 2. 2018 (J.J.)</vt:lpstr>
      <vt:lpstr>nález sp. zn. I. ÚS 4185/16 ze dne 19. 3. 2018 (D.U.)</vt:lpstr>
      <vt:lpstr>nález sp. zn. IV. ÚS 2/18 ze dne 9. 5. 2018 (Ja.Fi.)</vt:lpstr>
      <vt:lpstr>nález sp. zn. II. ÚS 492/17 ze dne 17. 4. 2018 (Ja.Fe.)</vt:lpstr>
      <vt:lpstr>nález sp. zn. II. ÚS 1849/17 ze dne 22. 5. 2018 (Ja.Fe.)</vt:lpstr>
      <vt:lpstr>nález sp. zn. II. ÚS 1152/17 ze dne 11. 6. 2018 (L.D.)</vt:lpstr>
      <vt:lpstr>nález sp. zn. Pl. ÚS 36/17 ze dne 19. 6. 2018 (K.Š.)</vt:lpstr>
      <vt:lpstr>nález sp. zn. II. ÚS 3525/16 ze dne 7. 8. 2018 (L.D.)</vt:lpstr>
      <vt:lpstr>nález sp. zn. I. ÚS 1692/18 ze dne 4. 9. 2018 (T.L.)</vt:lpstr>
      <vt:lpstr>nález sp. zn. II. ÚS 131/18 ze dne 15. 8. 2018 (K.Š.)</vt:lpstr>
      <vt:lpstr>Ostatní nálezy</vt:lpstr>
      <vt:lpstr>nález sp. zn. II. ÚS 3689/17 ze dne 26. 1. 2018 (V.Š.)  </vt:lpstr>
      <vt:lpstr>nález sp. zn. I. ÚS 2721/17 ze dne 30. 1. 2018 (D.U.)  </vt:lpstr>
      <vt:lpstr>nález sp. zn. III. ÚS 1920/17 ze dne 6. 2. 2018 (Ja.Fi.)</vt:lpstr>
      <vt:lpstr>nález sp. zn. I. ÚS 1981/17 ze dne 13. 2. 2018 (K. Š.)</vt:lpstr>
      <vt:lpstr>nález sp. zn. IV. ÚS 168/18 ze dne 20. 2. 2018 (P.R.)</vt:lpstr>
      <vt:lpstr>nález sp. zn. I. ÚS 1470/17 ze dne 28. 2. 2018 (T. L.) </vt:lpstr>
      <vt:lpstr>nález sp. zn. II. ÚS 1367/17 ze dne 13. 3. 2018 (V.Š.)</vt:lpstr>
      <vt:lpstr>nález sp. zn. I. ÚS 2155/16 ze dne 14. 3. 2018 (T. L.)</vt:lpstr>
      <vt:lpstr>nález sp. zn. III. ÚS 3579/17 ze dne 3. 4. 2018 (R.S.)</vt:lpstr>
      <vt:lpstr>nález sp. zn. II. ÚS 807/18 ze dne 24. 4. 2018 (V.Š.)</vt:lpstr>
      <vt:lpstr>nález sp. zn. II. ÚS 4085/17 ze dne 24. 4. 2018 (K.Š.)</vt:lpstr>
      <vt:lpstr>nález sp. zn. II. ÚS 279/18 ze dne 15. 5. 2018 (K.Š.)</vt:lpstr>
      <vt:lpstr>nález sp. zn. II. ÚS 2802/17 ze dne 22. 5. 2018 (V.Š.)</vt:lpstr>
      <vt:lpstr>nález sp. zn. I. ÚS 3842/17 ze dne 31. 5. 2018 (Ja.Fe.)</vt:lpstr>
      <vt:lpstr>nález sp. zn. I. ÚS 3765/17 ze dne 12. 6. 2018 (T.L.)</vt:lpstr>
      <vt:lpstr>nález sp. zn. IV. ÚS 1477/18 ze dne 27. 6. 2018 (J.M.)</vt:lpstr>
      <vt:lpstr>nález sp. zn. II. ÚS 955/18 ze dne 9. 7. 2018 (V.Š.)</vt:lpstr>
      <vt:lpstr>nález sp. zn. IV. ÚS 1272/18 ze dne 10. 7. 2018 (J.J.)</vt:lpstr>
      <vt:lpstr>nález sp. zn. I. ÚS 497/18 ze dne 18. 7. 2018 (M.T.)</vt:lpstr>
      <vt:lpstr>nález sp. zn. III. ÚS 4071/17 ze dne 31. 7. 2018 (Jo.Fi.)</vt:lpstr>
      <vt:lpstr>nález sp. zn. IV. ÚS 1463/18 ze dne 31. 7. 2018 (P.R.)</vt:lpstr>
      <vt:lpstr>nález sp. zn. II. ÚS 131/18 ze dne 15. 8. 2018 (K.Š.)</vt:lpstr>
      <vt:lpstr>stanovisko pléna sp. zn. Pl.ÚS-st. 47/18 ze dne 25. 9. 2018 (238/2018 Sb.) (M.T.)</vt:lpstr>
      <vt:lpstr>nález sp. zn. IV. ÚS 38/18 ze dne 26. 9. 2018 (M.T.)</vt:lpstr>
      <vt:lpstr>nález sp. zn. IV. ÚS 597/18 ze dne 9. 10. 2018 (J.J.)</vt:lpstr>
      <vt:lpstr>nález sp. zn. III. ÚS 309/16 ze dne 9. 10. 2018 (Ja.Fi.)</vt:lpstr>
      <vt:lpstr>„Áčková“ judikatura Nejvyššího soudu za rok 2017 ve vztahu k trestnímu právu  </vt:lpstr>
      <vt:lpstr>Rt 33/2018</vt:lpstr>
      <vt:lpstr>Rt 50/2018</vt:lpstr>
      <vt:lpstr>Rt 51/2018</vt:lpstr>
      <vt:lpstr>Rt 52/2018</vt:lpstr>
      <vt:lpstr>Rt 2/2018</vt:lpstr>
      <vt:lpstr>Rt 2/2018</vt:lpstr>
      <vt:lpstr>Rt 27/2018</vt:lpstr>
      <vt:lpstr>Rt 40/2018</vt:lpstr>
      <vt:lpstr>Rt 44/2018</vt:lpstr>
      <vt:lpstr>Rt 1/2018</vt:lpstr>
      <vt:lpstr>A co judikatura ESLP? </vt:lpstr>
      <vt:lpstr>Baydar proti Nizozemí</vt:lpstr>
      <vt:lpstr>Correia de Matos proti Portugalsku (velký senát)</vt:lpstr>
      <vt:lpstr>Hadzhieva proti Bulharsku </vt:lpstr>
      <vt:lpstr>Lozovyye proti Rusku </vt:lpstr>
      <vt:lpstr>Lozovyye proti Rusku </vt:lpstr>
      <vt:lpstr>Děkuji Vám za pozornost!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Vybraná judikatura Ústavního soudu České republiky a Nejvyššího soudu v trestněprávních věcech</dc:title>
  <dc:creator>Provazník Jan</dc:creator>
  <cp:lastModifiedBy>Provazník Jan</cp:lastModifiedBy>
  <cp:revision>16</cp:revision>
  <cp:lastPrinted>1601-01-01T00:00:00Z</cp:lastPrinted>
  <dcterms:created xsi:type="dcterms:W3CDTF">2018-12-20T08:31:26Z</dcterms:created>
  <dcterms:modified xsi:type="dcterms:W3CDTF">2018-12-20T14:37:23Z</dcterms:modified>
</cp:coreProperties>
</file>