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4.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3" r:id="rId1"/>
    <p:sldMasterId id="2147483648" r:id="rId2"/>
    <p:sldMasterId id="2147483678" r:id="rId3"/>
    <p:sldMasterId id="2147483691" r:id="rId4"/>
    <p:sldMasterId id="2147483666" r:id="rId5"/>
  </p:sldMasterIdLst>
  <p:notesMasterIdLst>
    <p:notesMasterId r:id="rId27"/>
  </p:notesMasterIdLst>
  <p:handoutMasterIdLst>
    <p:handoutMasterId r:id="rId28"/>
  </p:handoutMasterIdLst>
  <p:sldIdLst>
    <p:sldId id="343" r:id="rId6"/>
    <p:sldId id="351" r:id="rId7"/>
    <p:sldId id="346" r:id="rId8"/>
    <p:sldId id="325" r:id="rId9"/>
    <p:sldId id="352" r:id="rId10"/>
    <p:sldId id="353" r:id="rId11"/>
    <p:sldId id="354" r:id="rId12"/>
    <p:sldId id="360" r:id="rId13"/>
    <p:sldId id="345" r:id="rId14"/>
    <p:sldId id="328" r:id="rId15"/>
    <p:sldId id="327" r:id="rId16"/>
    <p:sldId id="336" r:id="rId17"/>
    <p:sldId id="337" r:id="rId18"/>
    <p:sldId id="340" r:id="rId19"/>
    <p:sldId id="347" r:id="rId20"/>
    <p:sldId id="348" r:id="rId21"/>
    <p:sldId id="355" r:id="rId22"/>
    <p:sldId id="356" r:id="rId23"/>
    <p:sldId id="357" r:id="rId24"/>
    <p:sldId id="358" r:id="rId25"/>
    <p:sldId id="359" r:id="rId26"/>
  </p:sldIdLst>
  <p:sldSz cx="9144000" cy="6858000" type="screen4x3"/>
  <p:notesSz cx="6735763" cy="9866313"/>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2" autoAdjust="0"/>
    <p:restoredTop sz="94660"/>
  </p:normalViewPr>
  <p:slideViewPr>
    <p:cSldViewPr>
      <p:cViewPr varScale="1">
        <p:scale>
          <a:sx n="124" d="100"/>
          <a:sy n="124" d="100"/>
        </p:scale>
        <p:origin x="89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FDC6EE0B-0D60-4C63-A7BD-E81A7C853F62}" type="datetimeFigureOut">
              <a:rPr lang="cs-CZ" smtClean="0"/>
              <a:t>28. 11. 2018</a:t>
            </a:fld>
            <a:endParaRPr lang="cs-CZ"/>
          </a:p>
        </p:txBody>
      </p:sp>
      <p:sp>
        <p:nvSpPr>
          <p:cNvPr id="4" name="Zástupný symbol pro zápatí 3"/>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F9651ED6-7650-4A17-850C-0DEB6521CA55}" type="slidenum">
              <a:rPr lang="cs-CZ" smtClean="0"/>
              <a:t>‹#›</a:t>
            </a:fld>
            <a:endParaRPr lang="cs-CZ"/>
          </a:p>
        </p:txBody>
      </p:sp>
    </p:spTree>
    <p:extLst>
      <p:ext uri="{BB962C8B-B14F-4D97-AF65-F5344CB8AC3E}">
        <p14:creationId xmlns:p14="http://schemas.microsoft.com/office/powerpoint/2010/main" val="25942684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0A4973EE-E400-4159-BDF6-030EF0A5C961}" type="datetimeFigureOut">
              <a:rPr lang="cs-CZ" smtClean="0"/>
              <a:pPr/>
              <a:t>28. 11. 2018</a:t>
            </a:fld>
            <a:endParaRPr lang="cs-CZ"/>
          </a:p>
        </p:txBody>
      </p:sp>
      <p:sp>
        <p:nvSpPr>
          <p:cNvPr id="4" name="Zástupný symbol pro obrázek snímku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3577" y="4686499"/>
            <a:ext cx="5388610" cy="4439841"/>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1474439C-38AF-4DA2-B9BA-185ED172C726}" type="slidenum">
              <a:rPr lang="cs-CZ" smtClean="0"/>
              <a:pPr/>
              <a:t>‹#›</a:t>
            </a:fld>
            <a:endParaRPr lang="cs-CZ"/>
          </a:p>
        </p:txBody>
      </p:sp>
    </p:spTree>
    <p:extLst>
      <p:ext uri="{BB962C8B-B14F-4D97-AF65-F5344CB8AC3E}">
        <p14:creationId xmlns:p14="http://schemas.microsoft.com/office/powerpoint/2010/main" val="9838606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Úvodní snímek">
    <p:spTree>
      <p:nvGrpSpPr>
        <p:cNvPr id="1" name=""/>
        <p:cNvGrpSpPr/>
        <p:nvPr/>
      </p:nvGrpSpPr>
      <p:grpSpPr>
        <a:xfrm>
          <a:off x="0" y="0"/>
          <a:ext cx="0" cy="0"/>
          <a:chOff x="0" y="0"/>
          <a:chExt cx="0" cy="0"/>
        </a:xfrm>
      </p:grpSpPr>
      <p:sp>
        <p:nvSpPr>
          <p:cNvPr id="8" name="Zástupný symbol pro nadpis 1"/>
          <p:cNvSpPr>
            <a:spLocks noGrp="1"/>
          </p:cNvSpPr>
          <p:nvPr>
            <p:ph type="title"/>
          </p:nvPr>
        </p:nvSpPr>
        <p:spPr>
          <a:xfrm>
            <a:off x="792000" y="1708868"/>
            <a:ext cx="7560000" cy="1116000"/>
          </a:xfrm>
          <a:prstGeom prst="rect">
            <a:avLst/>
          </a:prstGeom>
        </p:spPr>
        <p:txBody>
          <a:bodyPr vert="horz" lIns="91440" tIns="45720" rIns="91440" bIns="45720" rtlCol="0" anchor="b" anchorCtr="0">
            <a:noAutofit/>
          </a:bodyPr>
          <a:lstStyle>
            <a:lvl1pPr algn="l">
              <a:defRPr sz="3600">
                <a:solidFill>
                  <a:schemeClr val="bg1"/>
                </a:solidFill>
              </a:defRPr>
            </a:lvl1pPr>
          </a:lstStyle>
          <a:p>
            <a:r>
              <a:rPr lang="cs-CZ" smtClean="0"/>
              <a:t>Klepnutím lze upravit styl předlohy nadpisů.</a:t>
            </a:r>
            <a:endParaRPr lang="cs-CZ" dirty="0"/>
          </a:p>
        </p:txBody>
      </p:sp>
      <p:pic>
        <p:nvPicPr>
          <p:cNvPr id="11" name="Obrázek 10" descr="logo.png"/>
          <p:cNvPicPr>
            <a:picLocks noChangeAspect="1"/>
          </p:cNvPicPr>
          <p:nvPr userDrawn="1"/>
        </p:nvPicPr>
        <p:blipFill>
          <a:blip r:embed="rId2" cstate="print"/>
          <a:stretch>
            <a:fillRect/>
          </a:stretch>
        </p:blipFill>
        <p:spPr>
          <a:xfrm>
            <a:off x="7215206" y="3500438"/>
            <a:ext cx="1068571" cy="1068571"/>
          </a:xfrm>
          <a:prstGeom prst="rect">
            <a:avLst/>
          </a:prstGeom>
        </p:spPr>
      </p:pic>
      <p:sp>
        <p:nvSpPr>
          <p:cNvPr id="17" name="Zástupný symbol pro text 16"/>
          <p:cNvSpPr>
            <a:spLocks noGrp="1"/>
          </p:cNvSpPr>
          <p:nvPr>
            <p:ph type="body" sz="quarter" idx="12" hasCustomPrompt="1"/>
          </p:nvPr>
        </p:nvSpPr>
        <p:spPr>
          <a:xfrm>
            <a:off x="792000" y="2783248"/>
            <a:ext cx="7560000" cy="360000"/>
          </a:xfrm>
          <a:prstGeom prst="rect">
            <a:avLst/>
          </a:prstGeom>
        </p:spPr>
        <p:txBody>
          <a:bodyPr/>
          <a:lstStyle>
            <a:lvl1pPr marL="0">
              <a:buNone/>
              <a:defRPr sz="1600" baseline="0">
                <a:solidFill>
                  <a:schemeClr val="bg1"/>
                </a:solidFill>
              </a:defRPr>
            </a:lvl1pPr>
          </a:lstStyle>
          <a:p>
            <a:pPr lvl="0"/>
            <a:r>
              <a:rPr lang="cs-CZ" dirty="0" smtClean="0"/>
              <a:t>Klepnutím vložíte jméno přednášejícího.</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30238" y="365125"/>
            <a:ext cx="78867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630238" y="2505075"/>
            <a:ext cx="386873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29150" y="2505075"/>
            <a:ext cx="38877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A2DE799D-EFDC-4349-A4FB-94F224F05F52}" type="datetimeFigureOut">
              <a:rPr lang="cs-CZ" smtClean="0"/>
              <a:t>28. 11. 2018</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FCE7F4AC-B66D-4C1D-A543-0B8AC33CB87E}" type="slidenum">
              <a:rPr lang="cs-CZ" smtClean="0"/>
              <a:t>‹#›</a:t>
            </a:fld>
            <a:endParaRPr lang="cs-CZ"/>
          </a:p>
        </p:txBody>
      </p:sp>
    </p:spTree>
    <p:extLst>
      <p:ext uri="{BB962C8B-B14F-4D97-AF65-F5344CB8AC3E}">
        <p14:creationId xmlns:p14="http://schemas.microsoft.com/office/powerpoint/2010/main" val="7185064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A2DE799D-EFDC-4349-A4FB-94F224F05F52}" type="datetimeFigureOut">
              <a:rPr lang="cs-CZ" smtClean="0"/>
              <a:t>28. 11. 2018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FCE7F4AC-B66D-4C1D-A543-0B8AC33CB87E}" type="slidenum">
              <a:rPr lang="cs-CZ" smtClean="0"/>
              <a:t>‹#›</a:t>
            </a:fld>
            <a:endParaRPr lang="cs-CZ"/>
          </a:p>
        </p:txBody>
      </p:sp>
    </p:spTree>
    <p:extLst>
      <p:ext uri="{BB962C8B-B14F-4D97-AF65-F5344CB8AC3E}">
        <p14:creationId xmlns:p14="http://schemas.microsoft.com/office/powerpoint/2010/main" val="30774482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A2DE799D-EFDC-4349-A4FB-94F224F05F52}" type="datetimeFigureOut">
              <a:rPr lang="cs-CZ" smtClean="0"/>
              <a:t>28. 11. 2018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FCE7F4AC-B66D-4C1D-A543-0B8AC33CB87E}" type="slidenum">
              <a:rPr lang="cs-CZ" smtClean="0"/>
              <a:t>‹#›</a:t>
            </a:fld>
            <a:endParaRPr lang="cs-CZ"/>
          </a:p>
        </p:txBody>
      </p:sp>
    </p:spTree>
    <p:extLst>
      <p:ext uri="{BB962C8B-B14F-4D97-AF65-F5344CB8AC3E}">
        <p14:creationId xmlns:p14="http://schemas.microsoft.com/office/powerpoint/2010/main" val="32834025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A2DE799D-EFDC-4349-A4FB-94F224F05F52}" type="datetimeFigureOut">
              <a:rPr lang="cs-CZ" smtClean="0"/>
              <a:t>28. 11. 2018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CE7F4AC-B66D-4C1D-A543-0B8AC33CB87E}" type="slidenum">
              <a:rPr lang="cs-CZ" smtClean="0"/>
              <a:t>‹#›</a:t>
            </a:fld>
            <a:endParaRPr lang="cs-CZ"/>
          </a:p>
        </p:txBody>
      </p:sp>
    </p:spTree>
    <p:extLst>
      <p:ext uri="{BB962C8B-B14F-4D97-AF65-F5344CB8AC3E}">
        <p14:creationId xmlns:p14="http://schemas.microsoft.com/office/powerpoint/2010/main" val="5090195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A2DE799D-EFDC-4349-A4FB-94F224F05F52}" type="datetimeFigureOut">
              <a:rPr lang="cs-CZ" smtClean="0"/>
              <a:t>28. 11. 2018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CE7F4AC-B66D-4C1D-A543-0B8AC33CB87E}" type="slidenum">
              <a:rPr lang="cs-CZ" smtClean="0"/>
              <a:t>‹#›</a:t>
            </a:fld>
            <a:endParaRPr lang="cs-CZ"/>
          </a:p>
        </p:txBody>
      </p:sp>
    </p:spTree>
    <p:extLst>
      <p:ext uri="{BB962C8B-B14F-4D97-AF65-F5344CB8AC3E}">
        <p14:creationId xmlns:p14="http://schemas.microsoft.com/office/powerpoint/2010/main" val="7814849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2DE799D-EFDC-4349-A4FB-94F224F05F52}" type="datetimeFigureOut">
              <a:rPr lang="cs-CZ" smtClean="0"/>
              <a:t>28. 11. 2018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CE7F4AC-B66D-4C1D-A543-0B8AC33CB87E}" type="slidenum">
              <a:rPr lang="cs-CZ" smtClean="0"/>
              <a:t>‹#›</a:t>
            </a:fld>
            <a:endParaRPr lang="cs-CZ"/>
          </a:p>
        </p:txBody>
      </p:sp>
    </p:spTree>
    <p:extLst>
      <p:ext uri="{BB962C8B-B14F-4D97-AF65-F5344CB8AC3E}">
        <p14:creationId xmlns:p14="http://schemas.microsoft.com/office/powerpoint/2010/main" val="15821341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43675" y="365125"/>
            <a:ext cx="1971675"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628650" y="365125"/>
            <a:ext cx="5762625"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2DE799D-EFDC-4349-A4FB-94F224F05F52}" type="datetimeFigureOut">
              <a:rPr lang="cs-CZ" smtClean="0"/>
              <a:t>28. 11. 2018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CE7F4AC-B66D-4C1D-A543-0B8AC33CB87E}" type="slidenum">
              <a:rPr lang="cs-CZ" smtClean="0"/>
              <a:t>‹#›</a:t>
            </a:fld>
            <a:endParaRPr lang="cs-CZ"/>
          </a:p>
        </p:txBody>
      </p:sp>
    </p:spTree>
    <p:extLst>
      <p:ext uri="{BB962C8B-B14F-4D97-AF65-F5344CB8AC3E}">
        <p14:creationId xmlns:p14="http://schemas.microsoft.com/office/powerpoint/2010/main" val="15181835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Vlastní rozložení">
    <p:spTree>
      <p:nvGrpSpPr>
        <p:cNvPr id="1" name=""/>
        <p:cNvGrpSpPr/>
        <p:nvPr/>
      </p:nvGrpSpPr>
      <p:grpSpPr>
        <a:xfrm>
          <a:off x="0" y="0"/>
          <a:ext cx="0" cy="0"/>
          <a:chOff x="0" y="0"/>
          <a:chExt cx="0" cy="0"/>
        </a:xfrm>
      </p:grpSpPr>
      <p:sp>
        <p:nvSpPr>
          <p:cNvPr id="3" name="Zástupný symbol pro datum 2"/>
          <p:cNvSpPr>
            <a:spLocks noGrp="1"/>
          </p:cNvSpPr>
          <p:nvPr>
            <p:ph type="dt" sz="half" idx="10"/>
          </p:nvPr>
        </p:nvSpPr>
        <p:spPr/>
        <p:txBody>
          <a:bodyPr/>
          <a:lstStyle/>
          <a:p>
            <a:fld id="{A2DE799D-EFDC-4349-A4FB-94F224F05F52}" type="datetimeFigureOut">
              <a:rPr lang="cs-CZ" smtClean="0"/>
              <a:t>28. 11. 2018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FCE7F4AC-B66D-4C1D-A543-0B8AC33CB87E}" type="slidenum">
              <a:rPr lang="cs-CZ" smtClean="0"/>
              <a:t>‹#›</a:t>
            </a:fld>
            <a:endParaRPr lang="cs-CZ"/>
          </a:p>
        </p:txBody>
      </p:sp>
    </p:spTree>
    <p:extLst>
      <p:ext uri="{BB962C8B-B14F-4D97-AF65-F5344CB8AC3E}">
        <p14:creationId xmlns:p14="http://schemas.microsoft.com/office/powerpoint/2010/main" val="3661637117"/>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1122363"/>
            <a:ext cx="6858000" cy="2387600"/>
          </a:xfrm>
          <a:prstGeom prst="rect">
            <a:avLst/>
          </a:prstGeo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C207C26E-0F87-4F86-A5C0-E4C7D124BAB9}" type="datetimeFigureOut">
              <a:rPr lang="cs-CZ" smtClean="0"/>
              <a:t>28. 11. 2018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5BE7E58-20BB-47F1-82B4-22AD9A53B0A9}" type="slidenum">
              <a:rPr lang="cs-CZ" smtClean="0"/>
              <a:t>‹#›</a:t>
            </a:fld>
            <a:endParaRPr lang="cs-CZ"/>
          </a:p>
        </p:txBody>
      </p:sp>
    </p:spTree>
    <p:extLst>
      <p:ext uri="{BB962C8B-B14F-4D97-AF65-F5344CB8AC3E}">
        <p14:creationId xmlns:p14="http://schemas.microsoft.com/office/powerpoint/2010/main" val="272008064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628650" y="365125"/>
            <a:ext cx="7886700" cy="1325563"/>
          </a:xfrm>
          <a:prstGeom prst="rect">
            <a:avLst/>
          </a:prstGeom>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207C26E-0F87-4F86-A5C0-E4C7D124BAB9}" type="datetimeFigureOut">
              <a:rPr lang="cs-CZ" smtClean="0"/>
              <a:t>28. 11. 2018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5BE7E58-20BB-47F1-82B4-22AD9A53B0A9}" type="slidenum">
              <a:rPr lang="cs-CZ" smtClean="0"/>
              <a:t>‹#›</a:t>
            </a:fld>
            <a:endParaRPr lang="cs-CZ"/>
          </a:p>
        </p:txBody>
      </p:sp>
    </p:spTree>
    <p:extLst>
      <p:ext uri="{BB962C8B-B14F-4D97-AF65-F5344CB8AC3E}">
        <p14:creationId xmlns:p14="http://schemas.microsoft.com/office/powerpoint/2010/main" val="3791471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Závěrečný snímek">
    <p:spTree>
      <p:nvGrpSpPr>
        <p:cNvPr id="1" name=""/>
        <p:cNvGrpSpPr/>
        <p:nvPr/>
      </p:nvGrpSpPr>
      <p:grpSpPr>
        <a:xfrm>
          <a:off x="0" y="0"/>
          <a:ext cx="0" cy="0"/>
          <a:chOff x="0" y="0"/>
          <a:chExt cx="0" cy="0"/>
        </a:xfrm>
      </p:grpSpPr>
      <p:pic>
        <p:nvPicPr>
          <p:cNvPr id="11" name="Obrázek 10" descr="logo.png"/>
          <p:cNvPicPr>
            <a:picLocks noChangeAspect="1"/>
          </p:cNvPicPr>
          <p:nvPr userDrawn="1"/>
        </p:nvPicPr>
        <p:blipFill>
          <a:blip r:embed="rId2" cstate="print"/>
          <a:stretch>
            <a:fillRect/>
          </a:stretch>
        </p:blipFill>
        <p:spPr>
          <a:xfrm>
            <a:off x="7215206" y="5146511"/>
            <a:ext cx="1068571" cy="1068571"/>
          </a:xfrm>
          <a:prstGeom prst="rect">
            <a:avLst/>
          </a:prstGeom>
        </p:spPr>
      </p:pic>
      <p:sp>
        <p:nvSpPr>
          <p:cNvPr id="17" name="Zástupný symbol pro text 16"/>
          <p:cNvSpPr>
            <a:spLocks noGrp="1"/>
          </p:cNvSpPr>
          <p:nvPr>
            <p:ph type="body" sz="quarter" idx="12" hasCustomPrompt="1"/>
          </p:nvPr>
        </p:nvSpPr>
        <p:spPr>
          <a:xfrm>
            <a:off x="785786" y="3429000"/>
            <a:ext cx="7560000" cy="500066"/>
          </a:xfrm>
          <a:prstGeom prst="rect">
            <a:avLst/>
          </a:prstGeom>
        </p:spPr>
        <p:txBody>
          <a:bodyPr/>
          <a:lstStyle>
            <a:lvl1pPr marL="0" algn="r">
              <a:buNone/>
              <a:defRPr sz="2800" baseline="0">
                <a:solidFill>
                  <a:schemeClr val="bg1"/>
                </a:solidFill>
              </a:defRPr>
            </a:lvl1pPr>
          </a:lstStyle>
          <a:p>
            <a:pPr lvl="0"/>
            <a:r>
              <a:rPr lang="cs-CZ" dirty="0" smtClean="0"/>
              <a:t>Klepnutím vložíte rozloučení (poděkování).</a:t>
            </a:r>
          </a:p>
        </p:txBody>
      </p:sp>
      <p:sp>
        <p:nvSpPr>
          <p:cNvPr id="6" name="TextovéPole 5"/>
          <p:cNvSpPr txBox="1"/>
          <p:nvPr userDrawn="1"/>
        </p:nvSpPr>
        <p:spPr>
          <a:xfrm>
            <a:off x="785786" y="5643578"/>
            <a:ext cx="4929222" cy="500066"/>
          </a:xfrm>
          <a:prstGeom prst="rect">
            <a:avLst/>
          </a:prstGeom>
        </p:spPr>
        <p:txBody>
          <a:bodyPr vert="horz" wrap="square" lIns="91440" tIns="45720" rIns="91440" bIns="45720" rtlCol="0" anchor="b" anchorCtr="0">
            <a:noAutofit/>
          </a:bodyPr>
          <a:lstStyle/>
          <a:p>
            <a:pPr marL="0" marR="0" indent="0" algn="l" defTabSz="914400" rtl="0" eaLnBrk="1" fontAlgn="auto" latinLnBrk="0" hangingPunct="1">
              <a:lnSpc>
                <a:spcPct val="100000"/>
              </a:lnSpc>
              <a:spcBef>
                <a:spcPct val="0"/>
              </a:spcBef>
              <a:spcAft>
                <a:spcPts val="0"/>
              </a:spcAft>
              <a:buClrTx/>
              <a:buSzTx/>
              <a:buFontTx/>
              <a:buNone/>
              <a:tabLst/>
              <a:defRPr/>
            </a:pPr>
            <a:r>
              <a:rPr kumimoji="0" lang="cs-CZ" sz="1200" b="0" i="0" u="none" strike="noStrike" kern="1200" cap="none" spc="0" normalizeH="0" baseline="0" noProof="0" dirty="0" smtClean="0">
                <a:ln>
                  <a:noFill/>
                </a:ln>
                <a:solidFill>
                  <a:schemeClr val="bg1"/>
                </a:solidFill>
                <a:effectLst/>
                <a:uLnTx/>
                <a:uFillTx/>
                <a:latin typeface="+mj-lt"/>
                <a:ea typeface="+mj-ea"/>
                <a:cs typeface="+mj-cs"/>
              </a:rPr>
              <a:t>Ústavní soud</a:t>
            </a:r>
          </a:p>
          <a:p>
            <a:pPr marL="0" marR="0" indent="0" algn="l" defTabSz="914400" rtl="0" eaLnBrk="1" fontAlgn="auto" latinLnBrk="0" hangingPunct="1">
              <a:lnSpc>
                <a:spcPct val="100000"/>
              </a:lnSpc>
              <a:spcBef>
                <a:spcPct val="0"/>
              </a:spcBef>
              <a:spcAft>
                <a:spcPts val="0"/>
              </a:spcAft>
              <a:buClrTx/>
              <a:buSzTx/>
              <a:buFontTx/>
              <a:buNone/>
              <a:tabLst/>
              <a:defRPr/>
            </a:pPr>
            <a:r>
              <a:rPr kumimoji="0" lang="cs-CZ" sz="1200" b="0" i="0" u="none" strike="noStrike" kern="1200" cap="none" spc="0" normalizeH="0" baseline="0" noProof="0" dirty="0" err="1" smtClean="0">
                <a:ln>
                  <a:noFill/>
                </a:ln>
                <a:solidFill>
                  <a:schemeClr val="bg1"/>
                </a:solidFill>
                <a:effectLst/>
                <a:uLnTx/>
                <a:uFillTx/>
                <a:latin typeface="+mj-lt"/>
                <a:ea typeface="+mj-ea"/>
                <a:cs typeface="+mj-cs"/>
              </a:rPr>
              <a:t>Joštova</a:t>
            </a:r>
            <a:r>
              <a:rPr kumimoji="0" lang="cs-CZ" sz="1200" b="0" i="0" u="none" strike="noStrike" kern="1200" cap="none" spc="0" normalizeH="0" baseline="0" noProof="0" dirty="0" smtClean="0">
                <a:ln>
                  <a:noFill/>
                </a:ln>
                <a:solidFill>
                  <a:schemeClr val="bg1"/>
                </a:solidFill>
                <a:effectLst/>
                <a:uLnTx/>
                <a:uFillTx/>
                <a:latin typeface="+mj-lt"/>
                <a:ea typeface="+mj-ea"/>
                <a:cs typeface="+mj-cs"/>
              </a:rPr>
              <a:t> 8, 660 83 Brno 2, tel.: 542162111, www.</a:t>
            </a:r>
            <a:r>
              <a:rPr kumimoji="0" lang="cs-CZ" sz="1200" b="0" i="0" u="none" strike="noStrike" kern="1200" cap="none" spc="0" normalizeH="0" baseline="0" noProof="0" dirty="0" err="1" smtClean="0">
                <a:ln>
                  <a:noFill/>
                </a:ln>
                <a:solidFill>
                  <a:schemeClr val="bg1"/>
                </a:solidFill>
                <a:effectLst/>
                <a:uLnTx/>
                <a:uFillTx/>
                <a:latin typeface="+mj-lt"/>
                <a:ea typeface="+mj-ea"/>
                <a:cs typeface="+mj-cs"/>
              </a:rPr>
              <a:t>usoud.cz</a:t>
            </a:r>
            <a:endParaRPr kumimoji="0" lang="cs-CZ" sz="1200" b="0" i="0" u="none" strike="noStrike" kern="1200" cap="none" spc="0" normalizeH="0" baseline="0" noProof="0" dirty="0" smtClean="0">
              <a:ln>
                <a:noFill/>
              </a:ln>
              <a:solidFill>
                <a:schemeClr val="bg1"/>
              </a:solidFill>
              <a:effectLst/>
              <a:uLnTx/>
              <a:uFillTx/>
              <a:latin typeface="+mj-lt"/>
              <a:ea typeface="+mj-ea"/>
              <a:cs typeface="+mj-cs"/>
            </a:endParaRPr>
          </a:p>
        </p:txBody>
      </p:sp>
      <p:sp>
        <p:nvSpPr>
          <p:cNvPr id="9" name="Zástupný symbol pro text 8"/>
          <p:cNvSpPr>
            <a:spLocks noGrp="1"/>
          </p:cNvSpPr>
          <p:nvPr>
            <p:ph type="body" sz="quarter" idx="13" hasCustomPrompt="1"/>
          </p:nvPr>
        </p:nvSpPr>
        <p:spPr>
          <a:xfrm>
            <a:off x="785813" y="3996000"/>
            <a:ext cx="7572375" cy="928688"/>
          </a:xfrm>
          <a:prstGeom prst="rect">
            <a:avLst/>
          </a:prstGeom>
        </p:spPr>
        <p:txBody>
          <a:bodyPr/>
          <a:lstStyle>
            <a:lvl1pPr marL="0" algn="r">
              <a:lnSpc>
                <a:spcPts val="1700"/>
              </a:lnSpc>
              <a:buNone/>
              <a:defRPr sz="1800">
                <a:solidFill>
                  <a:schemeClr val="bg1"/>
                </a:solidFill>
              </a:defRPr>
            </a:lvl1pPr>
          </a:lstStyle>
          <a:p>
            <a:pPr lvl="0"/>
            <a:r>
              <a:rPr lang="cs-CZ" dirty="0" smtClean="0"/>
              <a:t>Klepnutím vložíte kontaktní informace.</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623888" y="1709738"/>
            <a:ext cx="7886700" cy="2852737"/>
          </a:xfrm>
          <a:prstGeom prst="rect">
            <a:avLst/>
          </a:prstGeo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C207C26E-0F87-4F86-A5C0-E4C7D124BAB9}" type="datetimeFigureOut">
              <a:rPr lang="cs-CZ" smtClean="0"/>
              <a:t>28. 11. 2018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5BE7E58-20BB-47F1-82B4-22AD9A53B0A9}" type="slidenum">
              <a:rPr lang="cs-CZ" smtClean="0"/>
              <a:t>‹#›</a:t>
            </a:fld>
            <a:endParaRPr lang="cs-CZ"/>
          </a:p>
        </p:txBody>
      </p:sp>
    </p:spTree>
    <p:extLst>
      <p:ext uri="{BB962C8B-B14F-4D97-AF65-F5344CB8AC3E}">
        <p14:creationId xmlns:p14="http://schemas.microsoft.com/office/powerpoint/2010/main" val="151645461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628650" y="365125"/>
            <a:ext cx="7886700" cy="1325563"/>
          </a:xfrm>
          <a:prstGeom prst="rect">
            <a:avLst/>
          </a:prstGeom>
        </p:spPr>
        <p:txBody>
          <a:bodyPr/>
          <a:lstStyle/>
          <a:p>
            <a:r>
              <a:rPr lang="cs-CZ" smtClean="0"/>
              <a:t>Kliknutím lze upravit styl.</a:t>
            </a:r>
            <a:endParaRPr lang="cs-CZ"/>
          </a:p>
        </p:txBody>
      </p:sp>
      <p:sp>
        <p:nvSpPr>
          <p:cNvPr id="3" name="Zástupný symbol pro obsah 2"/>
          <p:cNvSpPr>
            <a:spLocks noGrp="1"/>
          </p:cNvSpPr>
          <p:nvPr>
            <p:ph sz="half" idx="1"/>
          </p:nvPr>
        </p:nvSpPr>
        <p:spPr>
          <a:xfrm>
            <a:off x="628650" y="1825625"/>
            <a:ext cx="386715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825625"/>
            <a:ext cx="386715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C207C26E-0F87-4F86-A5C0-E4C7D124BAB9}" type="datetimeFigureOut">
              <a:rPr lang="cs-CZ" smtClean="0"/>
              <a:t>28. 11. 2018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5BE7E58-20BB-47F1-82B4-22AD9A53B0A9}" type="slidenum">
              <a:rPr lang="cs-CZ" smtClean="0"/>
              <a:t>‹#›</a:t>
            </a:fld>
            <a:endParaRPr lang="cs-CZ"/>
          </a:p>
        </p:txBody>
      </p:sp>
    </p:spTree>
    <p:extLst>
      <p:ext uri="{BB962C8B-B14F-4D97-AF65-F5344CB8AC3E}">
        <p14:creationId xmlns:p14="http://schemas.microsoft.com/office/powerpoint/2010/main" val="40603165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30238" y="365125"/>
            <a:ext cx="7886700" cy="1325563"/>
          </a:xfrm>
          <a:prstGeom prst="rect">
            <a:avLst/>
          </a:prstGeo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630238" y="2505075"/>
            <a:ext cx="386873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29150" y="2505075"/>
            <a:ext cx="38877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C207C26E-0F87-4F86-A5C0-E4C7D124BAB9}" type="datetimeFigureOut">
              <a:rPr lang="cs-CZ" smtClean="0"/>
              <a:t>28. 11. 2018</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C5BE7E58-20BB-47F1-82B4-22AD9A53B0A9}" type="slidenum">
              <a:rPr lang="cs-CZ" smtClean="0"/>
              <a:t>‹#›</a:t>
            </a:fld>
            <a:endParaRPr lang="cs-CZ"/>
          </a:p>
        </p:txBody>
      </p:sp>
    </p:spTree>
    <p:extLst>
      <p:ext uri="{BB962C8B-B14F-4D97-AF65-F5344CB8AC3E}">
        <p14:creationId xmlns:p14="http://schemas.microsoft.com/office/powerpoint/2010/main" val="352078063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628650" y="365125"/>
            <a:ext cx="7886700" cy="1325563"/>
          </a:xfrm>
          <a:prstGeom prst="rect">
            <a:avLst/>
          </a:prstGeom>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C207C26E-0F87-4F86-A5C0-E4C7D124BAB9}" type="datetimeFigureOut">
              <a:rPr lang="cs-CZ" smtClean="0"/>
              <a:t>28. 11. 2018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C5BE7E58-20BB-47F1-82B4-22AD9A53B0A9}" type="slidenum">
              <a:rPr lang="cs-CZ" smtClean="0"/>
              <a:t>‹#›</a:t>
            </a:fld>
            <a:endParaRPr lang="cs-CZ"/>
          </a:p>
        </p:txBody>
      </p:sp>
    </p:spTree>
    <p:extLst>
      <p:ext uri="{BB962C8B-B14F-4D97-AF65-F5344CB8AC3E}">
        <p14:creationId xmlns:p14="http://schemas.microsoft.com/office/powerpoint/2010/main" val="256857796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C207C26E-0F87-4F86-A5C0-E4C7D124BAB9}" type="datetimeFigureOut">
              <a:rPr lang="cs-CZ" smtClean="0"/>
              <a:t>28. 11. 2018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C5BE7E58-20BB-47F1-82B4-22AD9A53B0A9}" type="slidenum">
              <a:rPr lang="cs-CZ" smtClean="0"/>
              <a:t>‹#›</a:t>
            </a:fld>
            <a:endParaRPr lang="cs-CZ"/>
          </a:p>
        </p:txBody>
      </p:sp>
    </p:spTree>
    <p:extLst>
      <p:ext uri="{BB962C8B-B14F-4D97-AF65-F5344CB8AC3E}">
        <p14:creationId xmlns:p14="http://schemas.microsoft.com/office/powerpoint/2010/main" val="374751792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a:prstGeom prst="rect">
            <a:avLst/>
          </a:prstGeo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C207C26E-0F87-4F86-A5C0-E4C7D124BAB9}" type="datetimeFigureOut">
              <a:rPr lang="cs-CZ" smtClean="0"/>
              <a:t>28. 11. 2018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5BE7E58-20BB-47F1-82B4-22AD9A53B0A9}" type="slidenum">
              <a:rPr lang="cs-CZ" smtClean="0"/>
              <a:t>‹#›</a:t>
            </a:fld>
            <a:endParaRPr lang="cs-CZ"/>
          </a:p>
        </p:txBody>
      </p:sp>
    </p:spTree>
    <p:extLst>
      <p:ext uri="{BB962C8B-B14F-4D97-AF65-F5344CB8AC3E}">
        <p14:creationId xmlns:p14="http://schemas.microsoft.com/office/powerpoint/2010/main" val="384600034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a:prstGeom prst="rect">
            <a:avLst/>
          </a:prstGeo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C207C26E-0F87-4F86-A5C0-E4C7D124BAB9}" type="datetimeFigureOut">
              <a:rPr lang="cs-CZ" smtClean="0"/>
              <a:t>28. 11. 2018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5BE7E58-20BB-47F1-82B4-22AD9A53B0A9}" type="slidenum">
              <a:rPr lang="cs-CZ" smtClean="0"/>
              <a:t>‹#›</a:t>
            </a:fld>
            <a:endParaRPr lang="cs-CZ"/>
          </a:p>
        </p:txBody>
      </p:sp>
    </p:spTree>
    <p:extLst>
      <p:ext uri="{BB962C8B-B14F-4D97-AF65-F5344CB8AC3E}">
        <p14:creationId xmlns:p14="http://schemas.microsoft.com/office/powerpoint/2010/main" val="14916099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a:xfrm>
            <a:off x="628650" y="365125"/>
            <a:ext cx="7886700" cy="1325563"/>
          </a:xfrm>
          <a:prstGeom prst="rect">
            <a:avLst/>
          </a:prstGeom>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207C26E-0F87-4F86-A5C0-E4C7D124BAB9}" type="datetimeFigureOut">
              <a:rPr lang="cs-CZ" smtClean="0"/>
              <a:t>28. 11. 2018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5BE7E58-20BB-47F1-82B4-22AD9A53B0A9}" type="slidenum">
              <a:rPr lang="cs-CZ" smtClean="0"/>
              <a:t>‹#›</a:t>
            </a:fld>
            <a:endParaRPr lang="cs-CZ"/>
          </a:p>
        </p:txBody>
      </p:sp>
    </p:spTree>
    <p:extLst>
      <p:ext uri="{BB962C8B-B14F-4D97-AF65-F5344CB8AC3E}">
        <p14:creationId xmlns:p14="http://schemas.microsoft.com/office/powerpoint/2010/main" val="188751725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43675" y="365125"/>
            <a:ext cx="1971675" cy="5811838"/>
          </a:xfrm>
          <a:prstGeom prst="rect">
            <a:avLst/>
          </a:prstGeo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628650" y="365125"/>
            <a:ext cx="5762625"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207C26E-0F87-4F86-A5C0-E4C7D124BAB9}" type="datetimeFigureOut">
              <a:rPr lang="cs-CZ" smtClean="0"/>
              <a:t>28. 11. 2018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5BE7E58-20BB-47F1-82B4-22AD9A53B0A9}" type="slidenum">
              <a:rPr lang="cs-CZ" smtClean="0"/>
              <a:t>‹#›</a:t>
            </a:fld>
            <a:endParaRPr lang="cs-CZ"/>
          </a:p>
        </p:txBody>
      </p:sp>
    </p:spTree>
    <p:extLst>
      <p:ext uri="{BB962C8B-B14F-4D97-AF65-F5344CB8AC3E}">
        <p14:creationId xmlns:p14="http://schemas.microsoft.com/office/powerpoint/2010/main" val="268612920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1122363"/>
            <a:ext cx="6858000" cy="2387600"/>
          </a:xfrm>
          <a:prstGeom prst="rect">
            <a:avLst/>
          </a:prstGeo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75617A22-3546-40E8-943A-07F958314DF0}" type="datetimeFigureOut">
              <a:rPr lang="cs-CZ" smtClean="0"/>
              <a:t>28. 11. 2018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537E17F-A458-4771-8FD0-375FBA42182C}" type="slidenum">
              <a:rPr lang="cs-CZ" smtClean="0"/>
              <a:t>‹#›</a:t>
            </a:fld>
            <a:endParaRPr lang="cs-CZ"/>
          </a:p>
        </p:txBody>
      </p:sp>
    </p:spTree>
    <p:extLst>
      <p:ext uri="{BB962C8B-B14F-4D97-AF65-F5344CB8AC3E}">
        <p14:creationId xmlns:p14="http://schemas.microsoft.com/office/powerpoint/2010/main" val="23785524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bsah - odrážky">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12000" y="1785926"/>
            <a:ext cx="7920000" cy="3786214"/>
          </a:xfrm>
        </p:spPr>
        <p:txBody>
          <a:bodyPr/>
          <a:lstStyle>
            <a:lvl1pPr>
              <a:defRPr sz="2400"/>
            </a:lvl1pPr>
            <a:lvl2pPr>
              <a:defRPr sz="2000"/>
            </a:lvl2pPr>
            <a:lvl3pPr>
              <a:defRPr sz="1800"/>
            </a:lvl3pPr>
            <a:lvl4pPr>
              <a:defRPr sz="1800"/>
            </a:lvl4pPr>
            <a:lvl5pPr>
              <a:defRPr sz="1800"/>
            </a:lvl5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7" name="Zástupný symbol pro zápatí 4"/>
          <p:cNvSpPr>
            <a:spLocks noGrp="1"/>
          </p:cNvSpPr>
          <p:nvPr>
            <p:ph type="ftr" sz="quarter" idx="3"/>
          </p:nvPr>
        </p:nvSpPr>
        <p:spPr>
          <a:xfrm>
            <a:off x="612000" y="5963611"/>
            <a:ext cx="6317454" cy="365125"/>
          </a:xfrm>
          <a:prstGeom prst="rect">
            <a:avLst/>
          </a:prstGeom>
        </p:spPr>
        <p:txBody>
          <a:bodyPr/>
          <a:lstStyle>
            <a:lvl1pPr>
              <a:defRPr>
                <a:solidFill>
                  <a:schemeClr val="bg1"/>
                </a:solidFill>
              </a:defRPr>
            </a:lvl1pPr>
          </a:lstStyle>
          <a:p>
            <a:r>
              <a:rPr lang="cs-CZ" smtClean="0"/>
              <a:t>Název prezentace</a:t>
            </a:r>
            <a:endParaRPr lang="cs-CZ" dirty="0"/>
          </a:p>
        </p:txBody>
      </p:sp>
    </p:spTree>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628650" y="365125"/>
            <a:ext cx="7886700" cy="1325563"/>
          </a:xfrm>
          <a:prstGeom prst="rect">
            <a:avLst/>
          </a:prstGeom>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5617A22-3546-40E8-943A-07F958314DF0}" type="datetimeFigureOut">
              <a:rPr lang="cs-CZ" smtClean="0"/>
              <a:t>28. 11. 2018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537E17F-A458-4771-8FD0-375FBA42182C}" type="slidenum">
              <a:rPr lang="cs-CZ" smtClean="0"/>
              <a:t>‹#›</a:t>
            </a:fld>
            <a:endParaRPr lang="cs-CZ"/>
          </a:p>
        </p:txBody>
      </p:sp>
    </p:spTree>
    <p:extLst>
      <p:ext uri="{BB962C8B-B14F-4D97-AF65-F5344CB8AC3E}">
        <p14:creationId xmlns:p14="http://schemas.microsoft.com/office/powerpoint/2010/main" val="140501538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623888" y="1709738"/>
            <a:ext cx="7886700" cy="2852737"/>
          </a:xfrm>
          <a:prstGeom prst="rect">
            <a:avLst/>
          </a:prstGeo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75617A22-3546-40E8-943A-07F958314DF0}" type="datetimeFigureOut">
              <a:rPr lang="cs-CZ" smtClean="0"/>
              <a:t>28. 11. 2018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537E17F-A458-4771-8FD0-375FBA42182C}" type="slidenum">
              <a:rPr lang="cs-CZ" smtClean="0"/>
              <a:t>‹#›</a:t>
            </a:fld>
            <a:endParaRPr lang="cs-CZ"/>
          </a:p>
        </p:txBody>
      </p:sp>
    </p:spTree>
    <p:extLst>
      <p:ext uri="{BB962C8B-B14F-4D97-AF65-F5344CB8AC3E}">
        <p14:creationId xmlns:p14="http://schemas.microsoft.com/office/powerpoint/2010/main" val="364430671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628650" y="365125"/>
            <a:ext cx="7886700" cy="1325563"/>
          </a:xfrm>
          <a:prstGeom prst="rect">
            <a:avLst/>
          </a:prstGeom>
        </p:spPr>
        <p:txBody>
          <a:bodyPr/>
          <a:lstStyle/>
          <a:p>
            <a:r>
              <a:rPr lang="cs-CZ" smtClean="0"/>
              <a:t>Kliknutím lze upravit styl.</a:t>
            </a:r>
            <a:endParaRPr lang="cs-CZ"/>
          </a:p>
        </p:txBody>
      </p:sp>
      <p:sp>
        <p:nvSpPr>
          <p:cNvPr id="3" name="Zástupný symbol pro obsah 2"/>
          <p:cNvSpPr>
            <a:spLocks noGrp="1"/>
          </p:cNvSpPr>
          <p:nvPr>
            <p:ph sz="half" idx="1"/>
          </p:nvPr>
        </p:nvSpPr>
        <p:spPr>
          <a:xfrm>
            <a:off x="628650" y="1825625"/>
            <a:ext cx="386715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825625"/>
            <a:ext cx="386715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75617A22-3546-40E8-943A-07F958314DF0}" type="datetimeFigureOut">
              <a:rPr lang="cs-CZ" smtClean="0"/>
              <a:t>28. 11. 2018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537E17F-A458-4771-8FD0-375FBA42182C}" type="slidenum">
              <a:rPr lang="cs-CZ" smtClean="0"/>
              <a:t>‹#›</a:t>
            </a:fld>
            <a:endParaRPr lang="cs-CZ"/>
          </a:p>
        </p:txBody>
      </p:sp>
    </p:spTree>
    <p:extLst>
      <p:ext uri="{BB962C8B-B14F-4D97-AF65-F5344CB8AC3E}">
        <p14:creationId xmlns:p14="http://schemas.microsoft.com/office/powerpoint/2010/main" val="332033513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30238" y="365125"/>
            <a:ext cx="7886700" cy="1325563"/>
          </a:xfrm>
          <a:prstGeom prst="rect">
            <a:avLst/>
          </a:prstGeo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630238" y="2505075"/>
            <a:ext cx="386873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29150" y="2505075"/>
            <a:ext cx="38877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75617A22-3546-40E8-943A-07F958314DF0}" type="datetimeFigureOut">
              <a:rPr lang="cs-CZ" smtClean="0"/>
              <a:t>28. 11. 2018</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7537E17F-A458-4771-8FD0-375FBA42182C}" type="slidenum">
              <a:rPr lang="cs-CZ" smtClean="0"/>
              <a:t>‹#›</a:t>
            </a:fld>
            <a:endParaRPr lang="cs-CZ"/>
          </a:p>
        </p:txBody>
      </p:sp>
    </p:spTree>
    <p:extLst>
      <p:ext uri="{BB962C8B-B14F-4D97-AF65-F5344CB8AC3E}">
        <p14:creationId xmlns:p14="http://schemas.microsoft.com/office/powerpoint/2010/main" val="137890326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628650" y="365125"/>
            <a:ext cx="7886700" cy="1325563"/>
          </a:xfrm>
          <a:prstGeom prst="rect">
            <a:avLst/>
          </a:prstGeom>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75617A22-3546-40E8-943A-07F958314DF0}" type="datetimeFigureOut">
              <a:rPr lang="cs-CZ" smtClean="0"/>
              <a:t>28. 11. 2018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7537E17F-A458-4771-8FD0-375FBA42182C}" type="slidenum">
              <a:rPr lang="cs-CZ" smtClean="0"/>
              <a:t>‹#›</a:t>
            </a:fld>
            <a:endParaRPr lang="cs-CZ"/>
          </a:p>
        </p:txBody>
      </p:sp>
    </p:spTree>
    <p:extLst>
      <p:ext uri="{BB962C8B-B14F-4D97-AF65-F5344CB8AC3E}">
        <p14:creationId xmlns:p14="http://schemas.microsoft.com/office/powerpoint/2010/main" val="343622772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75617A22-3546-40E8-943A-07F958314DF0}" type="datetimeFigureOut">
              <a:rPr lang="cs-CZ" smtClean="0"/>
              <a:t>28. 11. 2018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7537E17F-A458-4771-8FD0-375FBA42182C}" type="slidenum">
              <a:rPr lang="cs-CZ" smtClean="0"/>
              <a:t>‹#›</a:t>
            </a:fld>
            <a:endParaRPr lang="cs-CZ"/>
          </a:p>
        </p:txBody>
      </p:sp>
    </p:spTree>
    <p:extLst>
      <p:ext uri="{BB962C8B-B14F-4D97-AF65-F5344CB8AC3E}">
        <p14:creationId xmlns:p14="http://schemas.microsoft.com/office/powerpoint/2010/main" val="409225354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a:prstGeom prst="rect">
            <a:avLst/>
          </a:prstGeo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75617A22-3546-40E8-943A-07F958314DF0}" type="datetimeFigureOut">
              <a:rPr lang="cs-CZ" smtClean="0"/>
              <a:t>28. 11. 2018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537E17F-A458-4771-8FD0-375FBA42182C}" type="slidenum">
              <a:rPr lang="cs-CZ" smtClean="0"/>
              <a:t>‹#›</a:t>
            </a:fld>
            <a:endParaRPr lang="cs-CZ"/>
          </a:p>
        </p:txBody>
      </p:sp>
    </p:spTree>
    <p:extLst>
      <p:ext uri="{BB962C8B-B14F-4D97-AF65-F5344CB8AC3E}">
        <p14:creationId xmlns:p14="http://schemas.microsoft.com/office/powerpoint/2010/main" val="39193528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a:prstGeom prst="rect">
            <a:avLst/>
          </a:prstGeo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75617A22-3546-40E8-943A-07F958314DF0}" type="datetimeFigureOut">
              <a:rPr lang="cs-CZ" smtClean="0"/>
              <a:t>28. 11. 2018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537E17F-A458-4771-8FD0-375FBA42182C}" type="slidenum">
              <a:rPr lang="cs-CZ" smtClean="0"/>
              <a:t>‹#›</a:t>
            </a:fld>
            <a:endParaRPr lang="cs-CZ"/>
          </a:p>
        </p:txBody>
      </p:sp>
    </p:spTree>
    <p:extLst>
      <p:ext uri="{BB962C8B-B14F-4D97-AF65-F5344CB8AC3E}">
        <p14:creationId xmlns:p14="http://schemas.microsoft.com/office/powerpoint/2010/main" val="283483432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a:xfrm>
            <a:off x="628650" y="365125"/>
            <a:ext cx="7886700" cy="1325563"/>
          </a:xfrm>
          <a:prstGeom prst="rect">
            <a:avLst/>
          </a:prstGeom>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5617A22-3546-40E8-943A-07F958314DF0}" type="datetimeFigureOut">
              <a:rPr lang="cs-CZ" smtClean="0"/>
              <a:t>28. 11. 2018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537E17F-A458-4771-8FD0-375FBA42182C}" type="slidenum">
              <a:rPr lang="cs-CZ" smtClean="0"/>
              <a:t>‹#›</a:t>
            </a:fld>
            <a:endParaRPr lang="cs-CZ"/>
          </a:p>
        </p:txBody>
      </p:sp>
    </p:spTree>
    <p:extLst>
      <p:ext uri="{BB962C8B-B14F-4D97-AF65-F5344CB8AC3E}">
        <p14:creationId xmlns:p14="http://schemas.microsoft.com/office/powerpoint/2010/main" val="14502538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43675" y="365125"/>
            <a:ext cx="1971675" cy="5811838"/>
          </a:xfrm>
          <a:prstGeom prst="rect">
            <a:avLst/>
          </a:prstGeo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628650" y="365125"/>
            <a:ext cx="5762625"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5617A22-3546-40E8-943A-07F958314DF0}" type="datetimeFigureOut">
              <a:rPr lang="cs-CZ" smtClean="0"/>
              <a:t>28. 11. 2018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537E17F-A458-4771-8FD0-375FBA42182C}" type="slidenum">
              <a:rPr lang="cs-CZ" smtClean="0"/>
              <a:t>‹#›</a:t>
            </a:fld>
            <a:endParaRPr lang="cs-CZ"/>
          </a:p>
        </p:txBody>
      </p:sp>
    </p:spTree>
    <p:extLst>
      <p:ext uri="{BB962C8B-B14F-4D97-AF65-F5344CB8AC3E}">
        <p14:creationId xmlns:p14="http://schemas.microsoft.com/office/powerpoint/2010/main" val="7638337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obsah - číslovaný">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sz="3000"/>
            </a:lvl1pPr>
          </a:lstStyle>
          <a:p>
            <a:r>
              <a:rPr lang="cs-CZ" smtClean="0"/>
              <a:t>Klepnutím lze upravit styl předlohy nadpisů.</a:t>
            </a:r>
            <a:endParaRPr lang="cs-CZ" dirty="0"/>
          </a:p>
        </p:txBody>
      </p:sp>
      <p:sp>
        <p:nvSpPr>
          <p:cNvPr id="3" name="Zástupný symbol pro obsah 2"/>
          <p:cNvSpPr>
            <a:spLocks noGrp="1"/>
          </p:cNvSpPr>
          <p:nvPr>
            <p:ph idx="1"/>
          </p:nvPr>
        </p:nvSpPr>
        <p:spPr>
          <a:xfrm>
            <a:off x="612000" y="1785926"/>
            <a:ext cx="7920000" cy="3786214"/>
          </a:xfrm>
        </p:spPr>
        <p:txBody>
          <a:bodyPr/>
          <a:lstStyle>
            <a:lvl1pPr marL="514350" indent="-514350">
              <a:buFont typeface="+mj-lt"/>
              <a:buAutoNum type="arabicPeriod"/>
              <a:defRPr sz="2400"/>
            </a:lvl1pPr>
            <a:lvl2pPr marL="914400" indent="-457200">
              <a:buFont typeface="+mj-lt"/>
              <a:buAutoNum type="alphaUcPeriod"/>
              <a:defRPr sz="2000"/>
            </a:lvl2pPr>
            <a:lvl3pPr marL="1314450" indent="-400050">
              <a:buFont typeface="+mj-lt"/>
              <a:buAutoNum type="romanUcPeriod"/>
              <a:defRPr sz="1800"/>
            </a:lvl3pPr>
            <a:lvl4pPr marL="1714500" indent="-342900">
              <a:buFont typeface="+mj-lt"/>
              <a:buAutoNum type="alphaLcPeriod"/>
              <a:defRPr sz="1800"/>
            </a:lvl4pPr>
            <a:lvl5pPr>
              <a:defRPr sz="1800"/>
            </a:lvl5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7" name="Zástupný symbol pro zápatí 4"/>
          <p:cNvSpPr>
            <a:spLocks noGrp="1"/>
          </p:cNvSpPr>
          <p:nvPr>
            <p:ph type="ftr" sz="quarter" idx="3"/>
          </p:nvPr>
        </p:nvSpPr>
        <p:spPr>
          <a:xfrm>
            <a:off x="612000" y="5963611"/>
            <a:ext cx="6317454" cy="365125"/>
          </a:xfrm>
          <a:prstGeom prst="rect">
            <a:avLst/>
          </a:prstGeom>
        </p:spPr>
        <p:txBody>
          <a:bodyPr/>
          <a:lstStyle>
            <a:lvl1pPr>
              <a:defRPr>
                <a:solidFill>
                  <a:schemeClr val="bg1"/>
                </a:solidFill>
              </a:defRPr>
            </a:lvl1pPr>
          </a:lstStyle>
          <a:p>
            <a:r>
              <a:rPr lang="cs-CZ" smtClean="0"/>
              <a:t>Název prezentace</a:t>
            </a:r>
            <a:endParaRPr lang="cs-CZ"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bsah - souvislý">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sz="3000"/>
            </a:lvl1pPr>
          </a:lstStyle>
          <a:p>
            <a:r>
              <a:rPr lang="cs-CZ" smtClean="0"/>
              <a:t>Klepnutím lze upravit styl předlohy nadpisů.</a:t>
            </a:r>
            <a:endParaRPr lang="cs-CZ" dirty="0"/>
          </a:p>
        </p:txBody>
      </p:sp>
      <p:sp>
        <p:nvSpPr>
          <p:cNvPr id="3" name="Zástupný symbol pro obsah 2"/>
          <p:cNvSpPr>
            <a:spLocks noGrp="1"/>
          </p:cNvSpPr>
          <p:nvPr>
            <p:ph idx="1"/>
          </p:nvPr>
        </p:nvSpPr>
        <p:spPr>
          <a:xfrm>
            <a:off x="612000" y="2285992"/>
            <a:ext cx="7920000" cy="3286148"/>
          </a:xfrm>
        </p:spPr>
        <p:txBody>
          <a:bodyPr/>
          <a:lstStyle>
            <a:lvl1pPr marL="0">
              <a:buFont typeface="Arial" pitchFamily="34" charset="0"/>
              <a:buNone/>
              <a:defRPr lang="cs-CZ" dirty="0" smtClean="0"/>
            </a:lvl1pPr>
            <a:lvl2pPr>
              <a:defRPr sz="2000"/>
            </a:lvl2pPr>
            <a:lvl3pPr>
              <a:defRPr sz="1800"/>
            </a:lvl3pPr>
            <a:lvl4pPr>
              <a:defRPr sz="1800"/>
            </a:lvl4pPr>
            <a:lvl5pPr>
              <a:defRPr sz="1800"/>
            </a:lvl5pPr>
          </a:lstStyle>
          <a:p>
            <a:pPr lvl="0"/>
            <a:r>
              <a:rPr lang="cs-CZ" smtClean="0"/>
              <a:t>Klepnutím lze upravit styly předlohy textu.</a:t>
            </a:r>
          </a:p>
        </p:txBody>
      </p:sp>
      <p:sp>
        <p:nvSpPr>
          <p:cNvPr id="7" name="Zástupný symbol pro zápatí 4"/>
          <p:cNvSpPr>
            <a:spLocks noGrp="1"/>
          </p:cNvSpPr>
          <p:nvPr>
            <p:ph type="ftr" sz="quarter" idx="3"/>
          </p:nvPr>
        </p:nvSpPr>
        <p:spPr>
          <a:xfrm>
            <a:off x="612000" y="5963611"/>
            <a:ext cx="6317454" cy="365125"/>
          </a:xfrm>
          <a:prstGeom prst="rect">
            <a:avLst/>
          </a:prstGeom>
        </p:spPr>
        <p:txBody>
          <a:bodyPr/>
          <a:lstStyle>
            <a:lvl1pPr>
              <a:defRPr>
                <a:solidFill>
                  <a:schemeClr val="bg1"/>
                </a:solidFill>
              </a:defRPr>
            </a:lvl1pPr>
          </a:lstStyle>
          <a:p>
            <a:r>
              <a:rPr lang="cs-CZ" smtClean="0"/>
              <a:t>Název prezentace</a:t>
            </a:r>
            <a:endParaRPr lang="cs-CZ" dirty="0"/>
          </a:p>
        </p:txBody>
      </p:sp>
      <p:sp>
        <p:nvSpPr>
          <p:cNvPr id="5" name="Zástupný symbol pro obsah 2"/>
          <p:cNvSpPr>
            <a:spLocks noGrp="1"/>
          </p:cNvSpPr>
          <p:nvPr>
            <p:ph idx="10" hasCustomPrompt="1"/>
          </p:nvPr>
        </p:nvSpPr>
        <p:spPr>
          <a:xfrm>
            <a:off x="612000" y="1785926"/>
            <a:ext cx="7920000" cy="500066"/>
          </a:xfrm>
        </p:spPr>
        <p:txBody>
          <a:bodyPr/>
          <a:lstStyle>
            <a:lvl1pPr>
              <a:buNone/>
              <a:defRPr sz="2400" b="1"/>
            </a:lvl1pPr>
            <a:lvl2pPr>
              <a:defRPr sz="2000"/>
            </a:lvl2pPr>
            <a:lvl3pPr>
              <a:defRPr sz="1800"/>
            </a:lvl3pPr>
            <a:lvl4pPr>
              <a:defRPr sz="1800"/>
            </a:lvl4pPr>
            <a:lvl5pPr>
              <a:defRPr sz="1800"/>
            </a:lvl5pPr>
          </a:lstStyle>
          <a:p>
            <a:pPr lvl="0"/>
            <a:r>
              <a:rPr lang="cs-CZ" dirty="0" smtClean="0"/>
              <a:t>Klepnutím vložíte podnadpis.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1122363"/>
            <a:ext cx="6858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A2DE799D-EFDC-4349-A4FB-94F224F05F52}" type="datetimeFigureOut">
              <a:rPr lang="cs-CZ" smtClean="0"/>
              <a:t>28. 11. 2018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CE7F4AC-B66D-4C1D-A543-0B8AC33CB87E}" type="slidenum">
              <a:rPr lang="cs-CZ" smtClean="0"/>
              <a:t>‹#›</a:t>
            </a:fld>
            <a:endParaRPr lang="cs-CZ"/>
          </a:p>
        </p:txBody>
      </p:sp>
    </p:spTree>
    <p:extLst>
      <p:ext uri="{BB962C8B-B14F-4D97-AF65-F5344CB8AC3E}">
        <p14:creationId xmlns:p14="http://schemas.microsoft.com/office/powerpoint/2010/main" val="39164298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2DE799D-EFDC-4349-A4FB-94F224F05F52}" type="datetimeFigureOut">
              <a:rPr lang="cs-CZ" smtClean="0"/>
              <a:t>28. 11. 2018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CE7F4AC-B66D-4C1D-A543-0B8AC33CB87E}" type="slidenum">
              <a:rPr lang="cs-CZ" smtClean="0"/>
              <a:t>‹#›</a:t>
            </a:fld>
            <a:endParaRPr lang="cs-CZ"/>
          </a:p>
        </p:txBody>
      </p:sp>
    </p:spTree>
    <p:extLst>
      <p:ext uri="{BB962C8B-B14F-4D97-AF65-F5344CB8AC3E}">
        <p14:creationId xmlns:p14="http://schemas.microsoft.com/office/powerpoint/2010/main" val="33404422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623888" y="1709738"/>
            <a:ext cx="78867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A2DE799D-EFDC-4349-A4FB-94F224F05F52}" type="datetimeFigureOut">
              <a:rPr lang="cs-CZ" smtClean="0"/>
              <a:t>28. 11. 2018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CE7F4AC-B66D-4C1D-A543-0B8AC33CB87E}" type="slidenum">
              <a:rPr lang="cs-CZ" smtClean="0"/>
              <a:t>‹#›</a:t>
            </a:fld>
            <a:endParaRPr lang="cs-CZ"/>
          </a:p>
        </p:txBody>
      </p:sp>
    </p:spTree>
    <p:extLst>
      <p:ext uri="{BB962C8B-B14F-4D97-AF65-F5344CB8AC3E}">
        <p14:creationId xmlns:p14="http://schemas.microsoft.com/office/powerpoint/2010/main" val="12987577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628650" y="1825625"/>
            <a:ext cx="386715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825625"/>
            <a:ext cx="386715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A2DE799D-EFDC-4349-A4FB-94F224F05F52}" type="datetimeFigureOut">
              <a:rPr lang="cs-CZ" smtClean="0"/>
              <a:t>28. 11. 2018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CE7F4AC-B66D-4C1D-A543-0B8AC33CB87E}" type="slidenum">
              <a:rPr lang="cs-CZ" smtClean="0"/>
              <a:t>‹#›</a:t>
            </a:fld>
            <a:endParaRPr lang="cs-CZ"/>
          </a:p>
        </p:txBody>
      </p:sp>
    </p:spTree>
    <p:extLst>
      <p:ext uri="{BB962C8B-B14F-4D97-AF65-F5344CB8AC3E}">
        <p14:creationId xmlns:p14="http://schemas.microsoft.com/office/powerpoint/2010/main" val="42001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slideLayout" Target="../slideLayouts/slideLayout4.xml"/><Relationship Id="rId1" Type="http://schemas.openxmlformats.org/officeDocument/2006/relationships/slideLayout" Target="../slideLayouts/slideLayout3.xml"/><Relationship Id="rId5" Type="http://schemas.openxmlformats.org/officeDocument/2006/relationships/image" Target="../media/image2.pn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3.xml"/><Relationship Id="rId13" Type="http://schemas.openxmlformats.org/officeDocument/2006/relationships/theme" Target="../theme/theme3.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slideLayout" Target="../slideLayouts/slideLayout17.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25.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theme" Target="../theme/theme4.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36.xml"/><Relationship Id="rId3" Type="http://schemas.openxmlformats.org/officeDocument/2006/relationships/slideLayout" Target="../slideLayouts/slideLayout31.xml"/><Relationship Id="rId7" Type="http://schemas.openxmlformats.org/officeDocument/2006/relationships/slideLayout" Target="../slideLayouts/slideLayout35.xml"/><Relationship Id="rId12" Type="http://schemas.openxmlformats.org/officeDocument/2006/relationships/theme" Target="../theme/theme5.xml"/><Relationship Id="rId2" Type="http://schemas.openxmlformats.org/officeDocument/2006/relationships/slideLayout" Target="../slideLayouts/slideLayout30.xml"/><Relationship Id="rId1" Type="http://schemas.openxmlformats.org/officeDocument/2006/relationships/slideLayout" Target="../slideLayouts/slideLayout29.xml"/><Relationship Id="rId6" Type="http://schemas.openxmlformats.org/officeDocument/2006/relationships/slideLayout" Target="../slideLayouts/slideLayout34.xml"/><Relationship Id="rId11" Type="http://schemas.openxmlformats.org/officeDocument/2006/relationships/slideLayout" Target="../slideLayouts/slideLayout39.xml"/><Relationship Id="rId5" Type="http://schemas.openxmlformats.org/officeDocument/2006/relationships/slideLayout" Target="../slideLayouts/slideLayout33.xml"/><Relationship Id="rId10" Type="http://schemas.openxmlformats.org/officeDocument/2006/relationships/slideLayout" Target="../slideLayouts/slideLayout38.xml"/><Relationship Id="rId4" Type="http://schemas.openxmlformats.org/officeDocument/2006/relationships/slideLayout" Target="../slideLayouts/slideLayout32.xml"/><Relationship Id="rId9" Type="http://schemas.openxmlformats.org/officeDocument/2006/relationships/slideLayout" Target="../slideLayouts/slideLayout3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Obdélník 8"/>
          <p:cNvSpPr/>
          <p:nvPr/>
        </p:nvSpPr>
        <p:spPr>
          <a:xfrm>
            <a:off x="342000" y="357166"/>
            <a:ext cx="8460000" cy="6148726"/>
          </a:xfrm>
          <a:prstGeom prst="rect">
            <a:avLst/>
          </a:prstGeom>
          <a:solidFill>
            <a:schemeClr val="accent1"/>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cs-CZ" sz="1800" b="0" i="0" u="none" strike="noStrike" kern="0" cap="none" spc="0" normalizeH="0" baseline="0" noProof="0">
              <a:ln>
                <a:noFill/>
              </a:ln>
              <a:solidFill>
                <a:sysClr val="window" lastClr="FFFFFF"/>
              </a:solidFill>
              <a:effectLst/>
              <a:uLnTx/>
              <a:uFillTx/>
              <a:latin typeface="Georgia"/>
              <a:ea typeface="+mn-ea"/>
              <a:cs typeface="+mn-cs"/>
            </a:endParaRPr>
          </a:p>
        </p:txBody>
      </p:sp>
      <p:sp>
        <p:nvSpPr>
          <p:cNvPr id="12" name="Obdélník 11"/>
          <p:cNvSpPr/>
          <p:nvPr/>
        </p:nvSpPr>
        <p:spPr>
          <a:xfrm>
            <a:off x="702000" y="3214686"/>
            <a:ext cx="7740000" cy="45719"/>
          </a:xfrm>
          <a:prstGeom prst="rect">
            <a:avLst/>
          </a:prstGeom>
          <a:solidFill>
            <a:schemeClr val="bg1"/>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cs-CZ" sz="1800" b="0" i="0" u="none" strike="noStrike" kern="0" cap="none" spc="0" normalizeH="0" baseline="0" noProof="0">
              <a:ln>
                <a:noFill/>
              </a:ln>
              <a:solidFill>
                <a:sysClr val="window" lastClr="FFFFFF"/>
              </a:solidFill>
              <a:effectLst/>
              <a:uLnTx/>
              <a:uFillTx/>
              <a:latin typeface="Georgia"/>
              <a:ea typeface="+mn-ea"/>
              <a:cs typeface="+mn-cs"/>
            </a:endParaRPr>
          </a:p>
        </p:txBody>
      </p:sp>
      <p:sp>
        <p:nvSpPr>
          <p:cNvPr id="4" name="Zástupný symbol pro zápatí 4"/>
          <p:cNvSpPr>
            <a:spLocks noGrp="1"/>
          </p:cNvSpPr>
          <p:nvPr>
            <p:ph type="ftr" sz="quarter" idx="3"/>
          </p:nvPr>
        </p:nvSpPr>
        <p:spPr>
          <a:xfrm>
            <a:off x="428596" y="428605"/>
            <a:ext cx="357190" cy="142876"/>
          </a:xfrm>
          <a:prstGeom prst="rect">
            <a:avLst/>
          </a:prstGeom>
        </p:spPr>
        <p:txBody>
          <a:bodyPr/>
          <a:lstStyle>
            <a:lvl1pPr>
              <a:defRPr sz="100">
                <a:solidFill>
                  <a:schemeClr val="accent1"/>
                </a:solidFill>
              </a:defRPr>
            </a:lvl1pPr>
          </a:lstStyle>
          <a:p>
            <a:r>
              <a:rPr lang="cs-CZ" dirty="0" smtClean="0"/>
              <a:t>Název prezentace</a:t>
            </a:r>
            <a:endParaRPr lang="cs-CZ" dirty="0"/>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612000" y="274638"/>
            <a:ext cx="7920000" cy="1143000"/>
          </a:xfrm>
          <a:prstGeom prst="rect">
            <a:avLst/>
          </a:prstGeom>
        </p:spPr>
        <p:txBody>
          <a:bodyPr vert="horz" lIns="91440" tIns="45720" rIns="91440" bIns="45720" rtlCol="0" anchor="b" anchorCtr="0">
            <a:noAutofit/>
          </a:bodyPr>
          <a:lstStyle/>
          <a:p>
            <a:r>
              <a:rPr lang="cs-CZ" dirty="0" smtClean="0"/>
              <a:t>Klepnutím lze upravit styl předlohy nadpisů.</a:t>
            </a:r>
            <a:endParaRPr lang="cs-CZ" dirty="0"/>
          </a:p>
        </p:txBody>
      </p:sp>
      <p:sp>
        <p:nvSpPr>
          <p:cNvPr id="3" name="Zástupný symbol pro text 2"/>
          <p:cNvSpPr>
            <a:spLocks noGrp="1"/>
          </p:cNvSpPr>
          <p:nvPr>
            <p:ph type="body" idx="1"/>
          </p:nvPr>
        </p:nvSpPr>
        <p:spPr>
          <a:xfrm>
            <a:off x="612000" y="1785926"/>
            <a:ext cx="7920000" cy="3786214"/>
          </a:xfrm>
          <a:prstGeom prst="rect">
            <a:avLst/>
          </a:prstGeom>
        </p:spPr>
        <p:txBody>
          <a:bodyPr vert="horz" lIns="91440" tIns="45720" rIns="91440" bIns="45720" rtlCol="0">
            <a:normAutofit/>
          </a:bodyPr>
          <a:lstStyle/>
          <a:p>
            <a:pPr lvl="0"/>
            <a:r>
              <a:rPr lang="cs-CZ" dirty="0" smtClean="0"/>
              <a:t>Klepnutím lze upravit styly předlohy textu.</a:t>
            </a:r>
          </a:p>
          <a:p>
            <a:pPr lvl="1"/>
            <a:r>
              <a:rPr lang="cs-CZ" dirty="0" smtClean="0"/>
              <a:t>Druhá úroveň</a:t>
            </a:r>
          </a:p>
          <a:p>
            <a:pPr lvl="2"/>
            <a:r>
              <a:rPr lang="cs-CZ" dirty="0" smtClean="0"/>
              <a:t>Třetí úroveň</a:t>
            </a:r>
          </a:p>
        </p:txBody>
      </p:sp>
      <p:sp>
        <p:nvSpPr>
          <p:cNvPr id="7" name="Obdélník 6"/>
          <p:cNvSpPr/>
          <p:nvPr/>
        </p:nvSpPr>
        <p:spPr>
          <a:xfrm>
            <a:off x="342000" y="5786454"/>
            <a:ext cx="8460000" cy="7194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9" name="Obrázek 8" descr="logo1.png"/>
          <p:cNvPicPr>
            <a:picLocks noChangeAspect="1"/>
          </p:cNvPicPr>
          <p:nvPr/>
        </p:nvPicPr>
        <p:blipFill>
          <a:blip r:embed="rId5" cstate="print"/>
          <a:stretch>
            <a:fillRect/>
          </a:stretch>
        </p:blipFill>
        <p:spPr>
          <a:xfrm>
            <a:off x="8143900" y="5879507"/>
            <a:ext cx="533333" cy="533333"/>
          </a:xfrm>
          <a:prstGeom prst="rect">
            <a:avLst/>
          </a:prstGeom>
        </p:spPr>
      </p:pic>
      <p:sp>
        <p:nvSpPr>
          <p:cNvPr id="11" name="Obdélník 10"/>
          <p:cNvSpPr/>
          <p:nvPr/>
        </p:nvSpPr>
        <p:spPr>
          <a:xfrm>
            <a:off x="342000" y="1500174"/>
            <a:ext cx="8460000" cy="714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 name="Zástupný symbol pro zápatí 4"/>
          <p:cNvSpPr>
            <a:spLocks noGrp="1"/>
          </p:cNvSpPr>
          <p:nvPr>
            <p:ph type="ftr" sz="quarter" idx="3"/>
          </p:nvPr>
        </p:nvSpPr>
        <p:spPr>
          <a:xfrm>
            <a:off x="612000" y="5963611"/>
            <a:ext cx="6317454" cy="365125"/>
          </a:xfrm>
          <a:prstGeom prst="rect">
            <a:avLst/>
          </a:prstGeom>
        </p:spPr>
        <p:txBody>
          <a:bodyPr/>
          <a:lstStyle>
            <a:lvl1pPr>
              <a:defRPr sz="1600" b="1">
                <a:solidFill>
                  <a:schemeClr val="bg1"/>
                </a:solidFill>
              </a:defRPr>
            </a:lvl1pPr>
          </a:lstStyle>
          <a:p>
            <a:r>
              <a:rPr lang="cs-CZ" smtClean="0"/>
              <a:t>Název prezentace</a:t>
            </a:r>
            <a:endParaRPr lang="cs-CZ" dirty="0"/>
          </a:p>
        </p:txBody>
      </p:sp>
    </p:spTree>
  </p:cSld>
  <p:clrMap bg1="lt1" tx1="dk1" bg2="lt2" tx2="dk2" accent1="accent1" accent2="accent2" accent3="accent3" accent4="accent4" accent5="accent5" accent6="accent6" hlink="hlink" folHlink="folHlink"/>
  <p:sldLayoutIdLst>
    <p:sldLayoutId id="2147483650" r:id="rId1"/>
    <p:sldLayoutId id="2147483660" r:id="rId2"/>
    <p:sldLayoutId id="2147483661" r:id="rId3"/>
  </p:sldLayoutIdLst>
  <p:hf sldNum="0" hdr="0" dt="0"/>
  <p:txStyles>
    <p:titleStyle>
      <a:lvl1pPr algn="l" defTabSz="914400" rtl="0" eaLnBrk="1" latinLnBrk="0" hangingPunct="1">
        <a:lnSpc>
          <a:spcPts val="3200"/>
        </a:lnSpc>
        <a:spcBef>
          <a:spcPct val="0"/>
        </a:spcBef>
        <a:buNone/>
        <a:defRPr sz="3000" b="1" kern="1200">
          <a:solidFill>
            <a:schemeClr val="accent1"/>
          </a:solidFill>
          <a:latin typeface="Georgia" pitchFamily="18" charset="0"/>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solidFill>
          <a:latin typeface="Georgia" pitchFamily="18" charset="0"/>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Georgia" pitchFamily="18" charset="0"/>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Georgia" pitchFamily="18" charset="0"/>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Georgia" pitchFamily="18"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DE799D-EFDC-4349-A4FB-94F224F05F52}" type="datetimeFigureOut">
              <a:rPr lang="cs-CZ" smtClean="0"/>
              <a:t>28. 11. 2018</a:t>
            </a:fld>
            <a:endParaRPr lang="cs-CZ"/>
          </a:p>
        </p:txBody>
      </p:sp>
      <p:sp>
        <p:nvSpPr>
          <p:cNvPr id="5" name="Zástupný symbol pro zápatí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E7F4AC-B66D-4C1D-A543-0B8AC33CB87E}" type="slidenum">
              <a:rPr lang="cs-CZ" smtClean="0"/>
              <a:t>‹#›</a:t>
            </a:fld>
            <a:endParaRPr lang="cs-CZ"/>
          </a:p>
        </p:txBody>
      </p:sp>
    </p:spTree>
    <p:extLst>
      <p:ext uri="{BB962C8B-B14F-4D97-AF65-F5344CB8AC3E}">
        <p14:creationId xmlns:p14="http://schemas.microsoft.com/office/powerpoint/2010/main" val="162700546"/>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Zástupný symbol pro text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07C26E-0F87-4F86-A5C0-E4C7D124BAB9}" type="datetimeFigureOut">
              <a:rPr lang="cs-CZ" smtClean="0"/>
              <a:t>28. 11. 2018</a:t>
            </a:fld>
            <a:endParaRPr lang="cs-CZ"/>
          </a:p>
        </p:txBody>
      </p:sp>
      <p:sp>
        <p:nvSpPr>
          <p:cNvPr id="5" name="Zástupný symbol pro zápatí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BE7E58-20BB-47F1-82B4-22AD9A53B0A9}" type="slidenum">
              <a:rPr lang="cs-CZ" smtClean="0"/>
              <a:t>‹#›</a:t>
            </a:fld>
            <a:endParaRPr lang="cs-CZ"/>
          </a:p>
        </p:txBody>
      </p:sp>
    </p:spTree>
    <p:extLst>
      <p:ext uri="{BB962C8B-B14F-4D97-AF65-F5344CB8AC3E}">
        <p14:creationId xmlns:p14="http://schemas.microsoft.com/office/powerpoint/2010/main" val="75378035"/>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 id="2147483698" r:id="rId7"/>
    <p:sldLayoutId id="2147483699" r:id="rId8"/>
    <p:sldLayoutId id="2147483700" r:id="rId9"/>
    <p:sldLayoutId id="2147483701" r:id="rId10"/>
    <p:sldLayoutId id="2147483702"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Zástupný symbol pro text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617A22-3546-40E8-943A-07F958314DF0}" type="datetimeFigureOut">
              <a:rPr lang="cs-CZ" smtClean="0"/>
              <a:t>28. 11. 2018</a:t>
            </a:fld>
            <a:endParaRPr lang="cs-CZ"/>
          </a:p>
        </p:txBody>
      </p:sp>
      <p:sp>
        <p:nvSpPr>
          <p:cNvPr id="5" name="Zástupný symbol pro zápatí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37E17F-A458-4771-8FD0-375FBA42182C}" type="slidenum">
              <a:rPr lang="cs-CZ" smtClean="0"/>
              <a:t>‹#›</a:t>
            </a:fld>
            <a:endParaRPr lang="cs-CZ"/>
          </a:p>
        </p:txBody>
      </p:sp>
    </p:spTree>
    <p:extLst>
      <p:ext uri="{BB962C8B-B14F-4D97-AF65-F5344CB8AC3E}">
        <p14:creationId xmlns:p14="http://schemas.microsoft.com/office/powerpoint/2010/main" val="1743109024"/>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 čemu slouží v demokracii média ? </a:t>
            </a:r>
            <a:endParaRPr lang="cs-CZ" dirty="0"/>
          </a:p>
        </p:txBody>
      </p:sp>
      <p:sp>
        <p:nvSpPr>
          <p:cNvPr id="3" name="Zástupný symbol pro obsah 2"/>
          <p:cNvSpPr>
            <a:spLocks noGrp="1"/>
          </p:cNvSpPr>
          <p:nvPr>
            <p:ph idx="1"/>
          </p:nvPr>
        </p:nvSpPr>
        <p:spPr/>
        <p:txBody>
          <a:bodyPr/>
          <a:lstStyle/>
          <a:p>
            <a:pPr marL="0" indent="0">
              <a:buNone/>
            </a:pPr>
            <a:r>
              <a:rPr lang="cs-CZ" dirty="0" smtClean="0"/>
              <a:t>Kdo je novinář ? </a:t>
            </a:r>
          </a:p>
          <a:p>
            <a:pPr marL="0" indent="0">
              <a:buNone/>
            </a:pPr>
            <a:endParaRPr lang="cs-CZ" dirty="0"/>
          </a:p>
          <a:p>
            <a:pPr marL="0" indent="0">
              <a:buNone/>
            </a:pPr>
            <a:r>
              <a:rPr lang="cs-CZ" dirty="0" smtClean="0"/>
              <a:t>Jak upravit jeho práva a povinnosti ? </a:t>
            </a:r>
          </a:p>
          <a:p>
            <a:pPr marL="0" indent="0">
              <a:buNone/>
            </a:pPr>
            <a:endParaRPr lang="cs-CZ" dirty="0"/>
          </a:p>
          <a:p>
            <a:pPr marL="0" indent="0">
              <a:buNone/>
            </a:pPr>
            <a:r>
              <a:rPr lang="cs-CZ" dirty="0" smtClean="0"/>
              <a:t>Vydavatel, novinář ? </a:t>
            </a:r>
          </a:p>
          <a:p>
            <a:pPr marL="0" indent="0">
              <a:buNone/>
            </a:pPr>
            <a:endParaRPr lang="cs-CZ" dirty="0"/>
          </a:p>
          <a:p>
            <a:pPr marL="0" indent="0">
              <a:buNone/>
            </a:pPr>
            <a:r>
              <a:rPr lang="cs-CZ" dirty="0" smtClean="0"/>
              <a:t>Regulace nových médií ? </a:t>
            </a:r>
            <a:endParaRPr lang="cs-CZ" dirty="0"/>
          </a:p>
        </p:txBody>
      </p:sp>
      <p:sp>
        <p:nvSpPr>
          <p:cNvPr id="4" name="Zástupný symbol pro zápatí 3"/>
          <p:cNvSpPr>
            <a:spLocks noGrp="1"/>
          </p:cNvSpPr>
          <p:nvPr>
            <p:ph type="ftr" sz="quarter" idx="3"/>
          </p:nvPr>
        </p:nvSpPr>
        <p:spPr/>
        <p:txBody>
          <a:bodyPr/>
          <a:lstStyle/>
          <a:p>
            <a:r>
              <a:rPr lang="cs-CZ" dirty="0" smtClean="0"/>
              <a:t>Novináři, mediální právo</a:t>
            </a:r>
            <a:endParaRPr lang="cs-CZ" dirty="0"/>
          </a:p>
        </p:txBody>
      </p:sp>
    </p:spTree>
    <p:extLst>
      <p:ext uri="{BB962C8B-B14F-4D97-AF65-F5344CB8AC3E}">
        <p14:creationId xmlns:p14="http://schemas.microsoft.com/office/powerpoint/2010/main" val="34528369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Role novinářů </a:t>
            </a:r>
            <a:endParaRPr lang="cs-CZ" dirty="0"/>
          </a:p>
        </p:txBody>
      </p:sp>
      <p:sp>
        <p:nvSpPr>
          <p:cNvPr id="3" name="Zástupný symbol pro obsah 2"/>
          <p:cNvSpPr>
            <a:spLocks noGrp="1"/>
          </p:cNvSpPr>
          <p:nvPr>
            <p:ph idx="1"/>
          </p:nvPr>
        </p:nvSpPr>
        <p:spPr/>
        <p:txBody>
          <a:bodyPr>
            <a:normAutofit fontScale="92500" lnSpcReduction="10000"/>
          </a:bodyPr>
          <a:lstStyle/>
          <a:p>
            <a:pPr marL="0" indent="0">
              <a:buNone/>
            </a:pPr>
            <a:r>
              <a:rPr lang="cs-CZ" dirty="0" smtClean="0"/>
              <a:t>Jejich povinnost a odpovědnost při výkonu svobody projevu vyžaduje: </a:t>
            </a:r>
          </a:p>
          <a:p>
            <a:pPr marL="0" indent="0">
              <a:buNone/>
            </a:pPr>
            <a:endParaRPr lang="cs-CZ" dirty="0" smtClean="0"/>
          </a:p>
          <a:p>
            <a:pPr marL="0" indent="0">
              <a:buNone/>
            </a:pPr>
            <a:r>
              <a:rPr lang="cs-CZ" dirty="0" smtClean="0"/>
              <a:t>jednání v dobré víře </a:t>
            </a:r>
          </a:p>
          <a:p>
            <a:pPr marL="0" indent="0">
              <a:buNone/>
            </a:pPr>
            <a:r>
              <a:rPr lang="cs-CZ" dirty="0" smtClean="0"/>
              <a:t> </a:t>
            </a:r>
          </a:p>
          <a:p>
            <a:pPr marL="0" indent="0">
              <a:buNone/>
            </a:pPr>
            <a:r>
              <a:rPr lang="cs-CZ" dirty="0" smtClean="0"/>
              <a:t>přesnost</a:t>
            </a:r>
          </a:p>
          <a:p>
            <a:pPr marL="0" indent="0">
              <a:buNone/>
            </a:pPr>
            <a:endParaRPr lang="cs-CZ" dirty="0" smtClean="0"/>
          </a:p>
          <a:p>
            <a:pPr marL="0" indent="0">
              <a:buNone/>
            </a:pPr>
            <a:r>
              <a:rPr lang="cs-CZ" dirty="0" smtClean="0"/>
              <a:t>důvěryhodnost </a:t>
            </a:r>
            <a:endParaRPr lang="cs-CZ" dirty="0"/>
          </a:p>
          <a:p>
            <a:pPr marL="0" indent="0">
              <a:buNone/>
            </a:pPr>
            <a:endParaRPr lang="cs-CZ" dirty="0" smtClean="0"/>
          </a:p>
          <a:p>
            <a:pPr marL="0" indent="0">
              <a:buNone/>
            </a:pPr>
            <a:r>
              <a:rPr lang="cs-CZ" dirty="0" smtClean="0"/>
              <a:t>soulad </a:t>
            </a:r>
            <a:r>
              <a:rPr lang="cs-CZ" dirty="0"/>
              <a:t>s novinářskou etikou</a:t>
            </a:r>
            <a:r>
              <a:rPr lang="cs-CZ" dirty="0" smtClean="0"/>
              <a:t> </a:t>
            </a:r>
          </a:p>
          <a:p>
            <a:pPr marL="0" indent="0">
              <a:buNone/>
            </a:pPr>
            <a:endParaRPr lang="cs-CZ" dirty="0"/>
          </a:p>
          <a:p>
            <a:pPr marL="0" indent="0">
              <a:buNone/>
            </a:pPr>
            <a:endParaRPr lang="cs-CZ" dirty="0"/>
          </a:p>
          <a:p>
            <a:pPr marL="0" indent="0">
              <a:buNone/>
            </a:pPr>
            <a:endParaRPr lang="cs-CZ" dirty="0" smtClean="0"/>
          </a:p>
        </p:txBody>
      </p:sp>
      <p:sp>
        <p:nvSpPr>
          <p:cNvPr id="4" name="Zástupný symbol pro zápatí 3"/>
          <p:cNvSpPr>
            <a:spLocks noGrp="1"/>
          </p:cNvSpPr>
          <p:nvPr>
            <p:ph type="ftr" sz="quarter" idx="3"/>
          </p:nvPr>
        </p:nvSpPr>
        <p:spPr/>
        <p:txBody>
          <a:bodyPr/>
          <a:lstStyle/>
          <a:p>
            <a:r>
              <a:rPr lang="cs-CZ" dirty="0" smtClean="0"/>
              <a:t>Svoboda projevu a odpovědnost </a:t>
            </a:r>
            <a:endParaRPr lang="cs-CZ" dirty="0"/>
          </a:p>
        </p:txBody>
      </p:sp>
    </p:spTree>
    <p:extLst>
      <p:ext uri="{BB962C8B-B14F-4D97-AF65-F5344CB8AC3E}">
        <p14:creationId xmlns:p14="http://schemas.microsoft.com/office/powerpoint/2010/main" val="21181012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Odpovědnost </a:t>
            </a:r>
            <a:endParaRPr lang="cs-CZ" dirty="0"/>
          </a:p>
        </p:txBody>
      </p:sp>
      <p:sp>
        <p:nvSpPr>
          <p:cNvPr id="3" name="Zástupný symbol pro obsah 2"/>
          <p:cNvSpPr>
            <a:spLocks noGrp="1"/>
          </p:cNvSpPr>
          <p:nvPr>
            <p:ph idx="1"/>
          </p:nvPr>
        </p:nvSpPr>
        <p:spPr/>
        <p:txBody>
          <a:bodyPr>
            <a:normAutofit lnSpcReduction="10000"/>
          </a:bodyPr>
          <a:lstStyle/>
          <a:p>
            <a:pPr marL="0" indent="0" algn="just">
              <a:buNone/>
            </a:pPr>
            <a:r>
              <a:rPr lang="cs-CZ" dirty="0"/>
              <a:t>Skutečná svoboda projevu vyžaduje </a:t>
            </a:r>
            <a:r>
              <a:rPr lang="cs-CZ" dirty="0" smtClean="0"/>
              <a:t>odpovědnost k ústavním hodnotám, </a:t>
            </a:r>
            <a:r>
              <a:rPr lang="cs-CZ" dirty="0"/>
              <a:t>respekt k pravidlům a svobodám těch druhých. </a:t>
            </a:r>
          </a:p>
          <a:p>
            <a:pPr marL="0" indent="0" algn="just">
              <a:buNone/>
            </a:pPr>
            <a:endParaRPr lang="cs-CZ" dirty="0" smtClean="0"/>
          </a:p>
          <a:p>
            <a:pPr marL="0" indent="0" algn="just">
              <a:buNone/>
            </a:pPr>
            <a:r>
              <a:rPr lang="cs-CZ" dirty="0"/>
              <a:t>M</a:t>
            </a:r>
            <a:r>
              <a:rPr lang="cs-CZ" dirty="0" smtClean="0"/>
              <a:t>édia nastolují </a:t>
            </a:r>
            <a:r>
              <a:rPr lang="cs-CZ" dirty="0"/>
              <a:t>agendu a ovládají  fórum, na němž se </a:t>
            </a:r>
            <a:r>
              <a:rPr lang="cs-CZ" dirty="0" smtClean="0"/>
              <a:t>projev </a:t>
            </a:r>
            <a:r>
              <a:rPr lang="cs-CZ" dirty="0"/>
              <a:t>odehrává, nejenže realizují svobodu projevu vlastní, ale také určují kontury debaty a rozhodují, zda budou  jednotliví aktéři do médií vpouštěni či nikoli. </a:t>
            </a:r>
            <a:endParaRPr lang="cs-CZ" dirty="0" smtClean="0"/>
          </a:p>
          <a:p>
            <a:pPr marL="0" indent="0" algn="just">
              <a:buNone/>
            </a:pPr>
            <a:endParaRPr lang="cs-CZ" dirty="0"/>
          </a:p>
          <a:p>
            <a:pPr marL="0" indent="0" algn="just">
              <a:buNone/>
            </a:pPr>
            <a:r>
              <a:rPr lang="cs-CZ" dirty="0" smtClean="0"/>
              <a:t>Vztah k novým médiím a sociálním sítím.  </a:t>
            </a:r>
            <a:endParaRPr lang="cs-CZ" dirty="0"/>
          </a:p>
          <a:p>
            <a:pPr marL="0" indent="0">
              <a:buNone/>
            </a:pPr>
            <a:endParaRPr lang="cs-CZ" dirty="0" smtClean="0"/>
          </a:p>
        </p:txBody>
      </p:sp>
      <p:sp>
        <p:nvSpPr>
          <p:cNvPr id="4" name="Zástupný symbol pro zápatí 3"/>
          <p:cNvSpPr>
            <a:spLocks noGrp="1"/>
          </p:cNvSpPr>
          <p:nvPr>
            <p:ph type="ftr" sz="quarter" idx="3"/>
          </p:nvPr>
        </p:nvSpPr>
        <p:spPr/>
        <p:txBody>
          <a:bodyPr/>
          <a:lstStyle/>
          <a:p>
            <a:r>
              <a:rPr lang="cs-CZ" dirty="0" smtClean="0"/>
              <a:t>Svoboda projevu a odpovědnost </a:t>
            </a:r>
            <a:endParaRPr lang="cs-CZ" dirty="0"/>
          </a:p>
        </p:txBody>
      </p:sp>
    </p:spTree>
    <p:extLst>
      <p:ext uri="{BB962C8B-B14F-4D97-AF65-F5344CB8AC3E}">
        <p14:creationId xmlns:p14="http://schemas.microsoft.com/office/powerpoint/2010/main" val="14091359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Svoboda projevu a její omezení </a:t>
            </a:r>
            <a:endParaRPr lang="cs-CZ" dirty="0"/>
          </a:p>
        </p:txBody>
      </p:sp>
      <p:sp>
        <p:nvSpPr>
          <p:cNvPr id="3" name="Zástupný symbol pro obsah 2"/>
          <p:cNvSpPr>
            <a:spLocks noGrp="1"/>
          </p:cNvSpPr>
          <p:nvPr>
            <p:ph idx="1"/>
          </p:nvPr>
        </p:nvSpPr>
        <p:spPr/>
        <p:txBody>
          <a:bodyPr>
            <a:normAutofit/>
          </a:bodyPr>
          <a:lstStyle/>
          <a:p>
            <a:pPr marL="0" indent="0">
              <a:buNone/>
            </a:pPr>
            <a:r>
              <a:rPr lang="cs-CZ" dirty="0" smtClean="0"/>
              <a:t>Možnost omezit svobodu projevu:</a:t>
            </a:r>
          </a:p>
          <a:p>
            <a:pPr marL="0" indent="0">
              <a:buNone/>
            </a:pPr>
            <a:endParaRPr lang="cs-CZ" dirty="0"/>
          </a:p>
          <a:p>
            <a:pPr marL="0" indent="0">
              <a:buNone/>
            </a:pPr>
            <a:r>
              <a:rPr lang="cs-CZ" dirty="0" smtClean="0"/>
              <a:t>je-li </a:t>
            </a:r>
            <a:r>
              <a:rPr lang="cs-CZ" dirty="0"/>
              <a:t>to v demokratické společnosti nezbytné, </a:t>
            </a:r>
            <a:endParaRPr lang="cs-CZ" dirty="0" smtClean="0"/>
          </a:p>
          <a:p>
            <a:pPr marL="0" indent="0">
              <a:buNone/>
            </a:pPr>
            <a:endParaRPr lang="cs-CZ" dirty="0" smtClean="0"/>
          </a:p>
          <a:p>
            <a:pPr marL="0" indent="0">
              <a:buNone/>
            </a:pPr>
            <a:r>
              <a:rPr lang="cs-CZ" dirty="0" smtClean="0"/>
              <a:t>pokud </a:t>
            </a:r>
            <a:r>
              <a:rPr lang="cs-CZ" dirty="0"/>
              <a:t>projev zasáhl do práv a svobod druhých </a:t>
            </a:r>
            <a:endParaRPr lang="cs-CZ" dirty="0" smtClean="0"/>
          </a:p>
          <a:p>
            <a:pPr marL="0" indent="0">
              <a:buNone/>
            </a:pPr>
            <a:r>
              <a:rPr lang="cs-CZ" dirty="0" smtClean="0"/>
              <a:t>či </a:t>
            </a:r>
            <a:r>
              <a:rPr lang="cs-CZ" dirty="0"/>
              <a:t>do veřejného zájmu </a:t>
            </a:r>
            <a:r>
              <a:rPr lang="cs-CZ" dirty="0" smtClean="0"/>
              <a:t>na </a:t>
            </a:r>
            <a:r>
              <a:rPr lang="cs-CZ" dirty="0"/>
              <a:t>ochranu bezpečnosti státu, </a:t>
            </a:r>
            <a:r>
              <a:rPr lang="cs-CZ" dirty="0" smtClean="0"/>
              <a:t>veřejné </a:t>
            </a:r>
            <a:r>
              <a:rPr lang="cs-CZ" dirty="0"/>
              <a:t>bezpečnosti, </a:t>
            </a:r>
            <a:r>
              <a:rPr lang="cs-CZ" dirty="0" smtClean="0"/>
              <a:t>veřejného </a:t>
            </a:r>
            <a:r>
              <a:rPr lang="cs-CZ" dirty="0"/>
              <a:t>zdraví a mravnosti.   </a:t>
            </a:r>
            <a:r>
              <a:rPr lang="cs-CZ" dirty="0" smtClean="0"/>
              <a:t> </a:t>
            </a:r>
          </a:p>
          <a:p>
            <a:pPr marL="0" indent="0">
              <a:buNone/>
            </a:pPr>
            <a:endParaRPr lang="cs-CZ" dirty="0"/>
          </a:p>
          <a:p>
            <a:pPr marL="0" indent="0">
              <a:buNone/>
            </a:pPr>
            <a:endParaRPr lang="cs-CZ" dirty="0"/>
          </a:p>
          <a:p>
            <a:pPr marL="0" indent="0">
              <a:buNone/>
            </a:pPr>
            <a:endParaRPr lang="cs-CZ" dirty="0" smtClean="0"/>
          </a:p>
        </p:txBody>
      </p:sp>
      <p:sp>
        <p:nvSpPr>
          <p:cNvPr id="4" name="Zástupný symbol pro zápatí 3"/>
          <p:cNvSpPr>
            <a:spLocks noGrp="1"/>
          </p:cNvSpPr>
          <p:nvPr>
            <p:ph type="ftr" sz="quarter" idx="3"/>
          </p:nvPr>
        </p:nvSpPr>
        <p:spPr/>
        <p:txBody>
          <a:bodyPr/>
          <a:lstStyle/>
          <a:p>
            <a:r>
              <a:rPr lang="cs-CZ" dirty="0" smtClean="0"/>
              <a:t>Čl. 17 Listiny základních práv a svobod</a:t>
            </a:r>
            <a:endParaRPr lang="cs-CZ" dirty="0"/>
          </a:p>
        </p:txBody>
      </p:sp>
    </p:spTree>
    <p:extLst>
      <p:ext uri="{BB962C8B-B14F-4D97-AF65-F5344CB8AC3E}">
        <p14:creationId xmlns:p14="http://schemas.microsoft.com/office/powerpoint/2010/main" val="691274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Svoboda projevu a její omezení </a:t>
            </a:r>
            <a:endParaRPr lang="cs-CZ" dirty="0"/>
          </a:p>
        </p:txBody>
      </p:sp>
      <p:sp>
        <p:nvSpPr>
          <p:cNvPr id="3" name="Zástupný symbol pro obsah 2"/>
          <p:cNvSpPr>
            <a:spLocks noGrp="1"/>
          </p:cNvSpPr>
          <p:nvPr>
            <p:ph idx="1"/>
          </p:nvPr>
        </p:nvSpPr>
        <p:spPr/>
        <p:txBody>
          <a:bodyPr>
            <a:normAutofit fontScale="92500"/>
          </a:bodyPr>
          <a:lstStyle/>
          <a:p>
            <a:pPr marL="0" indent="0">
              <a:buNone/>
            </a:pPr>
            <a:endParaRPr lang="cs-CZ" dirty="0"/>
          </a:p>
          <a:p>
            <a:pPr marL="0" indent="0">
              <a:buNone/>
            </a:pPr>
            <a:r>
              <a:rPr lang="cs-CZ" dirty="0" smtClean="0"/>
              <a:t>Diskriminačních stereotypy a paušalizující předsudky: </a:t>
            </a:r>
            <a:endParaRPr lang="cs-CZ" dirty="0"/>
          </a:p>
          <a:p>
            <a:pPr marL="342900" indent="-342900">
              <a:buFontTx/>
              <a:buChar char="-"/>
            </a:pPr>
            <a:r>
              <a:rPr lang="cs-CZ" dirty="0" smtClean="0"/>
              <a:t>způsobilé </a:t>
            </a:r>
            <a:r>
              <a:rPr lang="cs-CZ" dirty="0"/>
              <a:t>zasáhnout do práv druhých (ať už do důstojnosti poškozených z předsudku, tak do práva obelhaných diváků na přístup k objektivním </a:t>
            </a:r>
            <a:r>
              <a:rPr lang="cs-CZ" dirty="0" smtClean="0"/>
              <a:t>informacím)</a:t>
            </a:r>
          </a:p>
          <a:p>
            <a:pPr marL="342900" indent="-342900">
              <a:buFontTx/>
              <a:buChar char="-"/>
            </a:pPr>
            <a:r>
              <a:rPr lang="cs-CZ" dirty="0" smtClean="0"/>
              <a:t>do </a:t>
            </a:r>
            <a:r>
              <a:rPr lang="cs-CZ" dirty="0"/>
              <a:t>veřejné morálky – neboť její součástí určitě jsou základní ústavní hodnoty – tedy i úcta k lidským právům a zásada ochrany před </a:t>
            </a:r>
            <a:r>
              <a:rPr lang="cs-CZ" dirty="0" smtClean="0"/>
              <a:t>diskriminací</a:t>
            </a:r>
          </a:p>
          <a:p>
            <a:pPr marL="342900" indent="-342900">
              <a:buFontTx/>
              <a:buChar char="-"/>
            </a:pPr>
            <a:r>
              <a:rPr lang="cs-CZ" dirty="0" smtClean="0"/>
              <a:t>i </a:t>
            </a:r>
            <a:r>
              <a:rPr lang="cs-CZ" dirty="0"/>
              <a:t>do veřejného pořádku, neboť mohou narušit sociální smír ve společnosti a vést třeba i k nepokojům.  </a:t>
            </a:r>
          </a:p>
          <a:p>
            <a:pPr marL="0" indent="0">
              <a:buNone/>
            </a:pPr>
            <a:endParaRPr lang="cs-CZ" dirty="0" smtClean="0"/>
          </a:p>
        </p:txBody>
      </p:sp>
      <p:sp>
        <p:nvSpPr>
          <p:cNvPr id="4" name="Zástupný symbol pro zápatí 3"/>
          <p:cNvSpPr>
            <a:spLocks noGrp="1"/>
          </p:cNvSpPr>
          <p:nvPr>
            <p:ph type="ftr" sz="quarter" idx="3"/>
          </p:nvPr>
        </p:nvSpPr>
        <p:spPr/>
        <p:txBody>
          <a:bodyPr/>
          <a:lstStyle/>
          <a:p>
            <a:r>
              <a:rPr lang="cs-CZ" dirty="0" smtClean="0"/>
              <a:t>Svoboda projevu a odpovědnost </a:t>
            </a:r>
            <a:endParaRPr lang="cs-CZ" dirty="0"/>
          </a:p>
        </p:txBody>
      </p:sp>
    </p:spTree>
    <p:extLst>
      <p:ext uri="{BB962C8B-B14F-4D97-AF65-F5344CB8AC3E}">
        <p14:creationId xmlns:p14="http://schemas.microsoft.com/office/powerpoint/2010/main" val="2308735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 jednoho soudcovského blogu</a:t>
            </a:r>
            <a:endParaRPr lang="cs-CZ" dirty="0"/>
          </a:p>
        </p:txBody>
      </p:sp>
      <p:sp>
        <p:nvSpPr>
          <p:cNvPr id="3" name="Zástupný symbol pro obsah 2"/>
          <p:cNvSpPr>
            <a:spLocks noGrp="1"/>
          </p:cNvSpPr>
          <p:nvPr>
            <p:ph idx="1"/>
          </p:nvPr>
        </p:nvSpPr>
        <p:spPr/>
        <p:txBody>
          <a:bodyPr>
            <a:normAutofit/>
          </a:bodyPr>
          <a:lstStyle/>
          <a:p>
            <a:pPr marL="0" indent="0" algn="just">
              <a:buNone/>
            </a:pPr>
            <a:r>
              <a:rPr lang="cs-CZ" dirty="0"/>
              <a:t>ve „</a:t>
            </a:r>
            <a:r>
              <a:rPr lang="cs-CZ" dirty="0" err="1"/>
              <a:t>vybydlování</a:t>
            </a:r>
            <a:r>
              <a:rPr lang="cs-CZ" dirty="0"/>
              <a:t>“ bytů jsou naši romští spoluobčané </a:t>
            </a:r>
            <a:r>
              <a:rPr lang="cs-CZ" dirty="0" smtClean="0"/>
              <a:t>šampioni</a:t>
            </a:r>
          </a:p>
          <a:p>
            <a:pPr marL="0" indent="0" algn="just">
              <a:buNone/>
            </a:pPr>
            <a:endParaRPr lang="cs-CZ" dirty="0"/>
          </a:p>
          <a:p>
            <a:pPr marL="0" indent="0" algn="just">
              <a:buNone/>
            </a:pPr>
            <a:r>
              <a:rPr lang="cs-CZ" dirty="0" smtClean="0"/>
              <a:t>Satira – dopis imáma: </a:t>
            </a:r>
          </a:p>
          <a:p>
            <a:pPr marL="0" indent="0" algn="just">
              <a:buNone/>
            </a:pPr>
            <a:r>
              <a:rPr lang="cs-CZ" dirty="0"/>
              <a:t>Až naše věc vítězně skončí, musíš nějak naložit s bezvěrci. Jsem sice umírněný muslim, ale korán hovoří jasně, bude nutné je </a:t>
            </a:r>
            <a:r>
              <a:rPr lang="cs-CZ" dirty="0" err="1"/>
              <a:t>vyzabíjet</a:t>
            </a:r>
            <a:r>
              <a:rPr lang="cs-CZ" dirty="0"/>
              <a:t>. </a:t>
            </a:r>
            <a:r>
              <a:rPr lang="cs-CZ" dirty="0" smtClean="0"/>
              <a:t>... </a:t>
            </a:r>
            <a:r>
              <a:rPr lang="cs-CZ" dirty="0"/>
              <a:t>Ty sladké hochy z gay </a:t>
            </a:r>
            <a:r>
              <a:rPr lang="cs-CZ" dirty="0" err="1"/>
              <a:t>pride</a:t>
            </a:r>
            <a:r>
              <a:rPr lang="cs-CZ" dirty="0"/>
              <a:t> organizací </a:t>
            </a:r>
            <a:r>
              <a:rPr lang="cs-CZ" dirty="0" err="1"/>
              <a:t>naraž</a:t>
            </a:r>
            <a:r>
              <a:rPr lang="cs-CZ" dirty="0"/>
              <a:t> na kůl, ať si před smrtí prožijí pořádný orgasmus.</a:t>
            </a:r>
            <a:endParaRPr lang="cs-CZ" dirty="0" smtClean="0"/>
          </a:p>
        </p:txBody>
      </p:sp>
      <p:sp>
        <p:nvSpPr>
          <p:cNvPr id="4" name="Zástupný symbol pro zápatí 3"/>
          <p:cNvSpPr>
            <a:spLocks noGrp="1"/>
          </p:cNvSpPr>
          <p:nvPr>
            <p:ph type="ftr" sz="quarter" idx="3"/>
          </p:nvPr>
        </p:nvSpPr>
        <p:spPr/>
        <p:txBody>
          <a:bodyPr/>
          <a:lstStyle/>
          <a:p>
            <a:r>
              <a:rPr lang="cs-CZ" dirty="0"/>
              <a:t>Projev soudce </a:t>
            </a:r>
            <a:r>
              <a:rPr lang="cs-CZ" dirty="0" smtClean="0"/>
              <a:t>a jeho omezení </a:t>
            </a:r>
            <a:endParaRPr lang="cs-CZ" dirty="0"/>
          </a:p>
          <a:p>
            <a:endParaRPr lang="cs-CZ" dirty="0"/>
          </a:p>
        </p:txBody>
      </p:sp>
    </p:spTree>
    <p:extLst>
      <p:ext uri="{BB962C8B-B14F-4D97-AF65-F5344CB8AC3E}">
        <p14:creationId xmlns:p14="http://schemas.microsoft.com/office/powerpoint/2010/main" val="16746126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Judikatura ESLP</a:t>
            </a:r>
            <a:endParaRPr lang="cs-CZ" dirty="0"/>
          </a:p>
        </p:txBody>
      </p:sp>
      <p:sp>
        <p:nvSpPr>
          <p:cNvPr id="3" name="Zástupný symbol pro obsah 2"/>
          <p:cNvSpPr>
            <a:spLocks noGrp="1"/>
          </p:cNvSpPr>
          <p:nvPr>
            <p:ph idx="1"/>
          </p:nvPr>
        </p:nvSpPr>
        <p:spPr/>
        <p:txBody>
          <a:bodyPr>
            <a:normAutofit fontScale="70000" lnSpcReduction="20000"/>
          </a:bodyPr>
          <a:lstStyle/>
          <a:p>
            <a:pPr marL="0" indent="0">
              <a:buNone/>
            </a:pPr>
            <a:r>
              <a:rPr lang="cs-CZ" dirty="0"/>
              <a:t>Čím je tvrzení závažnější, tím pevnější musí být jeho skutkový základ. </a:t>
            </a:r>
            <a:r>
              <a:rPr lang="cs-CZ" dirty="0" err="1"/>
              <a:t>Effecten</a:t>
            </a:r>
            <a:r>
              <a:rPr lang="cs-CZ" dirty="0"/>
              <a:t> </a:t>
            </a:r>
            <a:r>
              <a:rPr lang="cs-CZ" dirty="0" err="1"/>
              <a:t>Spiegel</a:t>
            </a:r>
            <a:r>
              <a:rPr lang="cs-CZ" dirty="0"/>
              <a:t> AG proti Německu,  4. 5. 2010, č. 38059/07</a:t>
            </a:r>
          </a:p>
          <a:p>
            <a:pPr marL="0" indent="0">
              <a:buNone/>
            </a:pPr>
            <a:endParaRPr lang="cs-CZ" dirty="0"/>
          </a:p>
          <a:p>
            <a:pPr marL="0" indent="0">
              <a:buNone/>
            </a:pPr>
            <a:r>
              <a:rPr lang="cs-CZ" dirty="0" smtClean="0"/>
              <a:t>Novinář </a:t>
            </a:r>
            <a:r>
              <a:rPr lang="cs-CZ" dirty="0"/>
              <a:t>nesmí vycházet jen z jednoho zdroje, ledaže by to byla oficiální zpráva významného státního úřadu. </a:t>
            </a:r>
            <a:r>
              <a:rPr lang="cs-CZ" dirty="0" err="1"/>
              <a:t>Bladet</a:t>
            </a:r>
            <a:r>
              <a:rPr lang="cs-CZ" dirty="0"/>
              <a:t> </a:t>
            </a:r>
            <a:r>
              <a:rPr lang="cs-CZ" dirty="0" err="1"/>
              <a:t>Tromso</a:t>
            </a:r>
            <a:r>
              <a:rPr lang="cs-CZ" dirty="0"/>
              <a:t> a </a:t>
            </a:r>
            <a:r>
              <a:rPr lang="cs-CZ" dirty="0" err="1"/>
              <a:t>Stensaas</a:t>
            </a:r>
            <a:r>
              <a:rPr lang="cs-CZ" dirty="0"/>
              <a:t> proti Norsku, rozsudek velkého senátu 20. 5. 99, č. 21980/93</a:t>
            </a:r>
          </a:p>
          <a:p>
            <a:pPr marL="0" indent="0">
              <a:buNone/>
            </a:pPr>
            <a:endParaRPr lang="cs-CZ" dirty="0" smtClean="0"/>
          </a:p>
          <a:p>
            <a:pPr marL="0" indent="0">
              <a:buNone/>
            </a:pPr>
            <a:r>
              <a:rPr lang="cs-CZ" dirty="0" smtClean="0"/>
              <a:t>Pouhé </a:t>
            </a:r>
            <a:r>
              <a:rPr lang="cs-CZ" dirty="0"/>
              <a:t>označení tvrzení jako tvrzení třetích osob v zásadě nezbavuje vydavatele jeho „povinnosti a odpovědnosti“ spojených s výkonem práva na svobodu projevu, zvláště jeho povinnosti ověřit si pravdivost skutkových tvrzení. </a:t>
            </a:r>
            <a:r>
              <a:rPr lang="cs-CZ" dirty="0" err="1"/>
              <a:t>Effecten</a:t>
            </a:r>
            <a:r>
              <a:rPr lang="cs-CZ" dirty="0"/>
              <a:t> </a:t>
            </a:r>
            <a:r>
              <a:rPr lang="cs-CZ" dirty="0" err="1"/>
              <a:t>Spiegel</a:t>
            </a:r>
            <a:endParaRPr lang="cs-CZ" dirty="0"/>
          </a:p>
          <a:p>
            <a:pPr marL="0" indent="0">
              <a:buNone/>
            </a:pPr>
            <a:endParaRPr lang="cs-CZ" dirty="0" smtClean="0"/>
          </a:p>
          <a:p>
            <a:pPr marL="0" indent="0">
              <a:buNone/>
            </a:pPr>
            <a:r>
              <a:rPr lang="cs-CZ" dirty="0" smtClean="0"/>
              <a:t>Při </a:t>
            </a:r>
            <a:r>
              <a:rPr lang="cs-CZ" dirty="0"/>
              <a:t>přebírání informací platí povinnost uvádět co nejpřesnější citaci původního zdroje a neodchylovat se od významu původního sdělení. </a:t>
            </a:r>
            <a:r>
              <a:rPr lang="cs-CZ" dirty="0" err="1"/>
              <a:t>Radio</a:t>
            </a:r>
            <a:r>
              <a:rPr lang="cs-CZ" dirty="0"/>
              <a:t> France a další proti Francii, 30. 3. 2004,  č. 53984/00</a:t>
            </a:r>
          </a:p>
          <a:p>
            <a:pPr marL="0" indent="0" algn="just">
              <a:buNone/>
            </a:pPr>
            <a:endParaRPr lang="cs-CZ" dirty="0" smtClean="0"/>
          </a:p>
        </p:txBody>
      </p:sp>
      <p:sp>
        <p:nvSpPr>
          <p:cNvPr id="4" name="Zástupný symbol pro zápatí 3"/>
          <p:cNvSpPr>
            <a:spLocks noGrp="1"/>
          </p:cNvSpPr>
          <p:nvPr>
            <p:ph type="ftr" sz="quarter" idx="3"/>
          </p:nvPr>
        </p:nvSpPr>
        <p:spPr/>
        <p:txBody>
          <a:bodyPr/>
          <a:lstStyle/>
          <a:p>
            <a:r>
              <a:rPr lang="cs-CZ" dirty="0" smtClean="0"/>
              <a:t>Judikatura ESLP</a:t>
            </a:r>
            <a:endParaRPr lang="cs-CZ" dirty="0"/>
          </a:p>
          <a:p>
            <a:endParaRPr lang="cs-CZ" dirty="0"/>
          </a:p>
        </p:txBody>
      </p:sp>
    </p:spTree>
    <p:extLst>
      <p:ext uri="{BB962C8B-B14F-4D97-AF65-F5344CB8AC3E}">
        <p14:creationId xmlns:p14="http://schemas.microsoft.com/office/powerpoint/2010/main" val="29208850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Judikatura ESLP</a:t>
            </a:r>
            <a:endParaRPr lang="cs-CZ" dirty="0"/>
          </a:p>
        </p:txBody>
      </p:sp>
      <p:sp>
        <p:nvSpPr>
          <p:cNvPr id="3" name="Zástupný symbol pro obsah 2"/>
          <p:cNvSpPr>
            <a:spLocks noGrp="1"/>
          </p:cNvSpPr>
          <p:nvPr>
            <p:ph idx="1"/>
          </p:nvPr>
        </p:nvSpPr>
        <p:spPr/>
        <p:txBody>
          <a:bodyPr>
            <a:normAutofit fontScale="92500" lnSpcReduction="20000"/>
          </a:bodyPr>
          <a:lstStyle/>
          <a:p>
            <a:pPr marL="0" indent="0">
              <a:buNone/>
            </a:pPr>
            <a:r>
              <a:rPr lang="cs-CZ" dirty="0"/>
              <a:t>Novinář – moderátor neodpovídá za osobu, která v debatě pronesla případně polemická, urážející a nactiutrhačná slova. Nepřiměřené břemeno na novináře by tak vedlo k tomu, že by se vyhýbal rozhovorům s osobami, vyjadřujícími se polemicky a přehnaně. Společnost by tak mohla přijít o vysílání živých a břitkých debat v médiích, které jsou živnou půdou demokracie. </a:t>
            </a:r>
            <a:r>
              <a:rPr lang="cs-CZ" sz="1500" dirty="0" err="1"/>
              <a:t>Lionarakis</a:t>
            </a:r>
            <a:r>
              <a:rPr lang="cs-CZ" sz="1500" dirty="0"/>
              <a:t> proti Řecku, 5. 7. 2007, č. 1131/05</a:t>
            </a:r>
          </a:p>
          <a:p>
            <a:pPr marL="0" indent="0">
              <a:buNone/>
            </a:pPr>
            <a:endParaRPr lang="cs-CZ" dirty="0"/>
          </a:p>
          <a:p>
            <a:pPr marL="0" indent="0">
              <a:buNone/>
            </a:pPr>
            <a:r>
              <a:rPr lang="cs-CZ" dirty="0" smtClean="0"/>
              <a:t>Novináři </a:t>
            </a:r>
            <a:r>
              <a:rPr lang="cs-CZ" dirty="0"/>
              <a:t>mají zvláštní odpovědnost, když referují o trestním stíhání jednotlivce před vynesením definitivního rozsudku – neboť jednotlivci mají právo být považováni za nevinné, dokud jejich vina nebyla prokázána. </a:t>
            </a:r>
            <a:r>
              <a:rPr lang="cs-CZ" sz="1300" dirty="0"/>
              <a:t>Např. </a:t>
            </a:r>
            <a:r>
              <a:rPr lang="cs-CZ" sz="1300" dirty="0" err="1"/>
              <a:t>Pedersen</a:t>
            </a:r>
            <a:r>
              <a:rPr lang="cs-CZ" sz="1300" dirty="0"/>
              <a:t> a </a:t>
            </a:r>
            <a:r>
              <a:rPr lang="cs-CZ" sz="1300" dirty="0" err="1"/>
              <a:t>Baadsgaard</a:t>
            </a:r>
            <a:r>
              <a:rPr lang="cs-CZ" sz="1300" dirty="0"/>
              <a:t> proti Dánsku, rozsudek velkého senátu, § 78, 17. 12. 2004, č. 49017/99</a:t>
            </a:r>
          </a:p>
          <a:p>
            <a:pPr marL="0" indent="0" algn="just">
              <a:buNone/>
            </a:pPr>
            <a:endParaRPr lang="cs-CZ" dirty="0" smtClean="0"/>
          </a:p>
        </p:txBody>
      </p:sp>
      <p:sp>
        <p:nvSpPr>
          <p:cNvPr id="4" name="Zástupný symbol pro zápatí 3"/>
          <p:cNvSpPr>
            <a:spLocks noGrp="1"/>
          </p:cNvSpPr>
          <p:nvPr>
            <p:ph type="ftr" sz="quarter" idx="3"/>
          </p:nvPr>
        </p:nvSpPr>
        <p:spPr/>
        <p:txBody>
          <a:bodyPr/>
          <a:lstStyle/>
          <a:p>
            <a:r>
              <a:rPr lang="cs-CZ" dirty="0" smtClean="0"/>
              <a:t>Judikatura ESLP</a:t>
            </a:r>
            <a:endParaRPr lang="cs-CZ" dirty="0"/>
          </a:p>
          <a:p>
            <a:endParaRPr lang="cs-CZ" dirty="0"/>
          </a:p>
        </p:txBody>
      </p:sp>
    </p:spTree>
    <p:extLst>
      <p:ext uri="{BB962C8B-B14F-4D97-AF65-F5344CB8AC3E}">
        <p14:creationId xmlns:p14="http://schemas.microsoft.com/office/powerpoint/2010/main" val="30334262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IV. ÚS 146/04</a:t>
            </a:r>
            <a:br>
              <a:rPr lang="cs-CZ" dirty="0"/>
            </a:br>
            <a:endParaRPr lang="cs-CZ" dirty="0"/>
          </a:p>
        </p:txBody>
      </p:sp>
      <p:sp>
        <p:nvSpPr>
          <p:cNvPr id="3" name="Zástupný symbol pro obsah 2"/>
          <p:cNvSpPr>
            <a:spLocks noGrp="1"/>
          </p:cNvSpPr>
          <p:nvPr>
            <p:ph idx="1"/>
          </p:nvPr>
        </p:nvSpPr>
        <p:spPr/>
        <p:txBody>
          <a:bodyPr/>
          <a:lstStyle/>
          <a:p>
            <a:pPr marL="0" indent="0">
              <a:buNone/>
            </a:pPr>
            <a:r>
              <a:rPr lang="cs-CZ" dirty="0" smtClean="0"/>
              <a:t>Práva </a:t>
            </a:r>
            <a:r>
              <a:rPr lang="cs-CZ" dirty="0"/>
              <a:t>na ochranu osobnosti se mohou samozřejmě domáhat i politikové a ostatní veřejně činné osoby, měřítka posouzení skutkových tvrzení a hodnotících soudů jsou však v jejich případech mnohem měkčí ve prospěch novinářů a jiných původců těchto výroků. </a:t>
            </a:r>
          </a:p>
          <a:p>
            <a:pPr marL="0" indent="0">
              <a:buNone/>
            </a:pPr>
            <a:endParaRPr lang="cs-CZ" dirty="0" smtClean="0"/>
          </a:p>
          <a:p>
            <a:pPr marL="0" indent="0">
              <a:buNone/>
            </a:pPr>
            <a:r>
              <a:rPr lang="cs-CZ" dirty="0" smtClean="0"/>
              <a:t>Všichni premiérovi gangsteři</a:t>
            </a:r>
            <a:endParaRPr lang="cs-CZ" dirty="0"/>
          </a:p>
        </p:txBody>
      </p:sp>
      <p:sp>
        <p:nvSpPr>
          <p:cNvPr id="4" name="Zástupný symbol pro zápatí 3"/>
          <p:cNvSpPr>
            <a:spLocks noGrp="1"/>
          </p:cNvSpPr>
          <p:nvPr>
            <p:ph type="ftr" sz="quarter" idx="3"/>
          </p:nvPr>
        </p:nvSpPr>
        <p:spPr/>
        <p:txBody>
          <a:bodyPr/>
          <a:lstStyle/>
          <a:p>
            <a:r>
              <a:rPr lang="cs-CZ" dirty="0" smtClean="0"/>
              <a:t>Judikatura ÚS </a:t>
            </a:r>
            <a:endParaRPr lang="cs-CZ" dirty="0"/>
          </a:p>
        </p:txBody>
      </p:sp>
    </p:spTree>
    <p:extLst>
      <p:ext uri="{BB962C8B-B14F-4D97-AF65-F5344CB8AC3E}">
        <p14:creationId xmlns:p14="http://schemas.microsoft.com/office/powerpoint/2010/main" val="13450756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Zeman vs. </a:t>
            </a:r>
            <a:r>
              <a:rPr lang="cs-CZ" dirty="0" err="1" smtClean="0"/>
              <a:t>Brezina</a:t>
            </a:r>
            <a:r>
              <a:rPr lang="cs-CZ" dirty="0" smtClean="0"/>
              <a:t> </a:t>
            </a:r>
            <a:r>
              <a:rPr lang="cs-CZ" dirty="0"/>
              <a:t>I. ÚS </a:t>
            </a:r>
            <a:r>
              <a:rPr lang="cs-CZ" dirty="0" smtClean="0"/>
              <a:t>453/03</a:t>
            </a:r>
            <a:endParaRPr lang="cs-CZ" dirty="0"/>
          </a:p>
        </p:txBody>
      </p:sp>
      <p:sp>
        <p:nvSpPr>
          <p:cNvPr id="3" name="Zástupný symbol pro obsah 2"/>
          <p:cNvSpPr>
            <a:spLocks noGrp="1"/>
          </p:cNvSpPr>
          <p:nvPr>
            <p:ph idx="1"/>
          </p:nvPr>
        </p:nvSpPr>
        <p:spPr>
          <a:xfrm>
            <a:off x="467544" y="1700808"/>
            <a:ext cx="7920000" cy="3786214"/>
          </a:xfrm>
        </p:spPr>
        <p:txBody>
          <a:bodyPr>
            <a:normAutofit fontScale="25000" lnSpcReduction="20000"/>
          </a:bodyPr>
          <a:lstStyle/>
          <a:p>
            <a:pPr marL="0" indent="0">
              <a:buNone/>
            </a:pPr>
            <a:endParaRPr lang="cs-CZ" dirty="0"/>
          </a:p>
          <a:p>
            <a:pPr marL="0" indent="0">
              <a:buNone/>
            </a:pPr>
            <a:r>
              <a:rPr lang="cs-CZ" sz="5600" dirty="0" smtClean="0"/>
              <a:t>Věcí </a:t>
            </a:r>
            <a:r>
              <a:rPr lang="cs-CZ" sz="5600" dirty="0"/>
              <a:t>veřejnou jsou veškeré agendy státních institucí, jakož i činnost osob působících ve veřejném životě, tj. např. činnost politiků místních i celostátních, úředníků, soudců, advokátů, popř. kandidátů či čekatelů na tyto funkce; věcí veřejnou je ovšem i umění včetně novinářských aktivit a showbyznysu a dále vše, co na sebe upoutává veřejnou pozornost. Tyto veřejné záležitosti, resp. </a:t>
            </a:r>
            <a:r>
              <a:rPr lang="cs-CZ" sz="5600" b="1" dirty="0"/>
              <a:t>veřejná činnost jednotlivých osob, mohou být veřejně posuzovány</a:t>
            </a:r>
            <a:r>
              <a:rPr lang="cs-CZ" sz="5600" dirty="0"/>
              <a:t>. Při kritice veřejné záležitosti vykonávané veřejně působícími osobami platí z hlediska ústavního </a:t>
            </a:r>
            <a:r>
              <a:rPr lang="cs-CZ" sz="5600" b="1" dirty="0"/>
              <a:t>presumpce, že jde o kritiku ústavně konformní</a:t>
            </a:r>
            <a:r>
              <a:rPr lang="cs-CZ" sz="5600" dirty="0"/>
              <a:t>. Jde o výraz demokratického principu, o výraz participace členů občanské společnosti na věcech veřejných.</a:t>
            </a:r>
          </a:p>
          <a:p>
            <a:pPr marL="0" indent="0">
              <a:buNone/>
            </a:pPr>
            <a:endParaRPr lang="cs-CZ" sz="5600" dirty="0"/>
          </a:p>
          <a:p>
            <a:pPr marL="0" indent="0">
              <a:buNone/>
            </a:pPr>
            <a:r>
              <a:rPr lang="cs-CZ" sz="5600" dirty="0" smtClean="0"/>
              <a:t>Obecným </a:t>
            </a:r>
            <a:r>
              <a:rPr lang="cs-CZ" sz="5600" dirty="0"/>
              <a:t>pravidlem, které lze dovodit z evropské judikatury, je, že chce-li kdokoliv zveřejnit o jiné osobě informaci difamačního charakteru, nelze jeho počínání považovat za rozumné či legitimní, </a:t>
            </a:r>
            <a:r>
              <a:rPr lang="cs-CZ" sz="5600" b="1" dirty="0"/>
              <a:t>pokud neprokáže, že měl rozumné důvody pro spoléhání se na pravdivost difamační informace</a:t>
            </a:r>
            <a:r>
              <a:rPr lang="cs-CZ" sz="5600" dirty="0"/>
              <a:t>, kterou šířil, a dále pokud prokáže, že </a:t>
            </a:r>
            <a:r>
              <a:rPr lang="cs-CZ" sz="5600" b="1" dirty="0"/>
              <a:t>podnikl řádné dostupné kroky k ověření pravdivosti </a:t>
            </a:r>
            <a:r>
              <a:rPr lang="cs-CZ" sz="5600" dirty="0"/>
              <a:t>takové informace, a to v míře a intenzitě, v níž mu bylo ověření informace přístupné, a konečně, pokud sám neměl důvod nevěřit, že difamační informace je nepravdivá.</a:t>
            </a:r>
          </a:p>
          <a:p>
            <a:pPr marL="0" indent="0">
              <a:buNone/>
            </a:pPr>
            <a:endParaRPr lang="cs-CZ" sz="5600" dirty="0"/>
          </a:p>
          <a:p>
            <a:pPr marL="0" indent="0">
              <a:buNone/>
            </a:pPr>
            <a:r>
              <a:rPr lang="cs-CZ" sz="5600" dirty="0" smtClean="0"/>
              <a:t>Zveřejnění </a:t>
            </a:r>
            <a:r>
              <a:rPr lang="cs-CZ" sz="5600" dirty="0"/>
              <a:t>takové informace nelze považovat za rozumné i tehdy, pokud si šiřitel informace neověří její pravdivost dotazem </a:t>
            </a:r>
            <a:r>
              <a:rPr lang="cs-CZ" sz="5600" b="1" dirty="0"/>
              <a:t>u osoby, které se informace týká </a:t>
            </a:r>
            <a:r>
              <a:rPr lang="cs-CZ" sz="5600" dirty="0"/>
              <a:t>a nezveřejní </a:t>
            </a:r>
            <a:r>
              <a:rPr lang="cs-CZ" sz="5600" b="1" dirty="0"/>
              <a:t>i její stanovisko</a:t>
            </a:r>
            <a:r>
              <a:rPr lang="cs-CZ" sz="5600" dirty="0"/>
              <a:t>, s výjimkou nemožnosti takového postupu anebo tam, kde to zjevně nebylo nutné.</a:t>
            </a:r>
          </a:p>
          <a:p>
            <a:pPr marL="0" indent="0">
              <a:buNone/>
            </a:pPr>
            <a:endParaRPr lang="cs-CZ" sz="5600" dirty="0"/>
          </a:p>
          <a:p>
            <a:pPr marL="0" indent="0">
              <a:buNone/>
            </a:pPr>
            <a:r>
              <a:rPr lang="cs-CZ" sz="5600" dirty="0"/>
              <a:t>	</a:t>
            </a:r>
          </a:p>
        </p:txBody>
      </p:sp>
      <p:sp>
        <p:nvSpPr>
          <p:cNvPr id="4" name="Zástupný symbol pro zápatí 3"/>
          <p:cNvSpPr>
            <a:spLocks noGrp="1"/>
          </p:cNvSpPr>
          <p:nvPr>
            <p:ph type="ftr" sz="quarter" idx="3"/>
          </p:nvPr>
        </p:nvSpPr>
        <p:spPr/>
        <p:txBody>
          <a:bodyPr/>
          <a:lstStyle/>
          <a:p>
            <a:r>
              <a:rPr lang="cs-CZ" dirty="0" smtClean="0"/>
              <a:t>Judikatura ÚS </a:t>
            </a:r>
            <a:endParaRPr lang="cs-CZ" dirty="0"/>
          </a:p>
        </p:txBody>
      </p:sp>
    </p:spTree>
    <p:extLst>
      <p:ext uri="{BB962C8B-B14F-4D97-AF65-F5344CB8AC3E}">
        <p14:creationId xmlns:p14="http://schemas.microsoft.com/office/powerpoint/2010/main" val="13464037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Zeman vs. </a:t>
            </a:r>
            <a:r>
              <a:rPr lang="cs-CZ" dirty="0" err="1" smtClean="0"/>
              <a:t>Brezina</a:t>
            </a:r>
            <a:r>
              <a:rPr lang="cs-CZ" dirty="0" smtClean="0"/>
              <a:t> </a:t>
            </a:r>
            <a:r>
              <a:rPr lang="cs-CZ" dirty="0"/>
              <a:t>I. ÚS </a:t>
            </a:r>
            <a:r>
              <a:rPr lang="cs-CZ" dirty="0" smtClean="0"/>
              <a:t>453/03 </a:t>
            </a:r>
            <a:endParaRPr lang="cs-CZ" dirty="0"/>
          </a:p>
        </p:txBody>
      </p:sp>
      <p:sp>
        <p:nvSpPr>
          <p:cNvPr id="3" name="Zástupný symbol pro obsah 2"/>
          <p:cNvSpPr>
            <a:spLocks noGrp="1"/>
          </p:cNvSpPr>
          <p:nvPr>
            <p:ph idx="1"/>
          </p:nvPr>
        </p:nvSpPr>
        <p:spPr>
          <a:xfrm>
            <a:off x="467544" y="1700808"/>
            <a:ext cx="7920000" cy="3786214"/>
          </a:xfrm>
        </p:spPr>
        <p:txBody>
          <a:bodyPr>
            <a:normAutofit fontScale="62500" lnSpcReduction="20000"/>
          </a:bodyPr>
          <a:lstStyle/>
          <a:p>
            <a:pPr marL="0" indent="0">
              <a:buNone/>
            </a:pPr>
            <a:endParaRPr lang="cs-CZ" dirty="0"/>
          </a:p>
          <a:p>
            <a:pPr marL="0" indent="0">
              <a:buNone/>
            </a:pPr>
            <a:r>
              <a:rPr lang="cs-CZ" dirty="0" smtClean="0"/>
              <a:t>Čest </a:t>
            </a:r>
            <a:r>
              <a:rPr lang="cs-CZ" dirty="0"/>
              <a:t>je také integrální a důležitou součástí důstojnosti člověka. Formuje rovněž základ mnoha rozhodnutí činěných členy demokratické společnosti, která jsou fundamentální pro její dobré fungování. Čest hraje roli ve vztazích jako např. koho zaměstnavatel zaměstná, resp. pro koho pracovník chce pracovat, je rozhodující při úvaze o tom, kdo má postoupit do vyšších pracovních či funkčních pozic, čest je důležitá pro rozhodnutí o tom, s kým navázat obchodní vztahy nebo komu bude dán hlas v politickém životě. </a:t>
            </a:r>
            <a:r>
              <a:rPr lang="cs-CZ" b="1" dirty="0"/>
              <a:t>Je-li jednou čest pošpiněna neopodstatněným obviněním vyjádřeným veřejně, a tím spíše v médiích, může být pověst a čest osoby poškozena navždy a zvláště pak v situaci, není-li dána možnost rehabilitace. </a:t>
            </a:r>
            <a:r>
              <a:rPr lang="cs-CZ" dirty="0"/>
              <a:t>Pokud taková situace nastane, prohrává jak osoba sama, tak i společnost. A právě proto nelze vycházet z toho, že ochrana pověsti, resp. cti, je záležitostí důležitou pouze pro dotčeného jednotlivce, případně jeho rodinu. Z těchto důvodů je </a:t>
            </a:r>
            <a:r>
              <a:rPr lang="cs-CZ" b="1" dirty="0"/>
              <a:t>ochranu pověsti, resp. cti, třeba vnímat i jako ochranu veřejného statku</a:t>
            </a:r>
            <a:r>
              <a:rPr lang="cs-CZ" dirty="0"/>
              <a:t>. Je proto ve veřejném zájmu, aby čest a pověst osob působících ve veřejném životě nebyla diskutována ve skutkově posunutých rovinách. Jak na poli politiky, tak ve sdělovacích prostředcích volič potřebuje být schopen rozeznat dobro od zla, aby nakonec mohl učinit informovaný výběr ve vztahu k politikovi i k médiím.</a:t>
            </a:r>
          </a:p>
          <a:p>
            <a:pPr marL="0" indent="0">
              <a:buNone/>
            </a:pPr>
            <a:endParaRPr lang="cs-CZ" dirty="0"/>
          </a:p>
          <a:p>
            <a:pPr marL="0" indent="0">
              <a:buNone/>
            </a:pPr>
            <a:r>
              <a:rPr lang="cs-CZ" dirty="0"/>
              <a:t>	</a:t>
            </a:r>
          </a:p>
        </p:txBody>
      </p:sp>
      <p:sp>
        <p:nvSpPr>
          <p:cNvPr id="4" name="Zástupný symbol pro zápatí 3"/>
          <p:cNvSpPr>
            <a:spLocks noGrp="1"/>
          </p:cNvSpPr>
          <p:nvPr>
            <p:ph type="ftr" sz="quarter" idx="3"/>
          </p:nvPr>
        </p:nvSpPr>
        <p:spPr/>
        <p:txBody>
          <a:bodyPr/>
          <a:lstStyle/>
          <a:p>
            <a:r>
              <a:rPr lang="cs-CZ" dirty="0" smtClean="0"/>
              <a:t>Judikatura ÚS </a:t>
            </a:r>
            <a:endParaRPr lang="cs-CZ" dirty="0"/>
          </a:p>
        </p:txBody>
      </p:sp>
    </p:spTree>
    <p:extLst>
      <p:ext uri="{BB962C8B-B14F-4D97-AF65-F5344CB8AC3E}">
        <p14:creationId xmlns:p14="http://schemas.microsoft.com/office/powerpoint/2010/main" val="13873318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Ochrana soukromí </a:t>
            </a:r>
            <a:endParaRPr lang="cs-CZ" dirty="0"/>
          </a:p>
        </p:txBody>
      </p:sp>
      <p:sp>
        <p:nvSpPr>
          <p:cNvPr id="3" name="Zástupný symbol pro obsah 2"/>
          <p:cNvSpPr>
            <a:spLocks noGrp="1"/>
          </p:cNvSpPr>
          <p:nvPr>
            <p:ph idx="1"/>
          </p:nvPr>
        </p:nvSpPr>
        <p:spPr/>
        <p:txBody>
          <a:bodyPr>
            <a:normAutofit lnSpcReduction="10000"/>
          </a:bodyPr>
          <a:lstStyle/>
          <a:p>
            <a:pPr marL="0" indent="0" algn="just">
              <a:buNone/>
            </a:pPr>
            <a:r>
              <a:rPr lang="cs-CZ" sz="2600" dirty="0" smtClean="0"/>
              <a:t>Právo se skrývat (nahá na zahraniční pláži je souhlas s bulvární fotkou?)</a:t>
            </a:r>
          </a:p>
          <a:p>
            <a:pPr marL="0" indent="0" algn="just">
              <a:buNone/>
            </a:pPr>
            <a:r>
              <a:rPr lang="cs-CZ" sz="2600" dirty="0" smtClean="0"/>
              <a:t>Kdo má co právo skrývat (vstoupil do světel reflektorů, je osobou veřejného zájmu, kandidát v politice, syn krále, Ivety Bartošové nebo premiéra)</a:t>
            </a:r>
          </a:p>
          <a:p>
            <a:pPr marL="0" indent="0" algn="just">
              <a:buNone/>
            </a:pPr>
            <a:r>
              <a:rPr lang="cs-CZ" sz="2600" dirty="0" smtClean="0"/>
              <a:t>Ochrana cti (císař pán je vůl, vulgarismy v debatě)</a:t>
            </a:r>
          </a:p>
          <a:p>
            <a:pPr marL="0" indent="0" algn="just">
              <a:buNone/>
            </a:pPr>
            <a:r>
              <a:rPr lang="cs-CZ" sz="2600" dirty="0" smtClean="0"/>
              <a:t>Regulace sociálních médií, regulace internetu</a:t>
            </a:r>
          </a:p>
          <a:p>
            <a:pPr marL="0" indent="0" algn="just">
              <a:buNone/>
            </a:pPr>
            <a:r>
              <a:rPr lang="cs-CZ" sz="2600" dirty="0" smtClean="0"/>
              <a:t>Nakolik se může jednotlivec vzdát svého práva či jím sám disponovat (dát někomu svou erotickou fotku)</a:t>
            </a:r>
            <a:endParaRPr lang="cs-CZ" sz="2600" dirty="0"/>
          </a:p>
        </p:txBody>
      </p:sp>
      <p:sp>
        <p:nvSpPr>
          <p:cNvPr id="4" name="Zástupný symbol pro zápatí 3"/>
          <p:cNvSpPr>
            <a:spLocks noGrp="1"/>
          </p:cNvSpPr>
          <p:nvPr>
            <p:ph type="ftr" sz="quarter" idx="3"/>
          </p:nvPr>
        </p:nvSpPr>
        <p:spPr/>
        <p:txBody>
          <a:bodyPr/>
          <a:lstStyle/>
          <a:p>
            <a:r>
              <a:rPr lang="cs-CZ" dirty="0" smtClean="0"/>
              <a:t>Ochrana soukromí – osobnostní práva </a:t>
            </a:r>
            <a:endParaRPr lang="cs-CZ" dirty="0"/>
          </a:p>
        </p:txBody>
      </p:sp>
    </p:spTree>
    <p:extLst>
      <p:ext uri="{BB962C8B-B14F-4D97-AF65-F5344CB8AC3E}">
        <p14:creationId xmlns:p14="http://schemas.microsoft.com/office/powerpoint/2010/main" val="1981338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Trabant vs. Mercedes </a:t>
            </a:r>
            <a:r>
              <a:rPr lang="cs-CZ" dirty="0" smtClean="0"/>
              <a:t> </a:t>
            </a:r>
            <a:r>
              <a:rPr lang="cs-CZ" dirty="0" smtClean="0"/>
              <a:t>I.ÚS </a:t>
            </a:r>
            <a:r>
              <a:rPr lang="cs-CZ" dirty="0"/>
              <a:t>823/11 </a:t>
            </a:r>
            <a:endParaRPr lang="cs-CZ" dirty="0"/>
          </a:p>
        </p:txBody>
      </p:sp>
      <p:sp>
        <p:nvSpPr>
          <p:cNvPr id="3" name="Zástupný symbol pro obsah 2"/>
          <p:cNvSpPr>
            <a:spLocks noGrp="1"/>
          </p:cNvSpPr>
          <p:nvPr>
            <p:ph idx="1"/>
          </p:nvPr>
        </p:nvSpPr>
        <p:spPr>
          <a:xfrm>
            <a:off x="467544" y="1700808"/>
            <a:ext cx="7920000" cy="3786214"/>
          </a:xfrm>
        </p:spPr>
        <p:txBody>
          <a:bodyPr>
            <a:normAutofit fontScale="85000" lnSpcReduction="20000"/>
          </a:bodyPr>
          <a:lstStyle/>
          <a:p>
            <a:pPr marL="0" indent="0">
              <a:buNone/>
            </a:pPr>
            <a:endParaRPr lang="cs-CZ" dirty="0"/>
          </a:p>
          <a:p>
            <a:pPr marL="0" indent="0">
              <a:buNone/>
            </a:pPr>
            <a:r>
              <a:rPr lang="cs-CZ" dirty="0"/>
              <a:t>veřejný zájem na tom, aby měl každý možnost </a:t>
            </a:r>
            <a:r>
              <a:rPr lang="cs-CZ" b="1" dirty="0"/>
              <a:t>participovat v celospolečenské diskusi svými hodnotícími soudy</a:t>
            </a:r>
            <a:r>
              <a:rPr lang="cs-CZ" dirty="0"/>
              <a:t>. Na druhou stranu i v případě projevů s veřejným přesahem existují faktory, které jejich ochranu </a:t>
            </a:r>
            <a:r>
              <a:rPr lang="cs-CZ" dirty="0" smtClean="0"/>
              <a:t>snižují (ochrana před nekalou soutěží). základními </a:t>
            </a:r>
            <a:r>
              <a:rPr lang="cs-CZ" dirty="0"/>
              <a:t>kritérii pro posouzení legitimity projevu zejména cíle a motivy projevu, racionální základ projevu, způsob a forma prezentace názorů či informací, zacílení na konkrétní výrobek či výrobce, zveřejňování informací v rozporu se smluvními závazky apod. </a:t>
            </a:r>
            <a:endParaRPr lang="cs-CZ" dirty="0" smtClean="0"/>
          </a:p>
          <a:p>
            <a:pPr marL="0" indent="0">
              <a:buNone/>
            </a:pPr>
            <a:r>
              <a:rPr lang="cs-CZ" dirty="0" smtClean="0"/>
              <a:t>Kombinací </a:t>
            </a:r>
            <a:r>
              <a:rPr lang="cs-CZ" dirty="0"/>
              <a:t>těchto kritérií pak lze posoudit, zda cílem projevu je spíše přispět k veřejné debatě, byť s možnými vedlejšími komerčními důsledky, nebo jde o </a:t>
            </a:r>
            <a:r>
              <a:rPr lang="cs-CZ" b="1" dirty="0"/>
              <a:t>skrývané, ryze komerční cíle </a:t>
            </a:r>
            <a:endParaRPr lang="cs-CZ" b="1" dirty="0"/>
          </a:p>
          <a:p>
            <a:pPr marL="0" indent="0">
              <a:buNone/>
            </a:pPr>
            <a:r>
              <a:rPr lang="cs-CZ" dirty="0"/>
              <a:t>	</a:t>
            </a:r>
          </a:p>
        </p:txBody>
      </p:sp>
      <p:sp>
        <p:nvSpPr>
          <p:cNvPr id="4" name="Zástupný symbol pro zápatí 3"/>
          <p:cNvSpPr>
            <a:spLocks noGrp="1"/>
          </p:cNvSpPr>
          <p:nvPr>
            <p:ph type="ftr" sz="quarter" idx="3"/>
          </p:nvPr>
        </p:nvSpPr>
        <p:spPr/>
        <p:txBody>
          <a:bodyPr/>
          <a:lstStyle/>
          <a:p>
            <a:r>
              <a:rPr lang="cs-CZ" dirty="0" smtClean="0"/>
              <a:t>Judikatura ÚS </a:t>
            </a:r>
            <a:endParaRPr lang="cs-CZ" dirty="0"/>
          </a:p>
        </p:txBody>
      </p:sp>
    </p:spTree>
    <p:extLst>
      <p:ext uri="{BB962C8B-B14F-4D97-AF65-F5344CB8AC3E}">
        <p14:creationId xmlns:p14="http://schemas.microsoft.com/office/powerpoint/2010/main" val="12375729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Viewegh</a:t>
            </a:r>
            <a:r>
              <a:rPr lang="cs-CZ" dirty="0" smtClean="0"/>
              <a:t> s milenkou </a:t>
            </a:r>
            <a:r>
              <a:rPr lang="cs-CZ" dirty="0"/>
              <a:t>I.ÚS 1586/09 </a:t>
            </a:r>
            <a:endParaRPr lang="cs-CZ" dirty="0"/>
          </a:p>
        </p:txBody>
      </p:sp>
      <p:sp>
        <p:nvSpPr>
          <p:cNvPr id="3" name="Zástupný symbol pro obsah 2"/>
          <p:cNvSpPr>
            <a:spLocks noGrp="1"/>
          </p:cNvSpPr>
          <p:nvPr>
            <p:ph idx="1"/>
          </p:nvPr>
        </p:nvSpPr>
        <p:spPr>
          <a:xfrm>
            <a:off x="467544" y="1700808"/>
            <a:ext cx="7920000" cy="3786214"/>
          </a:xfrm>
        </p:spPr>
        <p:txBody>
          <a:bodyPr>
            <a:normAutofit/>
          </a:bodyPr>
          <a:lstStyle/>
          <a:p>
            <a:pPr marL="0" indent="0">
              <a:buNone/>
            </a:pPr>
            <a:r>
              <a:rPr lang="cs-CZ" dirty="0"/>
              <a:t>Porušení práva na ochranu lidské důstojnosti a na respekt k soukromému životu přiznáním nedostatečné výše náhrady nemajetkové újmy v </a:t>
            </a:r>
            <a:r>
              <a:rPr lang="cs-CZ" dirty="0" smtClean="0"/>
              <a:t>penězích</a:t>
            </a:r>
          </a:p>
          <a:p>
            <a:pPr marL="0" indent="0">
              <a:buNone/>
            </a:pPr>
            <a:endParaRPr lang="cs-CZ" dirty="0"/>
          </a:p>
          <a:p>
            <a:pPr marL="0" indent="0">
              <a:buNone/>
            </a:pPr>
            <a:r>
              <a:rPr lang="cs-CZ" dirty="0" smtClean="0"/>
              <a:t>Při zveřejnění </a:t>
            </a:r>
            <a:r>
              <a:rPr lang="cs-CZ" dirty="0"/>
              <a:t>difamační a nepravdivé informace, jež nepožívá ústavní </a:t>
            </a:r>
            <a:r>
              <a:rPr lang="cs-CZ" dirty="0" smtClean="0"/>
              <a:t>ochrany, musí výše </a:t>
            </a:r>
            <a:r>
              <a:rPr lang="cs-CZ" dirty="0"/>
              <a:t>přiznaného zadostiučinění </a:t>
            </a:r>
            <a:r>
              <a:rPr lang="cs-CZ" dirty="0" smtClean="0"/>
              <a:t>dostatečně </a:t>
            </a:r>
            <a:r>
              <a:rPr lang="cs-CZ" dirty="0"/>
              <a:t>odrážet intenzitu zásahu do uvedených </a:t>
            </a:r>
            <a:r>
              <a:rPr lang="cs-CZ" dirty="0" smtClean="0"/>
              <a:t>práv. </a:t>
            </a:r>
            <a:r>
              <a:rPr lang="cs-CZ" dirty="0"/>
              <a:t/>
            </a:r>
            <a:br>
              <a:rPr lang="cs-CZ" dirty="0"/>
            </a:br>
            <a:endParaRPr lang="cs-CZ" dirty="0"/>
          </a:p>
        </p:txBody>
      </p:sp>
      <p:sp>
        <p:nvSpPr>
          <p:cNvPr id="4" name="Zástupný symbol pro zápatí 3"/>
          <p:cNvSpPr>
            <a:spLocks noGrp="1"/>
          </p:cNvSpPr>
          <p:nvPr>
            <p:ph type="ftr" sz="quarter" idx="3"/>
          </p:nvPr>
        </p:nvSpPr>
        <p:spPr/>
        <p:txBody>
          <a:bodyPr/>
          <a:lstStyle/>
          <a:p>
            <a:r>
              <a:rPr lang="cs-CZ" dirty="0" smtClean="0"/>
              <a:t>Judikatura ÚS </a:t>
            </a:r>
            <a:endParaRPr lang="cs-CZ" dirty="0"/>
          </a:p>
        </p:txBody>
      </p:sp>
    </p:spTree>
    <p:extLst>
      <p:ext uri="{BB962C8B-B14F-4D97-AF65-F5344CB8AC3E}">
        <p14:creationId xmlns:p14="http://schemas.microsoft.com/office/powerpoint/2010/main" val="27553189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Listina čl. 17</a:t>
            </a:r>
            <a:endParaRPr lang="cs-CZ" dirty="0"/>
          </a:p>
        </p:txBody>
      </p:sp>
      <p:sp>
        <p:nvSpPr>
          <p:cNvPr id="3" name="Zástupný symbol pro obsah 2"/>
          <p:cNvSpPr>
            <a:spLocks noGrp="1"/>
          </p:cNvSpPr>
          <p:nvPr>
            <p:ph idx="1"/>
          </p:nvPr>
        </p:nvSpPr>
        <p:spPr/>
        <p:txBody>
          <a:bodyPr>
            <a:normAutofit fontScale="85000" lnSpcReduction="10000"/>
          </a:bodyPr>
          <a:lstStyle/>
          <a:p>
            <a:pPr marL="0" indent="0">
              <a:buNone/>
            </a:pPr>
            <a:r>
              <a:rPr lang="cs-CZ" dirty="0"/>
              <a:t>(</a:t>
            </a:r>
            <a:r>
              <a:rPr lang="cs-CZ" dirty="0" smtClean="0"/>
              <a:t>1</a:t>
            </a:r>
            <a:r>
              <a:rPr lang="cs-CZ" dirty="0"/>
              <a:t>) Svoboda projevu a právo na informace jsou zaručeny.</a:t>
            </a:r>
          </a:p>
          <a:p>
            <a:pPr marL="0" indent="0">
              <a:buNone/>
            </a:pPr>
            <a:r>
              <a:rPr lang="cs-CZ" dirty="0" smtClean="0"/>
              <a:t>(</a:t>
            </a:r>
            <a:r>
              <a:rPr lang="cs-CZ" dirty="0"/>
              <a:t>2) Každý má právo vyjadřovat své názory slovem, písmem, tiskem, obrazem nebo jiným způsobem, jakož i svobodně vyhledávat, přijímat a rozšiřovat ideje a informace bez ohledu na hranice státu.</a:t>
            </a:r>
          </a:p>
          <a:p>
            <a:pPr marL="0" indent="0">
              <a:buNone/>
            </a:pPr>
            <a:r>
              <a:rPr lang="cs-CZ" dirty="0" smtClean="0"/>
              <a:t>(</a:t>
            </a:r>
            <a:r>
              <a:rPr lang="cs-CZ" dirty="0"/>
              <a:t>3) Cenzura je nepřípustná.</a:t>
            </a:r>
          </a:p>
          <a:p>
            <a:pPr marL="0" indent="0">
              <a:buNone/>
            </a:pPr>
            <a:r>
              <a:rPr lang="cs-CZ" dirty="0" smtClean="0"/>
              <a:t>(</a:t>
            </a:r>
            <a:r>
              <a:rPr lang="cs-CZ" dirty="0"/>
              <a:t>4) Svobodu projevu a právo vyhledávat a šířit informace lze omezit zákonem, jde-li o opatření v demokratické společnosti nezbytná pro ochranu práv a svobod druhých, bezpečnost státu, veřejnou bezpečnost, ochranu veřejného zdraví a mravnosti.</a:t>
            </a:r>
          </a:p>
          <a:p>
            <a:pPr marL="0" indent="0">
              <a:buNone/>
            </a:pPr>
            <a:r>
              <a:rPr lang="cs-CZ" dirty="0" smtClean="0"/>
              <a:t>(</a:t>
            </a:r>
            <a:r>
              <a:rPr lang="cs-CZ" dirty="0"/>
              <a:t>5) Státní orgány a orgány územní samosprávy jsou povinny přiměřeným způsobem poskytovat informace o své činnosti. Podmínky a provedení stanoví zákon.</a:t>
            </a:r>
          </a:p>
          <a:p>
            <a:pPr marL="0" indent="0">
              <a:buNone/>
            </a:pPr>
            <a:endParaRPr lang="cs-CZ" dirty="0"/>
          </a:p>
        </p:txBody>
      </p:sp>
      <p:sp>
        <p:nvSpPr>
          <p:cNvPr id="4" name="Zástupný symbol pro zápatí 3"/>
          <p:cNvSpPr>
            <a:spLocks noGrp="1"/>
          </p:cNvSpPr>
          <p:nvPr>
            <p:ph type="ftr" sz="quarter" idx="3"/>
          </p:nvPr>
        </p:nvSpPr>
        <p:spPr/>
        <p:txBody>
          <a:bodyPr/>
          <a:lstStyle/>
          <a:p>
            <a:r>
              <a:rPr lang="cs-CZ" dirty="0" smtClean="0"/>
              <a:t>Svoboda projevu v české Listině </a:t>
            </a:r>
            <a:endParaRPr lang="cs-CZ" dirty="0"/>
          </a:p>
        </p:txBody>
      </p:sp>
    </p:spTree>
    <p:extLst>
      <p:ext uri="{BB962C8B-B14F-4D97-AF65-F5344CB8AC3E}">
        <p14:creationId xmlns:p14="http://schemas.microsoft.com/office/powerpoint/2010/main" val="40258416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Evropská úmluva čl. 10</a:t>
            </a:r>
            <a:endParaRPr lang="cs-CZ" dirty="0"/>
          </a:p>
        </p:txBody>
      </p:sp>
      <p:sp>
        <p:nvSpPr>
          <p:cNvPr id="3" name="Zástupný symbol pro obsah 2"/>
          <p:cNvSpPr>
            <a:spLocks noGrp="1"/>
          </p:cNvSpPr>
          <p:nvPr>
            <p:ph idx="1"/>
          </p:nvPr>
        </p:nvSpPr>
        <p:spPr/>
        <p:txBody>
          <a:bodyPr>
            <a:normAutofit fontScale="85000" lnSpcReduction="10000"/>
          </a:bodyPr>
          <a:lstStyle/>
          <a:p>
            <a:pPr marL="0" indent="0">
              <a:buNone/>
            </a:pPr>
            <a:r>
              <a:rPr lang="cs-CZ" dirty="0"/>
              <a:t>	1. Každý má právo na svobodu projevu. Toto právo zahrnuje svobodu zastávat názory a přijímat a rozšiřovat informace nebo myšlenky bez zasahování státních orgánů a bez ohledu na hranice. Tento článek nebrání státům, aby vyžadovaly udělování povolení rozhlasovým, televizním nebo filmovým společnostem.</a:t>
            </a:r>
          </a:p>
          <a:p>
            <a:pPr marL="0" indent="0">
              <a:buNone/>
            </a:pPr>
            <a:r>
              <a:rPr lang="cs-CZ" dirty="0"/>
              <a:t> 	2. Výkon těchto svobod, protože zahrnuje i povinnosti i odpovědnost, může podléhat takovým formalitám, podmínkám, omezením nebo sankcím, které stanoví zákon a které jsou nezbytné v demokratické společnosti v zájmu národní bezpečnosti, územní celistvosti nebo veřejné bezpečnosti, předcházení nepokojům a zločinnosti, ochrany zdraví nebo morálky, ochrany pověsti nebo práv jiných, zabránění úniku důvěrných informací nebo zachování autority a nestrannosti soudní moci.</a:t>
            </a:r>
          </a:p>
          <a:p>
            <a:pPr marL="0" indent="0">
              <a:buNone/>
            </a:pPr>
            <a:endParaRPr lang="cs-CZ" dirty="0" smtClean="0"/>
          </a:p>
        </p:txBody>
      </p:sp>
      <p:sp>
        <p:nvSpPr>
          <p:cNvPr id="4" name="Zástupný symbol pro zápatí 3"/>
          <p:cNvSpPr>
            <a:spLocks noGrp="1"/>
          </p:cNvSpPr>
          <p:nvPr>
            <p:ph type="ftr" sz="quarter" idx="3"/>
          </p:nvPr>
        </p:nvSpPr>
        <p:spPr/>
        <p:txBody>
          <a:bodyPr/>
          <a:lstStyle/>
          <a:p>
            <a:r>
              <a:rPr lang="cs-CZ" dirty="0" smtClean="0"/>
              <a:t>čl</a:t>
            </a:r>
            <a:r>
              <a:rPr lang="cs-CZ" dirty="0"/>
              <a:t>. 10 </a:t>
            </a:r>
            <a:r>
              <a:rPr lang="cs-CZ" dirty="0" smtClean="0"/>
              <a:t>Evropské </a:t>
            </a:r>
            <a:r>
              <a:rPr lang="cs-CZ" dirty="0"/>
              <a:t>úmluvy o ochraně lidských </a:t>
            </a:r>
            <a:r>
              <a:rPr lang="cs-CZ" dirty="0" smtClean="0"/>
              <a:t>práv</a:t>
            </a:r>
            <a:endParaRPr lang="cs-CZ" dirty="0"/>
          </a:p>
        </p:txBody>
      </p:sp>
    </p:spTree>
    <p:extLst>
      <p:ext uri="{BB962C8B-B14F-4D97-AF65-F5344CB8AC3E}">
        <p14:creationId xmlns:p14="http://schemas.microsoft.com/office/powerpoint/2010/main" val="23843498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Listina čl. </a:t>
            </a:r>
            <a:r>
              <a:rPr lang="cs-CZ" dirty="0" smtClean="0"/>
              <a:t>10</a:t>
            </a:r>
            <a:endParaRPr lang="cs-CZ" dirty="0"/>
          </a:p>
        </p:txBody>
      </p:sp>
      <p:sp>
        <p:nvSpPr>
          <p:cNvPr id="3" name="Zástupný symbol pro obsah 2"/>
          <p:cNvSpPr>
            <a:spLocks noGrp="1"/>
          </p:cNvSpPr>
          <p:nvPr>
            <p:ph idx="1"/>
          </p:nvPr>
        </p:nvSpPr>
        <p:spPr/>
        <p:txBody>
          <a:bodyPr>
            <a:normAutofit fontScale="92500"/>
          </a:bodyPr>
          <a:lstStyle/>
          <a:p>
            <a:pPr marL="0" indent="0">
              <a:buNone/>
            </a:pPr>
            <a:r>
              <a:rPr lang="cs-CZ" dirty="0"/>
              <a:t>	</a:t>
            </a:r>
            <a:r>
              <a:rPr lang="cs-CZ" dirty="0" smtClean="0"/>
              <a:t>(</a:t>
            </a:r>
            <a:r>
              <a:rPr lang="cs-CZ" dirty="0"/>
              <a:t>1) Každý má právo, aby byla zachována jeho lidská důstojnost, osobní čest, dobrá pověst a chráněno jeho jméno</a:t>
            </a:r>
            <a:r>
              <a:rPr lang="cs-CZ" dirty="0" smtClean="0"/>
              <a:t>.</a:t>
            </a:r>
            <a:endParaRPr lang="cs-CZ" dirty="0"/>
          </a:p>
          <a:p>
            <a:pPr marL="0" indent="0">
              <a:buNone/>
            </a:pPr>
            <a:r>
              <a:rPr lang="cs-CZ" dirty="0"/>
              <a:t>	(2) Každý má právo na ochranu před neoprávněným zasahováním do soukromého a rodinného života</a:t>
            </a:r>
            <a:r>
              <a:rPr lang="cs-CZ" dirty="0" smtClean="0"/>
              <a:t>.</a:t>
            </a:r>
            <a:endParaRPr lang="cs-CZ" dirty="0"/>
          </a:p>
          <a:p>
            <a:pPr marL="0" indent="0">
              <a:buNone/>
            </a:pPr>
            <a:r>
              <a:rPr lang="cs-CZ" dirty="0"/>
              <a:t>	(3) Každý má právo na ochranu před neoprávněným shromažďováním, zveřejňováním nebo jiným zneužíváním údajů o své osobě</a:t>
            </a:r>
            <a:r>
              <a:rPr lang="cs-CZ" dirty="0" smtClean="0"/>
              <a:t>.</a:t>
            </a:r>
          </a:p>
          <a:p>
            <a:pPr marL="0" indent="0">
              <a:buNone/>
            </a:pPr>
            <a:endParaRPr lang="cs-CZ" dirty="0" smtClean="0"/>
          </a:p>
          <a:p>
            <a:pPr marL="0" indent="0">
              <a:buNone/>
            </a:pPr>
            <a:r>
              <a:rPr lang="cs-CZ" dirty="0" smtClean="0"/>
              <a:t>Čl. </a:t>
            </a:r>
            <a:r>
              <a:rPr lang="cs-CZ" dirty="0"/>
              <a:t>7 (1) Nedotknutelnost osoby a jejího soukromí je zaručena. Omezena může být jen v případech stanovených zákonem.</a:t>
            </a:r>
            <a:endParaRPr lang="cs-CZ" dirty="0" smtClean="0"/>
          </a:p>
        </p:txBody>
      </p:sp>
      <p:sp>
        <p:nvSpPr>
          <p:cNvPr id="4" name="Zástupný symbol pro zápatí 3"/>
          <p:cNvSpPr>
            <a:spLocks noGrp="1"/>
          </p:cNvSpPr>
          <p:nvPr>
            <p:ph type="ftr" sz="quarter" idx="3"/>
          </p:nvPr>
        </p:nvSpPr>
        <p:spPr/>
        <p:txBody>
          <a:bodyPr/>
          <a:lstStyle/>
          <a:p>
            <a:r>
              <a:rPr lang="cs-CZ" dirty="0" smtClean="0"/>
              <a:t>Ochrana </a:t>
            </a:r>
            <a:r>
              <a:rPr lang="cs-CZ" dirty="0" smtClean="0"/>
              <a:t>soukromí, pověsti,  důstojnosti a cti</a:t>
            </a:r>
            <a:endParaRPr lang="cs-CZ" dirty="0"/>
          </a:p>
        </p:txBody>
      </p:sp>
    </p:spTree>
    <p:extLst>
      <p:ext uri="{BB962C8B-B14F-4D97-AF65-F5344CB8AC3E}">
        <p14:creationId xmlns:p14="http://schemas.microsoft.com/office/powerpoint/2010/main" val="2336223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Úmluva </a:t>
            </a:r>
            <a:r>
              <a:rPr lang="cs-CZ" dirty="0" smtClean="0"/>
              <a:t>čl. 8</a:t>
            </a:r>
            <a:endParaRPr lang="cs-CZ" dirty="0"/>
          </a:p>
        </p:txBody>
      </p:sp>
      <p:sp>
        <p:nvSpPr>
          <p:cNvPr id="3" name="Zástupný symbol pro obsah 2"/>
          <p:cNvSpPr>
            <a:spLocks noGrp="1"/>
          </p:cNvSpPr>
          <p:nvPr>
            <p:ph idx="1"/>
          </p:nvPr>
        </p:nvSpPr>
        <p:spPr/>
        <p:txBody>
          <a:bodyPr>
            <a:normAutofit/>
          </a:bodyPr>
          <a:lstStyle/>
          <a:p>
            <a:r>
              <a:rPr lang="cs-CZ" dirty="0" smtClean="0"/>
              <a:t>Každý </a:t>
            </a:r>
            <a:r>
              <a:rPr lang="cs-CZ" dirty="0"/>
              <a:t>má právo na respektování svého soukromého a rodinného života, obydlí a korespondence.</a:t>
            </a:r>
          </a:p>
          <a:p>
            <a:r>
              <a:rPr lang="cs-CZ" dirty="0" smtClean="0"/>
              <a:t>Státní </a:t>
            </a:r>
            <a:r>
              <a:rPr lang="cs-CZ" dirty="0"/>
              <a:t>orgán nemůže do výkonu tohoto práva zasahovat kromě případů, kdy je to v souladu se zákonem a nezbytné v demokratické společnosti v zájmu národní bezpečnosti, veřejné bezpečnosti, hospodářského blahobytu země, předcházení nepokojům a zločinnosti, ochrany zdraví nebo morálky nebo </a:t>
            </a:r>
            <a:r>
              <a:rPr lang="cs-CZ" b="1" dirty="0"/>
              <a:t>ochrany práv a svobod jiných.</a:t>
            </a:r>
          </a:p>
          <a:p>
            <a:pPr marL="0" indent="0">
              <a:buNone/>
            </a:pPr>
            <a:endParaRPr lang="cs-CZ" b="1" dirty="0" smtClean="0"/>
          </a:p>
        </p:txBody>
      </p:sp>
      <p:sp>
        <p:nvSpPr>
          <p:cNvPr id="4" name="Zástupný symbol pro zápatí 3"/>
          <p:cNvSpPr>
            <a:spLocks noGrp="1"/>
          </p:cNvSpPr>
          <p:nvPr>
            <p:ph type="ftr" sz="quarter" idx="3"/>
          </p:nvPr>
        </p:nvSpPr>
        <p:spPr/>
        <p:txBody>
          <a:bodyPr/>
          <a:lstStyle/>
          <a:p>
            <a:r>
              <a:rPr lang="cs-CZ" dirty="0" smtClean="0"/>
              <a:t>Ochrana soukromí </a:t>
            </a:r>
            <a:endParaRPr lang="cs-CZ" dirty="0"/>
          </a:p>
        </p:txBody>
      </p:sp>
    </p:spTree>
    <p:extLst>
      <p:ext uri="{BB962C8B-B14F-4D97-AF65-F5344CB8AC3E}">
        <p14:creationId xmlns:p14="http://schemas.microsoft.com/office/powerpoint/2010/main" val="24493635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a:bodyPr>
          <a:lstStyle/>
          <a:p>
            <a:pPr marL="0" indent="0">
              <a:buNone/>
            </a:pPr>
            <a:r>
              <a:rPr lang="cs-CZ" dirty="0"/>
              <a:t>	 J</a:t>
            </a:r>
            <a:r>
              <a:rPr lang="cs-CZ" dirty="0" smtClean="0"/>
              <a:t>iž </a:t>
            </a:r>
            <a:r>
              <a:rPr lang="cs-CZ" dirty="0"/>
              <a:t>v roce 1928 píše soudce NS USA Brandeis v následně hojně citovaném disentu (k rozhodnutí </a:t>
            </a:r>
            <a:r>
              <a:rPr lang="cs-CZ" dirty="0" err="1"/>
              <a:t>Olmstead</a:t>
            </a:r>
            <a:r>
              <a:rPr lang="cs-CZ" dirty="0"/>
              <a:t> v. United </a:t>
            </a:r>
            <a:r>
              <a:rPr lang="cs-CZ" dirty="0" err="1"/>
              <a:t>States</a:t>
            </a:r>
            <a:r>
              <a:rPr lang="cs-CZ" dirty="0"/>
              <a:t>) následující hodnocení soukromí: "Tvůrci naší Ústavy na sebe vzali odpovědnost vytvořit příznivé podmínky pro usilování o štěstí ... Přiznali právo (proti státu) být ponechán ‚sám sobě' - což je nejkomplexnější či nejobsažnější právo ze všech a zároveň i právo, které je nejvzácnější civilizovanému lidstvu." </a:t>
            </a:r>
            <a:endParaRPr lang="cs-CZ" dirty="0" smtClean="0"/>
          </a:p>
        </p:txBody>
      </p:sp>
      <p:sp>
        <p:nvSpPr>
          <p:cNvPr id="4" name="Zástupný symbol pro zápatí 3"/>
          <p:cNvSpPr>
            <a:spLocks noGrp="1"/>
          </p:cNvSpPr>
          <p:nvPr>
            <p:ph type="ftr" sz="quarter" idx="3"/>
          </p:nvPr>
        </p:nvSpPr>
        <p:spPr/>
        <p:txBody>
          <a:bodyPr/>
          <a:lstStyle/>
          <a:p>
            <a:r>
              <a:rPr lang="cs-CZ" dirty="0" smtClean="0"/>
              <a:t>Ochrana soukromí </a:t>
            </a:r>
            <a:endParaRPr lang="cs-CZ" dirty="0"/>
          </a:p>
        </p:txBody>
      </p:sp>
    </p:spTree>
    <p:extLst>
      <p:ext uri="{BB962C8B-B14F-4D97-AF65-F5344CB8AC3E}">
        <p14:creationId xmlns:p14="http://schemas.microsoft.com/office/powerpoint/2010/main" val="33623467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Proporcionalita v praxi </a:t>
            </a:r>
            <a:endParaRPr lang="cs-CZ" dirty="0"/>
          </a:p>
        </p:txBody>
      </p:sp>
      <p:sp>
        <p:nvSpPr>
          <p:cNvPr id="3" name="Zástupný symbol pro obsah 2"/>
          <p:cNvSpPr>
            <a:spLocks noGrp="1"/>
          </p:cNvSpPr>
          <p:nvPr>
            <p:ph idx="1"/>
          </p:nvPr>
        </p:nvSpPr>
        <p:spPr/>
        <p:txBody>
          <a:bodyPr>
            <a:normAutofit/>
          </a:bodyPr>
          <a:lstStyle/>
          <a:p>
            <a:pPr marL="0" indent="0">
              <a:buNone/>
            </a:pPr>
            <a:r>
              <a:rPr lang="cs-CZ" dirty="0" smtClean="0"/>
              <a:t> </a:t>
            </a:r>
            <a:r>
              <a:rPr lang="cs-CZ" dirty="0"/>
              <a:t>Karel Opička byl   pravomocně odsouzen za spáchání trestného činu </a:t>
            </a:r>
            <a:r>
              <a:rPr lang="cs-CZ"/>
              <a:t>pomluvy </a:t>
            </a:r>
            <a:r>
              <a:rPr lang="cs-CZ" smtClean="0"/>
              <a:t>k </a:t>
            </a:r>
            <a:r>
              <a:rPr lang="cs-CZ" dirty="0"/>
              <a:t>podmíněnému trestu odnětí svobody v trvání 1 roku. Tohoto činu se měl dopustit tím, že na politickém shromáždění před parlamentními volbami o jednom z kandidátů prohlásil, že je to šmejd, který vytuneloval podnik XXX a opustil svou manželku s mladou milenkou. V následné televizní debatě se osočený kandidát hájil tím, že trestní stíhání proti němu bylo zastaveno a že první si našla milence jeho manželka.</a:t>
            </a:r>
            <a:endParaRPr lang="cs-CZ" dirty="0" smtClean="0"/>
          </a:p>
        </p:txBody>
      </p:sp>
      <p:sp>
        <p:nvSpPr>
          <p:cNvPr id="4" name="Zástupný symbol pro zápatí 3"/>
          <p:cNvSpPr>
            <a:spLocks noGrp="1"/>
          </p:cNvSpPr>
          <p:nvPr>
            <p:ph type="ftr" sz="quarter" idx="3"/>
          </p:nvPr>
        </p:nvSpPr>
        <p:spPr/>
        <p:txBody>
          <a:bodyPr/>
          <a:lstStyle/>
          <a:p>
            <a:r>
              <a:rPr lang="cs-CZ" dirty="0" smtClean="0"/>
              <a:t>Střet svobody projevu a práva na soukromí </a:t>
            </a:r>
            <a:endParaRPr lang="cs-CZ" dirty="0"/>
          </a:p>
        </p:txBody>
      </p:sp>
    </p:spTree>
    <p:extLst>
      <p:ext uri="{BB962C8B-B14F-4D97-AF65-F5344CB8AC3E}">
        <p14:creationId xmlns:p14="http://schemas.microsoft.com/office/powerpoint/2010/main" val="16918298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Odpovědnost </a:t>
            </a:r>
            <a:endParaRPr lang="cs-CZ" dirty="0"/>
          </a:p>
        </p:txBody>
      </p:sp>
      <p:sp>
        <p:nvSpPr>
          <p:cNvPr id="3" name="Zástupný symbol pro obsah 2"/>
          <p:cNvSpPr>
            <a:spLocks noGrp="1"/>
          </p:cNvSpPr>
          <p:nvPr>
            <p:ph idx="1"/>
          </p:nvPr>
        </p:nvSpPr>
        <p:spPr/>
        <p:txBody>
          <a:bodyPr>
            <a:normAutofit/>
          </a:bodyPr>
          <a:lstStyle/>
          <a:p>
            <a:pPr marL="0" indent="0" algn="just">
              <a:buNone/>
            </a:pPr>
            <a:r>
              <a:rPr lang="cs-CZ" dirty="0" smtClean="0"/>
              <a:t>Výkon </a:t>
            </a:r>
            <a:r>
              <a:rPr lang="cs-CZ" dirty="0"/>
              <a:t>svobody projevu zahrnuje i povinnost </a:t>
            </a:r>
            <a:r>
              <a:rPr lang="cs-CZ" dirty="0" smtClean="0"/>
              <a:t>a odpovědnost.</a:t>
            </a:r>
          </a:p>
          <a:p>
            <a:pPr marL="0" indent="0" algn="just">
              <a:buNone/>
            </a:pPr>
            <a:endParaRPr lang="cs-CZ" dirty="0"/>
          </a:p>
          <a:p>
            <a:pPr marL="0" indent="0" algn="just">
              <a:buNone/>
            </a:pPr>
            <a:endParaRPr lang="cs-CZ" dirty="0"/>
          </a:p>
          <a:p>
            <a:pPr marL="0" indent="0" algn="just">
              <a:buNone/>
            </a:pPr>
            <a:r>
              <a:rPr lang="cs-CZ" dirty="0"/>
              <a:t>a</a:t>
            </a:r>
            <a:r>
              <a:rPr lang="cs-CZ" dirty="0" smtClean="0"/>
              <a:t>dresováno zejména novinářům a provozovatelům vysílání a státním zaměstnancům (tedy i soudcům)</a:t>
            </a:r>
            <a:endParaRPr lang="cs-CZ" dirty="0"/>
          </a:p>
          <a:p>
            <a:pPr marL="0" indent="0">
              <a:buNone/>
            </a:pPr>
            <a:endParaRPr lang="cs-CZ" dirty="0" smtClean="0"/>
          </a:p>
        </p:txBody>
      </p:sp>
      <p:sp>
        <p:nvSpPr>
          <p:cNvPr id="4" name="Zástupný symbol pro zápatí 3"/>
          <p:cNvSpPr>
            <a:spLocks noGrp="1"/>
          </p:cNvSpPr>
          <p:nvPr>
            <p:ph type="ftr" sz="quarter" idx="3"/>
          </p:nvPr>
        </p:nvSpPr>
        <p:spPr/>
        <p:txBody>
          <a:bodyPr/>
          <a:lstStyle/>
          <a:p>
            <a:r>
              <a:rPr lang="cs-CZ" dirty="0" smtClean="0"/>
              <a:t>čl</a:t>
            </a:r>
            <a:r>
              <a:rPr lang="cs-CZ" dirty="0"/>
              <a:t>. 10 odst. 2 Evropské úmluvy o ochraně lidských </a:t>
            </a:r>
            <a:r>
              <a:rPr lang="cs-CZ" dirty="0" smtClean="0"/>
              <a:t>práv</a:t>
            </a:r>
            <a:endParaRPr lang="cs-CZ" dirty="0"/>
          </a:p>
        </p:txBody>
      </p:sp>
    </p:spTree>
    <p:extLst>
      <p:ext uri="{BB962C8B-B14F-4D97-AF65-F5344CB8AC3E}">
        <p14:creationId xmlns:p14="http://schemas.microsoft.com/office/powerpoint/2010/main" val="2925151931"/>
      </p:ext>
    </p:extLst>
  </p:cSld>
  <p:clrMapOvr>
    <a:masterClrMapping/>
  </p:clrMapOvr>
  <p:timing>
    <p:tnLst>
      <p:par>
        <p:cTn id="1" dur="indefinite" restart="never" nodeType="tmRoot"/>
      </p:par>
    </p:tnLst>
  </p:timing>
</p:sld>
</file>

<file path=ppt/theme/theme1.xml><?xml version="1.0" encoding="utf-8"?>
<a:theme xmlns:a="http://schemas.openxmlformats.org/drawingml/2006/main" name="Ústavní_soud_PPT2">
  <a:themeElements>
    <a:clrScheme name="Ústavní soud 2">
      <a:dk1>
        <a:sysClr val="windowText" lastClr="000000"/>
      </a:dk1>
      <a:lt1>
        <a:sysClr val="window" lastClr="FFFFFF"/>
      </a:lt1>
      <a:dk2>
        <a:srgbClr val="000000"/>
      </a:dk2>
      <a:lt2>
        <a:srgbClr val="FFFFFF"/>
      </a:lt2>
      <a:accent1>
        <a:srgbClr val="8B7B71"/>
      </a:accent1>
      <a:accent2>
        <a:srgbClr val="C4A694"/>
      </a:accent2>
      <a:accent3>
        <a:srgbClr val="C5C4C3"/>
      </a:accent3>
      <a:accent4>
        <a:srgbClr val="646461"/>
      </a:accent4>
      <a:accent5>
        <a:srgbClr val="8B7B71"/>
      </a:accent5>
      <a:accent6>
        <a:srgbClr val="C4A694"/>
      </a:accent6>
      <a:hlink>
        <a:srgbClr val="8B7B71"/>
      </a:hlink>
      <a:folHlink>
        <a:srgbClr val="646461"/>
      </a:folHlink>
    </a:clrScheme>
    <a:fontScheme name="Ustavni soud">
      <a:majorFont>
        <a:latin typeface="Georgia"/>
        <a:ea typeface=""/>
        <a:cs typeface=""/>
      </a:majorFont>
      <a:minorFont>
        <a:latin typeface="Georgia"/>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wrap="square" lIns="91440" tIns="45720" rIns="91440" bIns="45720" rtlCol="0" anchor="b" anchorCtr="0">
        <a:noAutofit/>
      </a:bodyPr>
      <a:lstStyle>
        <a:defPPr marL="0" marR="0" indent="0" algn="l" defTabSz="914400" rtl="0" eaLnBrk="1" fontAlgn="auto" latinLnBrk="0" hangingPunct="1">
          <a:lnSpc>
            <a:spcPct val="100000"/>
          </a:lnSpc>
          <a:spcBef>
            <a:spcPct val="0"/>
          </a:spcBef>
          <a:spcAft>
            <a:spcPts val="0"/>
          </a:spcAft>
          <a:buClrTx/>
          <a:buSzTx/>
          <a:buFontTx/>
          <a:buNone/>
          <a:tabLst/>
          <a:defRPr kumimoji="0" sz="1800" b="0" i="0" u="none" strike="noStrike" kern="1200" cap="none" spc="0" normalizeH="0" baseline="0" noProof="0" dirty="0" err="1" smtClean="0">
            <a:ln>
              <a:noFill/>
            </a:ln>
            <a:solidFill>
              <a:schemeClr val="bg1"/>
            </a:solidFill>
            <a:effectLst/>
            <a:uLnTx/>
            <a:uFillTx/>
            <a:latin typeface="+mj-lt"/>
            <a:ea typeface="+mj-ea"/>
            <a:cs typeface="+mj-cs"/>
          </a:defRPr>
        </a:defPPr>
      </a:lstStyle>
    </a:txDef>
  </a:objectDefaults>
  <a:extraClrSchemeLst/>
</a:theme>
</file>

<file path=ppt/theme/theme2.xml><?xml version="1.0" encoding="utf-8"?>
<a:theme xmlns:a="http://schemas.openxmlformats.org/drawingml/2006/main" name="Obsahové snímky">
  <a:themeElements>
    <a:clrScheme name="Ústavní soud 2">
      <a:dk1>
        <a:sysClr val="windowText" lastClr="000000"/>
      </a:dk1>
      <a:lt1>
        <a:sysClr val="window" lastClr="FFFFFF"/>
      </a:lt1>
      <a:dk2>
        <a:srgbClr val="000000"/>
      </a:dk2>
      <a:lt2>
        <a:srgbClr val="FFFFFF"/>
      </a:lt2>
      <a:accent1>
        <a:srgbClr val="8B7B71"/>
      </a:accent1>
      <a:accent2>
        <a:srgbClr val="C4A694"/>
      </a:accent2>
      <a:accent3>
        <a:srgbClr val="C5C4C3"/>
      </a:accent3>
      <a:accent4>
        <a:srgbClr val="646461"/>
      </a:accent4>
      <a:accent5>
        <a:srgbClr val="8B7B71"/>
      </a:accent5>
      <a:accent6>
        <a:srgbClr val="C4A694"/>
      </a:accent6>
      <a:hlink>
        <a:srgbClr val="8B7B71"/>
      </a:hlink>
      <a:folHlink>
        <a:srgbClr val="646461"/>
      </a:folHlink>
    </a:clrScheme>
    <a:fontScheme name="Ustavni soud">
      <a:majorFont>
        <a:latin typeface="Georgia"/>
        <a:ea typeface=""/>
        <a:cs typeface=""/>
      </a:majorFont>
      <a:minorFont>
        <a:latin typeface="Georgia"/>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Vlastní návrh">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2_Vlastní návrh">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Vlastní návrh">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Ústavní_soud_PPT2</Template>
  <TotalTime>2043</TotalTime>
  <Words>1302</Words>
  <Application>Microsoft Office PowerPoint</Application>
  <PresentationFormat>Předvádění na obrazovce (4:3)</PresentationFormat>
  <Paragraphs>136</Paragraphs>
  <Slides>21</Slides>
  <Notes>0</Notes>
  <HiddenSlides>0</HiddenSlides>
  <MMClips>0</MMClips>
  <ScaleCrop>false</ScaleCrop>
  <HeadingPairs>
    <vt:vector size="6" baseType="variant">
      <vt:variant>
        <vt:lpstr>Použitá písma</vt:lpstr>
      </vt:variant>
      <vt:variant>
        <vt:i4>4</vt:i4>
      </vt:variant>
      <vt:variant>
        <vt:lpstr>Motiv</vt:lpstr>
      </vt:variant>
      <vt:variant>
        <vt:i4>5</vt:i4>
      </vt:variant>
      <vt:variant>
        <vt:lpstr>Nadpisy snímků</vt:lpstr>
      </vt:variant>
      <vt:variant>
        <vt:i4>21</vt:i4>
      </vt:variant>
    </vt:vector>
  </HeadingPairs>
  <TitlesOfParts>
    <vt:vector size="30" baseType="lpstr">
      <vt:lpstr>Arial</vt:lpstr>
      <vt:lpstr>Calibri</vt:lpstr>
      <vt:lpstr>Calibri Light</vt:lpstr>
      <vt:lpstr>Georgia</vt:lpstr>
      <vt:lpstr>Ústavní_soud_PPT2</vt:lpstr>
      <vt:lpstr>Obsahové snímky</vt:lpstr>
      <vt:lpstr>1_Vlastní návrh</vt:lpstr>
      <vt:lpstr>2_Vlastní návrh</vt:lpstr>
      <vt:lpstr>Vlastní návrh</vt:lpstr>
      <vt:lpstr>K čemu slouží v demokracii média ? </vt:lpstr>
      <vt:lpstr>Ochrana soukromí </vt:lpstr>
      <vt:lpstr>Listina čl. 17</vt:lpstr>
      <vt:lpstr>Evropská úmluva čl. 10</vt:lpstr>
      <vt:lpstr>Listina čl. 10</vt:lpstr>
      <vt:lpstr>Úmluva čl. 8</vt:lpstr>
      <vt:lpstr>Prezentace aplikace PowerPoint</vt:lpstr>
      <vt:lpstr>Proporcionalita v praxi </vt:lpstr>
      <vt:lpstr>Odpovědnost </vt:lpstr>
      <vt:lpstr>Role novinářů </vt:lpstr>
      <vt:lpstr>Odpovědnost </vt:lpstr>
      <vt:lpstr>Svoboda projevu a její omezení </vt:lpstr>
      <vt:lpstr>Svoboda projevu a její omezení </vt:lpstr>
      <vt:lpstr>Z jednoho soudcovského blogu</vt:lpstr>
      <vt:lpstr>Judikatura ESLP</vt:lpstr>
      <vt:lpstr>Judikatura ESLP</vt:lpstr>
      <vt:lpstr>IV. ÚS 146/04 </vt:lpstr>
      <vt:lpstr>Zeman vs. Brezina I. ÚS 453/03</vt:lpstr>
      <vt:lpstr>Zeman vs. Brezina I. ÚS 453/03 </vt:lpstr>
      <vt:lpstr>Trabant vs. Mercedes  I.ÚS 823/11 </vt:lpstr>
      <vt:lpstr>Viewegh s milenkou I.ÚS 1586/09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Kristy</dc:creator>
  <cp:lastModifiedBy>Simackova Katerina</cp:lastModifiedBy>
  <cp:revision>109</cp:revision>
  <cp:lastPrinted>2017-09-19T19:23:41Z</cp:lastPrinted>
  <dcterms:created xsi:type="dcterms:W3CDTF">2014-11-19T20:05:51Z</dcterms:created>
  <dcterms:modified xsi:type="dcterms:W3CDTF">2018-11-28T12:38:10Z</dcterms:modified>
</cp:coreProperties>
</file>