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3" r:id="rId3"/>
    <p:sldId id="269" r:id="rId4"/>
    <p:sldId id="284" r:id="rId5"/>
    <p:sldId id="266" r:id="rId6"/>
    <p:sldId id="285" r:id="rId7"/>
    <p:sldId id="270" r:id="rId8"/>
    <p:sldId id="263" r:id="rId9"/>
    <p:sldId id="273" r:id="rId10"/>
    <p:sldId id="301" r:id="rId11"/>
    <p:sldId id="298" r:id="rId12"/>
    <p:sldId id="294" r:id="rId13"/>
    <p:sldId id="299" r:id="rId14"/>
    <p:sldId id="295" r:id="rId15"/>
    <p:sldId id="297" r:id="rId16"/>
    <p:sldId id="289" r:id="rId17"/>
    <p:sldId id="302" r:id="rId18"/>
    <p:sldId id="286" r:id="rId19"/>
    <p:sldId id="290" r:id="rId20"/>
    <p:sldId id="287" r:id="rId21"/>
    <p:sldId id="300" r:id="rId22"/>
    <p:sldId id="296" r:id="rId23"/>
    <p:sldId id="292" r:id="rId24"/>
    <p:sldId id="293" r:id="rId25"/>
    <p:sldId id="303" r:id="rId26"/>
    <p:sldId id="282"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0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5BD988-A505-4AFD-8FD8-D5D96D45DA0F}" type="datetimeFigureOut">
              <a:rPr lang="cs-CZ" smtClean="0"/>
              <a:t>22.10.2018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2931A9-383C-40E2-A7CD-AA56D77DD7F5}" type="slidenum">
              <a:rPr lang="cs-CZ" smtClean="0"/>
              <a:t>‹#›</a:t>
            </a:fld>
            <a:endParaRPr lang="cs-CZ"/>
          </a:p>
        </p:txBody>
      </p:sp>
    </p:spTree>
    <p:extLst>
      <p:ext uri="{BB962C8B-B14F-4D97-AF65-F5344CB8AC3E}">
        <p14:creationId xmlns:p14="http://schemas.microsoft.com/office/powerpoint/2010/main" val="640000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mtClean="0"/>
              <a:t>pre-crime</a:t>
            </a:r>
            <a:r>
              <a:rPr lang="cs-CZ" baseline="0" smtClean="0"/>
              <a:t> – minority report</a:t>
            </a:r>
          </a:p>
          <a:p>
            <a:r>
              <a:rPr lang="cs-CZ" baseline="0" smtClean="0"/>
              <a:t>minitrue – ministry of truth - orwell</a:t>
            </a:r>
          </a:p>
          <a:p>
            <a:endParaRPr lang="cs-CZ"/>
          </a:p>
        </p:txBody>
      </p:sp>
      <p:sp>
        <p:nvSpPr>
          <p:cNvPr id="4" name="Zástupný symbol pro číslo snímku 3"/>
          <p:cNvSpPr>
            <a:spLocks noGrp="1"/>
          </p:cNvSpPr>
          <p:nvPr>
            <p:ph type="sldNum" sz="quarter" idx="10"/>
          </p:nvPr>
        </p:nvSpPr>
        <p:spPr/>
        <p:txBody>
          <a:bodyPr/>
          <a:lstStyle/>
          <a:p>
            <a:fld id="{412931A9-383C-40E2-A7CD-AA56D77DD7F5}" type="slidenum">
              <a:rPr lang="cs-CZ" smtClean="0"/>
              <a:t>8</a:t>
            </a:fld>
            <a:endParaRPr lang="cs-CZ"/>
          </a:p>
        </p:txBody>
      </p:sp>
    </p:spTree>
    <p:extLst>
      <p:ext uri="{BB962C8B-B14F-4D97-AF65-F5344CB8AC3E}">
        <p14:creationId xmlns:p14="http://schemas.microsoft.com/office/powerpoint/2010/main" val="772301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FC31729-696D-45BB-9B42-1F7AB81E8C47}" type="datetime1">
              <a:rPr lang="cs-CZ" smtClean="0"/>
              <a:t>22.10.2018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3090207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B42A79C-3544-4ED8-B95A-69883BB0AB16}" type="datetime1">
              <a:rPr lang="cs-CZ" smtClean="0"/>
              <a:t>22.10.2018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732986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7D6CE39-2E6C-4E46-BCAD-5FB446BD34F9}" type="datetime1">
              <a:rPr lang="cs-CZ" smtClean="0"/>
              <a:t>22.10.2018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3507922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B2BD29-26E7-46B9-9528-2CDEEE36A3C1}" type="datetime1">
              <a:rPr lang="cs-CZ" smtClean="0"/>
              <a:t>22.10.2018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4001848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E6FC80B-C23D-4F1D-8E9A-DBC30E7D5C8C}" type="datetime1">
              <a:rPr lang="cs-CZ" smtClean="0"/>
              <a:t>22.10.2018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2769450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005D69B-1E0E-475B-9BA5-62BCEFC816BA}" type="datetime1">
              <a:rPr lang="cs-CZ" smtClean="0"/>
              <a:t>22.10.2018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4057753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3E4928B-0F9B-400B-B539-FCFF0FA8451B}" type="datetime1">
              <a:rPr lang="cs-CZ" smtClean="0"/>
              <a:t>22.10.2018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4126130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91C1350-4DA7-4CB6-B243-FB40B749B1F6}" type="datetime1">
              <a:rPr lang="cs-CZ" smtClean="0"/>
              <a:t>22.10.2018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1046379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DD40705-F969-4C26-9896-426BF1428426}" type="datetime1">
              <a:rPr lang="cs-CZ" smtClean="0"/>
              <a:t>22.10.2018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416121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75DF2D4-BFAF-4236-A716-95239249F86E}" type="datetime1">
              <a:rPr lang="cs-CZ" smtClean="0"/>
              <a:t>22.10.2018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2343859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63E0F8A-3D2F-4BF2-9B13-B4F9D8245071}" type="datetime1">
              <a:rPr lang="cs-CZ" smtClean="0"/>
              <a:t>22.10.2018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2462065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AE139-1DA9-4186-A26D-34AFB368BB39}" type="datetime1">
              <a:rPr lang="cs-CZ" smtClean="0"/>
              <a:t>22.10.2018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E931A5-707D-4154-9A78-6E08E809D04E}" type="slidenum">
              <a:rPr lang="cs-CZ" smtClean="0"/>
              <a:t>‹#›</a:t>
            </a:fld>
            <a:endParaRPr lang="cs-CZ"/>
          </a:p>
        </p:txBody>
      </p:sp>
    </p:spTree>
    <p:extLst>
      <p:ext uri="{BB962C8B-B14F-4D97-AF65-F5344CB8AC3E}">
        <p14:creationId xmlns:p14="http://schemas.microsoft.com/office/powerpoint/2010/main" val="1071177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venice.coe.int/webforms/documents/CDL-AD(2004)011-e.asp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ec.europa.eu/commission/news/whistleblower-protection-2018-apr-23_e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nytimes.com/2018/09/05/opinion/trump-white-house-anonymous-resistance.html" TargetMode="External"/><Relationship Id="rId2" Type="http://schemas.openxmlformats.org/officeDocument/2006/relationships/hyperlink" Target="https://search.coe.int/cm/Pages/result_details.aspx?ObjectID=09000016805e2fd2" TargetMode="External"/><Relationship Id="rId1" Type="http://schemas.openxmlformats.org/officeDocument/2006/relationships/slideLayout" Target="../slideLayouts/slideLayout2.xml"/><Relationship Id="rId4" Type="http://schemas.openxmlformats.org/officeDocument/2006/relationships/hyperlink" Target="https://rsf.org/en/news/emergency-southwest-syria-un-asked-protect-dozens-journalists-danger"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europa.eu/rapid/press-release_IP-18-1169_en.htm" TargetMode="External"/><Relationship Id="rId2" Type="http://schemas.openxmlformats.org/officeDocument/2006/relationships/hyperlink" Target="https://motherboard.vice.com/en_us/article/xwk9zd/how-facebook-content-moderation-works" TargetMode="External"/><Relationship Id="rId1" Type="http://schemas.openxmlformats.org/officeDocument/2006/relationships/slideLayout" Target="../slideLayouts/slideLayout2.xml"/><Relationship Id="rId4" Type="http://schemas.openxmlformats.org/officeDocument/2006/relationships/hyperlink" Target="https://ec.europa.eu/digital-single-market/en/news/final-report-high-level-expert-group-fake-news-and-online-disinformation"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heinonline.org/HOL/P?h=hein.journals/edinlr16&amp;i=254" TargetMode="External"/><Relationship Id="rId2" Type="http://schemas.openxmlformats.org/officeDocument/2006/relationships/hyperlink" Target="https://heinonline.org/HOL/P?h=hein.journals/edinslr2&amp;i=4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heinonline.org/HOL/P?h=hein.journals/qmjip2&amp;i=389" TargetMode="External"/><Relationship Id="rId2" Type="http://schemas.openxmlformats.org/officeDocument/2006/relationships/hyperlink" Target="https://heinonline.org/HOL/P?h=hein.journals/intlm51&amp;i=67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apers.ssrn.com/abstract=2883043" TargetMode="External"/><Relationship Id="rId2" Type="http://schemas.openxmlformats.org/officeDocument/2006/relationships/hyperlink" Target="https://heinonline.org/HOL/P?h=hein.journals/wmlr56&amp;i=1326" TargetMode="External"/><Relationship Id="rId1" Type="http://schemas.openxmlformats.org/officeDocument/2006/relationships/slideLayout" Target="../slideLayouts/slideLayout2.xml"/><Relationship Id="rId6" Type="http://schemas.openxmlformats.org/officeDocument/2006/relationships/hyperlink" Target="https://rm.coe.int/freedom-of-expression-the-media-and-journalists-iris-themes-vol-iii-de/16807c1181" TargetMode="External"/><Relationship Id="rId5" Type="http://schemas.openxmlformats.org/officeDocument/2006/relationships/hyperlink" Target="https://globalfreedomofexpression.columbia.edu/cases/" TargetMode="External"/><Relationship Id="rId4" Type="http://schemas.openxmlformats.org/officeDocument/2006/relationships/hyperlink" Target="http://article19.shorthand.com/"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a:t>Privacy protection online </a:t>
            </a:r>
            <a:r>
              <a:rPr lang="cs-CZ" b="1" smtClean="0"/>
              <a:t>II </a:t>
            </a:r>
            <a:br>
              <a:rPr lang="cs-CZ" b="1" smtClean="0"/>
            </a:br>
            <a:r>
              <a:rPr lang="en-US" b="1" smtClean="0"/>
              <a:t>Free </a:t>
            </a:r>
            <a:r>
              <a:rPr lang="en-US" b="1"/>
              <a:t>Speech and Media law</a:t>
            </a:r>
            <a:endParaRPr lang="cs-CZ"/>
          </a:p>
        </p:txBody>
      </p:sp>
      <p:sp>
        <p:nvSpPr>
          <p:cNvPr id="3" name="Podnadpis 2"/>
          <p:cNvSpPr>
            <a:spLocks noGrp="1"/>
          </p:cNvSpPr>
          <p:nvPr>
            <p:ph type="subTitle" idx="1"/>
          </p:nvPr>
        </p:nvSpPr>
        <p:spPr>
          <a:xfrm>
            <a:off x="1403648" y="4581128"/>
            <a:ext cx="6400800" cy="1129680"/>
          </a:xfrm>
        </p:spPr>
        <p:txBody>
          <a:bodyPr>
            <a:normAutofit fontScale="70000" lnSpcReduction="20000"/>
          </a:bodyPr>
          <a:lstStyle/>
          <a:p>
            <a:r>
              <a:rPr lang="en-US" b="1"/>
              <a:t>MVV1368K Privacy and Personal </a:t>
            </a:r>
            <a:r>
              <a:rPr lang="en-US" b="1" smtClean="0"/>
              <a:t>Data</a:t>
            </a:r>
            <a:endParaRPr lang="cs-CZ" b="1" smtClean="0"/>
          </a:p>
          <a:p>
            <a:r>
              <a:rPr lang="cs-CZ" b="1" smtClean="0"/>
              <a:t>Matěj Myška</a:t>
            </a:r>
          </a:p>
          <a:p>
            <a:r>
              <a:rPr lang="cs-CZ" b="1" smtClean="0"/>
              <a:t>František </a:t>
            </a:r>
            <a:r>
              <a:rPr lang="cs-CZ" b="1" smtClean="0"/>
              <a:t>Kasl</a:t>
            </a:r>
            <a:endParaRPr lang="en-US" b="1"/>
          </a:p>
          <a:p>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a:t>
            </a:fld>
            <a:r>
              <a:rPr lang="cs-CZ" smtClean="0"/>
              <a:t>/26</a:t>
            </a:r>
            <a:endParaRPr lang="cs-CZ"/>
          </a:p>
        </p:txBody>
      </p:sp>
      <p:pic>
        <p:nvPicPr>
          <p:cNvPr id="4098" name="Picture 2" descr="Související obráz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188640"/>
            <a:ext cx="1728195" cy="1677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6891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smtClean="0"/>
              <a:t>Freedom of expression</a:t>
            </a:r>
            <a:r>
              <a:rPr lang="cs-CZ" sz="3200" smtClean="0"/>
              <a:t/>
            </a:r>
            <a:br>
              <a:rPr lang="cs-CZ" sz="3200" smtClean="0"/>
            </a:br>
            <a:r>
              <a:rPr lang="cs-CZ" sz="3200" smtClean="0"/>
              <a:t>What is the underlying value for free speech?</a:t>
            </a:r>
            <a:endParaRPr lang="cs-CZ" sz="3200"/>
          </a:p>
        </p:txBody>
      </p:sp>
      <p:sp>
        <p:nvSpPr>
          <p:cNvPr id="3" name="Zástupný symbol pro obsah 2"/>
          <p:cNvSpPr>
            <a:spLocks noGrp="1"/>
          </p:cNvSpPr>
          <p:nvPr>
            <p:ph idx="1"/>
          </p:nvPr>
        </p:nvSpPr>
        <p:spPr>
          <a:xfrm>
            <a:off x="323528" y="1600200"/>
            <a:ext cx="8496944" cy="4525963"/>
          </a:xfrm>
        </p:spPr>
        <p:txBody>
          <a:bodyPr>
            <a:normAutofit fontScale="92500"/>
          </a:bodyPr>
          <a:lstStyle/>
          <a:p>
            <a:r>
              <a:rPr lang="cs-CZ" smtClean="0"/>
              <a:t>value – purpose – moral justification</a:t>
            </a:r>
          </a:p>
          <a:p>
            <a:pPr lvl="1"/>
            <a:r>
              <a:rPr lang="cs-CZ" smtClean="0"/>
              <a:t>basic foundation of any </a:t>
            </a:r>
            <a:r>
              <a:rPr lang="cs-CZ" b="1" smtClean="0"/>
              <a:t>democratic society</a:t>
            </a:r>
          </a:p>
          <a:p>
            <a:pPr lvl="1"/>
            <a:r>
              <a:rPr lang="cs-CZ" smtClean="0"/>
              <a:t>central part in protection of the fundamental rights</a:t>
            </a:r>
          </a:p>
          <a:p>
            <a:pPr lvl="1"/>
            <a:r>
              <a:rPr lang="cs-CZ" smtClean="0"/>
              <a:t>protection of </a:t>
            </a:r>
            <a:r>
              <a:rPr lang="cs-CZ" b="1" smtClean="0"/>
              <a:t>public debate</a:t>
            </a:r>
            <a:r>
              <a:rPr lang="cs-CZ" smtClean="0"/>
              <a:t>, opposite views, speaking one´s mind, </a:t>
            </a:r>
            <a:r>
              <a:rPr lang="cs-CZ" b="1" smtClean="0"/>
              <a:t>discourse, dissent</a:t>
            </a:r>
          </a:p>
          <a:p>
            <a:r>
              <a:rPr lang="cs-CZ" b="1" smtClean="0"/>
              <a:t>conflict of rights </a:t>
            </a:r>
          </a:p>
          <a:p>
            <a:pPr lvl="1"/>
            <a:r>
              <a:rPr lang="cs-CZ" smtClean="0"/>
              <a:t>personality rights = privacy / dignity / reputation...</a:t>
            </a:r>
          </a:p>
          <a:p>
            <a:r>
              <a:rPr lang="cs-CZ" b="1"/>
              <a:t>abuse of </a:t>
            </a:r>
            <a:r>
              <a:rPr lang="cs-CZ" b="1"/>
              <a:t>free </a:t>
            </a:r>
            <a:r>
              <a:rPr lang="cs-CZ" b="1" smtClean="0"/>
              <a:t>speech </a:t>
            </a:r>
          </a:p>
          <a:p>
            <a:pPr lvl="1"/>
            <a:r>
              <a:rPr lang="cs-CZ" smtClean="0"/>
              <a:t>fake news / disinformation / slander / libel / hate speech</a:t>
            </a:r>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10</a:t>
            </a:fld>
            <a:endParaRPr lang="cs-CZ"/>
          </a:p>
        </p:txBody>
      </p:sp>
    </p:spTree>
    <p:extLst>
      <p:ext uri="{BB962C8B-B14F-4D97-AF65-F5344CB8AC3E}">
        <p14:creationId xmlns:p14="http://schemas.microsoft.com/office/powerpoint/2010/main" val="3244161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smtClean="0"/>
              <a:t>Sharing v harassment</a:t>
            </a:r>
            <a:r>
              <a:rPr lang="cs-CZ" sz="3200" smtClean="0"/>
              <a:t/>
            </a:r>
            <a:br>
              <a:rPr lang="cs-CZ" sz="3200" smtClean="0"/>
            </a:br>
            <a:r>
              <a:rPr lang="cs-CZ" sz="3200" smtClean="0"/>
              <a:t>How does the context matter in free speech?</a:t>
            </a:r>
            <a:endParaRPr lang="cs-CZ" sz="3200"/>
          </a:p>
        </p:txBody>
      </p:sp>
      <p:sp>
        <p:nvSpPr>
          <p:cNvPr id="3" name="Zástupný symbol pro obsah 2"/>
          <p:cNvSpPr>
            <a:spLocks noGrp="1"/>
          </p:cNvSpPr>
          <p:nvPr>
            <p:ph idx="1"/>
          </p:nvPr>
        </p:nvSpPr>
        <p:spPr/>
        <p:txBody>
          <a:bodyPr>
            <a:normAutofit fontScale="85000" lnSpcReduction="20000"/>
          </a:bodyPr>
          <a:lstStyle/>
          <a:p>
            <a:r>
              <a:rPr lang="cs-CZ" b="1" smtClean="0"/>
              <a:t>Context </a:t>
            </a:r>
          </a:p>
          <a:p>
            <a:pPr lvl="1"/>
            <a:r>
              <a:rPr lang="cs-CZ" smtClean="0"/>
              <a:t>consent / awareness / avoidance</a:t>
            </a:r>
          </a:p>
          <a:p>
            <a:pPr lvl="1"/>
            <a:r>
              <a:rPr lang="cs-CZ" smtClean="0"/>
              <a:t>positive x negative x embarassing x misleading</a:t>
            </a:r>
          </a:p>
          <a:p>
            <a:r>
              <a:rPr lang="cs-CZ" smtClean="0"/>
              <a:t>Targeted </a:t>
            </a:r>
            <a:r>
              <a:rPr lang="cs-CZ"/>
              <a:t>attention =&gt; intrusion of privacy?</a:t>
            </a:r>
          </a:p>
          <a:p>
            <a:pPr lvl="1"/>
            <a:r>
              <a:rPr lang="cs-CZ" b="1" smtClean="0"/>
              <a:t>actively seeked </a:t>
            </a:r>
            <a:r>
              <a:rPr lang="cs-CZ" b="1"/>
              <a:t>attention X undesired attention</a:t>
            </a:r>
          </a:p>
          <a:p>
            <a:pPr lvl="1"/>
            <a:r>
              <a:rPr lang="cs-CZ"/>
              <a:t>position of the target</a:t>
            </a:r>
          </a:p>
          <a:p>
            <a:pPr lvl="1"/>
            <a:r>
              <a:rPr lang="cs-CZ"/>
              <a:t>position of the observer / public</a:t>
            </a:r>
          </a:p>
          <a:p>
            <a:r>
              <a:rPr lang="cs-CZ"/>
              <a:t>free </a:t>
            </a:r>
            <a:r>
              <a:rPr lang="cs-CZ" smtClean="0"/>
              <a:t>speech + </a:t>
            </a:r>
            <a:r>
              <a:rPr lang="cs-CZ" b="1" smtClean="0"/>
              <a:t>social </a:t>
            </a:r>
            <a:r>
              <a:rPr lang="cs-CZ" b="1"/>
              <a:t>media </a:t>
            </a:r>
            <a:endParaRPr lang="cs-CZ" b="1" smtClean="0"/>
          </a:p>
          <a:p>
            <a:pPr lvl="1"/>
            <a:r>
              <a:rPr lang="cs-CZ"/>
              <a:t>new platform of presence / mass communication</a:t>
            </a:r>
          </a:p>
          <a:p>
            <a:pPr lvl="1"/>
            <a:r>
              <a:rPr lang="cs-CZ" b="1" smtClean="0"/>
              <a:t>reporting about others X reporting about oneself</a:t>
            </a:r>
          </a:p>
          <a:p>
            <a:pPr lvl="1"/>
            <a:r>
              <a:rPr lang="cs-CZ" smtClean="0"/>
              <a:t>fragmentation of sources – </a:t>
            </a:r>
            <a:r>
              <a:rPr lang="cs-CZ" b="1" smtClean="0"/>
              <a:t>users become reporters</a:t>
            </a:r>
          </a:p>
          <a:p>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11</a:t>
            </a:fld>
            <a:endParaRPr lang="cs-CZ"/>
          </a:p>
        </p:txBody>
      </p:sp>
    </p:spTree>
    <p:extLst>
      <p:ext uri="{BB962C8B-B14F-4D97-AF65-F5344CB8AC3E}">
        <p14:creationId xmlns:p14="http://schemas.microsoft.com/office/powerpoint/2010/main" val="829523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smtClean="0"/>
              <a:t>In the spotlight</a:t>
            </a:r>
            <a:br>
              <a:rPr lang="cs-CZ" b="1" smtClean="0"/>
            </a:br>
            <a:r>
              <a:rPr lang="cs-CZ" smtClean="0"/>
              <a:t>What is public an what is private?</a:t>
            </a:r>
            <a:endParaRPr lang="cs-CZ"/>
          </a:p>
        </p:txBody>
      </p:sp>
      <p:sp>
        <p:nvSpPr>
          <p:cNvPr id="3" name="Zástupný symbol pro obsah 2"/>
          <p:cNvSpPr>
            <a:spLocks noGrp="1"/>
          </p:cNvSpPr>
          <p:nvPr>
            <p:ph idx="1"/>
          </p:nvPr>
        </p:nvSpPr>
        <p:spPr/>
        <p:txBody>
          <a:bodyPr>
            <a:normAutofit lnSpcReduction="10000"/>
          </a:bodyPr>
          <a:lstStyle/>
          <a:p>
            <a:r>
              <a:rPr lang="cs-CZ" b="1" smtClean="0"/>
              <a:t>public life vs private life</a:t>
            </a:r>
          </a:p>
          <a:p>
            <a:pPr lvl="1"/>
            <a:r>
              <a:rPr lang="cs-CZ" smtClean="0"/>
              <a:t>exercise </a:t>
            </a:r>
            <a:r>
              <a:rPr lang="cs-CZ"/>
              <a:t>of official function x </a:t>
            </a:r>
          </a:p>
          <a:p>
            <a:pPr lvl="1"/>
            <a:r>
              <a:rPr lang="cs-CZ" smtClean="0"/>
              <a:t>activities of purely private nature</a:t>
            </a:r>
          </a:p>
          <a:p>
            <a:pPr lvl="2"/>
            <a:r>
              <a:rPr lang="cs-CZ" smtClean="0"/>
              <a:t>hobbies, walks, visit to restaurant, holiday activities</a:t>
            </a:r>
          </a:p>
          <a:p>
            <a:pPr lvl="1"/>
            <a:r>
              <a:rPr lang="cs-CZ" b="1" smtClean="0"/>
              <a:t>paparazzi </a:t>
            </a:r>
            <a:r>
              <a:rPr lang="cs-CZ"/>
              <a:t>=&gt; omnipresent surveillance?</a:t>
            </a:r>
          </a:p>
          <a:p>
            <a:pPr lvl="1"/>
            <a:r>
              <a:rPr lang="cs-CZ"/>
              <a:t>recognizable face =&gt; nowhere </a:t>
            </a:r>
            <a:r>
              <a:rPr lang="cs-CZ"/>
              <a:t>to </a:t>
            </a:r>
            <a:r>
              <a:rPr lang="cs-CZ" smtClean="0"/>
              <a:t>hide?</a:t>
            </a:r>
            <a:endParaRPr lang="cs-CZ"/>
          </a:p>
          <a:p>
            <a:r>
              <a:rPr lang="cs-CZ" b="1" smtClean="0"/>
              <a:t>reporting what the people want? </a:t>
            </a:r>
          </a:p>
          <a:p>
            <a:pPr lvl="1"/>
            <a:r>
              <a:rPr lang="cs-CZ" smtClean="0"/>
              <a:t>contributing to public debate in democratic society X satisfying the interest of viewers/readers</a:t>
            </a:r>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12</a:t>
            </a:fld>
            <a:endParaRPr lang="cs-CZ"/>
          </a:p>
        </p:txBody>
      </p:sp>
    </p:spTree>
    <p:extLst>
      <p:ext uri="{BB962C8B-B14F-4D97-AF65-F5344CB8AC3E}">
        <p14:creationId xmlns:p14="http://schemas.microsoft.com/office/powerpoint/2010/main" val="1808711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smtClean="0"/>
              <a:t>Dark side of attention</a:t>
            </a:r>
            <a:r>
              <a:rPr lang="cs-CZ" sz="3200" smtClean="0"/>
              <a:t/>
            </a:r>
            <a:br>
              <a:rPr lang="cs-CZ" sz="3200" smtClean="0"/>
            </a:br>
            <a:r>
              <a:rPr lang="cs-CZ" sz="3200" smtClean="0"/>
              <a:t>How to take into account morals in free speech?</a:t>
            </a:r>
            <a:endParaRPr lang="cs-CZ" sz="3200"/>
          </a:p>
        </p:txBody>
      </p:sp>
      <p:sp>
        <p:nvSpPr>
          <p:cNvPr id="3" name="Zástupný symbol pro obsah 2"/>
          <p:cNvSpPr>
            <a:spLocks noGrp="1"/>
          </p:cNvSpPr>
          <p:nvPr>
            <p:ph idx="1"/>
          </p:nvPr>
        </p:nvSpPr>
        <p:spPr/>
        <p:txBody>
          <a:bodyPr>
            <a:normAutofit fontScale="77500" lnSpcReduction="20000"/>
          </a:bodyPr>
          <a:lstStyle/>
          <a:p>
            <a:r>
              <a:rPr lang="cs-CZ" b="1" smtClean="0"/>
              <a:t>information obtained in bad faith</a:t>
            </a:r>
          </a:p>
          <a:p>
            <a:pPr lvl="1"/>
            <a:r>
              <a:rPr lang="cs-CZ" b="1" smtClean="0"/>
              <a:t>hacking of celebrity cloud </a:t>
            </a:r>
          </a:p>
          <a:p>
            <a:pPr lvl="2"/>
            <a:r>
              <a:rPr lang="cs-CZ" smtClean="0"/>
              <a:t>dissemination of intimate pictures</a:t>
            </a:r>
          </a:p>
          <a:p>
            <a:pPr lvl="2"/>
            <a:r>
              <a:rPr lang="cs-CZ" smtClean="0"/>
              <a:t>iCloud hacking 2014 – 4 perpetrators jailed</a:t>
            </a:r>
          </a:p>
          <a:p>
            <a:pPr lvl="1"/>
            <a:r>
              <a:rPr lang="cs-CZ" b="1" smtClean="0"/>
              <a:t>fake pictures / deep fake videos</a:t>
            </a:r>
          </a:p>
          <a:p>
            <a:pPr lvl="2"/>
            <a:r>
              <a:rPr lang="cs-CZ" smtClean="0"/>
              <a:t>machine learning + database of images =&gt; fake reality</a:t>
            </a:r>
          </a:p>
          <a:p>
            <a:r>
              <a:rPr lang="cs-CZ" b="1" smtClean="0"/>
              <a:t>information shared in bad faith</a:t>
            </a:r>
          </a:p>
          <a:p>
            <a:pPr lvl="1"/>
            <a:r>
              <a:rPr lang="cs-CZ" b="1" smtClean="0"/>
              <a:t>revenge </a:t>
            </a:r>
            <a:r>
              <a:rPr lang="cs-CZ" b="1"/>
              <a:t>porn</a:t>
            </a:r>
          </a:p>
          <a:p>
            <a:pPr lvl="2"/>
            <a:r>
              <a:rPr lang="cs-CZ" smtClean="0"/>
              <a:t>victims – undesired attention – abuse of trust</a:t>
            </a:r>
          </a:p>
          <a:p>
            <a:pPr lvl="1"/>
            <a:r>
              <a:rPr lang="cs-CZ" b="1" smtClean="0"/>
              <a:t>cyber abuse / virals</a:t>
            </a:r>
          </a:p>
          <a:p>
            <a:pPr lvl="2"/>
            <a:r>
              <a:rPr lang="cs-CZ" smtClean="0"/>
              <a:t>online public shaming, social media / youtubers / twitter</a:t>
            </a:r>
          </a:p>
          <a:p>
            <a:pPr lvl="1"/>
            <a:r>
              <a:rPr lang="cs-CZ" b="1" smtClean="0"/>
              <a:t>cyber hate</a:t>
            </a:r>
          </a:p>
          <a:p>
            <a:pPr lvl="2"/>
            <a:r>
              <a:rPr lang="cs-CZ" smtClean="0"/>
              <a:t>discrimination, threats</a:t>
            </a:r>
          </a:p>
          <a:p>
            <a:pPr lvl="2"/>
            <a:r>
              <a:rPr lang="cs-CZ" smtClean="0"/>
              <a:t>political / xenofobic / chauvinistic / religious</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13</a:t>
            </a:fld>
            <a:endParaRPr lang="cs-CZ"/>
          </a:p>
        </p:txBody>
      </p:sp>
    </p:spTree>
    <p:extLst>
      <p:ext uri="{BB962C8B-B14F-4D97-AF65-F5344CB8AC3E}">
        <p14:creationId xmlns:p14="http://schemas.microsoft.com/office/powerpoint/2010/main" val="1290822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fade">
                                      <p:cBhvr>
                                        <p:cTn id="40" dur="500"/>
                                        <p:tgtEl>
                                          <p:spTgt spid="3">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fade">
                                      <p:cBhvr>
                                        <p:cTn id="43" dur="500"/>
                                        <p:tgtEl>
                                          <p:spTgt spid="3">
                                            <p:txEl>
                                              <p:pRg st="12" end="12"/>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13" end="13"/>
                                            </p:txEl>
                                          </p:spTgt>
                                        </p:tgtEl>
                                        <p:attrNameLst>
                                          <p:attrName>style.visibility</p:attrName>
                                        </p:attrNameLst>
                                      </p:cBhvr>
                                      <p:to>
                                        <p:strVal val="visible"/>
                                      </p:to>
                                    </p:set>
                                    <p:animEffect transition="in" filter="fade">
                                      <p:cBhvr>
                                        <p:cTn id="46"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a:t>V</a:t>
            </a:r>
            <a:r>
              <a:rPr lang="cs-CZ" sz="3200" b="1" smtClean="0"/>
              <a:t>on Hannover case</a:t>
            </a:r>
            <a:r>
              <a:rPr lang="cs-CZ" sz="3200" smtClean="0"/>
              <a:t/>
            </a:r>
            <a:br>
              <a:rPr lang="cs-CZ" sz="3200" smtClean="0"/>
            </a:br>
            <a:r>
              <a:rPr lang="cs-CZ" sz="3200" smtClean="0"/>
              <a:t>What public deserves to know about royalty?</a:t>
            </a:r>
            <a:endParaRPr lang="cs-CZ" sz="3200"/>
          </a:p>
        </p:txBody>
      </p:sp>
      <p:sp>
        <p:nvSpPr>
          <p:cNvPr id="3" name="Zástupný symbol pro obsah 2"/>
          <p:cNvSpPr>
            <a:spLocks noGrp="1"/>
          </p:cNvSpPr>
          <p:nvPr>
            <p:ph idx="1"/>
          </p:nvPr>
        </p:nvSpPr>
        <p:spPr>
          <a:xfrm>
            <a:off x="457200" y="1600200"/>
            <a:ext cx="8229600" cy="4709120"/>
          </a:xfrm>
        </p:spPr>
        <p:txBody>
          <a:bodyPr>
            <a:normAutofit fontScale="62500" lnSpcReduction="20000"/>
          </a:bodyPr>
          <a:lstStyle/>
          <a:p>
            <a:r>
              <a:rPr lang="cs-CZ" smtClean="0"/>
              <a:t>right to reasonable expectation of privacy for celebrities?</a:t>
            </a:r>
          </a:p>
          <a:p>
            <a:r>
              <a:rPr lang="cs-CZ" smtClean="0"/>
              <a:t>„</a:t>
            </a:r>
            <a:r>
              <a:rPr lang="cs-CZ" i="1" smtClean="0"/>
              <a:t>it ain´t what you do, but the way that you do it</a:t>
            </a:r>
            <a:r>
              <a:rPr lang="cs-CZ" smtClean="0"/>
              <a:t>“ </a:t>
            </a:r>
          </a:p>
          <a:p>
            <a:pPr lvl="1"/>
            <a:r>
              <a:rPr lang="cs-CZ" smtClean="0"/>
              <a:t>Melvin „Sy“ Oliver</a:t>
            </a:r>
          </a:p>
          <a:p>
            <a:r>
              <a:rPr lang="cs-CZ" b="1" smtClean="0"/>
              <a:t>paparazzi in public places – free speech?</a:t>
            </a:r>
          </a:p>
          <a:p>
            <a:r>
              <a:rPr lang="cs-CZ" smtClean="0"/>
              <a:t>protection of privacy X protection of media – </a:t>
            </a:r>
            <a:r>
              <a:rPr lang="cs-CZ" b="1" smtClean="0"/>
              <a:t>equal rights</a:t>
            </a:r>
          </a:p>
          <a:p>
            <a:r>
              <a:rPr lang="cs-CZ" b="1" smtClean="0"/>
              <a:t>5 criterion test</a:t>
            </a:r>
          </a:p>
          <a:p>
            <a:pPr lvl="1"/>
            <a:r>
              <a:rPr lang="cs-CZ" smtClean="0"/>
              <a:t>relevant to debate of general interest</a:t>
            </a:r>
          </a:p>
          <a:p>
            <a:pPr lvl="2"/>
            <a:r>
              <a:rPr lang="cs-CZ" smtClean="0"/>
              <a:t>public interest in publication – particular reason that goes beyond mere „interested public“</a:t>
            </a:r>
            <a:endParaRPr lang="cs-CZ"/>
          </a:p>
          <a:p>
            <a:pPr lvl="1"/>
            <a:r>
              <a:rPr lang="cs-CZ" smtClean="0"/>
              <a:t>status of the person in question</a:t>
            </a:r>
          </a:p>
          <a:p>
            <a:pPr lvl="2"/>
            <a:r>
              <a:rPr lang="cs-CZ" smtClean="0"/>
              <a:t>degree of fame – figure of contemporary society „par excellence“</a:t>
            </a:r>
          </a:p>
          <a:p>
            <a:pPr lvl="1"/>
            <a:r>
              <a:rPr lang="cs-CZ" smtClean="0"/>
              <a:t>subject of accompanying report</a:t>
            </a:r>
          </a:p>
          <a:p>
            <a:pPr lvl="2"/>
            <a:r>
              <a:rPr lang="cs-CZ" smtClean="0"/>
              <a:t>illness of the monarch and behaviour of the family</a:t>
            </a:r>
          </a:p>
          <a:p>
            <a:pPr lvl="1"/>
            <a:r>
              <a:rPr lang="cs-CZ" smtClean="0"/>
              <a:t>person´s prior conduct in press</a:t>
            </a:r>
          </a:p>
          <a:p>
            <a:pPr lvl="2"/>
            <a:r>
              <a:rPr lang="cs-CZ" smtClean="0"/>
              <a:t>Von Hannover case (2004)</a:t>
            </a:r>
          </a:p>
          <a:p>
            <a:pPr lvl="1"/>
            <a:r>
              <a:rPr lang="cs-CZ" smtClean="0"/>
              <a:t>specific content, form and consequences of publication</a:t>
            </a:r>
          </a:p>
          <a:p>
            <a:pPr lvl="2"/>
            <a:r>
              <a:rPr lang="cs-CZ" smtClean="0"/>
              <a:t>circumstances in which the photos were taken – surrreptitiously or by secret means?</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14</a:t>
            </a:fld>
            <a:endParaRPr lang="cs-CZ"/>
          </a:p>
        </p:txBody>
      </p:sp>
    </p:spTree>
    <p:extLst>
      <p:ext uri="{BB962C8B-B14F-4D97-AF65-F5344CB8AC3E}">
        <p14:creationId xmlns:p14="http://schemas.microsoft.com/office/powerpoint/2010/main" val="6119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fade">
                                      <p:cBhvr>
                                        <p:cTn id="40" dur="500"/>
                                        <p:tgtEl>
                                          <p:spTgt spid="3">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fade">
                                      <p:cBhvr>
                                        <p:cTn id="43" dur="500"/>
                                        <p:tgtEl>
                                          <p:spTgt spid="3">
                                            <p:txEl>
                                              <p:pRg st="12" end="12"/>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13" end="13"/>
                                            </p:txEl>
                                          </p:spTgt>
                                        </p:tgtEl>
                                        <p:attrNameLst>
                                          <p:attrName>style.visibility</p:attrName>
                                        </p:attrNameLst>
                                      </p:cBhvr>
                                      <p:to>
                                        <p:strVal val="visible"/>
                                      </p:to>
                                    </p:set>
                                    <p:animEffect transition="in" filter="fade">
                                      <p:cBhvr>
                                        <p:cTn id="46" dur="500"/>
                                        <p:tgtEl>
                                          <p:spTgt spid="3">
                                            <p:txEl>
                                              <p:pRg st="13" end="13"/>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Effect transition="in" filter="fade">
                                      <p:cBhvr>
                                        <p:cTn id="49" dur="500"/>
                                        <p:tgtEl>
                                          <p:spTgt spid="3">
                                            <p:txEl>
                                              <p:pRg st="14" end="14"/>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3">
                                            <p:txEl>
                                              <p:pRg st="15" end="15"/>
                                            </p:txEl>
                                          </p:spTgt>
                                        </p:tgtEl>
                                        <p:attrNameLst>
                                          <p:attrName>style.visibility</p:attrName>
                                        </p:attrNameLst>
                                      </p:cBhvr>
                                      <p:to>
                                        <p:strVal val="visible"/>
                                      </p:to>
                                    </p:set>
                                    <p:animEffect transition="in" filter="fade">
                                      <p:cBhvr>
                                        <p:cTn id="5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smtClean="0"/>
              <a:t>Public interest</a:t>
            </a:r>
            <a:br>
              <a:rPr lang="cs-CZ" sz="3600" b="1" smtClean="0"/>
            </a:br>
            <a:r>
              <a:rPr lang="cs-CZ" sz="3600" smtClean="0"/>
              <a:t>How to separate gossip from reporting?</a:t>
            </a:r>
            <a:endParaRPr lang="cs-CZ" sz="3600" b="1"/>
          </a:p>
        </p:txBody>
      </p:sp>
      <p:sp>
        <p:nvSpPr>
          <p:cNvPr id="3" name="Zástupný symbol pro obsah 2"/>
          <p:cNvSpPr>
            <a:spLocks noGrp="1"/>
          </p:cNvSpPr>
          <p:nvPr>
            <p:ph idx="1"/>
          </p:nvPr>
        </p:nvSpPr>
        <p:spPr/>
        <p:txBody>
          <a:bodyPr>
            <a:normAutofit fontScale="92500" lnSpcReduction="10000"/>
          </a:bodyPr>
          <a:lstStyle/>
          <a:p>
            <a:r>
              <a:rPr lang="cs-CZ" b="1" smtClean="0"/>
              <a:t>public debate </a:t>
            </a:r>
          </a:p>
          <a:p>
            <a:pPr lvl="1"/>
            <a:r>
              <a:rPr lang="cs-CZ" smtClean="0"/>
              <a:t>benefitial informative value X mere interest</a:t>
            </a:r>
          </a:p>
          <a:p>
            <a:pPr lvl="1"/>
            <a:r>
              <a:rPr lang="cs-CZ" smtClean="0"/>
              <a:t>interest of a group (fans) X broader public</a:t>
            </a:r>
          </a:p>
          <a:p>
            <a:pPr lvl="1"/>
            <a:r>
              <a:rPr lang="cs-CZ" smtClean="0"/>
              <a:t>position of the person (royalty/politician/celeb)</a:t>
            </a:r>
          </a:p>
          <a:p>
            <a:pPr lvl="1"/>
            <a:r>
              <a:rPr lang="cs-CZ" smtClean="0"/>
              <a:t>broader impact (role model/influencer/trend)</a:t>
            </a:r>
          </a:p>
          <a:p>
            <a:r>
              <a:rPr lang="cs-CZ" b="1" smtClean="0"/>
              <a:t>public recognition and fame</a:t>
            </a:r>
          </a:p>
          <a:p>
            <a:pPr lvl="1"/>
            <a:r>
              <a:rPr lang="cs-CZ" b="1"/>
              <a:t>waiver </a:t>
            </a:r>
            <a:r>
              <a:rPr lang="cs-CZ"/>
              <a:t>of one´s right to </a:t>
            </a:r>
            <a:r>
              <a:rPr lang="cs-CZ"/>
              <a:t>complete </a:t>
            </a:r>
            <a:r>
              <a:rPr lang="cs-CZ" smtClean="0"/>
              <a:t>anonymity X limits</a:t>
            </a:r>
            <a:endParaRPr lang="cs-CZ"/>
          </a:p>
          <a:p>
            <a:pPr lvl="1"/>
            <a:r>
              <a:rPr lang="cs-CZ" b="1" smtClean="0"/>
              <a:t>official acts </a:t>
            </a:r>
            <a:r>
              <a:rPr lang="cs-CZ" smtClean="0"/>
              <a:t>and apperances X private activities</a:t>
            </a:r>
          </a:p>
          <a:p>
            <a:pPr lvl="1"/>
            <a:r>
              <a:rPr lang="cs-CZ" b="1" smtClean="0"/>
              <a:t>attention</a:t>
            </a:r>
            <a:r>
              <a:rPr lang="cs-CZ" smtClean="0"/>
              <a:t> by media X </a:t>
            </a:r>
            <a:r>
              <a:rPr lang="cs-CZ" b="1" smtClean="0"/>
              <a:t>constant shadowing and harassement </a:t>
            </a:r>
            <a:r>
              <a:rPr lang="cs-CZ" smtClean="0"/>
              <a:t>(online / offline) </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15</a:t>
            </a:fld>
            <a:endParaRPr lang="cs-CZ"/>
          </a:p>
        </p:txBody>
      </p:sp>
    </p:spTree>
    <p:extLst>
      <p:ext uri="{BB962C8B-B14F-4D97-AF65-F5344CB8AC3E}">
        <p14:creationId xmlns:p14="http://schemas.microsoft.com/office/powerpoint/2010/main" val="1009272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smtClean="0"/>
              <a:t>Publicly known persons</a:t>
            </a:r>
            <a:r>
              <a:rPr lang="cs-CZ" smtClean="0"/>
              <a:t/>
            </a:r>
            <a:br>
              <a:rPr lang="cs-CZ" smtClean="0"/>
            </a:br>
            <a:r>
              <a:rPr lang="cs-CZ" smtClean="0"/>
              <a:t>Privacy of suspect v privacy of victim?</a:t>
            </a:r>
            <a:endParaRPr lang="cs-CZ"/>
          </a:p>
        </p:txBody>
      </p:sp>
      <p:sp>
        <p:nvSpPr>
          <p:cNvPr id="3" name="Zástupný symbol pro obsah 2"/>
          <p:cNvSpPr>
            <a:spLocks noGrp="1"/>
          </p:cNvSpPr>
          <p:nvPr>
            <p:ph idx="1"/>
          </p:nvPr>
        </p:nvSpPr>
        <p:spPr/>
        <p:txBody>
          <a:bodyPr>
            <a:normAutofit lnSpcReduction="10000"/>
          </a:bodyPr>
          <a:lstStyle/>
          <a:p>
            <a:r>
              <a:rPr lang="cs-CZ" b="1" smtClean="0"/>
              <a:t>famous by </a:t>
            </a:r>
            <a:r>
              <a:rPr lang="cs-CZ" b="1"/>
              <a:t>their </a:t>
            </a:r>
            <a:r>
              <a:rPr lang="cs-CZ" b="1"/>
              <a:t>own </a:t>
            </a:r>
            <a:r>
              <a:rPr lang="cs-CZ" b="1" smtClean="0"/>
              <a:t>choice?</a:t>
            </a:r>
          </a:p>
          <a:p>
            <a:r>
              <a:rPr lang="cs-CZ" smtClean="0"/>
              <a:t>Publicly active persons</a:t>
            </a:r>
          </a:p>
          <a:p>
            <a:pPr lvl="1"/>
            <a:r>
              <a:rPr lang="cs-CZ" smtClean="0"/>
              <a:t>politicians, head state officials, judges, state attorneys, royalty</a:t>
            </a:r>
          </a:p>
          <a:p>
            <a:pPr lvl="1"/>
            <a:r>
              <a:rPr lang="cs-CZ" smtClean="0"/>
              <a:t>news anchors, reporters, journalists, moderators, actors, musicians, models, celebrities</a:t>
            </a:r>
          </a:p>
          <a:p>
            <a:pPr lvl="1"/>
            <a:r>
              <a:rPr lang="cs-CZ"/>
              <a:t>youtubers </a:t>
            </a:r>
            <a:r>
              <a:rPr lang="cs-CZ"/>
              <a:t>/ </a:t>
            </a:r>
            <a:r>
              <a:rPr lang="cs-CZ" smtClean="0"/>
              <a:t>influencers</a:t>
            </a:r>
          </a:p>
          <a:p>
            <a:r>
              <a:rPr lang="cs-CZ" smtClean="0"/>
              <a:t>„one-time heroes“ / suspects and criminals</a:t>
            </a:r>
          </a:p>
          <a:p>
            <a:r>
              <a:rPr lang="cs-CZ" smtClean="0"/>
              <a:t>victims of crime / of shaming (viral videos)</a:t>
            </a:r>
            <a:endParaRPr lang="cs-CZ"/>
          </a:p>
          <a:p>
            <a:endParaRPr lang="cs-CZ" smtClean="0"/>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16</a:t>
            </a:fld>
            <a:endParaRPr lang="cs-CZ"/>
          </a:p>
        </p:txBody>
      </p:sp>
    </p:spTree>
    <p:extLst>
      <p:ext uri="{BB962C8B-B14F-4D97-AF65-F5344CB8AC3E}">
        <p14:creationId xmlns:p14="http://schemas.microsoft.com/office/powerpoint/2010/main" val="468714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smtClean="0"/>
              <a:t>Justified criticism</a:t>
            </a:r>
            <a:r>
              <a:rPr lang="cs-CZ" smtClean="0"/>
              <a:t/>
            </a:r>
            <a:br>
              <a:rPr lang="cs-CZ" smtClean="0"/>
            </a:br>
            <a:r>
              <a:rPr lang="cs-CZ" smtClean="0"/>
              <a:t>What conditions should be met?</a:t>
            </a:r>
            <a:endParaRPr lang="cs-CZ"/>
          </a:p>
        </p:txBody>
      </p:sp>
      <p:sp>
        <p:nvSpPr>
          <p:cNvPr id="3" name="Zástupný symbol pro obsah 2"/>
          <p:cNvSpPr>
            <a:spLocks noGrp="1"/>
          </p:cNvSpPr>
          <p:nvPr>
            <p:ph idx="1"/>
          </p:nvPr>
        </p:nvSpPr>
        <p:spPr/>
        <p:txBody>
          <a:bodyPr>
            <a:normAutofit fontScale="70000" lnSpcReduction="20000"/>
          </a:bodyPr>
          <a:lstStyle/>
          <a:p>
            <a:r>
              <a:rPr lang="en-US"/>
              <a:t>Venice commission 2004 - Council of Europe - </a:t>
            </a:r>
            <a:r>
              <a:rPr lang="en-US">
                <a:hlinkClick r:id="rId2"/>
              </a:rPr>
              <a:t>Amicus Curiae </a:t>
            </a:r>
            <a:r>
              <a:rPr lang="en-US"/>
              <a:t>Opinion on the </a:t>
            </a:r>
            <a:r>
              <a:rPr lang="en-US" b="1"/>
              <a:t>Relationship between </a:t>
            </a:r>
            <a:r>
              <a:rPr lang="en-US" b="1"/>
              <a:t>the </a:t>
            </a:r>
            <a:r>
              <a:rPr lang="en-US" b="1" smtClean="0"/>
              <a:t>Freedom</a:t>
            </a:r>
            <a:r>
              <a:rPr lang="cs-CZ" b="1" smtClean="0"/>
              <a:t> </a:t>
            </a:r>
            <a:r>
              <a:rPr lang="en-US" b="1" smtClean="0"/>
              <a:t>of </a:t>
            </a:r>
            <a:r>
              <a:rPr lang="en-US" b="1"/>
              <a:t>Expression and Defamation</a:t>
            </a:r>
          </a:p>
          <a:p>
            <a:r>
              <a:rPr lang="cs-CZ" b="1" smtClean="0"/>
              <a:t>permissiblity of </a:t>
            </a:r>
            <a:r>
              <a:rPr lang="en-US" b="1" smtClean="0"/>
              <a:t>evaluative judgement</a:t>
            </a:r>
            <a:endParaRPr lang="en-US" b="1"/>
          </a:p>
          <a:p>
            <a:pPr lvl="1"/>
            <a:r>
              <a:rPr lang="en-US"/>
              <a:t>standard of need to prove the truthfulness of the claimed facts</a:t>
            </a:r>
          </a:p>
          <a:p>
            <a:pPr lvl="2"/>
            <a:r>
              <a:rPr lang="en-US"/>
              <a:t>fact vs. opinion</a:t>
            </a:r>
          </a:p>
          <a:p>
            <a:pPr lvl="1"/>
            <a:r>
              <a:rPr lang="en-US"/>
              <a:t>legitimate criticism</a:t>
            </a:r>
          </a:p>
          <a:p>
            <a:pPr lvl="1"/>
            <a:r>
              <a:rPr lang="en-US"/>
              <a:t>reasonable reasons for truthfulness of </a:t>
            </a:r>
            <a:r>
              <a:rPr lang="en-US"/>
              <a:t>the </a:t>
            </a:r>
            <a:r>
              <a:rPr lang="en-US" smtClean="0"/>
              <a:t>d</a:t>
            </a:r>
            <a:r>
              <a:rPr lang="cs-CZ" smtClean="0"/>
              <a:t>e</a:t>
            </a:r>
            <a:r>
              <a:rPr lang="en-US" smtClean="0"/>
              <a:t>famatory </a:t>
            </a:r>
            <a:r>
              <a:rPr lang="en-US"/>
              <a:t>information</a:t>
            </a:r>
          </a:p>
          <a:p>
            <a:pPr lvl="1"/>
            <a:r>
              <a:rPr lang="en-US"/>
              <a:t>prove of adequate attempts towards verification of its truthfulness</a:t>
            </a:r>
          </a:p>
          <a:p>
            <a:pPr lvl="2"/>
            <a:r>
              <a:rPr lang="en-US"/>
              <a:t>questioning the affected person included - publication of his/her position</a:t>
            </a:r>
          </a:p>
          <a:p>
            <a:pPr lvl="1"/>
            <a:r>
              <a:rPr lang="en-US"/>
              <a:t>absence of known reasons for holding the information for untruthful</a:t>
            </a:r>
          </a:p>
          <a:p>
            <a:pPr lvl="1"/>
            <a:r>
              <a:rPr lang="en-US"/>
              <a:t>motivation for publication</a:t>
            </a:r>
          </a:p>
          <a:p>
            <a:pPr lvl="1"/>
            <a:r>
              <a:rPr lang="en-US"/>
              <a:t>complex assessment of the claimed defamatory facts + impact of context factors</a:t>
            </a:r>
          </a:p>
          <a:p>
            <a:endParaRPr lang="en-US"/>
          </a:p>
          <a:p>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17</a:t>
            </a:fld>
            <a:endParaRPr lang="cs-CZ"/>
          </a:p>
        </p:txBody>
      </p:sp>
    </p:spTree>
    <p:extLst>
      <p:ext uri="{BB962C8B-B14F-4D97-AF65-F5344CB8AC3E}">
        <p14:creationId xmlns:p14="http://schemas.microsoft.com/office/powerpoint/2010/main" val="1952099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normAutofit/>
          </a:bodyPr>
          <a:lstStyle/>
          <a:p>
            <a:pPr lvl="1" algn="ctr"/>
            <a:r>
              <a:rPr lang="en-US" sz="4000" b="1" smtClean="0"/>
              <a:t>Protection of whistleblowers</a:t>
            </a:r>
            <a:endParaRPr lang="cs-CZ" sz="4000" b="1" smtClean="0"/>
          </a:p>
        </p:txBody>
      </p:sp>
      <p:sp>
        <p:nvSpPr>
          <p:cNvPr id="5" name="Podnadpis 4"/>
          <p:cNvSpPr>
            <a:spLocks noGrp="1"/>
          </p:cNvSpPr>
          <p:nvPr>
            <p:ph type="subTitle" idx="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18</a:t>
            </a:fld>
            <a:endParaRPr lang="cs-CZ"/>
          </a:p>
        </p:txBody>
      </p:sp>
      <p:pic>
        <p:nvPicPr>
          <p:cNvPr id="3074" name="Picture 2" descr="Výsledek obrázku pro whistleblow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404664"/>
            <a:ext cx="2443940" cy="1972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452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smtClean="0"/>
              <a:t>Protection of whistleblowers</a:t>
            </a:r>
            <a:r>
              <a:rPr lang="cs-CZ" sz="3200" smtClean="0"/>
              <a:t/>
            </a:r>
            <a:br>
              <a:rPr lang="cs-CZ" sz="3200" smtClean="0"/>
            </a:br>
            <a:r>
              <a:rPr lang="cs-CZ" sz="3200" smtClean="0"/>
              <a:t>People „who stand up for what is right“?</a:t>
            </a:r>
            <a:endParaRPr lang="cs-CZ" sz="3200"/>
          </a:p>
        </p:txBody>
      </p:sp>
      <p:sp>
        <p:nvSpPr>
          <p:cNvPr id="3" name="Zástupný symbol pro obsah 2"/>
          <p:cNvSpPr>
            <a:spLocks noGrp="1"/>
          </p:cNvSpPr>
          <p:nvPr>
            <p:ph idx="1"/>
          </p:nvPr>
        </p:nvSpPr>
        <p:spPr/>
        <p:txBody>
          <a:bodyPr>
            <a:noAutofit/>
          </a:bodyPr>
          <a:lstStyle/>
          <a:p>
            <a:r>
              <a:rPr lang="cs-CZ" sz="1800"/>
              <a:t>not only free speech vs</a:t>
            </a:r>
            <a:r>
              <a:rPr lang="cs-CZ" sz="1800"/>
              <a:t>. </a:t>
            </a:r>
            <a:r>
              <a:rPr lang="cs-CZ" sz="1800" smtClean="0"/>
              <a:t>privacy, </a:t>
            </a:r>
            <a:r>
              <a:rPr lang="cs-CZ" sz="1800"/>
              <a:t>but also</a:t>
            </a:r>
            <a:r>
              <a:rPr lang="cs-CZ" sz="1800" b="1"/>
              <a:t> privacy of free speakers</a:t>
            </a:r>
          </a:p>
          <a:p>
            <a:r>
              <a:rPr lang="cs-CZ" sz="1800" b="1"/>
              <a:t>public interest in their story X personal reprecusions </a:t>
            </a:r>
          </a:p>
          <a:p>
            <a:pPr lvl="1"/>
            <a:r>
              <a:rPr lang="cs-CZ" sz="1400" smtClean="0"/>
              <a:t>Wikileaks, </a:t>
            </a:r>
            <a:r>
              <a:rPr lang="en-US" sz="1400" smtClean="0"/>
              <a:t>Dieselgate</a:t>
            </a:r>
            <a:r>
              <a:rPr lang="en-US" sz="1400"/>
              <a:t>, Luxleaks, the </a:t>
            </a:r>
            <a:r>
              <a:rPr lang="en-US" sz="1400"/>
              <a:t>Panama </a:t>
            </a:r>
            <a:r>
              <a:rPr lang="en-US" sz="1400" smtClean="0"/>
              <a:t>Papers</a:t>
            </a:r>
            <a:r>
              <a:rPr lang="cs-CZ" sz="1400" smtClean="0"/>
              <a:t>, </a:t>
            </a:r>
            <a:r>
              <a:rPr lang="en-US" sz="1400" smtClean="0"/>
              <a:t>Cambridge Analytica</a:t>
            </a:r>
            <a:r>
              <a:rPr lang="cs-CZ" sz="1400" smtClean="0"/>
              <a:t>...</a:t>
            </a:r>
          </a:p>
          <a:p>
            <a:r>
              <a:rPr lang="en-US" sz="1800"/>
              <a:t>uncovering </a:t>
            </a:r>
            <a:r>
              <a:rPr lang="en-US" sz="1800" b="1"/>
              <a:t>unlawful activities</a:t>
            </a:r>
            <a:r>
              <a:rPr lang="en-US" sz="1800"/>
              <a:t> </a:t>
            </a:r>
            <a:r>
              <a:rPr lang="en-US" sz="1800" b="1"/>
              <a:t>that damage the </a:t>
            </a:r>
            <a:r>
              <a:rPr lang="en-US" sz="1800" b="1"/>
              <a:t>public </a:t>
            </a:r>
            <a:r>
              <a:rPr lang="en-US" sz="1800" b="1" smtClean="0"/>
              <a:t>interest</a:t>
            </a:r>
            <a:endParaRPr lang="cs-CZ" sz="1800" b="1" smtClean="0"/>
          </a:p>
          <a:p>
            <a:r>
              <a:rPr lang="cs-CZ" sz="1800"/>
              <a:t>proposal for </a:t>
            </a:r>
            <a:r>
              <a:rPr lang="cs-CZ" sz="1800"/>
              <a:t>EU-wide </a:t>
            </a:r>
            <a:r>
              <a:rPr lang="cs-CZ" sz="1800" smtClean="0"/>
              <a:t>standards – </a:t>
            </a:r>
            <a:r>
              <a:rPr lang="cs-CZ" sz="1800" smtClean="0">
                <a:hlinkClick r:id="rId2"/>
              </a:rPr>
              <a:t>April 2018</a:t>
            </a:r>
            <a:endParaRPr lang="cs-CZ" sz="1800"/>
          </a:p>
          <a:p>
            <a:pPr lvl="1"/>
            <a:r>
              <a:rPr lang="cs-CZ" sz="1400" smtClean="0"/>
              <a:t>S</a:t>
            </a:r>
            <a:r>
              <a:rPr lang="en-US" sz="1400" smtClean="0"/>
              <a:t>afe </a:t>
            </a:r>
            <a:r>
              <a:rPr lang="cs-CZ" sz="1400" smtClean="0"/>
              <a:t>(clear, confidential) </a:t>
            </a:r>
            <a:r>
              <a:rPr lang="en-US" sz="1400" smtClean="0"/>
              <a:t>channels </a:t>
            </a:r>
            <a:r>
              <a:rPr lang="en-US" sz="1400"/>
              <a:t>for </a:t>
            </a:r>
            <a:r>
              <a:rPr lang="en-US" sz="1400"/>
              <a:t>reporting </a:t>
            </a:r>
            <a:r>
              <a:rPr lang="en-US" sz="1400" smtClean="0"/>
              <a:t>within </a:t>
            </a:r>
            <a:r>
              <a:rPr lang="en-US" sz="1400"/>
              <a:t>an </a:t>
            </a:r>
            <a:r>
              <a:rPr lang="en-US" sz="1400"/>
              <a:t>organisation </a:t>
            </a:r>
            <a:r>
              <a:rPr lang="cs-CZ" sz="1400" smtClean="0"/>
              <a:t>/ </a:t>
            </a:r>
            <a:r>
              <a:rPr lang="en-US" sz="1400" smtClean="0"/>
              <a:t>to </a:t>
            </a:r>
            <a:r>
              <a:rPr lang="en-US" sz="1400"/>
              <a:t>public </a:t>
            </a:r>
            <a:r>
              <a:rPr lang="en-US" sz="1400" smtClean="0"/>
              <a:t>authorities</a:t>
            </a:r>
            <a:endParaRPr lang="cs-CZ" sz="1400" smtClean="0"/>
          </a:p>
          <a:p>
            <a:pPr lvl="2"/>
            <a:r>
              <a:rPr lang="en-US" sz="1400"/>
              <a:t>three tier reporting system</a:t>
            </a:r>
            <a:r>
              <a:rPr lang="en-US" sz="1400"/>
              <a:t> </a:t>
            </a:r>
            <a:endParaRPr lang="cs-CZ" sz="1400" smtClean="0"/>
          </a:p>
          <a:p>
            <a:pPr lvl="3"/>
            <a:r>
              <a:rPr lang="en-US" sz="1200" smtClean="0"/>
              <a:t>internal </a:t>
            </a:r>
            <a:r>
              <a:rPr lang="en-US" sz="1200"/>
              <a:t>reporting </a:t>
            </a:r>
            <a:r>
              <a:rPr lang="en-US" sz="1200" smtClean="0"/>
              <a:t>channels</a:t>
            </a:r>
            <a:endParaRPr lang="cs-CZ" sz="1200" smtClean="0"/>
          </a:p>
          <a:p>
            <a:pPr lvl="3"/>
            <a:r>
              <a:rPr lang="en-US" sz="1200" smtClean="0"/>
              <a:t>reporting </a:t>
            </a:r>
            <a:r>
              <a:rPr lang="en-US" sz="1200"/>
              <a:t>to competent </a:t>
            </a:r>
            <a:r>
              <a:rPr lang="en-US" sz="1200"/>
              <a:t>authorities </a:t>
            </a:r>
            <a:endParaRPr lang="cs-CZ" sz="1200" smtClean="0"/>
          </a:p>
          <a:p>
            <a:pPr lvl="3"/>
            <a:r>
              <a:rPr lang="cs-CZ" sz="1200"/>
              <a:t>p</a:t>
            </a:r>
            <a:r>
              <a:rPr lang="en-US" sz="1200" smtClean="0"/>
              <a:t>ublic/media </a:t>
            </a:r>
            <a:r>
              <a:rPr lang="en-US" sz="1200"/>
              <a:t>reporting</a:t>
            </a:r>
            <a:endParaRPr lang="cs-CZ" sz="1200" smtClean="0"/>
          </a:p>
          <a:p>
            <a:pPr lvl="1"/>
            <a:r>
              <a:rPr lang="en-US" sz="1400" smtClean="0"/>
              <a:t>All </a:t>
            </a:r>
            <a:r>
              <a:rPr lang="en-US" sz="1400"/>
              <a:t>forms of </a:t>
            </a:r>
            <a:r>
              <a:rPr lang="en-US" sz="1400"/>
              <a:t>retaliation </a:t>
            </a:r>
            <a:r>
              <a:rPr lang="cs-CZ" sz="1400"/>
              <a:t>(</a:t>
            </a:r>
            <a:r>
              <a:rPr lang="en-US" sz="1400"/>
              <a:t>dismissal, demotion</a:t>
            </a:r>
            <a:r>
              <a:rPr lang="cs-CZ" sz="1400"/>
              <a:t>...) </a:t>
            </a:r>
            <a:r>
              <a:rPr lang="en-US" sz="1400" smtClean="0"/>
              <a:t>are </a:t>
            </a:r>
            <a:r>
              <a:rPr lang="en-US" sz="1400"/>
              <a:t>forbidden and should </a:t>
            </a:r>
            <a:r>
              <a:rPr lang="en-US" sz="1400"/>
              <a:t>be </a:t>
            </a:r>
            <a:r>
              <a:rPr lang="en-US" sz="1400" smtClean="0"/>
              <a:t>sanctioned</a:t>
            </a:r>
            <a:r>
              <a:rPr lang="cs-CZ" sz="1400" smtClean="0"/>
              <a:t> </a:t>
            </a:r>
          </a:p>
          <a:p>
            <a:pPr lvl="1"/>
            <a:r>
              <a:rPr lang="cs-CZ" sz="1400" smtClean="0"/>
              <a:t>T</a:t>
            </a:r>
            <a:r>
              <a:rPr lang="en-US" sz="1400" smtClean="0"/>
              <a:t>raining </a:t>
            </a:r>
            <a:r>
              <a:rPr lang="en-US" sz="1400"/>
              <a:t>for public authorities on how to deal </a:t>
            </a:r>
            <a:r>
              <a:rPr lang="en-US" sz="1400"/>
              <a:t>with </a:t>
            </a:r>
            <a:r>
              <a:rPr lang="en-US" sz="1400" smtClean="0"/>
              <a:t>whistleblowers</a:t>
            </a:r>
            <a:endParaRPr lang="cs-CZ" sz="1400" smtClean="0"/>
          </a:p>
          <a:p>
            <a:pPr lvl="1"/>
            <a:r>
              <a:rPr lang="en-US" sz="1400" smtClean="0"/>
              <a:t>feedback </a:t>
            </a:r>
            <a:r>
              <a:rPr lang="en-US" sz="1400"/>
              <a:t>obligations for authorities </a:t>
            </a:r>
            <a:r>
              <a:rPr lang="en-US" sz="1400"/>
              <a:t>and </a:t>
            </a:r>
            <a:r>
              <a:rPr lang="en-US" sz="1400" smtClean="0"/>
              <a:t>companies</a:t>
            </a:r>
            <a:r>
              <a:rPr lang="cs-CZ" sz="1400" smtClean="0"/>
              <a:t> (</a:t>
            </a:r>
            <a:r>
              <a:rPr lang="en-US" sz="1400" smtClean="0"/>
              <a:t>follow-up </a:t>
            </a:r>
            <a:r>
              <a:rPr lang="en-US" sz="1400"/>
              <a:t>to the whistleblowers' reports within </a:t>
            </a:r>
            <a:r>
              <a:rPr lang="en-US" sz="1400"/>
              <a:t>3 </a:t>
            </a:r>
            <a:r>
              <a:rPr lang="en-US" sz="1400" smtClean="0"/>
              <a:t>months</a:t>
            </a:r>
            <a:r>
              <a:rPr lang="cs-CZ" sz="1400" smtClean="0"/>
              <a:t>)</a:t>
            </a:r>
            <a:endParaRPr lang="en-US" sz="1400"/>
          </a:p>
          <a:p>
            <a:pPr lvl="1"/>
            <a:r>
              <a:rPr lang="en-US" sz="1400" smtClean="0"/>
              <a:t>The </a:t>
            </a:r>
            <a:r>
              <a:rPr lang="en-US" sz="1400"/>
              <a:t>burden of proof will be reversed in </a:t>
            </a:r>
            <a:r>
              <a:rPr lang="en-US" sz="1400"/>
              <a:t>such </a:t>
            </a:r>
            <a:r>
              <a:rPr lang="en-US" sz="1400" smtClean="0"/>
              <a:t>cases</a:t>
            </a:r>
            <a:endParaRPr lang="cs-CZ" sz="1400" smtClean="0"/>
          </a:p>
          <a:p>
            <a:pPr lvl="1"/>
            <a:r>
              <a:rPr lang="en-US" sz="1400"/>
              <a:t>Whistleblowers will also be protected in </a:t>
            </a:r>
            <a:r>
              <a:rPr lang="en-US" sz="1400"/>
              <a:t>judicial </a:t>
            </a:r>
            <a:r>
              <a:rPr lang="en-US" sz="1400" smtClean="0"/>
              <a:t>proceedings </a:t>
            </a:r>
            <a:r>
              <a:rPr lang="cs-CZ" sz="1400" smtClean="0"/>
              <a:t>(</a:t>
            </a:r>
            <a:r>
              <a:rPr lang="en-US" sz="1400" smtClean="0"/>
              <a:t>exemption </a:t>
            </a:r>
            <a:r>
              <a:rPr lang="en-US" sz="1400"/>
              <a:t>from liability for disclosing </a:t>
            </a:r>
            <a:r>
              <a:rPr lang="en-US" sz="1400"/>
              <a:t>the </a:t>
            </a:r>
            <a:r>
              <a:rPr lang="en-US" sz="1400" smtClean="0"/>
              <a:t>information</a:t>
            </a:r>
            <a:r>
              <a:rPr lang="cs-CZ" sz="1400" smtClean="0"/>
              <a:t>)</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19</a:t>
            </a:fld>
            <a:endParaRPr lang="cs-CZ"/>
          </a:p>
        </p:txBody>
      </p:sp>
    </p:spTree>
    <p:extLst>
      <p:ext uri="{BB962C8B-B14F-4D97-AF65-F5344CB8AC3E}">
        <p14:creationId xmlns:p14="http://schemas.microsoft.com/office/powerpoint/2010/main" val="1981915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fade">
                                      <p:cBhvr>
                                        <p:cTn id="40" dur="500"/>
                                        <p:tgtEl>
                                          <p:spTgt spid="3">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fade">
                                      <p:cBhvr>
                                        <p:cTn id="43" dur="500"/>
                                        <p:tgtEl>
                                          <p:spTgt spid="3">
                                            <p:txEl>
                                              <p:pRg st="12" end="12"/>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13" end="13"/>
                                            </p:txEl>
                                          </p:spTgt>
                                        </p:tgtEl>
                                        <p:attrNameLst>
                                          <p:attrName>style.visibility</p:attrName>
                                        </p:attrNameLst>
                                      </p:cBhvr>
                                      <p:to>
                                        <p:strVal val="visible"/>
                                      </p:to>
                                    </p:set>
                                    <p:animEffect transition="in" filter="fade">
                                      <p:cBhvr>
                                        <p:cTn id="46" dur="500"/>
                                        <p:tgtEl>
                                          <p:spTgt spid="3">
                                            <p:txEl>
                                              <p:pRg st="13" end="13"/>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Effect transition="in" filter="fade">
                                      <p:cBhvr>
                                        <p:cTn id="49"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t>Structure of the seminar</a:t>
            </a:r>
            <a:endParaRPr lang="cs-CZ" b="1"/>
          </a:p>
        </p:txBody>
      </p:sp>
      <p:sp>
        <p:nvSpPr>
          <p:cNvPr id="3" name="Zástupný symbol pro obsah 2"/>
          <p:cNvSpPr>
            <a:spLocks noGrp="1"/>
          </p:cNvSpPr>
          <p:nvPr>
            <p:ph idx="1"/>
          </p:nvPr>
        </p:nvSpPr>
        <p:spPr/>
        <p:txBody>
          <a:bodyPr/>
          <a:lstStyle/>
          <a:p>
            <a:r>
              <a:rPr lang="cs-CZ" smtClean="0"/>
              <a:t>1) </a:t>
            </a:r>
            <a:r>
              <a:rPr lang="cs-CZ" b="1" smtClean="0"/>
              <a:t>Essays </a:t>
            </a:r>
          </a:p>
          <a:p>
            <a:pPr lvl="1"/>
            <a:r>
              <a:rPr lang="cs-CZ" smtClean="0"/>
              <a:t>Basic info + readings</a:t>
            </a:r>
          </a:p>
          <a:p>
            <a:r>
              <a:rPr lang="cs-CZ" smtClean="0"/>
              <a:t>2) </a:t>
            </a:r>
            <a:r>
              <a:rPr lang="cs-CZ" b="1" smtClean="0"/>
              <a:t>Topics</a:t>
            </a:r>
          </a:p>
          <a:p>
            <a:pPr lvl="1"/>
            <a:r>
              <a:rPr lang="en-US"/>
              <a:t>Do celebrities have any </a:t>
            </a:r>
            <a:r>
              <a:rPr lang="en-US"/>
              <a:t>privacy</a:t>
            </a:r>
            <a:r>
              <a:rPr lang="en-US" smtClean="0"/>
              <a:t>?</a:t>
            </a:r>
            <a:endParaRPr lang="cs-CZ" smtClean="0"/>
          </a:p>
          <a:p>
            <a:pPr lvl="1"/>
            <a:r>
              <a:rPr lang="en-US"/>
              <a:t>Protection </a:t>
            </a:r>
            <a:r>
              <a:rPr lang="en-US"/>
              <a:t>of </a:t>
            </a:r>
            <a:r>
              <a:rPr lang="en-US" smtClean="0"/>
              <a:t>whistleblowers</a:t>
            </a:r>
            <a:endParaRPr lang="cs-CZ" smtClean="0"/>
          </a:p>
          <a:p>
            <a:pPr lvl="1"/>
            <a:r>
              <a:rPr lang="en-US"/>
              <a:t>Free press as a watchdog</a:t>
            </a:r>
            <a:endParaRPr lang="cs-CZ" smtClean="0"/>
          </a:p>
          <a:p>
            <a:r>
              <a:rPr lang="cs-CZ" smtClean="0"/>
              <a:t>3) </a:t>
            </a:r>
            <a:r>
              <a:rPr lang="cs-CZ" b="1" smtClean="0"/>
              <a:t>Slides</a:t>
            </a:r>
          </a:p>
          <a:p>
            <a:pPr lvl="1"/>
            <a:r>
              <a:rPr lang="cs-CZ" smtClean="0"/>
              <a:t>Title – Question – Discussion - Information</a:t>
            </a:r>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2</a:t>
            </a:fld>
            <a:endParaRPr lang="cs-CZ"/>
          </a:p>
        </p:txBody>
      </p:sp>
    </p:spTree>
    <p:extLst>
      <p:ext uri="{BB962C8B-B14F-4D97-AF65-F5344CB8AC3E}">
        <p14:creationId xmlns:p14="http://schemas.microsoft.com/office/powerpoint/2010/main" val="466705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normAutofit/>
          </a:bodyPr>
          <a:lstStyle/>
          <a:p>
            <a:pPr lvl="1" algn="ctr"/>
            <a:r>
              <a:rPr lang="en-US" sz="4000" b="1" smtClean="0"/>
              <a:t>Free press as a watchdog</a:t>
            </a:r>
            <a:endParaRPr lang="cs-CZ" sz="4000" b="1" smtClean="0"/>
          </a:p>
        </p:txBody>
      </p:sp>
      <p:sp>
        <p:nvSpPr>
          <p:cNvPr id="5" name="Podnadpis 4"/>
          <p:cNvSpPr>
            <a:spLocks noGrp="1"/>
          </p:cNvSpPr>
          <p:nvPr>
            <p:ph type="subTitle" idx="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20</a:t>
            </a:fld>
            <a:endParaRPr lang="cs-CZ"/>
          </a:p>
        </p:txBody>
      </p:sp>
      <p:pic>
        <p:nvPicPr>
          <p:cNvPr id="2050" name="Picture 2" descr="Výsledek obrázku pro watchd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260648"/>
            <a:ext cx="2011214" cy="2011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452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smtClean="0"/>
              <a:t>Media</a:t>
            </a:r>
            <a:r>
              <a:rPr lang="cs-CZ" smtClean="0"/>
              <a:t/>
            </a:r>
            <a:br>
              <a:rPr lang="cs-CZ" smtClean="0"/>
            </a:br>
            <a:r>
              <a:rPr lang="cs-CZ" smtClean="0"/>
              <a:t>What role do media play?</a:t>
            </a:r>
            <a:endParaRPr lang="cs-CZ"/>
          </a:p>
        </p:txBody>
      </p:sp>
      <p:sp>
        <p:nvSpPr>
          <p:cNvPr id="3" name="Zástupný symbol pro obsah 2"/>
          <p:cNvSpPr>
            <a:spLocks noGrp="1"/>
          </p:cNvSpPr>
          <p:nvPr>
            <p:ph idx="1"/>
          </p:nvPr>
        </p:nvSpPr>
        <p:spPr/>
        <p:txBody>
          <a:bodyPr>
            <a:normAutofit fontScale="85000" lnSpcReduction="10000"/>
          </a:bodyPr>
          <a:lstStyle/>
          <a:p>
            <a:r>
              <a:rPr lang="cs-CZ" b="1" smtClean="0"/>
              <a:t>traditional (established) media</a:t>
            </a:r>
          </a:p>
          <a:p>
            <a:pPr lvl="1"/>
            <a:r>
              <a:rPr lang="cs-CZ" smtClean="0"/>
              <a:t>editorial boards – scrutiny of published content</a:t>
            </a:r>
          </a:p>
          <a:p>
            <a:pPr lvl="1"/>
            <a:r>
              <a:rPr lang="cs-CZ" smtClean="0"/>
              <a:t>ethic standards – neutrality / verification of sources</a:t>
            </a:r>
          </a:p>
          <a:p>
            <a:pPr lvl="1"/>
            <a:r>
              <a:rPr lang="cs-CZ" smtClean="0"/>
              <a:t>public vs. private media</a:t>
            </a:r>
          </a:p>
          <a:p>
            <a:pPr lvl="1"/>
            <a:r>
              <a:rPr lang="cs-CZ" smtClean="0"/>
              <a:t>legal limits concerning content (young viewers protection / time slot allocation / advertisement limitations / minority rights to authentic content)</a:t>
            </a:r>
          </a:p>
          <a:p>
            <a:r>
              <a:rPr lang="cs-CZ" b="1" smtClean="0"/>
              <a:t>new </a:t>
            </a:r>
            <a:r>
              <a:rPr lang="cs-CZ" b="1"/>
              <a:t>media </a:t>
            </a:r>
            <a:r>
              <a:rPr lang="cs-CZ" b="1" smtClean="0"/>
              <a:t>(online/audiovisual</a:t>
            </a:r>
            <a:r>
              <a:rPr lang="cs-CZ" b="1"/>
              <a:t>)</a:t>
            </a:r>
            <a:endParaRPr lang="cs-CZ" b="1" smtClean="0"/>
          </a:p>
          <a:p>
            <a:pPr lvl="1"/>
            <a:r>
              <a:rPr lang="cs-CZ" smtClean="0"/>
              <a:t>social networks / youtubers / online media portals</a:t>
            </a:r>
          </a:p>
          <a:p>
            <a:pPr lvl="1"/>
            <a:r>
              <a:rPr lang="cs-CZ" smtClean="0"/>
              <a:t>fragmented / limited regulation / platform rules</a:t>
            </a:r>
          </a:p>
          <a:p>
            <a:pPr lvl="1"/>
            <a:r>
              <a:rPr lang="cs-CZ"/>
              <a:t>passive </a:t>
            </a:r>
            <a:r>
              <a:rPr lang="cs-CZ" smtClean="0"/>
              <a:t>public </a:t>
            </a:r>
            <a:r>
              <a:rPr lang="cs-CZ"/>
              <a:t>=&gt; </a:t>
            </a:r>
            <a:r>
              <a:rPr lang="cs-CZ"/>
              <a:t>active </a:t>
            </a:r>
            <a:r>
              <a:rPr lang="cs-CZ" smtClean="0"/>
              <a:t>contributors – content quality?</a:t>
            </a:r>
            <a:endParaRPr lang="cs-CZ"/>
          </a:p>
          <a:p>
            <a:pPr lvl="1"/>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21</a:t>
            </a:fld>
            <a:endParaRPr lang="cs-CZ"/>
          </a:p>
        </p:txBody>
      </p:sp>
    </p:spTree>
    <p:extLst>
      <p:ext uri="{BB962C8B-B14F-4D97-AF65-F5344CB8AC3E}">
        <p14:creationId xmlns:p14="http://schemas.microsoft.com/office/powerpoint/2010/main" val="3580797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a:t>A</a:t>
            </a:r>
            <a:r>
              <a:rPr lang="cs-CZ" sz="3600" b="1" smtClean="0"/>
              <a:t>xel Springer case</a:t>
            </a:r>
            <a:r>
              <a:rPr lang="cs-CZ" sz="3600" smtClean="0"/>
              <a:t/>
            </a:r>
            <a:br>
              <a:rPr lang="cs-CZ" sz="3600" smtClean="0"/>
            </a:br>
            <a:r>
              <a:rPr lang="cs-CZ" sz="3600" smtClean="0"/>
              <a:t>Right </a:t>
            </a:r>
            <a:r>
              <a:rPr lang="cs-CZ" sz="3600"/>
              <a:t>to one´s </a:t>
            </a:r>
            <a:r>
              <a:rPr lang="cs-CZ" sz="3600"/>
              <a:t>reputation </a:t>
            </a:r>
            <a:r>
              <a:rPr lang="cs-CZ" sz="3600" smtClean="0"/>
              <a:t>v </a:t>
            </a:r>
            <a:r>
              <a:rPr lang="cs-CZ" sz="3600"/>
              <a:t>press </a:t>
            </a:r>
            <a:r>
              <a:rPr lang="cs-CZ" sz="3600"/>
              <a:t>as </a:t>
            </a:r>
            <a:r>
              <a:rPr lang="cs-CZ" sz="3600" smtClean="0"/>
              <a:t>watchdog</a:t>
            </a:r>
            <a:r>
              <a:rPr lang="cs-CZ" smtClean="0"/>
              <a:t>?</a:t>
            </a:r>
            <a:endParaRPr lang="cs-CZ" b="1"/>
          </a:p>
        </p:txBody>
      </p:sp>
      <p:sp>
        <p:nvSpPr>
          <p:cNvPr id="3" name="Zástupný symbol pro obsah 2"/>
          <p:cNvSpPr>
            <a:spLocks noGrp="1"/>
          </p:cNvSpPr>
          <p:nvPr>
            <p:ph idx="1"/>
          </p:nvPr>
        </p:nvSpPr>
        <p:spPr/>
        <p:txBody>
          <a:bodyPr>
            <a:normAutofit fontScale="85000" lnSpcReduction="10000"/>
          </a:bodyPr>
          <a:lstStyle/>
          <a:p>
            <a:r>
              <a:rPr lang="cs-CZ" b="1" smtClean="0"/>
              <a:t>Parameters </a:t>
            </a:r>
          </a:p>
          <a:p>
            <a:pPr lvl="1"/>
            <a:r>
              <a:rPr lang="cs-CZ" smtClean="0"/>
              <a:t>contribution to the debate of general interest</a:t>
            </a:r>
          </a:p>
          <a:p>
            <a:pPr lvl="2"/>
            <a:r>
              <a:rPr lang="cs-CZ" smtClean="0"/>
              <a:t>arrest and conviction of drug abuse</a:t>
            </a:r>
          </a:p>
          <a:p>
            <a:pPr lvl="1"/>
            <a:r>
              <a:rPr lang="cs-CZ" smtClean="0"/>
              <a:t>fame of the person</a:t>
            </a:r>
          </a:p>
          <a:p>
            <a:pPr lvl="2"/>
            <a:r>
              <a:rPr lang="cs-CZ" smtClean="0"/>
              <a:t>actor – public figure – role model</a:t>
            </a:r>
          </a:p>
          <a:p>
            <a:pPr lvl="1"/>
            <a:r>
              <a:rPr lang="cs-CZ" smtClean="0"/>
              <a:t>subject of the report</a:t>
            </a:r>
          </a:p>
          <a:p>
            <a:pPr lvl="2"/>
            <a:r>
              <a:rPr lang="cs-CZ" smtClean="0"/>
              <a:t>cocaine abuse</a:t>
            </a:r>
          </a:p>
          <a:p>
            <a:pPr lvl="1"/>
            <a:r>
              <a:rPr lang="cs-CZ" smtClean="0"/>
              <a:t>conduct of the person prior to publication</a:t>
            </a:r>
          </a:p>
          <a:p>
            <a:pPr lvl="2"/>
            <a:r>
              <a:rPr lang="cs-CZ" smtClean="0"/>
              <a:t>„actively sought the limelight“ =&gt; legitimate expectation of privacy?</a:t>
            </a:r>
          </a:p>
          <a:p>
            <a:pPr lvl="1"/>
            <a:r>
              <a:rPr lang="cs-CZ" smtClean="0"/>
              <a:t>how the information was obtained</a:t>
            </a:r>
          </a:p>
          <a:p>
            <a:pPr lvl="2"/>
            <a:r>
              <a:rPr lang="cs-CZ" smtClean="0"/>
              <a:t>bad faith? – balancing test – reliable source + verified information</a:t>
            </a:r>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22</a:t>
            </a:fld>
            <a:endParaRPr lang="cs-CZ"/>
          </a:p>
        </p:txBody>
      </p:sp>
    </p:spTree>
    <p:extLst>
      <p:ext uri="{BB962C8B-B14F-4D97-AF65-F5344CB8AC3E}">
        <p14:creationId xmlns:p14="http://schemas.microsoft.com/office/powerpoint/2010/main" val="255536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smtClean="0"/>
              <a:t>Protection of sources</a:t>
            </a:r>
            <a:r>
              <a:rPr lang="cs-CZ" sz="3600" smtClean="0"/>
              <a:t/>
            </a:r>
            <a:br>
              <a:rPr lang="cs-CZ" sz="3600" smtClean="0"/>
            </a:br>
            <a:r>
              <a:rPr lang="cs-CZ" sz="3600" smtClean="0"/>
              <a:t>Is anonymous information trustworthy?</a:t>
            </a:r>
            <a:endParaRPr lang="cs-CZ" sz="3600"/>
          </a:p>
        </p:txBody>
      </p:sp>
      <p:sp>
        <p:nvSpPr>
          <p:cNvPr id="3" name="Zástupný symbol pro obsah 2"/>
          <p:cNvSpPr>
            <a:spLocks noGrp="1"/>
          </p:cNvSpPr>
          <p:nvPr>
            <p:ph idx="1"/>
          </p:nvPr>
        </p:nvSpPr>
        <p:spPr/>
        <p:txBody>
          <a:bodyPr>
            <a:normAutofit fontScale="62500" lnSpcReduction="20000"/>
          </a:bodyPr>
          <a:lstStyle/>
          <a:p>
            <a:r>
              <a:rPr lang="cs-CZ"/>
              <a:t>W</a:t>
            </a:r>
            <a:r>
              <a:rPr lang="cs-CZ" smtClean="0"/>
              <a:t>ithout </a:t>
            </a:r>
            <a:r>
              <a:rPr lang="en-US" smtClean="0"/>
              <a:t>guarantee </a:t>
            </a:r>
            <a:r>
              <a:rPr lang="en-US"/>
              <a:t>of anonymity, many would be deterred from </a:t>
            </a:r>
            <a:r>
              <a:rPr lang="en-US"/>
              <a:t>coming </a:t>
            </a:r>
            <a:r>
              <a:rPr lang="en-US" smtClean="0"/>
              <a:t>forward</a:t>
            </a:r>
            <a:endParaRPr lang="cs-CZ" smtClean="0"/>
          </a:p>
          <a:p>
            <a:pPr lvl="1"/>
            <a:r>
              <a:rPr lang="cs-CZ" smtClean="0"/>
              <a:t>X </a:t>
            </a:r>
            <a:r>
              <a:rPr lang="en-US" b="1"/>
              <a:t>traceable electronic </a:t>
            </a:r>
            <a:r>
              <a:rPr lang="en-US" b="1"/>
              <a:t>communications </a:t>
            </a:r>
            <a:r>
              <a:rPr lang="cs-CZ" b="1" smtClean="0"/>
              <a:t>=&gt; surveillance </a:t>
            </a:r>
            <a:r>
              <a:rPr lang="cs-CZ" smtClean="0"/>
              <a:t>= possible to </a:t>
            </a:r>
            <a:r>
              <a:rPr lang="en-US" smtClean="0"/>
              <a:t>determine </a:t>
            </a:r>
            <a:r>
              <a:rPr lang="en-US"/>
              <a:t>the origin </a:t>
            </a:r>
            <a:r>
              <a:rPr lang="en-US"/>
              <a:t>of </a:t>
            </a:r>
            <a:r>
              <a:rPr lang="en-US" smtClean="0"/>
              <a:t>information</a:t>
            </a:r>
            <a:endParaRPr lang="cs-CZ" smtClean="0"/>
          </a:p>
          <a:p>
            <a:pPr lvl="2"/>
            <a:r>
              <a:rPr lang="cs-CZ" smtClean="0"/>
              <a:t>S</a:t>
            </a:r>
            <a:r>
              <a:rPr lang="en-US" smtClean="0"/>
              <a:t>ecure </a:t>
            </a:r>
            <a:r>
              <a:rPr lang="en-US"/>
              <a:t>and private web browsing</a:t>
            </a:r>
            <a:r>
              <a:rPr lang="cs-CZ"/>
              <a:t> - Tor</a:t>
            </a:r>
          </a:p>
          <a:p>
            <a:pPr lvl="2"/>
            <a:r>
              <a:rPr lang="cs-CZ" smtClean="0"/>
              <a:t>End-to-end encryption communication – Signal</a:t>
            </a:r>
          </a:p>
          <a:p>
            <a:pPr lvl="2"/>
            <a:r>
              <a:rPr lang="en-US"/>
              <a:t>Secure file storage and </a:t>
            </a:r>
            <a:r>
              <a:rPr lang="en-US"/>
              <a:t>encrypted </a:t>
            </a:r>
            <a:r>
              <a:rPr lang="en-US" smtClean="0"/>
              <a:t>sharing</a:t>
            </a:r>
            <a:r>
              <a:rPr lang="cs-CZ" smtClean="0"/>
              <a:t> – VeraCrypt</a:t>
            </a:r>
          </a:p>
          <a:p>
            <a:pPr lvl="2"/>
            <a:r>
              <a:rPr lang="cs-CZ"/>
              <a:t>Password managers </a:t>
            </a:r>
            <a:r>
              <a:rPr lang="cs-CZ" smtClean="0"/>
              <a:t>– KeePassXC</a:t>
            </a:r>
          </a:p>
          <a:p>
            <a:pPr lvl="2"/>
            <a:r>
              <a:rPr lang="en-US"/>
              <a:t>Two-factor authentication and </a:t>
            </a:r>
            <a:r>
              <a:rPr lang="en-US"/>
              <a:t>its </a:t>
            </a:r>
            <a:r>
              <a:rPr lang="en-US" smtClean="0"/>
              <a:t>innovations</a:t>
            </a:r>
            <a:r>
              <a:rPr lang="cs-CZ"/>
              <a:t> - physical </a:t>
            </a:r>
            <a:r>
              <a:rPr lang="cs-CZ"/>
              <a:t>security </a:t>
            </a:r>
            <a:r>
              <a:rPr lang="cs-CZ" smtClean="0"/>
              <a:t>key</a:t>
            </a:r>
            <a:endParaRPr lang="cs-CZ" i="1" smtClean="0"/>
          </a:p>
          <a:p>
            <a:r>
              <a:rPr lang="cs-CZ" i="1" smtClean="0"/>
              <a:t>„</a:t>
            </a:r>
            <a:r>
              <a:rPr lang="en-US" i="1" smtClean="0"/>
              <a:t>[</a:t>
            </a:r>
            <a:r>
              <a:rPr lang="en-US" i="1"/>
              <a:t>p]rotection of journalistic sources is one of the </a:t>
            </a:r>
            <a:r>
              <a:rPr lang="en-US" b="1" i="1"/>
              <a:t>basic conditions for </a:t>
            </a:r>
            <a:r>
              <a:rPr lang="en-US" b="1" i="1"/>
              <a:t>press </a:t>
            </a:r>
            <a:r>
              <a:rPr lang="en-US" b="1" i="1" smtClean="0"/>
              <a:t>freedom</a:t>
            </a:r>
            <a:r>
              <a:rPr lang="cs-CZ" i="1" smtClean="0"/>
              <a:t>“</a:t>
            </a:r>
            <a:endParaRPr lang="cs-CZ" i="1"/>
          </a:p>
          <a:p>
            <a:pPr lvl="1"/>
            <a:r>
              <a:rPr lang="cs-CZ" smtClean="0"/>
              <a:t>ECHR </a:t>
            </a:r>
            <a:r>
              <a:rPr lang="en-US"/>
              <a:t>case of </a:t>
            </a:r>
            <a:r>
              <a:rPr lang="en-US" i="1"/>
              <a:t>Goodwin v. United </a:t>
            </a:r>
            <a:r>
              <a:rPr lang="en-US" i="1"/>
              <a:t>Kingdom</a:t>
            </a:r>
            <a:r>
              <a:rPr lang="en-US"/>
              <a:t> </a:t>
            </a:r>
            <a:r>
              <a:rPr lang="cs-CZ" smtClean="0"/>
              <a:t>(1996)</a:t>
            </a:r>
          </a:p>
          <a:p>
            <a:r>
              <a:rPr lang="cs-CZ" smtClean="0"/>
              <a:t>Council of Europe - </a:t>
            </a:r>
            <a:r>
              <a:rPr lang="en-US" smtClean="0">
                <a:hlinkClick r:id="rId2"/>
              </a:rPr>
              <a:t>Recommendation </a:t>
            </a:r>
            <a:r>
              <a:rPr lang="en-US">
                <a:hlinkClick r:id="rId2"/>
              </a:rPr>
              <a:t>No. R (2000</a:t>
            </a:r>
            <a:r>
              <a:rPr lang="en-US">
                <a:hlinkClick r:id="rId2"/>
              </a:rPr>
              <a:t>) </a:t>
            </a:r>
            <a:r>
              <a:rPr lang="en-US" smtClean="0">
                <a:hlinkClick r:id="rId2"/>
              </a:rPr>
              <a:t>7</a:t>
            </a:r>
            <a:r>
              <a:rPr lang="cs-CZ" smtClean="0">
                <a:hlinkClick r:id="rId2"/>
              </a:rPr>
              <a:t> </a:t>
            </a:r>
            <a:r>
              <a:rPr lang="en-US" smtClean="0">
                <a:hlinkClick r:id="rId2"/>
              </a:rPr>
              <a:t>of </a:t>
            </a:r>
            <a:r>
              <a:rPr lang="en-US">
                <a:hlinkClick r:id="rId2"/>
              </a:rPr>
              <a:t>the Committee of Ministers to </a:t>
            </a:r>
            <a:r>
              <a:rPr lang="en-US">
                <a:hlinkClick r:id="rId2"/>
              </a:rPr>
              <a:t>member </a:t>
            </a:r>
            <a:r>
              <a:rPr lang="en-US" smtClean="0">
                <a:hlinkClick r:id="rId2"/>
              </a:rPr>
              <a:t>states</a:t>
            </a:r>
            <a:r>
              <a:rPr lang="cs-CZ" smtClean="0">
                <a:hlinkClick r:id="rId2"/>
              </a:rPr>
              <a:t> </a:t>
            </a:r>
            <a:r>
              <a:rPr lang="en-US" smtClean="0">
                <a:hlinkClick r:id="rId2"/>
              </a:rPr>
              <a:t>on </a:t>
            </a:r>
            <a:r>
              <a:rPr lang="en-US">
                <a:hlinkClick r:id="rId2"/>
              </a:rPr>
              <a:t>the right of journalists not </a:t>
            </a:r>
            <a:r>
              <a:rPr lang="en-US">
                <a:hlinkClick r:id="rId2"/>
              </a:rPr>
              <a:t>to </a:t>
            </a:r>
            <a:r>
              <a:rPr lang="en-US" smtClean="0">
                <a:hlinkClick r:id="rId2"/>
              </a:rPr>
              <a:t>disclose</a:t>
            </a:r>
            <a:r>
              <a:rPr lang="cs-CZ" smtClean="0">
                <a:hlinkClick r:id="rId2"/>
              </a:rPr>
              <a:t> </a:t>
            </a:r>
            <a:r>
              <a:rPr lang="en-US" smtClean="0">
                <a:hlinkClick r:id="rId2"/>
              </a:rPr>
              <a:t>their </a:t>
            </a:r>
            <a:r>
              <a:rPr lang="en-US">
                <a:hlinkClick r:id="rId2"/>
              </a:rPr>
              <a:t>sources </a:t>
            </a:r>
            <a:r>
              <a:rPr lang="en-US">
                <a:hlinkClick r:id="rId2"/>
              </a:rPr>
              <a:t>of </a:t>
            </a:r>
            <a:r>
              <a:rPr lang="en-US" smtClean="0">
                <a:hlinkClick r:id="rId2"/>
              </a:rPr>
              <a:t>information</a:t>
            </a:r>
            <a:endParaRPr lang="cs-CZ" smtClean="0"/>
          </a:p>
          <a:p>
            <a:r>
              <a:rPr lang="cs-CZ" smtClean="0"/>
              <a:t>Recent cases - </a:t>
            </a:r>
            <a:r>
              <a:rPr lang="cs-CZ" smtClean="0">
                <a:hlinkClick r:id="rId3"/>
              </a:rPr>
              <a:t>NYT White House opinion piece</a:t>
            </a:r>
            <a:r>
              <a:rPr lang="cs-CZ" smtClean="0"/>
              <a:t> / </a:t>
            </a:r>
            <a:r>
              <a:rPr lang="cs-CZ" smtClean="0">
                <a:hlinkClick r:id="rId4"/>
              </a:rPr>
              <a:t>Syrian war reporters</a:t>
            </a:r>
            <a:endParaRPr lang="cs-CZ" smtClean="0"/>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23</a:t>
            </a:fld>
            <a:endParaRPr lang="cs-CZ"/>
          </a:p>
        </p:txBody>
      </p:sp>
    </p:spTree>
    <p:extLst>
      <p:ext uri="{BB962C8B-B14F-4D97-AF65-F5344CB8AC3E}">
        <p14:creationId xmlns:p14="http://schemas.microsoft.com/office/powerpoint/2010/main" val="1320023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smtClean="0"/>
              <a:t>Right to response</a:t>
            </a:r>
            <a:r>
              <a:rPr lang="cs-CZ" sz="3600" smtClean="0"/>
              <a:t/>
            </a:r>
            <a:br>
              <a:rPr lang="cs-CZ" sz="3600" smtClean="0"/>
            </a:br>
            <a:r>
              <a:rPr lang="cs-CZ" sz="3600" smtClean="0"/>
              <a:t>Free speech v equal voice on the issue?</a:t>
            </a:r>
            <a:endParaRPr lang="cs-CZ" sz="3600"/>
          </a:p>
        </p:txBody>
      </p:sp>
      <p:sp>
        <p:nvSpPr>
          <p:cNvPr id="3" name="Zástupný symbol pro obsah 2"/>
          <p:cNvSpPr>
            <a:spLocks noGrp="1"/>
          </p:cNvSpPr>
          <p:nvPr>
            <p:ph idx="1"/>
          </p:nvPr>
        </p:nvSpPr>
        <p:spPr>
          <a:xfrm>
            <a:off x="467544" y="1600200"/>
            <a:ext cx="8229600" cy="4525963"/>
          </a:xfrm>
        </p:spPr>
        <p:txBody>
          <a:bodyPr>
            <a:normAutofit fontScale="70000" lnSpcReduction="20000"/>
          </a:bodyPr>
          <a:lstStyle/>
          <a:p>
            <a:r>
              <a:rPr lang="cs-CZ" b="1" smtClean="0"/>
              <a:t>In traditional media</a:t>
            </a:r>
            <a:r>
              <a:rPr lang="cs-CZ" smtClean="0"/>
              <a:t> – relative personality right</a:t>
            </a:r>
          </a:p>
          <a:p>
            <a:pPr lvl="1"/>
            <a:r>
              <a:rPr lang="cs-CZ" smtClean="0"/>
              <a:t>obligation to publish free of charge a </a:t>
            </a:r>
            <a:r>
              <a:rPr lang="cs-CZ" b="1" smtClean="0"/>
              <a:t>response of the affected person</a:t>
            </a:r>
            <a:r>
              <a:rPr lang="cs-CZ" smtClean="0"/>
              <a:t> with similar form as the original story</a:t>
            </a:r>
          </a:p>
          <a:p>
            <a:pPr lvl="2"/>
            <a:r>
              <a:rPr lang="cs-CZ" b="1" smtClean="0"/>
              <a:t>against factual claims </a:t>
            </a:r>
            <a:r>
              <a:rPr lang="cs-CZ" smtClean="0"/>
              <a:t>(= where test of </a:t>
            </a:r>
            <a:r>
              <a:rPr lang="cs-CZ"/>
              <a:t>truthfulness </a:t>
            </a:r>
            <a:r>
              <a:rPr lang="cs-CZ" smtClean="0"/>
              <a:t>applicable) X not applicable to assessments, polemics or criticism</a:t>
            </a:r>
          </a:p>
          <a:p>
            <a:pPr lvl="1"/>
            <a:r>
              <a:rPr lang="cs-CZ" smtClean="0"/>
              <a:t>common in EU – based on Directive 89/552/EHS (as modified by 97/36/ES)</a:t>
            </a:r>
          </a:p>
          <a:p>
            <a:r>
              <a:rPr lang="cs-CZ" b="1" smtClean="0"/>
              <a:t>X new media </a:t>
            </a:r>
            <a:r>
              <a:rPr lang="cs-CZ" smtClean="0"/>
              <a:t>= online audiovisual media services</a:t>
            </a:r>
          </a:p>
          <a:p>
            <a:pPr lvl="1"/>
            <a:r>
              <a:rPr lang="cs-CZ" smtClean="0"/>
              <a:t>Council of Europe 2004 - </a:t>
            </a:r>
            <a:r>
              <a:rPr lang="en-US"/>
              <a:t>Recommendation Rec(2004)16 of the Committee of Ministers </a:t>
            </a:r>
            <a:r>
              <a:rPr lang="en-US"/>
              <a:t>to </a:t>
            </a:r>
            <a:r>
              <a:rPr lang="en-US" smtClean="0"/>
              <a:t>member</a:t>
            </a:r>
            <a:r>
              <a:rPr lang="cs-CZ" smtClean="0"/>
              <a:t> </a:t>
            </a:r>
            <a:r>
              <a:rPr lang="en-US" smtClean="0"/>
              <a:t>states on the right of reply in the new media environment</a:t>
            </a:r>
            <a:endParaRPr lang="cs-CZ" smtClean="0"/>
          </a:p>
          <a:p>
            <a:pPr lvl="1"/>
            <a:r>
              <a:rPr lang="en-US"/>
              <a:t>Recommendation of the European Parliament and of the Council of 20 December 2006 on the protection of minors and human dignity and on the right of reply in relation to the competitiveness of the European audiovisual and on-line information </a:t>
            </a:r>
            <a:r>
              <a:rPr lang="en-US"/>
              <a:t>services </a:t>
            </a:r>
            <a:r>
              <a:rPr lang="en-US" smtClean="0"/>
              <a:t>industry</a:t>
            </a:r>
            <a:r>
              <a:rPr lang="cs-CZ" smtClean="0"/>
              <a:t> (</a:t>
            </a:r>
            <a:r>
              <a:rPr lang="en-US" i="1" smtClean="0"/>
              <a:t>OJ </a:t>
            </a:r>
            <a:r>
              <a:rPr lang="en-US" i="1"/>
              <a:t>L 378, 27.12.2006, p</a:t>
            </a:r>
            <a:r>
              <a:rPr lang="en-US" i="1"/>
              <a:t>. </a:t>
            </a:r>
            <a:r>
              <a:rPr lang="en-US" i="1" smtClean="0"/>
              <a:t>72–77</a:t>
            </a:r>
            <a:r>
              <a:rPr lang="cs-CZ" i="1" smtClean="0"/>
              <a:t>)</a:t>
            </a:r>
            <a:endParaRPr lang="en-US"/>
          </a:p>
          <a:p>
            <a:pPr lvl="1"/>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24</a:t>
            </a:fld>
            <a:endParaRPr lang="cs-CZ"/>
          </a:p>
        </p:txBody>
      </p:sp>
    </p:spTree>
    <p:extLst>
      <p:ext uri="{BB962C8B-B14F-4D97-AF65-F5344CB8AC3E}">
        <p14:creationId xmlns:p14="http://schemas.microsoft.com/office/powerpoint/2010/main" val="3548230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b="1" smtClean="0"/>
              <a:t>Social media and free speech</a:t>
            </a:r>
            <a:r>
              <a:rPr lang="cs-CZ" sz="2800" smtClean="0">
                <a:solidFill>
                  <a:srgbClr val="FF0000"/>
                </a:solidFill>
              </a:rPr>
              <a:t/>
            </a:r>
            <a:br>
              <a:rPr lang="cs-CZ" sz="2800" smtClean="0">
                <a:solidFill>
                  <a:srgbClr val="FF0000"/>
                </a:solidFill>
              </a:rPr>
            </a:br>
            <a:r>
              <a:rPr lang="cs-CZ" sz="2800" smtClean="0"/>
              <a:t>How effectively mitigate the environment of hate?</a:t>
            </a:r>
            <a:endParaRPr lang="cs-CZ" sz="2800"/>
          </a:p>
        </p:txBody>
      </p:sp>
      <p:sp>
        <p:nvSpPr>
          <p:cNvPr id="3" name="Zástupný symbol pro obsah 2"/>
          <p:cNvSpPr>
            <a:spLocks noGrp="1"/>
          </p:cNvSpPr>
          <p:nvPr>
            <p:ph idx="1"/>
          </p:nvPr>
        </p:nvSpPr>
        <p:spPr>
          <a:xfrm>
            <a:off x="457200" y="1600200"/>
            <a:ext cx="8435280" cy="4525963"/>
          </a:xfrm>
        </p:spPr>
        <p:txBody>
          <a:bodyPr>
            <a:normAutofit fontScale="77500" lnSpcReduction="20000"/>
          </a:bodyPr>
          <a:lstStyle/>
          <a:p>
            <a:r>
              <a:rPr lang="cs-CZ"/>
              <a:t>Increasing pressure on ISP providers to </a:t>
            </a:r>
            <a:r>
              <a:rPr lang="cs-CZ" b="1"/>
              <a:t>effectively identify and suppress illicit content </a:t>
            </a:r>
          </a:p>
          <a:p>
            <a:pPr lvl="1"/>
            <a:r>
              <a:rPr lang="cs-CZ" smtClean="0"/>
              <a:t>Terorrist </a:t>
            </a:r>
            <a:r>
              <a:rPr lang="cs-CZ"/>
              <a:t>propaganda, incitement of hatred, hate-speech, cyber-bulling, fake news, propaganda disinformation or interference with personality rights</a:t>
            </a:r>
          </a:p>
          <a:p>
            <a:pPr lvl="1"/>
            <a:r>
              <a:rPr lang="cs-CZ" b="1" smtClean="0"/>
              <a:t>Social media content moderator </a:t>
            </a:r>
            <a:r>
              <a:rPr lang="cs-CZ" smtClean="0"/>
              <a:t>– </a:t>
            </a:r>
            <a:r>
              <a:rPr lang="cs-CZ" smtClean="0">
                <a:hlinkClick r:id="rId2"/>
              </a:rPr>
              <a:t>impossible job =&gt; role for AI?</a:t>
            </a:r>
            <a:endParaRPr lang="cs-CZ" smtClean="0"/>
          </a:p>
          <a:p>
            <a:r>
              <a:rPr lang="cs-CZ" smtClean="0"/>
              <a:t>Netzwerkdurchsetzungsgesetz </a:t>
            </a:r>
            <a:r>
              <a:rPr lang="cs-CZ"/>
              <a:t>in Germany</a:t>
            </a:r>
          </a:p>
          <a:p>
            <a:r>
              <a:rPr lang="cs-CZ"/>
              <a:t>EC operational measures on tackling illegal content online </a:t>
            </a:r>
            <a:r>
              <a:rPr lang="cs-CZ">
                <a:hlinkClick r:id="rId3"/>
              </a:rPr>
              <a:t>2018</a:t>
            </a:r>
            <a:endParaRPr lang="cs-CZ"/>
          </a:p>
          <a:p>
            <a:r>
              <a:rPr lang="cs-CZ"/>
              <a:t>High-Level Expert Group on Fake News and Disinformation Spread Online by the European Commission </a:t>
            </a:r>
          </a:p>
          <a:p>
            <a:r>
              <a:rPr lang="cs-CZ"/>
              <a:t>3/2018 </a:t>
            </a:r>
            <a:r>
              <a:rPr lang="cs-CZ">
                <a:hlinkClick r:id="rId4"/>
              </a:rPr>
              <a:t>Report </a:t>
            </a:r>
            <a:r>
              <a:rPr lang="cs-CZ"/>
              <a:t>on a multi-dimensional approach to disinformation</a:t>
            </a:r>
          </a:p>
          <a:p>
            <a:endParaRPr lang="cs-CZ" smtClean="0"/>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25</a:t>
            </a:fld>
            <a:endParaRPr lang="cs-CZ"/>
          </a:p>
        </p:txBody>
      </p:sp>
    </p:spTree>
    <p:extLst>
      <p:ext uri="{BB962C8B-B14F-4D97-AF65-F5344CB8AC3E}">
        <p14:creationId xmlns:p14="http://schemas.microsoft.com/office/powerpoint/2010/main" val="458981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683568" y="2780928"/>
            <a:ext cx="7772400" cy="1470025"/>
          </a:xfrm>
        </p:spPr>
        <p:txBody>
          <a:bodyPr/>
          <a:lstStyle/>
          <a:p>
            <a:r>
              <a:rPr lang="cs-CZ" smtClean="0"/>
              <a:t>Thank you for your attention!</a:t>
            </a:r>
            <a:endParaRPr lang="cs-CZ"/>
          </a:p>
        </p:txBody>
      </p:sp>
      <p:sp>
        <p:nvSpPr>
          <p:cNvPr id="5" name="Podnadpis 4"/>
          <p:cNvSpPr>
            <a:spLocks noGrp="1"/>
          </p:cNvSpPr>
          <p:nvPr>
            <p:ph type="subTitle" idx="1"/>
          </p:nvPr>
        </p:nvSpPr>
        <p:spPr>
          <a:xfrm>
            <a:off x="1403648" y="4149080"/>
            <a:ext cx="6400800" cy="2281808"/>
          </a:xfrm>
        </p:spPr>
        <p:txBody>
          <a:bodyPr>
            <a:normAutofit lnSpcReduction="10000"/>
          </a:bodyPr>
          <a:lstStyle/>
          <a:p>
            <a:r>
              <a:rPr lang="cs-CZ" smtClean="0"/>
              <a:t>Questions?</a:t>
            </a:r>
          </a:p>
          <a:p>
            <a:r>
              <a:rPr lang="cs-CZ" smtClean="0"/>
              <a:t>Ideas</a:t>
            </a:r>
            <a:r>
              <a:rPr lang="cs-CZ" sz="2800" smtClean="0"/>
              <a:t>?</a:t>
            </a:r>
            <a:endParaRPr lang="cs-CZ" smtClean="0"/>
          </a:p>
          <a:p>
            <a:r>
              <a:rPr lang="cs-CZ" smtClean="0"/>
              <a:t>Answers?</a:t>
            </a:r>
          </a:p>
          <a:p>
            <a:r>
              <a:rPr lang="cs-CZ" smtClean="0"/>
              <a:t>Looking forward to your essays!</a:t>
            </a:r>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26</a:t>
            </a:fld>
            <a:endParaRPr lang="cs-CZ"/>
          </a:p>
        </p:txBody>
      </p:sp>
      <p:pic>
        <p:nvPicPr>
          <p:cNvPr id="5122" name="Picture 2" descr="Výsledek obrázku pro new med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3808" y="404664"/>
            <a:ext cx="3319314" cy="2187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8618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t>Essays - Topics</a:t>
            </a:r>
            <a:endParaRPr lang="cs-CZ" b="1"/>
          </a:p>
        </p:txBody>
      </p:sp>
      <p:sp>
        <p:nvSpPr>
          <p:cNvPr id="3" name="Zástupný symbol pro obsah 2"/>
          <p:cNvSpPr>
            <a:spLocks noGrp="1"/>
          </p:cNvSpPr>
          <p:nvPr>
            <p:ph idx="1"/>
          </p:nvPr>
        </p:nvSpPr>
        <p:spPr/>
        <p:txBody>
          <a:bodyPr>
            <a:normAutofit fontScale="92500"/>
          </a:bodyPr>
          <a:lstStyle/>
          <a:p>
            <a:r>
              <a:rPr lang="en-US" b="1" u="sng" smtClean="0"/>
              <a:t>Essay </a:t>
            </a:r>
            <a:r>
              <a:rPr lang="en-US" b="1" u="sng"/>
              <a:t>Deadline: 31 October, 8:00 </a:t>
            </a:r>
            <a:r>
              <a:rPr lang="en-US" b="1" u="sng" smtClean="0"/>
              <a:t>AM</a:t>
            </a:r>
            <a:endParaRPr lang="cs-CZ" b="1" u="sng" smtClean="0"/>
          </a:p>
          <a:p>
            <a:r>
              <a:rPr lang="en-US" sz="2400" smtClean="0"/>
              <a:t>approx</a:t>
            </a:r>
            <a:r>
              <a:rPr lang="en-US" sz="2400"/>
              <a:t>. 10 500 - 16 000 characters long </a:t>
            </a:r>
            <a:r>
              <a:rPr lang="en-US" sz="2400" smtClean="0"/>
              <a:t>(</a:t>
            </a:r>
            <a:r>
              <a:rPr lang="cs-CZ" sz="2400" smtClean="0"/>
              <a:t>+ </a:t>
            </a:r>
            <a:r>
              <a:rPr lang="en-US" sz="2400" smtClean="0"/>
              <a:t>footnotes)</a:t>
            </a:r>
            <a:r>
              <a:rPr lang="cs-CZ" sz="2400" smtClean="0"/>
              <a:t> = 5-8 pages</a:t>
            </a:r>
            <a:endParaRPr lang="cs-CZ" sz="2200" b="1" smtClean="0"/>
          </a:p>
          <a:p>
            <a:r>
              <a:rPr lang="cs-CZ" sz="2200" b="1" smtClean="0"/>
              <a:t>For further essay requirements see interactive sylabus</a:t>
            </a:r>
          </a:p>
          <a:p>
            <a:r>
              <a:rPr lang="cs-CZ" sz="2200" b="1" smtClean="0"/>
              <a:t>Presentation day </a:t>
            </a:r>
            <a:r>
              <a:rPr lang="cs-CZ" sz="2200" smtClean="0"/>
              <a:t>(only students with </a:t>
            </a:r>
            <a:r>
              <a:rPr lang="cs-CZ" sz="2200" b="1" u="sng" smtClean="0"/>
              <a:t>Presentation No. 1</a:t>
            </a:r>
            <a:r>
              <a:rPr lang="cs-CZ" sz="2200" smtClean="0"/>
              <a:t>): 1 November</a:t>
            </a:r>
            <a:endParaRPr lang="en-US" sz="2200"/>
          </a:p>
          <a:p>
            <a:pPr lvl="1" fontAlgn="base"/>
            <a:endParaRPr lang="cs-CZ" smtClean="0"/>
          </a:p>
          <a:p>
            <a:pPr lvl="1" fontAlgn="base"/>
            <a:r>
              <a:rPr lang="en-US"/>
              <a:t>Do celebrities have any privacy?</a:t>
            </a:r>
          </a:p>
          <a:p>
            <a:pPr lvl="1" fontAlgn="base"/>
            <a:r>
              <a:rPr lang="en-US"/>
              <a:t>Protection of whistleblowers - a necessity in the transparent democratic society?</a:t>
            </a:r>
          </a:p>
          <a:p>
            <a:pPr lvl="1" fontAlgn="base"/>
            <a:r>
              <a:rPr lang="en-US"/>
              <a:t>Free press as a watchdog and the obligation to protect sources - are there any limits?</a:t>
            </a:r>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3</a:t>
            </a:fld>
            <a:endParaRPr lang="cs-CZ"/>
          </a:p>
        </p:txBody>
      </p:sp>
    </p:spTree>
    <p:extLst>
      <p:ext uri="{BB962C8B-B14F-4D97-AF65-F5344CB8AC3E}">
        <p14:creationId xmlns:p14="http://schemas.microsoft.com/office/powerpoint/2010/main" val="3950296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smtClean="0"/>
              <a:t>Readings</a:t>
            </a:r>
            <a:endParaRPr lang="cs-CZ"/>
          </a:p>
        </p:txBody>
      </p:sp>
      <p:sp>
        <p:nvSpPr>
          <p:cNvPr id="3" name="Zástupný symbol pro obsah 2"/>
          <p:cNvSpPr>
            <a:spLocks noGrp="1"/>
          </p:cNvSpPr>
          <p:nvPr>
            <p:ph idx="1"/>
          </p:nvPr>
        </p:nvSpPr>
        <p:spPr/>
        <p:txBody>
          <a:bodyPr>
            <a:normAutofit fontScale="85000" lnSpcReduction="20000"/>
          </a:bodyPr>
          <a:lstStyle/>
          <a:p>
            <a:r>
              <a:rPr lang="en-US" b="1"/>
              <a:t>Padawan </a:t>
            </a:r>
            <a:r>
              <a:rPr lang="en-US" b="1"/>
              <a:t>level</a:t>
            </a:r>
            <a:r>
              <a:rPr lang="en-US" b="1" smtClean="0"/>
              <a:t>:</a:t>
            </a:r>
            <a:endParaRPr lang="cs-CZ" b="1" smtClean="0"/>
          </a:p>
          <a:p>
            <a:pPr lvl="1"/>
            <a:r>
              <a:rPr lang="cs-CZ" smtClean="0"/>
              <a:t>G</a:t>
            </a:r>
            <a:r>
              <a:rPr lang="en-US" smtClean="0"/>
              <a:t>ULDE</a:t>
            </a:r>
            <a:r>
              <a:rPr lang="en-US"/>
              <a:t>, Jonas, 2013. An Assessment of the European Court of Human Rights’ Balancing of the Rights to Privacy and Freedom of Expression - Is It Satisfactory. Edinburgh Student Law Review [online]. 2015 2013. Vol. 2, p. 29–41. [Accessed 29 September 2018]. Available from: </a:t>
            </a:r>
            <a:r>
              <a:rPr lang="en-US">
                <a:hlinkClick r:id="rId2"/>
              </a:rPr>
              <a:t>https</a:t>
            </a:r>
            <a:r>
              <a:rPr lang="en-US">
                <a:hlinkClick r:id="rId2"/>
              </a:rPr>
              <a:t>://</a:t>
            </a:r>
            <a:r>
              <a:rPr lang="en-US" smtClean="0">
                <a:hlinkClick r:id="rId2"/>
              </a:rPr>
              <a:t>heinonline.org/HOL/P?h=hein.journals/edinslr2&amp;i=40</a:t>
            </a:r>
            <a:r>
              <a:rPr lang="cs-CZ" smtClean="0"/>
              <a:t> </a:t>
            </a:r>
            <a:endParaRPr lang="en-US"/>
          </a:p>
          <a:p>
            <a:pPr lvl="1"/>
            <a:r>
              <a:rPr lang="cs-CZ"/>
              <a:t>R</a:t>
            </a:r>
            <a:r>
              <a:rPr lang="en-US" smtClean="0"/>
              <a:t>EID</a:t>
            </a:r>
            <a:r>
              <a:rPr lang="en-US"/>
              <a:t>, Elspeth, 2012. Rebalancing Privacy and Freedom of Expression Analysis. Edinburgh Law Review [online]. 2012. Vol. 16, p. 253–258. [Accessed 29 September 2018]. Available from: </a:t>
            </a:r>
            <a:r>
              <a:rPr lang="en-US">
                <a:hlinkClick r:id="rId3"/>
              </a:rPr>
              <a:t>https</a:t>
            </a:r>
            <a:r>
              <a:rPr lang="en-US">
                <a:hlinkClick r:id="rId3"/>
              </a:rPr>
              <a:t>://</a:t>
            </a:r>
            <a:r>
              <a:rPr lang="en-US" smtClean="0">
                <a:hlinkClick r:id="rId3"/>
              </a:rPr>
              <a:t>heinonline.org/HOL/P?h=hein.journals/edinlr16&amp;i=254</a:t>
            </a:r>
            <a:r>
              <a:rPr lang="cs-CZ" smtClean="0"/>
              <a:t> </a:t>
            </a:r>
            <a:endParaRPr lang="en-US"/>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4</a:t>
            </a:fld>
            <a:endParaRPr lang="cs-CZ"/>
          </a:p>
        </p:txBody>
      </p:sp>
    </p:spTree>
    <p:extLst>
      <p:ext uri="{BB962C8B-B14F-4D97-AF65-F5344CB8AC3E}">
        <p14:creationId xmlns:p14="http://schemas.microsoft.com/office/powerpoint/2010/main" val="1223153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charRg st="15" end="345"/>
                                            </p:txEl>
                                          </p:spTgt>
                                        </p:tgtEl>
                                        <p:attrNameLst>
                                          <p:attrName>style.visibility</p:attrName>
                                        </p:attrNameLst>
                                      </p:cBhvr>
                                      <p:to>
                                        <p:strVal val="visible"/>
                                      </p:to>
                                    </p:set>
                                    <p:animEffect transition="in" filter="fade">
                                      <p:cBhvr>
                                        <p:cTn id="10" dur="500"/>
                                        <p:tgtEl>
                                          <p:spTgt spid="3">
                                            <p:txEl>
                                              <p:charRg st="15" end="34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charRg st="345" end="587"/>
                                            </p:txEl>
                                          </p:spTgt>
                                        </p:tgtEl>
                                        <p:attrNameLst>
                                          <p:attrName>style.visibility</p:attrName>
                                        </p:attrNameLst>
                                      </p:cBhvr>
                                      <p:to>
                                        <p:strVal val="visible"/>
                                      </p:to>
                                    </p:set>
                                    <p:animEffect transition="in" filter="fade">
                                      <p:cBhvr>
                                        <p:cTn id="13" dur="500"/>
                                        <p:tgtEl>
                                          <p:spTgt spid="3">
                                            <p:txEl>
                                              <p:charRg st="345" end="58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smtClean="0"/>
              <a:t>Readings</a:t>
            </a:r>
            <a:endParaRPr lang="cs-CZ"/>
          </a:p>
        </p:txBody>
      </p:sp>
      <p:sp>
        <p:nvSpPr>
          <p:cNvPr id="3" name="Zástupný symbol pro obsah 2"/>
          <p:cNvSpPr>
            <a:spLocks noGrp="1"/>
          </p:cNvSpPr>
          <p:nvPr>
            <p:ph idx="1"/>
          </p:nvPr>
        </p:nvSpPr>
        <p:spPr/>
        <p:txBody>
          <a:bodyPr>
            <a:normAutofit fontScale="77500" lnSpcReduction="20000"/>
          </a:bodyPr>
          <a:lstStyle/>
          <a:p>
            <a:r>
              <a:rPr lang="en-US" b="1"/>
              <a:t>Initiate </a:t>
            </a:r>
            <a:r>
              <a:rPr lang="en-US" b="1"/>
              <a:t>level</a:t>
            </a:r>
            <a:r>
              <a:rPr lang="en-US" b="1" smtClean="0"/>
              <a:t>:</a:t>
            </a:r>
            <a:endParaRPr lang="cs-CZ" b="1" smtClean="0"/>
          </a:p>
          <a:p>
            <a:pPr lvl="1"/>
            <a:r>
              <a:rPr lang="en-US" smtClean="0"/>
              <a:t>WESTKAMP</a:t>
            </a:r>
            <a:r>
              <a:rPr lang="en-US"/>
              <a:t>, Guido, 2012. Private Life and the Margin of Appreciation, Introductory Note to the European Court </a:t>
            </a:r>
            <a:r>
              <a:rPr lang="en-US"/>
              <a:t>of </a:t>
            </a:r>
            <a:r>
              <a:rPr lang="en-US" smtClean="0"/>
              <a:t>Human </a:t>
            </a:r>
            <a:r>
              <a:rPr lang="en-US"/>
              <a:t>Rights: Alex Springer AG v. Germany and Von Hannover v. Germany (No. 2). International Legal </a:t>
            </a:r>
            <a:r>
              <a:rPr lang="en-US"/>
              <a:t>Materials </a:t>
            </a:r>
            <a:r>
              <a:rPr lang="en-US" smtClean="0"/>
              <a:t>[</a:t>
            </a:r>
            <a:r>
              <a:rPr lang="en-US"/>
              <a:t>online]. 2012. Vol. 51, p. 631–684. [Accessed 29 September 2018]. Available from</a:t>
            </a:r>
            <a:r>
              <a:rPr lang="en-US"/>
              <a:t>: </a:t>
            </a:r>
            <a:r>
              <a:rPr lang="en-US" smtClean="0">
                <a:hlinkClick r:id="rId2"/>
              </a:rPr>
              <a:t>https</a:t>
            </a:r>
            <a:r>
              <a:rPr lang="en-US">
                <a:hlinkClick r:id="rId2"/>
              </a:rPr>
              <a:t>://</a:t>
            </a:r>
            <a:r>
              <a:rPr lang="en-US" smtClean="0">
                <a:hlinkClick r:id="rId2"/>
              </a:rPr>
              <a:t>heinonline.org/HOL/P?h=hein.journals/intlm51&amp;i=677</a:t>
            </a:r>
            <a:r>
              <a:rPr lang="cs-CZ" smtClean="0"/>
              <a:t> </a:t>
            </a:r>
            <a:r>
              <a:rPr lang="en-US" smtClean="0"/>
              <a:t>(</a:t>
            </a:r>
            <a:r>
              <a:rPr lang="en-US"/>
              <a:t>contains text of the cases)</a:t>
            </a:r>
          </a:p>
          <a:p>
            <a:pPr lvl="1"/>
            <a:r>
              <a:rPr lang="en-US" smtClean="0"/>
              <a:t>SMITH</a:t>
            </a:r>
            <a:r>
              <a:rPr lang="en-US"/>
              <a:t>, Robin Callender, 2012. From von Hannover (1) to von Hannover (2) and Axel Springer AG: Do </a:t>
            </a:r>
            <a:r>
              <a:rPr lang="en-US"/>
              <a:t>Competing </a:t>
            </a:r>
            <a:r>
              <a:rPr lang="en-US" smtClean="0"/>
              <a:t>ECHR </a:t>
            </a:r>
            <a:r>
              <a:rPr lang="en-US"/>
              <a:t>Proportionality Factors Ever add up to Certainty. Queen Mary Journal of Intellectual Property [online</a:t>
            </a:r>
            <a:r>
              <a:rPr lang="en-US"/>
              <a:t>]. </a:t>
            </a:r>
            <a:r>
              <a:rPr lang="en-US" smtClean="0"/>
              <a:t>2012</a:t>
            </a:r>
            <a:r>
              <a:rPr lang="en-US"/>
              <a:t>. Vol. 2, p. 389–393. [Accessed 29 September 2018]. Available from: </a:t>
            </a:r>
            <a:r>
              <a:rPr lang="en-US">
                <a:hlinkClick r:id="rId3"/>
              </a:rPr>
              <a:t>https</a:t>
            </a:r>
            <a:r>
              <a:rPr lang="en-US">
                <a:hlinkClick r:id="rId3"/>
              </a:rPr>
              <a:t>://</a:t>
            </a:r>
            <a:r>
              <a:rPr lang="en-US" smtClean="0">
                <a:hlinkClick r:id="rId3"/>
              </a:rPr>
              <a:t>heinonline.org/HOL/P?h=hein.journals/qmjip2&amp;i=389</a:t>
            </a:r>
            <a:r>
              <a:rPr lang="cs-CZ" smtClean="0"/>
              <a:t> </a:t>
            </a:r>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5</a:t>
            </a:fld>
            <a:endParaRPr lang="cs-CZ"/>
          </a:p>
        </p:txBody>
      </p:sp>
    </p:spTree>
    <p:extLst>
      <p:ext uri="{BB962C8B-B14F-4D97-AF65-F5344CB8AC3E}">
        <p14:creationId xmlns:p14="http://schemas.microsoft.com/office/powerpoint/2010/main" val="3426851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smtClean="0"/>
              <a:t>Readings</a:t>
            </a:r>
            <a:endParaRPr lang="cs-CZ"/>
          </a:p>
        </p:txBody>
      </p:sp>
      <p:sp>
        <p:nvSpPr>
          <p:cNvPr id="3" name="Zástupný symbol pro obsah 2"/>
          <p:cNvSpPr>
            <a:spLocks noGrp="1"/>
          </p:cNvSpPr>
          <p:nvPr>
            <p:ph idx="1"/>
          </p:nvPr>
        </p:nvSpPr>
        <p:spPr/>
        <p:txBody>
          <a:bodyPr>
            <a:normAutofit fontScale="55000" lnSpcReduction="20000"/>
          </a:bodyPr>
          <a:lstStyle/>
          <a:p>
            <a:r>
              <a:rPr lang="en-US" b="1"/>
              <a:t>Knight </a:t>
            </a:r>
            <a:r>
              <a:rPr lang="en-US" b="1"/>
              <a:t>level</a:t>
            </a:r>
            <a:r>
              <a:rPr lang="en-US" b="1" smtClean="0"/>
              <a:t>:</a:t>
            </a:r>
            <a:endParaRPr lang="cs-CZ" b="1" smtClean="0"/>
          </a:p>
          <a:p>
            <a:pPr lvl="1"/>
            <a:r>
              <a:rPr lang="en-US"/>
              <a:t>KROTOSZYNSKI, Ronald J. Jr., 2014. Reconciling Privacy and Speech in the Era of Big Data: A Comparative Legal Analysis The Contemporary First Amendment: Freedom of Speech, Press, and Assembly Symposium. William &amp; Mary Law Review [online]. 2015 2014. Vol. 56, p. 1279–1338. [Accessed 29 September 2018]. Available from: </a:t>
            </a:r>
            <a:r>
              <a:rPr lang="en-US">
                <a:hlinkClick r:id="rId2"/>
              </a:rPr>
              <a:t>https</a:t>
            </a:r>
            <a:r>
              <a:rPr lang="en-US">
                <a:hlinkClick r:id="rId2"/>
              </a:rPr>
              <a:t>://</a:t>
            </a:r>
            <a:r>
              <a:rPr lang="en-US" smtClean="0">
                <a:hlinkClick r:id="rId2"/>
              </a:rPr>
              <a:t>heinonline.org/HOL/P?h=hein.journals/wmlr56&amp;i=1326</a:t>
            </a:r>
            <a:r>
              <a:rPr lang="cs-CZ" smtClean="0"/>
              <a:t> </a:t>
            </a:r>
            <a:r>
              <a:rPr lang="en-US" smtClean="0"/>
              <a:t> </a:t>
            </a:r>
            <a:r>
              <a:rPr lang="cs-CZ" smtClean="0"/>
              <a:t> </a:t>
            </a:r>
          </a:p>
          <a:p>
            <a:r>
              <a:rPr lang="cs-CZ" b="1"/>
              <a:t>Master </a:t>
            </a:r>
            <a:r>
              <a:rPr lang="cs-CZ" b="1"/>
              <a:t>level</a:t>
            </a:r>
            <a:r>
              <a:rPr lang="cs-CZ" b="1" smtClean="0"/>
              <a:t>:</a:t>
            </a:r>
          </a:p>
          <a:p>
            <a:pPr lvl="1"/>
            <a:r>
              <a:rPr lang="cs-CZ"/>
              <a:t>CANATACI, Joseph, ZHAO, Bo, VIVES, Gemma, MONTELEONE, Shara, BONNICI, Mifsud, PIA, Jeanne and MOYAKINE, Evgeni, 2016. ID 2883043: Privacy, Free Expression and Transparency: Redefining Their New Boundaries in the Digital Age [online]. SSRN Scholarly Paper. Rochester, NY: Social Science Research Network. [Accessed 29 September 2018]. Available from: </a:t>
            </a:r>
            <a:r>
              <a:rPr lang="cs-CZ">
                <a:hlinkClick r:id="rId3"/>
              </a:rPr>
              <a:t>https</a:t>
            </a:r>
            <a:r>
              <a:rPr lang="cs-CZ">
                <a:hlinkClick r:id="rId3"/>
              </a:rPr>
              <a:t>://</a:t>
            </a:r>
            <a:r>
              <a:rPr lang="cs-CZ" smtClean="0">
                <a:hlinkClick r:id="rId3"/>
              </a:rPr>
              <a:t>papers.ssrn.com/abstract=2883043</a:t>
            </a:r>
            <a:endParaRPr lang="cs-CZ" smtClean="0"/>
          </a:p>
          <a:p>
            <a:r>
              <a:rPr lang="en-US" b="1"/>
              <a:t>Recommended &amp; Interesting</a:t>
            </a:r>
          </a:p>
          <a:p>
            <a:pPr lvl="1"/>
            <a:r>
              <a:rPr lang="en-US"/>
              <a:t>The Global Principles on Protection of Freedom of Expression and Privacy - </a:t>
            </a:r>
            <a:r>
              <a:rPr lang="en-US">
                <a:hlinkClick r:id="rId4"/>
              </a:rPr>
              <a:t>http://</a:t>
            </a:r>
            <a:r>
              <a:rPr lang="en-US">
                <a:hlinkClick r:id="rId4"/>
              </a:rPr>
              <a:t>article19.shorthand.com</a:t>
            </a:r>
            <a:r>
              <a:rPr lang="en-US" smtClean="0">
                <a:hlinkClick r:id="rId4"/>
              </a:rPr>
              <a:t>/</a:t>
            </a:r>
            <a:r>
              <a:rPr lang="cs-CZ" smtClean="0"/>
              <a:t> </a:t>
            </a:r>
            <a:endParaRPr lang="en-US"/>
          </a:p>
          <a:p>
            <a:pPr lvl="1"/>
            <a:r>
              <a:rPr lang="en-US">
                <a:hlinkClick r:id="rId5"/>
              </a:rPr>
              <a:t>https://</a:t>
            </a:r>
            <a:r>
              <a:rPr lang="en-US">
                <a:hlinkClick r:id="rId5"/>
              </a:rPr>
              <a:t>globalfreedomofexpression.columbia.edu/cases</a:t>
            </a:r>
            <a:r>
              <a:rPr lang="en-US" smtClean="0">
                <a:hlinkClick r:id="rId5"/>
              </a:rPr>
              <a:t>/</a:t>
            </a:r>
            <a:r>
              <a:rPr lang="cs-CZ" smtClean="0"/>
              <a:t> </a:t>
            </a:r>
            <a:endParaRPr lang="en-US"/>
          </a:p>
          <a:p>
            <a:pPr lvl="1"/>
            <a:r>
              <a:rPr lang="en-US"/>
              <a:t>Case Law - </a:t>
            </a:r>
            <a:r>
              <a:rPr lang="en-US">
                <a:hlinkClick r:id="rId6"/>
              </a:rPr>
              <a:t>https</a:t>
            </a:r>
            <a:r>
              <a:rPr lang="en-US">
                <a:hlinkClick r:id="rId6"/>
              </a:rPr>
              <a:t>://</a:t>
            </a:r>
            <a:r>
              <a:rPr lang="en-US" smtClean="0">
                <a:hlinkClick r:id="rId6"/>
              </a:rPr>
              <a:t>rm.coe.int/freedom-of-expression-the-media-and-journalists-iris-themes-vol-iii-de/16807c1181</a:t>
            </a:r>
            <a:r>
              <a:rPr lang="cs-CZ" smtClean="0"/>
              <a:t> </a:t>
            </a:r>
            <a:r>
              <a:rPr lang="en-US" smtClean="0"/>
              <a:t>- </a:t>
            </a:r>
            <a:r>
              <a:rPr lang="en-US"/>
              <a:t>introduction 33-39</a:t>
            </a:r>
            <a:r>
              <a:rPr lang="cs-CZ" smtClean="0"/>
              <a:t> </a:t>
            </a:r>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6</a:t>
            </a:fld>
            <a:endParaRPr lang="cs-CZ"/>
          </a:p>
        </p:txBody>
      </p:sp>
    </p:spTree>
    <p:extLst>
      <p:ext uri="{BB962C8B-B14F-4D97-AF65-F5344CB8AC3E}">
        <p14:creationId xmlns:p14="http://schemas.microsoft.com/office/powerpoint/2010/main" val="2693627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normAutofit/>
          </a:bodyPr>
          <a:lstStyle/>
          <a:p>
            <a:pPr lvl="1" algn="ctr"/>
            <a:r>
              <a:rPr lang="en-US" sz="3600" b="1" smtClean="0"/>
              <a:t>Do celebrities have any privacy?</a:t>
            </a:r>
            <a:endParaRPr lang="cs-CZ" sz="3600" b="1" smtClean="0"/>
          </a:p>
        </p:txBody>
      </p:sp>
      <p:sp>
        <p:nvSpPr>
          <p:cNvPr id="5" name="Podnadpis 4"/>
          <p:cNvSpPr>
            <a:spLocks noGrp="1"/>
          </p:cNvSpPr>
          <p:nvPr>
            <p:ph type="subTitle" idx="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7</a:t>
            </a:fld>
            <a:endParaRPr lang="cs-CZ"/>
          </a:p>
        </p:txBody>
      </p:sp>
      <p:pic>
        <p:nvPicPr>
          <p:cNvPr id="1026" name="Picture 2" descr="Výsledek obrázku pro paparazzi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188640"/>
            <a:ext cx="2160240" cy="216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1127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smtClean="0"/>
              <a:t>Quick recap: </a:t>
            </a:r>
            <a:r>
              <a:rPr lang="cs-CZ" b="1" smtClean="0"/>
              <a:t>Privacy</a:t>
            </a:r>
            <a:r>
              <a:rPr lang="cs-CZ" smtClean="0"/>
              <a:t/>
            </a:r>
            <a:br>
              <a:rPr lang="cs-CZ" smtClean="0"/>
            </a:br>
            <a:r>
              <a:rPr lang="cs-CZ" smtClean="0"/>
              <a:t>Privacy and why does it matter?</a:t>
            </a:r>
            <a:endParaRPr lang="cs-CZ"/>
          </a:p>
        </p:txBody>
      </p:sp>
      <p:sp>
        <p:nvSpPr>
          <p:cNvPr id="3" name="Zástupný symbol pro obsah 2"/>
          <p:cNvSpPr>
            <a:spLocks noGrp="1"/>
          </p:cNvSpPr>
          <p:nvPr>
            <p:ph idx="1"/>
          </p:nvPr>
        </p:nvSpPr>
        <p:spPr/>
        <p:txBody>
          <a:bodyPr>
            <a:normAutofit fontScale="62500" lnSpcReduction="20000"/>
          </a:bodyPr>
          <a:lstStyle/>
          <a:p>
            <a:r>
              <a:rPr lang="cs-CZ" b="1"/>
              <a:t>control over self-determination </a:t>
            </a:r>
            <a:endParaRPr lang="cs-CZ" b="1" smtClean="0"/>
          </a:p>
          <a:p>
            <a:pPr lvl="1"/>
            <a:r>
              <a:rPr lang="cs-CZ" smtClean="0"/>
              <a:t>freedom </a:t>
            </a:r>
            <a:r>
              <a:rPr lang="cs-CZ"/>
              <a:t>to choose </a:t>
            </a:r>
            <a:r>
              <a:rPr lang="cs-CZ" smtClean="0"/>
              <a:t>one´s </a:t>
            </a:r>
            <a:r>
              <a:rPr lang="cs-CZ"/>
              <a:t>future </a:t>
            </a:r>
            <a:r>
              <a:rPr lang="cs-CZ" smtClean="0"/>
              <a:t>– „</a:t>
            </a:r>
            <a:r>
              <a:rPr lang="cs-CZ" b="1" smtClean="0"/>
              <a:t>freedom to make mistakes</a:t>
            </a:r>
            <a:r>
              <a:rPr lang="cs-CZ" smtClean="0"/>
              <a:t>“</a:t>
            </a:r>
          </a:p>
          <a:p>
            <a:pPr lvl="1"/>
            <a:r>
              <a:rPr lang="cs-CZ" smtClean="0"/>
              <a:t>expression and development of unique </a:t>
            </a:r>
            <a:r>
              <a:rPr lang="cs-CZ"/>
              <a:t>personality + </a:t>
            </a:r>
            <a:r>
              <a:rPr lang="cs-CZ" smtClean="0"/>
              <a:t>social profile</a:t>
            </a:r>
          </a:p>
          <a:p>
            <a:pPr lvl="1"/>
            <a:r>
              <a:rPr lang="cs-CZ" smtClean="0"/>
              <a:t>control over one´s outside image – self-esteem/self-representation</a:t>
            </a:r>
            <a:endParaRPr lang="cs-CZ"/>
          </a:p>
          <a:p>
            <a:r>
              <a:rPr lang="cs-CZ" b="1" smtClean="0"/>
              <a:t>personal data </a:t>
            </a:r>
            <a:r>
              <a:rPr lang="cs-CZ" smtClean="0"/>
              <a:t>= data about an individual</a:t>
            </a:r>
          </a:p>
          <a:p>
            <a:r>
              <a:rPr lang="cs-CZ" b="1" smtClean="0"/>
              <a:t>private sphere </a:t>
            </a:r>
            <a:r>
              <a:rPr lang="cs-CZ" smtClean="0"/>
              <a:t>= intimate / vulnerable / „true self“</a:t>
            </a:r>
          </a:p>
          <a:p>
            <a:r>
              <a:rPr lang="cs-CZ" smtClean="0"/>
              <a:t>types of privacy – </a:t>
            </a:r>
            <a:r>
              <a:rPr lang="cs-CZ" sz="2600" smtClean="0"/>
              <a:t>spatial x social x intellectual x informational</a:t>
            </a:r>
          </a:p>
          <a:p>
            <a:r>
              <a:rPr lang="cs-CZ"/>
              <a:t>levels of </a:t>
            </a:r>
            <a:r>
              <a:rPr lang="cs-CZ" smtClean="0"/>
              <a:t>privacy - </a:t>
            </a:r>
            <a:r>
              <a:rPr lang="en-US" sz="2600"/>
              <a:t>solitude x intimacy x anonymity x reserve</a:t>
            </a:r>
            <a:endParaRPr lang="cs-CZ" sz="2600"/>
          </a:p>
          <a:p>
            <a:endParaRPr lang="cs-CZ" smtClean="0"/>
          </a:p>
          <a:p>
            <a:r>
              <a:rPr lang="cs-CZ" smtClean="0"/>
              <a:t>=&gt; surveillance = attempts to </a:t>
            </a:r>
            <a:r>
              <a:rPr lang="cs-CZ" b="1" smtClean="0"/>
              <a:t>profile for outside control </a:t>
            </a:r>
            <a:r>
              <a:rPr lang="cs-CZ" smtClean="0"/>
              <a:t>= public – excessive behaviour / private – customer behaviour</a:t>
            </a:r>
          </a:p>
          <a:p>
            <a:r>
              <a:rPr lang="cs-CZ" b="1" smtClean="0"/>
              <a:t>data profile + data processing </a:t>
            </a:r>
          </a:p>
          <a:p>
            <a:pPr lvl="1"/>
            <a:r>
              <a:rPr lang="cs-CZ" smtClean="0"/>
              <a:t>control over profile </a:t>
            </a:r>
            <a:r>
              <a:rPr lang="cs-CZ"/>
              <a:t>=&gt; categorization =&gt; prediction („pre-crime“ / „minitrue“ / „what is not on the menu</a:t>
            </a:r>
            <a:r>
              <a:rPr lang="cs-CZ" smtClean="0"/>
              <a:t>?“) </a:t>
            </a:r>
          </a:p>
          <a:p>
            <a:pPr lvl="1"/>
            <a:r>
              <a:rPr lang="cs-CZ" smtClean="0"/>
              <a:t>control over individual </a:t>
            </a:r>
            <a:r>
              <a:rPr lang="cs-CZ"/>
              <a:t>-</a:t>
            </a:r>
            <a:r>
              <a:rPr lang="cs-CZ" smtClean="0"/>
              <a:t> capacity for discrimination / normalization / manipulation </a:t>
            </a:r>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8</a:t>
            </a:fld>
            <a:endParaRPr lang="cs-CZ"/>
          </a:p>
        </p:txBody>
      </p:sp>
    </p:spTree>
    <p:extLst>
      <p:ext uri="{BB962C8B-B14F-4D97-AF65-F5344CB8AC3E}">
        <p14:creationId xmlns:p14="http://schemas.microsoft.com/office/powerpoint/2010/main" val="3244486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500"/>
                                        <p:tgtEl>
                                          <p:spTgt spid="3">
                                            <p:txEl>
                                              <p:pRg st="10" end="10"/>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500"/>
                                        <p:tgtEl>
                                          <p:spTgt spid="3">
                                            <p:txEl>
                                              <p:pRg st="11" end="11"/>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fade">
                                      <p:cBhvr>
                                        <p:cTn id="40"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a:t>Quick recap: Surveillance v Privacy</a:t>
            </a:r>
            <a:r>
              <a:rPr lang="cs-CZ" b="1" smtClean="0"/>
              <a:t/>
            </a:r>
            <a:br>
              <a:rPr lang="cs-CZ" b="1" smtClean="0"/>
            </a:br>
            <a:r>
              <a:rPr lang="cs-CZ" sz="4000" smtClean="0"/>
              <a:t>Why worry, if you have nothing to hide?</a:t>
            </a:r>
            <a:endParaRPr lang="cs-CZ" sz="4000" b="1"/>
          </a:p>
        </p:txBody>
      </p:sp>
      <p:sp>
        <p:nvSpPr>
          <p:cNvPr id="3" name="Zástupný symbol pro obsah 2"/>
          <p:cNvSpPr>
            <a:spLocks noGrp="1"/>
          </p:cNvSpPr>
          <p:nvPr>
            <p:ph idx="1"/>
          </p:nvPr>
        </p:nvSpPr>
        <p:spPr/>
        <p:txBody>
          <a:bodyPr>
            <a:normAutofit/>
          </a:bodyPr>
          <a:lstStyle/>
          <a:p>
            <a:r>
              <a:rPr lang="cs-CZ" sz="2400" i="1"/>
              <a:t>„</a:t>
            </a:r>
            <a:r>
              <a:rPr lang="en-US" sz="2400" i="1"/>
              <a:t>systematic investigation or monitoring of the actions or communications of one or more persons</a:t>
            </a:r>
            <a:r>
              <a:rPr lang="cs-CZ" sz="2400" i="1"/>
              <a:t>“</a:t>
            </a:r>
          </a:p>
          <a:p>
            <a:r>
              <a:rPr lang="cs-CZ" sz="2400" b="1" smtClean="0"/>
              <a:t>Electronic communications =&gt; </a:t>
            </a:r>
            <a:r>
              <a:rPr lang="en-US" sz="2400" b="1" smtClean="0"/>
              <a:t>Dataveillance </a:t>
            </a:r>
            <a:r>
              <a:rPr lang="cs-CZ" sz="2400"/>
              <a:t>=&gt; </a:t>
            </a:r>
            <a:r>
              <a:rPr lang="en-US" sz="2400" b="1"/>
              <a:t>Data </a:t>
            </a:r>
            <a:r>
              <a:rPr lang="en-US" sz="2400" b="1" smtClean="0"/>
              <a:t>Trail</a:t>
            </a:r>
            <a:endParaRPr lang="cs-CZ" sz="2400" b="1" smtClean="0"/>
          </a:p>
          <a:p>
            <a:pPr marL="342900" lvl="1" indent="-342900">
              <a:buFont typeface="Arial" panose="020B0604020202020204" pitchFamily="34" charset="0"/>
              <a:buChar char="•"/>
            </a:pPr>
            <a:r>
              <a:rPr lang="cs-CZ" sz="2400" b="1"/>
              <a:t>chilling </a:t>
            </a:r>
            <a:r>
              <a:rPr lang="cs-CZ" sz="2400" b="1" smtClean="0"/>
              <a:t>effect </a:t>
            </a:r>
          </a:p>
          <a:p>
            <a:pPr marL="742950" lvl="2" indent="-342900"/>
            <a:r>
              <a:rPr lang="cs-CZ" sz="2000" smtClean="0"/>
              <a:t>omnipresent </a:t>
            </a:r>
            <a:r>
              <a:rPr lang="cs-CZ" sz="2000"/>
              <a:t>surveillance in </a:t>
            </a:r>
            <a:r>
              <a:rPr lang="cs-CZ" sz="2000"/>
              <a:t>public </a:t>
            </a:r>
            <a:r>
              <a:rPr lang="cs-CZ" sz="2000" smtClean="0"/>
              <a:t>places </a:t>
            </a:r>
          </a:p>
          <a:p>
            <a:pPr marL="742950" lvl="2" indent="-342900"/>
            <a:r>
              <a:rPr lang="cs-CZ" sz="2000" smtClean="0"/>
              <a:t>surveillance </a:t>
            </a:r>
            <a:r>
              <a:rPr lang="cs-CZ" sz="2000"/>
              <a:t>through private online activities</a:t>
            </a:r>
          </a:p>
          <a:p>
            <a:pPr marL="342900" lvl="1" indent="-342900">
              <a:buFont typeface="Arial" panose="020B0604020202020204" pitchFamily="34" charset="0"/>
              <a:buChar char="•"/>
            </a:pPr>
            <a:r>
              <a:rPr lang="cs-CZ" sz="2400" b="1"/>
              <a:t>Freemium business model</a:t>
            </a:r>
          </a:p>
          <a:p>
            <a:pPr marL="342900" lvl="1" indent="-342900">
              <a:buFont typeface="Arial" panose="020B0604020202020204" pitchFamily="34" charset="0"/>
              <a:buChar char="•"/>
            </a:pPr>
            <a:r>
              <a:rPr lang="cs-CZ" sz="2400" b="1"/>
              <a:t>ISP liability – eCommerce directive</a:t>
            </a:r>
          </a:p>
          <a:p>
            <a:pPr marL="742950" lvl="2" indent="-342900"/>
            <a:r>
              <a:rPr lang="cs-CZ" b="1"/>
              <a:t>notice-and-action </a:t>
            </a:r>
            <a:r>
              <a:rPr lang="cs-CZ" b="1"/>
              <a:t>framework </a:t>
            </a:r>
            <a:endParaRPr lang="cs-CZ" b="1" smtClean="0"/>
          </a:p>
          <a:p>
            <a:pPr marL="1200150" lvl="3" indent="-342900"/>
            <a:r>
              <a:rPr lang="cs-CZ" smtClean="0"/>
              <a:t>delegated enforcement</a:t>
            </a:r>
          </a:p>
          <a:p>
            <a:pPr marL="1200150" lvl="3" indent="-342900"/>
            <a:r>
              <a:rPr lang="cs-CZ"/>
              <a:t>Private censorship vs. protection from „info-pollution“</a:t>
            </a:r>
          </a:p>
          <a:p>
            <a:pPr marL="342900" lvl="1" indent="-342900">
              <a:buFont typeface="Arial" panose="020B0604020202020204" pitchFamily="34" charset="0"/>
              <a:buChar char="•"/>
            </a:pPr>
            <a:endParaRPr lang="cs-CZ"/>
          </a:p>
          <a:p>
            <a:endParaRPr lang="cs-CZ" sz="2400" b="1"/>
          </a:p>
          <a:p>
            <a:endParaRPr lang="cs-CZ" sz="2400"/>
          </a:p>
          <a:p>
            <a:pPr lvl="1"/>
            <a:endParaRPr lang="cs-CZ" sz="2000" i="1"/>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9</a:t>
            </a:fld>
            <a:endParaRPr lang="cs-CZ"/>
          </a:p>
        </p:txBody>
      </p:sp>
    </p:spTree>
    <p:extLst>
      <p:ext uri="{BB962C8B-B14F-4D97-AF65-F5344CB8AC3E}">
        <p14:creationId xmlns:p14="http://schemas.microsoft.com/office/powerpoint/2010/main" val="2282819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2560</TotalTime>
  <Words>2056</Words>
  <Application>Microsoft Office PowerPoint</Application>
  <PresentationFormat>Předvádění na obrazovce (4:3)</PresentationFormat>
  <Paragraphs>261</Paragraphs>
  <Slides>26</Slides>
  <Notes>1</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Motiv systému Office</vt:lpstr>
      <vt:lpstr>Privacy protection online II  Free Speech and Media law</vt:lpstr>
      <vt:lpstr>Structure of the seminar</vt:lpstr>
      <vt:lpstr>Essays - Topics</vt:lpstr>
      <vt:lpstr>Readings</vt:lpstr>
      <vt:lpstr>Readings</vt:lpstr>
      <vt:lpstr>Readings</vt:lpstr>
      <vt:lpstr>Do celebrities have any privacy?</vt:lpstr>
      <vt:lpstr>Quick recap: Privacy Privacy and why does it matter?</vt:lpstr>
      <vt:lpstr>Quick recap: Surveillance v Privacy Why worry, if you have nothing to hide?</vt:lpstr>
      <vt:lpstr>Freedom of expression What is the underlying value for free speech?</vt:lpstr>
      <vt:lpstr>Sharing v harassment How does the context matter in free speech?</vt:lpstr>
      <vt:lpstr>In the spotlight What is public an what is private?</vt:lpstr>
      <vt:lpstr>Dark side of attention How to take into account morals in free speech?</vt:lpstr>
      <vt:lpstr>Von Hannover case What public deserves to know about royalty?</vt:lpstr>
      <vt:lpstr>Public interest How to separate gossip from reporting?</vt:lpstr>
      <vt:lpstr>Publicly known persons Privacy of suspect v privacy of victim?</vt:lpstr>
      <vt:lpstr>Justified criticism What conditions should be met?</vt:lpstr>
      <vt:lpstr>Protection of whistleblowers</vt:lpstr>
      <vt:lpstr>Protection of whistleblowers People „who stand up for what is right“?</vt:lpstr>
      <vt:lpstr>Free press as a watchdog</vt:lpstr>
      <vt:lpstr>Media What role do media play?</vt:lpstr>
      <vt:lpstr>Axel Springer case Right to one´s reputation v press as watchdog?</vt:lpstr>
      <vt:lpstr>Protection of sources Is anonymous information trustworthy?</vt:lpstr>
      <vt:lpstr>Right to response Free speech v equal voice on the issue?</vt:lpstr>
      <vt:lpstr>Social media and free speech How effectively mitigate the environment of hate?</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surveillance</dc:title>
  <dc:creator>-</dc:creator>
  <cp:lastModifiedBy>-</cp:lastModifiedBy>
  <cp:revision>76</cp:revision>
  <dcterms:created xsi:type="dcterms:W3CDTF">2018-10-04T12:55:04Z</dcterms:created>
  <dcterms:modified xsi:type="dcterms:W3CDTF">2018-10-24T09:44:33Z</dcterms:modified>
</cp:coreProperties>
</file>