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83" r:id="rId3"/>
    <p:sldId id="269" r:id="rId4"/>
    <p:sldId id="266" r:id="rId5"/>
    <p:sldId id="268" r:id="rId6"/>
    <p:sldId id="267" r:id="rId7"/>
    <p:sldId id="270" r:id="rId8"/>
    <p:sldId id="263" r:id="rId9"/>
    <p:sldId id="273" r:id="rId10"/>
    <p:sldId id="275" r:id="rId11"/>
    <p:sldId id="257" r:id="rId12"/>
    <p:sldId id="271" r:id="rId13"/>
    <p:sldId id="276" r:id="rId14"/>
    <p:sldId id="258" r:id="rId15"/>
    <p:sldId id="265" r:id="rId16"/>
    <p:sldId id="261" r:id="rId17"/>
    <p:sldId id="281" r:id="rId18"/>
    <p:sldId id="285" r:id="rId19"/>
    <p:sldId id="272" r:id="rId20"/>
    <p:sldId id="259" r:id="rId21"/>
    <p:sldId id="277" r:id="rId22"/>
    <p:sldId id="284" r:id="rId23"/>
    <p:sldId id="279" r:id="rId24"/>
    <p:sldId id="278" r:id="rId25"/>
    <p:sldId id="280" r:id="rId26"/>
    <p:sldId id="264" r:id="rId27"/>
    <p:sldId id="260" r:id="rId28"/>
    <p:sldId id="282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BD988-A505-4AFD-8FD8-D5D96D45DA0F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931A9-383C-40E2-A7CD-AA56D77DD7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000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pre-crime</a:t>
            </a:r>
            <a:r>
              <a:rPr lang="cs-CZ" baseline="0" smtClean="0"/>
              <a:t> – minority report</a:t>
            </a:r>
          </a:p>
          <a:p>
            <a:r>
              <a:rPr lang="cs-CZ" baseline="0" smtClean="0"/>
              <a:t>minitrue – ministry of truth - orwell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931A9-383C-40E2-A7CD-AA56D77DD7F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301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1729-696D-45BB-9B42-1F7AB81E8C47}" type="datetime1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207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A79C-3544-4ED8-B95A-69883BB0AB16}" type="datetime1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986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CE39-2E6C-4E46-BCAD-5FB446BD34F9}" type="datetime1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922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2BD29-26E7-46B9-9528-2CDEEE36A3C1}" type="datetime1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848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C80B-C23D-4F1D-8E9A-DBC30E7D5C8C}" type="datetime1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450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D69B-1E0E-475B-9BA5-62BCEFC816BA}" type="datetime1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753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928B-0F9B-400B-B539-FCFF0FA8451B}" type="datetime1">
              <a:rPr lang="cs-CZ" smtClean="0"/>
              <a:t>16.10.2018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130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1350-4DA7-4CB6-B243-FB40B749B1F6}" type="datetime1">
              <a:rPr lang="cs-CZ" smtClean="0"/>
              <a:t>16.10.2018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379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0705-F969-4C26-9896-426BF1428426}" type="datetime1">
              <a:rPr lang="cs-CZ" smtClean="0"/>
              <a:t>16.10.2018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218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F2D4-BFAF-4236-A716-95239249F86E}" type="datetime1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859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0F8A-3D2F-4BF2-9B13-B4F9D8245071}" type="datetime1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065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AE139-1DA9-4186-A26D-34AFB368BB39}" type="datetime1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931A5-707D-4154-9A78-6E08E809D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17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hudoc.echr.coe.int/eng#{%22itemid%22:[%22001-186048%22]}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labs.rs/wp-content/uploads/2016/08/FacebookFactory-01.gif" TargetMode="External"/><Relationship Id="rId2" Type="http://schemas.openxmlformats.org/officeDocument/2006/relationships/hyperlink" Target="https://labs.rs/wp-content/uploads/2015/04/Invisible-infrastructure1.jpg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springer.com/article/10.1007%2FBF02687074" TargetMode="External"/><Relationship Id="rId2" Type="http://schemas.openxmlformats.org/officeDocument/2006/relationships/hyperlink" Target="http://www.rogerclarke.com/DV/Intro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ndfonline.com/doi/abs/10.1080/13600869.2015.1076993" TargetMode="External"/><Relationship Id="rId2" Type="http://schemas.openxmlformats.org/officeDocument/2006/relationships/hyperlink" Target="https://onlinelibrary.wiley.com/doi/abs/10.1002/ejsp.227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nk.springer.com/article/10.1057/jit.2015.5" TargetMode="External"/><Relationship Id="rId5" Type="http://schemas.openxmlformats.org/officeDocument/2006/relationships/hyperlink" Target="https://heinonline.org/HOL/LandingPage?handle=hein.journals/berktech31&amp;div=6&amp;id=&amp;page" TargetMode="External"/><Relationship Id="rId4" Type="http://schemas.openxmlformats.org/officeDocument/2006/relationships/hyperlink" Target="https://www.jstor.org/stable/20141907?seq=1#page_scan_tab_contents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ogerclarke.com/DV/YAWYB-CWP.html" TargetMode="External"/><Relationship Id="rId3" Type="http://schemas.openxmlformats.org/officeDocument/2006/relationships/hyperlink" Target="https://www.schneier.com/essays/archives/2018/03/its_not_just_faceboo.html" TargetMode="External"/><Relationship Id="rId7" Type="http://schemas.openxmlformats.org/officeDocument/2006/relationships/hyperlink" Target="http://www.rogerclarke.com/DV/DRPS.html" TargetMode="External"/><Relationship Id="rId2" Type="http://schemas.openxmlformats.org/officeDocument/2006/relationships/hyperlink" Target="https://www.theguardian.com/news/2018/aug/07/why-uighur-muslims-across-china-are-living-in-fea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ogerclarke.com/EC/DSE.html" TargetMode="External"/><Relationship Id="rId5" Type="http://schemas.openxmlformats.org/officeDocument/2006/relationships/hyperlink" Target="https://www.schneier.com/essays/archives/2015/09/sep_29_2015_0930_am_.html" TargetMode="External"/><Relationship Id="rId4" Type="http://schemas.openxmlformats.org/officeDocument/2006/relationships/hyperlink" Target="https://www.schneier.com/essays/archives/2016/02/security_vs_surveill.html" TargetMode="External"/><Relationship Id="rId9" Type="http://schemas.openxmlformats.org/officeDocument/2006/relationships/hyperlink" Target="http://www.rogerclarke.com/DV/DV13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/>
              <a:t>Privacy protection </a:t>
            </a:r>
            <a:r>
              <a:rPr lang="cs-CZ" b="1"/>
              <a:t>online </a:t>
            </a:r>
            <a:r>
              <a:rPr lang="cs-CZ" b="1" smtClean="0"/>
              <a:t>I Surveillance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869160"/>
            <a:ext cx="6400800" cy="841648"/>
          </a:xfrm>
        </p:spPr>
        <p:txBody>
          <a:bodyPr>
            <a:normAutofit fontScale="85000" lnSpcReduction="20000"/>
          </a:bodyPr>
          <a:lstStyle/>
          <a:p>
            <a:r>
              <a:rPr lang="en-US" b="1"/>
              <a:t>MVV1368K Privacy and </a:t>
            </a:r>
            <a:r>
              <a:rPr lang="en-US" b="1"/>
              <a:t>Personal </a:t>
            </a:r>
            <a:r>
              <a:rPr lang="en-US" b="1" smtClean="0"/>
              <a:t>Data</a:t>
            </a:r>
            <a:endParaRPr lang="cs-CZ" b="1" smtClean="0"/>
          </a:p>
          <a:p>
            <a:r>
              <a:rPr lang="cs-CZ" b="1" smtClean="0"/>
              <a:t>František Kasl</a:t>
            </a:r>
            <a:endParaRPr lang="en-US" b="1"/>
          </a:p>
          <a:p>
            <a:endParaRPr lang="cs-CZ"/>
          </a:p>
        </p:txBody>
      </p:sp>
      <p:pic>
        <p:nvPicPr>
          <p:cNvPr id="1026" name="Picture 2" descr="Image result for h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299945" y="260648"/>
            <a:ext cx="632092" cy="63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</a:t>
            </a:fld>
            <a:r>
              <a:rPr lang="cs-CZ" smtClean="0"/>
              <a:t>/28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891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Technology and surveillance</a:t>
            </a:r>
            <a:br>
              <a:rPr lang="cs-CZ" b="1" smtClean="0"/>
            </a:br>
            <a:r>
              <a:rPr lang="cs-CZ" smtClean="0"/>
              <a:t>New tools = less privacy?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smtClean="0"/>
              <a:t>surveillance</a:t>
            </a:r>
            <a:r>
              <a:rPr lang="cs-CZ" smtClean="0"/>
              <a:t> = ever present part of social organisation – need for information / control</a:t>
            </a:r>
          </a:p>
          <a:p>
            <a:r>
              <a:rPr lang="cs-CZ" smtClean="0"/>
              <a:t>changes in </a:t>
            </a:r>
            <a:r>
              <a:rPr lang="cs-CZ" b="1" smtClean="0"/>
              <a:t>form and content</a:t>
            </a:r>
          </a:p>
          <a:p>
            <a:pPr lvl="1"/>
            <a:r>
              <a:rPr lang="cs-CZ" smtClean="0"/>
              <a:t>tax surveillance</a:t>
            </a:r>
          </a:p>
          <a:p>
            <a:pPr lvl="1"/>
            <a:r>
              <a:rPr lang="cs-CZ" smtClean="0"/>
              <a:t>religious surveillance</a:t>
            </a:r>
          </a:p>
          <a:p>
            <a:pPr lvl="1"/>
            <a:r>
              <a:rPr lang="cs-CZ" smtClean="0"/>
              <a:t>political surveillance</a:t>
            </a:r>
          </a:p>
          <a:p>
            <a:pPr lvl="1"/>
            <a:r>
              <a:rPr lang="cs-CZ" smtClean="0"/>
              <a:t>policed society surveillance</a:t>
            </a:r>
          </a:p>
          <a:p>
            <a:pPr lvl="1"/>
            <a:r>
              <a:rPr lang="cs-CZ" smtClean="0"/>
              <a:t>work/market/medical surveillance</a:t>
            </a:r>
          </a:p>
          <a:p>
            <a:r>
              <a:rPr lang="cs-CZ" smtClean="0"/>
              <a:t>self-surveillance X outside surveillance</a:t>
            </a:r>
          </a:p>
          <a:p>
            <a:r>
              <a:rPr lang="cs-CZ" smtClean="0"/>
              <a:t>direct X indirect surveillance</a:t>
            </a:r>
          </a:p>
          <a:p>
            <a:r>
              <a:rPr lang="cs-CZ" b="1" smtClean="0"/>
              <a:t>New tools and techniques =&gt; new countermeasures </a:t>
            </a:r>
            <a:r>
              <a:rPr lang="cs-CZ" smtClean="0"/>
              <a:t>= constant struggle</a:t>
            </a:r>
          </a:p>
          <a:p>
            <a:pPr lvl="1"/>
            <a:r>
              <a:rPr lang="cs-CZ" smtClean="0"/>
              <a:t>observation X closed door / eavesdropping X coded language / wiretapping X encryption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426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smtClean="0"/>
              <a:t>Big data and surveillance</a:t>
            </a:r>
            <a:r>
              <a:rPr lang="cs-CZ" sz="3200" smtClean="0"/>
              <a:t/>
            </a:r>
            <a:br>
              <a:rPr lang="cs-CZ" sz="3200" smtClean="0"/>
            </a:br>
            <a:r>
              <a:rPr lang="cs-CZ" sz="3200" smtClean="0"/>
              <a:t>How did modern ICT change surveillance?</a:t>
            </a:r>
            <a:endParaRPr lang="cs-CZ" sz="3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smtClean="0"/>
              <a:t>electronic communication = exponential increase in data</a:t>
            </a:r>
            <a:r>
              <a:rPr lang="cs-CZ" smtClean="0"/>
              <a:t> = new information potential</a:t>
            </a:r>
          </a:p>
          <a:p>
            <a:r>
              <a:rPr lang="en-US" b="1"/>
              <a:t>Dataveillance </a:t>
            </a:r>
            <a:endParaRPr lang="cs-CZ" b="1" smtClean="0"/>
          </a:p>
          <a:p>
            <a:pPr lvl="1"/>
            <a:r>
              <a:rPr lang="en-US" i="1" smtClean="0"/>
              <a:t>"</a:t>
            </a:r>
            <a:r>
              <a:rPr lang="en-US" i="1"/>
              <a:t>systematic use of personal data systems in the investigation or monitoring of the actions or communications of one or more persons</a:t>
            </a:r>
            <a:r>
              <a:rPr lang="en-US" i="1"/>
              <a:t>" </a:t>
            </a:r>
            <a:endParaRPr lang="cs-CZ" i="1" smtClean="0"/>
          </a:p>
          <a:p>
            <a:pPr lvl="2"/>
            <a:r>
              <a:rPr lang="en-US" smtClean="0"/>
              <a:t>Roger Clarke</a:t>
            </a:r>
            <a:r>
              <a:rPr lang="cs-CZ" smtClean="0"/>
              <a:t>, 1997</a:t>
            </a:r>
            <a:r>
              <a:rPr lang="en-US" smtClean="0"/>
              <a:t> </a:t>
            </a:r>
            <a:endParaRPr lang="en-US"/>
          </a:p>
          <a:p>
            <a:pPr lvl="1"/>
            <a:r>
              <a:rPr lang="en-US"/>
              <a:t>significantly less </a:t>
            </a:r>
            <a:r>
              <a:rPr lang="en-US"/>
              <a:t>expensive </a:t>
            </a:r>
            <a:r>
              <a:rPr lang="cs-CZ" smtClean="0"/>
              <a:t>-</a:t>
            </a:r>
            <a:r>
              <a:rPr lang="en-US" smtClean="0"/>
              <a:t> </a:t>
            </a:r>
            <a:r>
              <a:rPr lang="en-US"/>
              <a:t>can be </a:t>
            </a:r>
            <a:r>
              <a:rPr lang="en-US" b="1"/>
              <a:t>automated</a:t>
            </a:r>
            <a:r>
              <a:rPr lang="en-US"/>
              <a:t> =&gt; mass scale surveillance</a:t>
            </a:r>
          </a:p>
          <a:p>
            <a:pPr lvl="1"/>
            <a:r>
              <a:rPr lang="en-US"/>
              <a:t>wide </a:t>
            </a:r>
            <a:r>
              <a:rPr lang="en-US" smtClean="0"/>
              <a:t>range </a:t>
            </a:r>
            <a:r>
              <a:rPr lang="en-US"/>
              <a:t>of </a:t>
            </a:r>
            <a:r>
              <a:rPr lang="en-US" smtClean="0"/>
              <a:t>techniques</a:t>
            </a:r>
            <a:endParaRPr lang="cs-CZ" smtClean="0"/>
          </a:p>
          <a:p>
            <a:pPr lvl="2"/>
            <a:r>
              <a:rPr lang="en-US" smtClean="0"/>
              <a:t>Front- </a:t>
            </a:r>
            <a:r>
              <a:rPr lang="en-US"/>
              <a:t>End Verification (transactions</a:t>
            </a:r>
            <a:r>
              <a:rPr lang="en-US"/>
              <a:t>) </a:t>
            </a:r>
            <a:endParaRPr lang="cs-CZ" smtClean="0"/>
          </a:p>
          <a:p>
            <a:pPr lvl="2"/>
            <a:r>
              <a:rPr lang="en-US" smtClean="0"/>
              <a:t>Computer </a:t>
            </a:r>
            <a:r>
              <a:rPr lang="en-US"/>
              <a:t>Matching </a:t>
            </a:r>
            <a:r>
              <a:rPr lang="en-US" smtClean="0"/>
              <a:t>(</a:t>
            </a:r>
            <a:r>
              <a:rPr lang="cs-CZ" smtClean="0"/>
              <a:t>big </a:t>
            </a:r>
            <a:r>
              <a:rPr lang="en-US" smtClean="0"/>
              <a:t>data </a:t>
            </a:r>
            <a:r>
              <a:rPr lang="en-US"/>
              <a:t>combination</a:t>
            </a:r>
            <a:r>
              <a:rPr lang="en-US"/>
              <a:t>) </a:t>
            </a:r>
            <a:endParaRPr lang="cs-CZ" smtClean="0"/>
          </a:p>
          <a:p>
            <a:pPr lvl="2"/>
            <a:r>
              <a:rPr lang="cs-CZ" smtClean="0"/>
              <a:t>P</a:t>
            </a:r>
            <a:r>
              <a:rPr lang="en-US" smtClean="0"/>
              <a:t>rofiling </a:t>
            </a:r>
            <a:r>
              <a:rPr lang="en-US"/>
              <a:t>(categorisation)</a:t>
            </a:r>
          </a:p>
          <a:p>
            <a:r>
              <a:rPr lang="cs-CZ" smtClean="0"/>
              <a:t>=&gt; </a:t>
            </a:r>
            <a:r>
              <a:rPr lang="en-US" b="1" smtClean="0"/>
              <a:t>Data </a:t>
            </a:r>
            <a:r>
              <a:rPr lang="en-US" b="1"/>
              <a:t>Trail </a:t>
            </a:r>
            <a:r>
              <a:rPr lang="en-US"/>
              <a:t>= </a:t>
            </a:r>
            <a:r>
              <a:rPr lang="cs-CZ" smtClean="0"/>
              <a:t>person´s </a:t>
            </a:r>
            <a:r>
              <a:rPr lang="en-US" smtClean="0"/>
              <a:t>informational </a:t>
            </a:r>
            <a:r>
              <a:rPr lang="en-US"/>
              <a:t>tracks </a:t>
            </a:r>
            <a:r>
              <a:rPr lang="en-US"/>
              <a:t>in </a:t>
            </a:r>
            <a:r>
              <a:rPr lang="en-US" smtClean="0"/>
              <a:t>cyberspace</a:t>
            </a:r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055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Chilling effect</a:t>
            </a:r>
            <a:endParaRPr lang="cs-CZ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Image result for orwell chilling effe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115" y="548680"/>
            <a:ext cx="1901002" cy="1129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902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smtClean="0"/>
              <a:t>National security and state interests in surveillance</a:t>
            </a:r>
            <a:br>
              <a:rPr lang="cs-CZ" sz="2800" b="1" smtClean="0"/>
            </a:br>
            <a:r>
              <a:rPr lang="cs-CZ" sz="2800" smtClean="0"/>
              <a:t>For the greater good – justification of state surveillance?</a:t>
            </a:r>
            <a:endParaRPr lang="cs-CZ" sz="2800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39341"/>
            <a:ext cx="8363272" cy="4525963"/>
          </a:xfrm>
        </p:spPr>
        <p:txBody>
          <a:bodyPr>
            <a:normAutofit fontScale="92500" lnSpcReduction="20000"/>
          </a:bodyPr>
          <a:lstStyle/>
          <a:p>
            <a:r>
              <a:rPr lang="cs-CZ" smtClean="0"/>
              <a:t>surveillance </a:t>
            </a:r>
            <a:r>
              <a:rPr lang="cs-CZ" b="1" smtClean="0"/>
              <a:t>in public interest</a:t>
            </a:r>
          </a:p>
          <a:p>
            <a:pPr lvl="1"/>
            <a:r>
              <a:rPr lang="cs-CZ" smtClean="0"/>
              <a:t>airport security / public places / counter-terorism / data retention / public health / social unrest</a:t>
            </a:r>
          </a:p>
          <a:p>
            <a:r>
              <a:rPr lang="cs-CZ" b="1" smtClean="0"/>
              <a:t>surveillance = tool </a:t>
            </a:r>
          </a:p>
          <a:p>
            <a:pPr lvl="1"/>
            <a:r>
              <a:rPr lang="cs-CZ" b="1" smtClean="0"/>
              <a:t>morality depends on the one who wields it</a:t>
            </a:r>
          </a:p>
          <a:p>
            <a:pPr lvl="2"/>
            <a:r>
              <a:rPr lang="cs-CZ" smtClean="0"/>
              <a:t>NSA PRISM (counterterorism surveillance program)</a:t>
            </a:r>
          </a:p>
          <a:p>
            <a:pPr lvl="2"/>
            <a:r>
              <a:rPr lang="cs-CZ"/>
              <a:t>China - </a:t>
            </a:r>
            <a:r>
              <a:rPr lang="cs-CZ"/>
              <a:t>Xinjiang </a:t>
            </a:r>
            <a:r>
              <a:rPr lang="cs-CZ" smtClean="0"/>
              <a:t>region – Uighur minority normalisation</a:t>
            </a:r>
          </a:p>
          <a:p>
            <a:pPr marL="457200" lvl="1" indent="0">
              <a:buNone/>
            </a:pPr>
            <a:r>
              <a:rPr lang="cs-CZ" smtClean="0"/>
              <a:t>	X</a:t>
            </a:r>
          </a:p>
          <a:p>
            <a:pPr lvl="2"/>
            <a:r>
              <a:rPr lang="cs-CZ" smtClean="0"/>
              <a:t>Energy distribution efficiency – Smart grid</a:t>
            </a:r>
          </a:p>
          <a:p>
            <a:pPr lvl="2"/>
            <a:r>
              <a:rPr lang="cs-CZ" smtClean="0"/>
              <a:t>Enviromental monitoring</a:t>
            </a:r>
          </a:p>
          <a:p>
            <a:pPr lvl="2"/>
            <a:r>
              <a:rPr lang="cs-CZ" smtClean="0"/>
              <a:t>Optimisation of public services</a:t>
            </a:r>
          </a:p>
          <a:p>
            <a:pPr lvl="2"/>
            <a:r>
              <a:rPr lang="cs-CZ" smtClean="0"/>
              <a:t>Epidemiological disease monitoring</a:t>
            </a:r>
            <a:endParaRPr lang="cs-CZ"/>
          </a:p>
          <a:p>
            <a:endParaRPr lang="cs-CZ" b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474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Panopticon</a:t>
            </a:r>
            <a:br>
              <a:rPr lang="cs-CZ" b="1" smtClean="0"/>
            </a:br>
            <a:r>
              <a:rPr lang="cs-CZ" smtClean="0"/>
              <a:t>State´s w</a:t>
            </a:r>
            <a:r>
              <a:rPr lang="cs-CZ" smtClean="0"/>
              <a:t>atchful eye = good citizens?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smtClean="0"/>
              <a:t>Panopticon </a:t>
            </a:r>
            <a:r>
              <a:rPr lang="en-US" i="1"/>
              <a:t>prison as "a mill for grinding rogues honest"</a:t>
            </a:r>
            <a:endParaRPr lang="cs-CZ" i="1" smtClean="0"/>
          </a:p>
          <a:p>
            <a:pPr lvl="1"/>
            <a:r>
              <a:rPr lang="cs-CZ"/>
              <a:t>Jeremy Bentham (1748-1832)</a:t>
            </a:r>
          </a:p>
          <a:p>
            <a:r>
              <a:rPr lang="cs-CZ" b="1" smtClean="0"/>
              <a:t>you never know, if someone is not watching</a:t>
            </a:r>
          </a:p>
          <a:p>
            <a:pPr lvl="1"/>
            <a:r>
              <a:rPr lang="cs-CZ" smtClean="0"/>
              <a:t>mass surveillance</a:t>
            </a:r>
          </a:p>
          <a:p>
            <a:pPr lvl="1"/>
            <a:r>
              <a:rPr lang="cs-CZ" smtClean="0"/>
              <a:t>omnipresent surveillance in public places</a:t>
            </a:r>
          </a:p>
          <a:p>
            <a:pPr lvl="1"/>
            <a:r>
              <a:rPr lang="cs-CZ" smtClean="0"/>
              <a:t>monitoring of employees through ICT</a:t>
            </a:r>
          </a:p>
          <a:p>
            <a:pPr lvl="1"/>
            <a:r>
              <a:rPr lang="cs-CZ" smtClean="0"/>
              <a:t>surveillance through private online activities</a:t>
            </a:r>
          </a:p>
          <a:p>
            <a:r>
              <a:rPr lang="cs-CZ" smtClean="0"/>
              <a:t>impact on behaviour = </a:t>
            </a:r>
            <a:r>
              <a:rPr lang="cs-CZ" b="1" smtClean="0"/>
              <a:t>chilling effect</a:t>
            </a:r>
          </a:p>
          <a:p>
            <a:pPr lvl="1"/>
            <a:r>
              <a:rPr lang="cs-CZ" smtClean="0"/>
              <a:t>social conformity = normalisation / preemptive self-regulation / supression of individuality / no space to revolt</a:t>
            </a:r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608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Mass surveillance and data retention</a:t>
            </a:r>
            <a:br>
              <a:rPr lang="cs-CZ" b="1" smtClean="0"/>
            </a:br>
            <a:r>
              <a:rPr lang="cs-CZ" smtClean="0"/>
              <a:t>W</a:t>
            </a:r>
            <a:r>
              <a:rPr lang="cs-CZ" smtClean="0"/>
              <a:t>ider net = better catch?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/>
              <a:t>targeted </a:t>
            </a:r>
            <a:r>
              <a:rPr lang="cs-CZ" b="1" smtClean="0"/>
              <a:t>surveillance </a:t>
            </a:r>
            <a:r>
              <a:rPr lang="cs-CZ" smtClean="0"/>
              <a:t>– wiretapping / observation</a:t>
            </a:r>
          </a:p>
          <a:p>
            <a:pPr lvl="1"/>
            <a:r>
              <a:rPr lang="cs-CZ" smtClean="0"/>
              <a:t>criminal procedure – court order – limited to suspect</a:t>
            </a:r>
            <a:endParaRPr lang="cs-CZ"/>
          </a:p>
          <a:p>
            <a:r>
              <a:rPr lang="cs-CZ" smtClean="0"/>
              <a:t>X</a:t>
            </a:r>
          </a:p>
          <a:p>
            <a:r>
              <a:rPr lang="cs-CZ" b="1" smtClean="0"/>
              <a:t>mass </a:t>
            </a:r>
            <a:r>
              <a:rPr lang="cs-CZ" b="1" smtClean="0"/>
              <a:t>surveillance </a:t>
            </a:r>
            <a:r>
              <a:rPr lang="cs-CZ" smtClean="0"/>
              <a:t>- data retention tools</a:t>
            </a:r>
          </a:p>
          <a:p>
            <a:pPr lvl="1"/>
            <a:r>
              <a:rPr lang="en-US" i="1"/>
              <a:t>systematic use of personal data systems in the investigation or monitoring of the actions or communications of groups of </a:t>
            </a:r>
            <a:r>
              <a:rPr lang="en-US" i="1"/>
              <a:t>people</a:t>
            </a:r>
            <a:r>
              <a:rPr lang="en-US" i="1" smtClean="0"/>
              <a:t>.</a:t>
            </a:r>
            <a:endParaRPr lang="cs-CZ" i="1" smtClean="0"/>
          </a:p>
          <a:p>
            <a:pPr lvl="1"/>
            <a:r>
              <a:rPr lang="cs-CZ" b="1" smtClean="0"/>
              <a:t>Non-discriminatory </a:t>
            </a:r>
            <a:r>
              <a:rPr lang="en-US" smtClean="0"/>
              <a:t>retention </a:t>
            </a:r>
            <a:r>
              <a:rPr lang="en-US"/>
              <a:t>of </a:t>
            </a:r>
            <a:r>
              <a:rPr lang="en-US" smtClean="0"/>
              <a:t>data</a:t>
            </a:r>
            <a:endParaRPr lang="cs-CZ" smtClean="0"/>
          </a:p>
          <a:p>
            <a:pPr lvl="1"/>
            <a:r>
              <a:rPr lang="en-US" b="1" smtClean="0"/>
              <a:t>Preventive</a:t>
            </a:r>
            <a:r>
              <a:rPr lang="cs-CZ" smtClean="0"/>
              <a:t> = not based on suspicion/investigation</a:t>
            </a:r>
          </a:p>
          <a:p>
            <a:pPr lvl="1"/>
            <a:r>
              <a:rPr lang="cs-CZ" b="1" smtClean="0"/>
              <a:t>Full-scope </a:t>
            </a:r>
            <a:r>
              <a:rPr lang="cs-CZ" smtClean="0"/>
              <a:t>= collect first – sort out later</a:t>
            </a:r>
          </a:p>
          <a:p>
            <a:pPr lvl="1"/>
            <a:r>
              <a:rPr lang="cs-CZ" b="1" smtClean="0"/>
              <a:t>Evidence i</a:t>
            </a:r>
            <a:r>
              <a:rPr lang="en-US" b="1" smtClean="0"/>
              <a:t>nto </a:t>
            </a:r>
            <a:r>
              <a:rPr lang="en-US" b="1"/>
              <a:t>the </a:t>
            </a:r>
            <a:r>
              <a:rPr lang="en-US" b="1" smtClean="0"/>
              <a:t>past</a:t>
            </a:r>
            <a:r>
              <a:rPr lang="cs-CZ" b="1" smtClean="0"/>
              <a:t> </a:t>
            </a:r>
            <a:r>
              <a:rPr lang="cs-CZ" smtClean="0"/>
              <a:t>= continuous process</a:t>
            </a:r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04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Data retention vs. Privacy</a:t>
            </a:r>
            <a:br>
              <a:rPr lang="cs-CZ" b="1" smtClean="0"/>
            </a:br>
            <a:r>
              <a:rPr lang="cs-CZ" smtClean="0"/>
              <a:t>How to find the balance?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5112568"/>
          </a:xfrm>
        </p:spPr>
        <p:txBody>
          <a:bodyPr>
            <a:normAutofit fontScale="77500" lnSpcReduction="20000"/>
          </a:bodyPr>
          <a:lstStyle/>
          <a:p>
            <a:r>
              <a:rPr lang="cs-CZ" b="1" smtClean="0"/>
              <a:t>Data </a:t>
            </a:r>
            <a:r>
              <a:rPr lang="cs-CZ" b="1"/>
              <a:t>retention </a:t>
            </a:r>
            <a:r>
              <a:rPr lang="cs-CZ" smtClean="0"/>
              <a:t>= panopticon of public surveillance</a:t>
            </a:r>
          </a:p>
          <a:p>
            <a:pPr lvl="1"/>
            <a:r>
              <a:rPr lang="cs-CZ" smtClean="0"/>
              <a:t>combating terrorism x orwellian society</a:t>
            </a:r>
            <a:endParaRPr lang="cs-CZ"/>
          </a:p>
          <a:p>
            <a:r>
              <a:rPr lang="cs-CZ" b="1" smtClean="0"/>
              <a:t>Surveillance slack </a:t>
            </a:r>
            <a:r>
              <a:rPr lang="cs-CZ" smtClean="0"/>
              <a:t>= differentiation between potential of the tool and its actual use </a:t>
            </a:r>
          </a:p>
          <a:p>
            <a:pPr lvl="1"/>
            <a:r>
              <a:rPr lang="cs-CZ" smtClean="0"/>
              <a:t>consideration of practical limits = budget / manpower / focus / priorities...</a:t>
            </a:r>
          </a:p>
          <a:p>
            <a:r>
              <a:rPr lang="cs-CZ" b="1" smtClean="0"/>
              <a:t>legal </a:t>
            </a:r>
            <a:r>
              <a:rPr lang="cs-CZ" b="1" smtClean="0"/>
              <a:t>challenges to </a:t>
            </a:r>
            <a:r>
              <a:rPr lang="cs-CZ" b="1" smtClean="0"/>
              <a:t>data retention through </a:t>
            </a:r>
            <a:r>
              <a:rPr lang="cs-CZ" b="1" smtClean="0"/>
              <a:t>protection of privacy </a:t>
            </a:r>
            <a:endParaRPr lang="cs-CZ" b="1" smtClean="0"/>
          </a:p>
          <a:p>
            <a:pPr lvl="1"/>
            <a:r>
              <a:rPr lang="cs-CZ" smtClean="0"/>
              <a:t>retention by providers + access by criminal investigation units</a:t>
            </a:r>
          </a:p>
          <a:p>
            <a:pPr lvl="1"/>
            <a:r>
              <a:rPr lang="cs-CZ" smtClean="0"/>
              <a:t>need for proportionality = effective tools + minimal intrusion</a:t>
            </a:r>
            <a:endParaRPr lang="cs-CZ"/>
          </a:p>
          <a:p>
            <a:pPr lvl="1"/>
            <a:r>
              <a:rPr lang="en-US" b="1" smtClean="0"/>
              <a:t>Data </a:t>
            </a:r>
            <a:r>
              <a:rPr lang="en-US" b="1"/>
              <a:t>Retention </a:t>
            </a:r>
            <a:r>
              <a:rPr lang="en-US" b="1" smtClean="0"/>
              <a:t>Directive</a:t>
            </a:r>
            <a:r>
              <a:rPr lang="cs-CZ" b="1"/>
              <a:t> </a:t>
            </a:r>
            <a:r>
              <a:rPr lang="en-US" b="1" smtClean="0"/>
              <a:t>2006/24/EC </a:t>
            </a:r>
            <a:r>
              <a:rPr lang="cs-CZ" b="1" smtClean="0"/>
              <a:t>– invalidated 2014</a:t>
            </a:r>
          </a:p>
          <a:p>
            <a:pPr lvl="2"/>
            <a:r>
              <a:rPr lang="cs-CZ"/>
              <a:t>CJEU </a:t>
            </a:r>
            <a:r>
              <a:rPr lang="cs-CZ" smtClean="0"/>
              <a:t>2014 – </a:t>
            </a:r>
            <a:r>
              <a:rPr lang="cs-CZ"/>
              <a:t>case </a:t>
            </a:r>
            <a:r>
              <a:rPr lang="cs-CZ" b="1"/>
              <a:t>Digital Rights </a:t>
            </a:r>
            <a:r>
              <a:rPr lang="cs-CZ" b="1"/>
              <a:t>Ireland </a:t>
            </a:r>
            <a:r>
              <a:rPr lang="cs-CZ" smtClean="0"/>
              <a:t>- C-293/12</a:t>
            </a:r>
          </a:p>
          <a:p>
            <a:pPr lvl="2"/>
            <a:r>
              <a:rPr lang="cs-CZ" smtClean="0"/>
              <a:t>CJEU 2016 – case </a:t>
            </a:r>
            <a:r>
              <a:rPr lang="cs-CZ" b="1" smtClean="0"/>
              <a:t>Tele2 </a:t>
            </a:r>
            <a:r>
              <a:rPr lang="cs-CZ" b="1"/>
              <a:t>Sverige </a:t>
            </a:r>
            <a:r>
              <a:rPr lang="cs-CZ" smtClean="0"/>
              <a:t>- C-203/15</a:t>
            </a:r>
            <a:endParaRPr lang="cs-CZ"/>
          </a:p>
          <a:p>
            <a:pPr lvl="2"/>
            <a:r>
              <a:rPr lang="cs-CZ" smtClean="0"/>
              <a:t>National constitutional courts =&gt; modified data retention approach</a:t>
            </a:r>
          </a:p>
          <a:p>
            <a:pPr lvl="3"/>
            <a:r>
              <a:rPr lang="cs-CZ" smtClean="0"/>
              <a:t>retention within limits justifiable by service provider interests (technical/billing)</a:t>
            </a:r>
          </a:p>
          <a:p>
            <a:pPr lvl="3"/>
            <a:r>
              <a:rPr lang="cs-CZ" smtClean="0"/>
              <a:t>access limited by court order / surpervision + list of criminal offences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635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smtClean="0"/>
              <a:t>Legal framework for surveillance</a:t>
            </a:r>
            <a:r>
              <a:rPr lang="cs-CZ" sz="2800" smtClean="0"/>
              <a:t/>
            </a:r>
            <a:br>
              <a:rPr lang="cs-CZ" sz="2800" smtClean="0"/>
            </a:br>
            <a:r>
              <a:rPr lang="cs-CZ" sz="2800" smtClean="0"/>
              <a:t>Public oversight through transparency vs. enforcement efficiency?</a:t>
            </a:r>
            <a:endParaRPr lang="cs-CZ" sz="28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b="1" smtClean="0"/>
              <a:t>Standard surveillance </a:t>
            </a:r>
            <a:r>
              <a:rPr lang="cs-CZ" smtClean="0"/>
              <a:t>= e.g. security check on airport </a:t>
            </a:r>
          </a:p>
          <a:p>
            <a:r>
              <a:rPr lang="cs-CZ" smtClean="0"/>
              <a:t>X</a:t>
            </a:r>
          </a:p>
          <a:p>
            <a:r>
              <a:rPr lang="cs-CZ" b="1" smtClean="0"/>
              <a:t>Hidden surveillance </a:t>
            </a:r>
            <a:r>
              <a:rPr lang="cs-CZ" smtClean="0"/>
              <a:t>= secret services/national security agencies X whistleblowers</a:t>
            </a:r>
            <a:endParaRPr lang="cs-CZ"/>
          </a:p>
          <a:p>
            <a:endParaRPr lang="cs-CZ" smtClean="0"/>
          </a:p>
          <a:p>
            <a:r>
              <a:rPr lang="cs-CZ"/>
              <a:t>European legal </a:t>
            </a:r>
            <a:r>
              <a:rPr lang="cs-CZ"/>
              <a:t>framework </a:t>
            </a:r>
            <a:endParaRPr lang="cs-CZ" smtClean="0"/>
          </a:p>
          <a:p>
            <a:pPr lvl="1"/>
            <a:r>
              <a:rPr lang="cs-CZ" smtClean="0"/>
              <a:t>complex / state specific – </a:t>
            </a:r>
            <a:r>
              <a:rPr lang="cs-CZ"/>
              <a:t>conflicting interests</a:t>
            </a:r>
          </a:p>
          <a:p>
            <a:r>
              <a:rPr lang="cs-CZ" smtClean="0"/>
              <a:t>Explanatory example  </a:t>
            </a:r>
          </a:p>
          <a:p>
            <a:pPr lvl="1"/>
            <a:r>
              <a:rPr lang="cs-CZ" smtClean="0">
                <a:hlinkClick r:id="rId2"/>
              </a:rPr>
              <a:t>ECHR case of Big Brother </a:t>
            </a:r>
            <a:r>
              <a:rPr lang="cs-CZ" sz="2700">
                <a:hlinkClick r:id="rId2"/>
              </a:rPr>
              <a:t>Watch v. UK </a:t>
            </a:r>
            <a:r>
              <a:rPr lang="en-US" sz="2700"/>
              <a:t>(</a:t>
            </a:r>
            <a:r>
              <a:rPr lang="en-US" sz="2700"/>
              <a:t>Applications nos. 58170/13, 62322/14 and </a:t>
            </a:r>
            <a:r>
              <a:rPr lang="en-US" sz="2700"/>
              <a:t>24960/15</a:t>
            </a:r>
            <a:r>
              <a:rPr lang="en-US" sz="2700" smtClean="0"/>
              <a:t>)</a:t>
            </a:r>
            <a:r>
              <a:rPr lang="cs-CZ" sz="2700" smtClean="0"/>
              <a:t> - </a:t>
            </a:r>
            <a:r>
              <a:rPr lang="cs-CZ" smtClean="0"/>
              <a:t>13 </a:t>
            </a:r>
            <a:r>
              <a:rPr lang="cs-CZ"/>
              <a:t>September </a:t>
            </a:r>
            <a:r>
              <a:rPr lang="cs-CZ" smtClean="0"/>
              <a:t>2018 (212) pages</a:t>
            </a: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212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smtClean="0"/>
              <a:t>Surveillance in the workplace</a:t>
            </a:r>
            <a:r>
              <a:rPr lang="cs-CZ" sz="3600" smtClean="0"/>
              <a:t/>
            </a:r>
            <a:br>
              <a:rPr lang="cs-CZ" sz="3600" smtClean="0"/>
            </a:br>
            <a:r>
              <a:rPr lang="cs-CZ" sz="3600" smtClean="0"/>
              <a:t>Employer´s assets vs. Employee´s privacy?</a:t>
            </a:r>
            <a:endParaRPr lang="cs-CZ" sz="36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mtClean="0"/>
              <a:t>justifiable interest X appropriate means</a:t>
            </a:r>
          </a:p>
          <a:p>
            <a:r>
              <a:rPr lang="vi-VN">
                <a:latin typeface="Calibri" panose="020F0502020204030204" pitchFamily="34" charset="0"/>
              </a:rPr>
              <a:t>Grand Chamber judgment - Bărbulescu v. Romania (application no. </a:t>
            </a:r>
            <a:r>
              <a:rPr lang="vi-VN">
                <a:latin typeface="Calibri" panose="020F0502020204030204" pitchFamily="34" charset="0"/>
              </a:rPr>
              <a:t>61496/08</a:t>
            </a:r>
            <a:r>
              <a:rPr lang="vi-VN" smtClean="0">
                <a:latin typeface="Calibri" panose="020F0502020204030204" pitchFamily="34" charset="0"/>
              </a:rPr>
              <a:t>)</a:t>
            </a:r>
            <a:r>
              <a:rPr lang="cs-CZ" smtClean="0">
                <a:latin typeface="Calibri" panose="020F0502020204030204" pitchFamily="34" charset="0"/>
              </a:rPr>
              <a:t> - 2017</a:t>
            </a:r>
          </a:p>
          <a:p>
            <a:pPr lvl="1"/>
            <a:r>
              <a:rPr lang="en-US" b="1">
                <a:latin typeface="Calibri" panose="020F0502020204030204" pitchFamily="34" charset="0"/>
              </a:rPr>
              <a:t>proportionality criteria</a:t>
            </a:r>
          </a:p>
          <a:p>
            <a:pPr lvl="2"/>
            <a:r>
              <a:rPr lang="en-US">
                <a:latin typeface="Calibri" panose="020F0502020204030204" pitchFamily="34" charset="0"/>
              </a:rPr>
              <a:t>i) preceding notification about monitoring</a:t>
            </a:r>
          </a:p>
          <a:p>
            <a:pPr lvl="2"/>
            <a:r>
              <a:rPr lang="en-US">
                <a:latin typeface="Calibri" panose="020F0502020204030204" pitchFamily="34" charset="0"/>
              </a:rPr>
              <a:t>ii) adequate limitation of scope</a:t>
            </a:r>
          </a:p>
          <a:p>
            <a:pPr lvl="2"/>
            <a:r>
              <a:rPr lang="en-US">
                <a:latin typeface="Calibri" panose="020F0502020204030204" pitchFamily="34" charset="0"/>
              </a:rPr>
              <a:t>iii) legitimate interest</a:t>
            </a:r>
          </a:p>
          <a:p>
            <a:pPr lvl="2"/>
            <a:r>
              <a:rPr lang="en-US">
                <a:latin typeface="Calibri" panose="020F0502020204030204" pitchFamily="34" charset="0"/>
              </a:rPr>
              <a:t>iv) level of intrusion in private sphere</a:t>
            </a:r>
          </a:p>
          <a:p>
            <a:pPr lvl="2"/>
            <a:r>
              <a:rPr lang="en-US">
                <a:latin typeface="Calibri" panose="020F0502020204030204" pitchFamily="34" charset="0"/>
              </a:rPr>
              <a:t>v) capacity to achieve the goal</a:t>
            </a:r>
          </a:p>
          <a:p>
            <a:pPr lvl="2"/>
            <a:r>
              <a:rPr lang="en-US">
                <a:latin typeface="Calibri" panose="020F0502020204030204" pitchFamily="34" charset="0"/>
              </a:rPr>
              <a:t>vi) adequate guarantees for employees interests and rights</a:t>
            </a:r>
            <a:endParaRPr lang="cs-CZ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013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New surveillance</a:t>
            </a:r>
            <a:endParaRPr lang="cs-CZ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https://www.vapulus.com/wp-content/uploads/2018/03/https-_blogs-images.forbes.com_jaysondemers_files_2014_08_social-media-marketi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326" y="260648"/>
            <a:ext cx="3377888" cy="2293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25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Structure of the seminar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1) </a:t>
            </a:r>
            <a:r>
              <a:rPr lang="cs-CZ" b="1" smtClean="0"/>
              <a:t>Essays </a:t>
            </a:r>
          </a:p>
          <a:p>
            <a:pPr lvl="1"/>
            <a:r>
              <a:rPr lang="cs-CZ" smtClean="0"/>
              <a:t>Basic info + readings</a:t>
            </a:r>
          </a:p>
          <a:p>
            <a:r>
              <a:rPr lang="cs-CZ" smtClean="0"/>
              <a:t>2) </a:t>
            </a:r>
            <a:r>
              <a:rPr lang="cs-CZ" b="1" smtClean="0"/>
              <a:t>Topics</a:t>
            </a:r>
          </a:p>
          <a:p>
            <a:pPr lvl="1"/>
            <a:r>
              <a:rPr lang="en-US"/>
              <a:t>Surveillance then and now</a:t>
            </a:r>
          </a:p>
          <a:p>
            <a:pPr lvl="1"/>
            <a:r>
              <a:rPr lang="en-US"/>
              <a:t>Chilling effect</a:t>
            </a:r>
          </a:p>
          <a:p>
            <a:pPr lvl="1"/>
            <a:r>
              <a:rPr lang="en-US"/>
              <a:t>New surveillance</a:t>
            </a:r>
            <a:endParaRPr lang="cs-CZ" smtClean="0"/>
          </a:p>
          <a:p>
            <a:r>
              <a:rPr lang="cs-CZ" smtClean="0"/>
              <a:t>3) </a:t>
            </a:r>
            <a:r>
              <a:rPr lang="cs-CZ" b="1" smtClean="0"/>
              <a:t>Slides</a:t>
            </a:r>
          </a:p>
          <a:p>
            <a:pPr lvl="1"/>
            <a:r>
              <a:rPr lang="cs-CZ" smtClean="0"/>
              <a:t>Title – Question – Discussion - Information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705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Surveillance capitalism</a:t>
            </a:r>
            <a:br>
              <a:rPr lang="cs-CZ" b="1" smtClean="0"/>
            </a:br>
            <a:r>
              <a:rPr lang="cs-CZ" smtClean="0"/>
              <a:t>Do you like the likes?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525963"/>
          </a:xfrm>
        </p:spPr>
        <p:txBody>
          <a:bodyPr>
            <a:normAutofit fontScale="70000" lnSpcReduction="20000"/>
          </a:bodyPr>
          <a:lstStyle/>
          <a:p>
            <a:r>
              <a:rPr lang="cs-CZ" b="1" smtClean="0"/>
              <a:t>Freemium business model</a:t>
            </a:r>
          </a:p>
          <a:p>
            <a:pPr lvl="1"/>
            <a:r>
              <a:rPr lang="cs-CZ" smtClean="0"/>
              <a:t>profit seeking + information asymetry + unclear value of personal data</a:t>
            </a:r>
          </a:p>
          <a:p>
            <a:r>
              <a:rPr lang="cs-CZ" smtClean="0"/>
              <a:t>Early internet = encouraged model – infant industry protection </a:t>
            </a:r>
          </a:p>
          <a:p>
            <a:pPr lvl="1"/>
            <a:r>
              <a:rPr lang="cs-CZ" smtClean="0"/>
              <a:t>X current situation changed – „puppy“ =&gt; „beast“</a:t>
            </a:r>
            <a:endParaRPr lang="cs-CZ" smtClean="0"/>
          </a:p>
          <a:p>
            <a:r>
              <a:rPr lang="cs-CZ" b="1" smtClean="0"/>
              <a:t>New challenges </a:t>
            </a:r>
          </a:p>
          <a:p>
            <a:pPr lvl="1"/>
            <a:r>
              <a:rPr lang="cs-CZ" b="1" smtClean="0"/>
              <a:t>omnipresence</a:t>
            </a:r>
            <a:r>
              <a:rPr lang="cs-CZ" smtClean="0"/>
              <a:t> = big data = profiling</a:t>
            </a:r>
          </a:p>
          <a:p>
            <a:pPr lvl="1"/>
            <a:r>
              <a:rPr lang="cs-CZ" b="1" smtClean="0"/>
              <a:t>informational bubble effect = </a:t>
            </a:r>
            <a:r>
              <a:rPr lang="cs-CZ" smtClean="0"/>
              <a:t>polarization and fragmentation</a:t>
            </a:r>
          </a:p>
          <a:p>
            <a:pPr lvl="1"/>
            <a:r>
              <a:rPr lang="cs-CZ" b="1" smtClean="0"/>
              <a:t>manipulative power </a:t>
            </a:r>
            <a:r>
              <a:rPr lang="cs-CZ" smtClean="0"/>
              <a:t>= marketing x fake news x propaganda</a:t>
            </a:r>
          </a:p>
          <a:p>
            <a:pPr lvl="1"/>
            <a:r>
              <a:rPr lang="cs-CZ" smtClean="0"/>
              <a:t>increasing importance of </a:t>
            </a:r>
            <a:r>
              <a:rPr lang="cs-CZ" b="1" smtClean="0"/>
              <a:t>individuals virtual identities </a:t>
            </a:r>
            <a:r>
              <a:rPr lang="cs-CZ" smtClean="0"/>
              <a:t>=&gt; </a:t>
            </a:r>
          </a:p>
          <a:p>
            <a:pPr lvl="2"/>
            <a:r>
              <a:rPr lang="cs-CZ" smtClean="0"/>
              <a:t>abuse of the tools = hate speech / cybercrime / cyberstalking / identity theft</a:t>
            </a:r>
          </a:p>
          <a:p>
            <a:pPr lvl="2"/>
            <a:r>
              <a:rPr lang="cs-CZ" smtClean="0"/>
              <a:t>modification of personal perception = self-identification with virtual profile =&gt; impact on personality development – habits, opinions, preferences, choices</a:t>
            </a:r>
          </a:p>
          <a:p>
            <a:r>
              <a:rPr lang="cs-CZ" b="1" smtClean="0"/>
              <a:t>New tool of social control</a:t>
            </a:r>
          </a:p>
          <a:p>
            <a:pPr lvl="1"/>
            <a:r>
              <a:rPr lang="cs-CZ" smtClean="0"/>
              <a:t>China/Tencent – Social credit system =&gt; reward system for „good citizens“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140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smtClean="0"/>
              <a:t>Belly of the big data beast</a:t>
            </a:r>
            <a:r>
              <a:rPr lang="cs-CZ" sz="2800" smtClean="0"/>
              <a:t/>
            </a:r>
            <a:br>
              <a:rPr lang="cs-CZ" sz="2800" smtClean="0"/>
            </a:br>
            <a:r>
              <a:rPr lang="cs-CZ" sz="2800" smtClean="0"/>
              <a:t>How does the freemium business model generate profit?</a:t>
            </a:r>
            <a:endParaRPr lang="cs-CZ" sz="28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smtClean="0"/>
              <a:t>Metadata =&gt; profiling =&gt; targeted advertisement</a:t>
            </a:r>
          </a:p>
          <a:p>
            <a:r>
              <a:rPr lang="cs-CZ" i="1" smtClean="0"/>
              <a:t>„</a:t>
            </a:r>
            <a:r>
              <a:rPr lang="en-US" i="1" smtClean="0"/>
              <a:t>Half </a:t>
            </a:r>
            <a:r>
              <a:rPr lang="en-US" i="1"/>
              <a:t>the money I spend on advertising is wasted; the trouble is I don't know which </a:t>
            </a:r>
            <a:r>
              <a:rPr lang="en-US" i="1"/>
              <a:t>half</a:t>
            </a:r>
            <a:r>
              <a:rPr lang="en-US" i="1" smtClean="0"/>
              <a:t>.</a:t>
            </a:r>
            <a:r>
              <a:rPr lang="cs-CZ" i="1" smtClean="0"/>
              <a:t>“</a:t>
            </a:r>
            <a:endParaRPr lang="en-US" i="1"/>
          </a:p>
          <a:p>
            <a:pPr lvl="1"/>
            <a:r>
              <a:rPr lang="cs-CZ"/>
              <a:t>John </a:t>
            </a:r>
            <a:r>
              <a:rPr lang="cs-CZ"/>
              <a:t>Wanamaker (</a:t>
            </a:r>
            <a:r>
              <a:rPr lang="cs-CZ"/>
              <a:t>1838-1922</a:t>
            </a:r>
            <a:r>
              <a:rPr lang="cs-CZ" smtClean="0"/>
              <a:t>)</a:t>
            </a:r>
          </a:p>
          <a:p>
            <a:r>
              <a:rPr lang="cs-CZ" b="1" smtClean="0"/>
              <a:t>Indirect payment for the services </a:t>
            </a:r>
            <a:r>
              <a:rPr lang="cs-CZ" smtClean="0"/>
              <a:t>= illusion of „free“</a:t>
            </a:r>
          </a:p>
          <a:p>
            <a:pPr lvl="1"/>
            <a:r>
              <a:rPr lang="cs-CZ" smtClean="0"/>
              <a:t>Just access to internet? Income inequality x we all „are data“</a:t>
            </a:r>
            <a:endParaRPr lang="cs-CZ"/>
          </a:p>
          <a:p>
            <a:r>
              <a:rPr lang="cs-CZ" smtClean="0"/>
              <a:t>Complex system = big data – max. revenue from available information</a:t>
            </a:r>
          </a:p>
          <a:p>
            <a:pPr lvl="1"/>
            <a:r>
              <a:rPr lang="cs-CZ" smtClean="0"/>
              <a:t>Invisible infrastructure = </a:t>
            </a:r>
            <a:r>
              <a:rPr lang="cs-CZ" smtClean="0">
                <a:hlinkClick r:id="rId2"/>
              </a:rPr>
              <a:t>trackers and cookies</a:t>
            </a:r>
            <a:endParaRPr lang="cs-CZ" smtClean="0"/>
          </a:p>
          <a:p>
            <a:pPr lvl="1"/>
            <a:r>
              <a:rPr lang="cs-CZ" smtClean="0"/>
              <a:t>Algorithmic marketing tools = </a:t>
            </a:r>
            <a:r>
              <a:rPr lang="cs-CZ" smtClean="0">
                <a:hlinkClick r:id="rId3"/>
              </a:rPr>
              <a:t>profiling + real time bidding</a:t>
            </a:r>
            <a:endParaRPr lang="cs-CZ">
              <a:hlinkClick r:id="rId2"/>
            </a:endParaRP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737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The magic that makes it work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Image result for cookies htt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200525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054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8640"/>
            <a:ext cx="7669972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287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C:\DATA\2018-1-29-Marketing-Technology-LUMAscape-1024x76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187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Regulation of cookies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How to tame the cookie monster?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/>
          </a:bodyPr>
          <a:lstStyle/>
          <a:p>
            <a:r>
              <a:rPr lang="cs-CZ" b="1" smtClean="0"/>
              <a:t>ePrivacy directive = transparency</a:t>
            </a:r>
          </a:p>
          <a:p>
            <a:pPr lvl="1"/>
            <a:r>
              <a:rPr lang="cs-CZ" smtClean="0"/>
              <a:t>informed consent – opt in (X Czech opt-out)</a:t>
            </a:r>
          </a:p>
          <a:p>
            <a:pPr lvl="1"/>
            <a:r>
              <a:rPr lang="cs-CZ" smtClean="0"/>
              <a:t>right to refuse </a:t>
            </a:r>
          </a:p>
          <a:p>
            <a:pPr lvl="1"/>
            <a:r>
              <a:rPr lang="cs-CZ" smtClean="0"/>
              <a:t>cookie policy - data minimisation + privacy by design</a:t>
            </a:r>
          </a:p>
          <a:p>
            <a:r>
              <a:rPr lang="cs-CZ" smtClean="0"/>
              <a:t>X regulatory gap behind technology</a:t>
            </a:r>
          </a:p>
          <a:p>
            <a:pPr lvl="1"/>
            <a:r>
              <a:rPr lang="cs-CZ" b="1" smtClean="0"/>
              <a:t>new forms of cookies </a:t>
            </a:r>
          </a:p>
          <a:p>
            <a:pPr lvl="2"/>
            <a:r>
              <a:rPr lang="cs-CZ" smtClean="0"/>
              <a:t>zombie cookies / flash cookies / ever cookies </a:t>
            </a:r>
          </a:p>
          <a:p>
            <a:r>
              <a:rPr lang="cs-CZ" b="1" smtClean="0"/>
              <a:t>Proposal of ePrivacy Regulation</a:t>
            </a:r>
            <a:endParaRPr lang="cs-CZ" b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213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smtClean="0"/>
              <a:t>Platforms and illicit content</a:t>
            </a:r>
            <a:r>
              <a:rPr lang="cs-CZ" sz="2800" smtClean="0"/>
              <a:t/>
            </a:r>
            <a:br>
              <a:rPr lang="cs-CZ" sz="2800" smtClean="0"/>
            </a:br>
            <a:r>
              <a:rPr lang="cs-CZ" sz="2800" smtClean="0"/>
              <a:t>Private censorship vs. protection from „info-pollution“?</a:t>
            </a:r>
            <a:endParaRPr lang="cs-CZ" sz="28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b="1" smtClean="0"/>
              <a:t>ISP </a:t>
            </a:r>
            <a:r>
              <a:rPr lang="cs-CZ" b="1" smtClean="0"/>
              <a:t>liability </a:t>
            </a:r>
            <a:r>
              <a:rPr lang="cs-CZ" b="1" smtClean="0"/>
              <a:t>– eCommerce directive</a:t>
            </a:r>
          </a:p>
          <a:p>
            <a:pPr lvl="1"/>
            <a:r>
              <a:rPr lang="cs-CZ" smtClean="0"/>
              <a:t>notice and action</a:t>
            </a:r>
          </a:p>
          <a:p>
            <a:pPr lvl="1"/>
            <a:r>
              <a:rPr lang="cs-CZ" smtClean="0"/>
              <a:t>no obligatory general monitoring of content</a:t>
            </a:r>
          </a:p>
          <a:p>
            <a:pPr lvl="1"/>
            <a:r>
              <a:rPr lang="cs-CZ" smtClean="0"/>
              <a:t>terms and conditions</a:t>
            </a:r>
          </a:p>
          <a:p>
            <a:pPr lvl="1"/>
            <a:r>
              <a:rPr lang="cs-CZ" smtClean="0"/>
              <a:t>supranational entities - conflicting obligations</a:t>
            </a:r>
          </a:p>
          <a:p>
            <a:pPr lvl="2"/>
            <a:r>
              <a:rPr lang="cs-CZ" smtClean="0"/>
              <a:t>privacy vs. surveillance (EU vs. US laws)</a:t>
            </a:r>
            <a:endParaRPr lang="cs-CZ" smtClean="0"/>
          </a:p>
          <a:p>
            <a:r>
              <a:rPr lang="cs-CZ" smtClean="0"/>
              <a:t>terorist propaganda, hate speech, fake news</a:t>
            </a:r>
          </a:p>
          <a:p>
            <a:pPr lvl="1"/>
            <a:r>
              <a:rPr lang="cs-CZ" b="1" smtClean="0"/>
              <a:t>legal tools </a:t>
            </a:r>
            <a:r>
              <a:rPr lang="cs-CZ" smtClean="0"/>
              <a:t>X state enforcement in cyberspace</a:t>
            </a:r>
          </a:p>
          <a:p>
            <a:pPr lvl="1"/>
            <a:r>
              <a:rPr lang="cs-CZ" b="1" smtClean="0"/>
              <a:t>technical tools </a:t>
            </a:r>
            <a:r>
              <a:rPr lang="cs-CZ" smtClean="0"/>
              <a:t>X enforcement through private entities</a:t>
            </a:r>
          </a:p>
          <a:p>
            <a:r>
              <a:rPr lang="cs-CZ" b="1" smtClean="0"/>
              <a:t>cooperation in criminal matters </a:t>
            </a:r>
            <a:r>
              <a:rPr lang="cs-CZ" smtClean="0"/>
              <a:t>– access to data</a:t>
            </a:r>
          </a:p>
          <a:p>
            <a:r>
              <a:rPr lang="cs-CZ" b="1" smtClean="0"/>
              <a:t>notice-and-action framework </a:t>
            </a:r>
            <a:r>
              <a:rPr lang="cs-CZ" smtClean="0"/>
              <a:t>= delegated enforcement</a:t>
            </a:r>
          </a:p>
          <a:p>
            <a:pPr lvl="1"/>
            <a:r>
              <a:rPr lang="cs-CZ" smtClean="0"/>
              <a:t>adjudication of content through private entity X court remedy available</a:t>
            </a:r>
          </a:p>
          <a:p>
            <a:pPr lvl="1"/>
            <a:r>
              <a:rPr lang="cs-CZ" smtClean="0"/>
              <a:t>urgent issue = search for least imperfect tool that is effective</a:t>
            </a:r>
            <a:endParaRPr lang="cs-CZ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194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smtClean="0"/>
              <a:t>Future </a:t>
            </a:r>
            <a:r>
              <a:rPr lang="cs-CZ" sz="3600" b="1"/>
              <a:t>of </a:t>
            </a:r>
            <a:r>
              <a:rPr lang="cs-CZ" sz="3600" b="1" smtClean="0"/>
              <a:t>surveillance – Smart everything</a:t>
            </a:r>
            <a:br>
              <a:rPr lang="cs-CZ" sz="3600" b="1" smtClean="0"/>
            </a:br>
            <a:r>
              <a:rPr lang="cs-CZ" sz="3600"/>
              <a:t>New tools = </a:t>
            </a:r>
            <a:r>
              <a:rPr lang="cs-CZ" sz="3600"/>
              <a:t>less </a:t>
            </a:r>
            <a:r>
              <a:rPr lang="cs-CZ" sz="3600" smtClean="0"/>
              <a:t>privacy</a:t>
            </a:r>
            <a:r>
              <a:rPr lang="cs-CZ" sz="3600"/>
              <a:t> </a:t>
            </a:r>
            <a:r>
              <a:rPr lang="cs-CZ" sz="3600" smtClean="0"/>
              <a:t>- ver. 2.0</a:t>
            </a:r>
            <a:r>
              <a:rPr lang="cs-CZ" sz="3600"/>
              <a:t>?</a:t>
            </a:r>
            <a:endParaRPr lang="cs-CZ" sz="36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mtClean="0"/>
              <a:t>internet of things / smart city / ambient intelligence </a:t>
            </a:r>
          </a:p>
          <a:p>
            <a:pPr lvl="1"/>
            <a:r>
              <a:rPr lang="cs-CZ" b="1" smtClean="0"/>
              <a:t>ubiquity</a:t>
            </a:r>
            <a:r>
              <a:rPr lang="cs-CZ" smtClean="0"/>
              <a:t> – „nowhere to hide“</a:t>
            </a:r>
          </a:p>
          <a:p>
            <a:pPr lvl="2"/>
            <a:r>
              <a:rPr lang="cs-CZ" smtClean="0"/>
              <a:t>new countermeasures = privacy as commodity</a:t>
            </a:r>
          </a:p>
          <a:p>
            <a:pPr lvl="1"/>
            <a:r>
              <a:rPr lang="cs-CZ" b="1" smtClean="0"/>
              <a:t>ambience</a:t>
            </a:r>
            <a:r>
              <a:rPr lang="cs-CZ" smtClean="0"/>
              <a:t> – „everyday surveillance“</a:t>
            </a:r>
          </a:p>
          <a:p>
            <a:pPr lvl="2"/>
            <a:r>
              <a:rPr lang="cs-CZ" smtClean="0"/>
              <a:t>new social standard = change in the concept of privacy?</a:t>
            </a:r>
            <a:endParaRPr lang="cs-CZ" smtClean="0"/>
          </a:p>
          <a:p>
            <a:pPr lvl="1"/>
            <a:r>
              <a:rPr lang="cs-CZ" b="1"/>
              <a:t>automated </a:t>
            </a:r>
            <a:r>
              <a:rPr lang="cs-CZ" b="1" smtClean="0"/>
              <a:t>profiling </a:t>
            </a:r>
            <a:r>
              <a:rPr lang="cs-CZ" smtClean="0"/>
              <a:t>– „you are your data“</a:t>
            </a:r>
          </a:p>
          <a:p>
            <a:pPr lvl="2"/>
            <a:r>
              <a:rPr lang="cs-CZ" smtClean="0"/>
              <a:t>individualisation of offer (services, goods) and opportunity (actions, decisions, rights)</a:t>
            </a:r>
          </a:p>
          <a:p>
            <a:pPr lvl="1"/>
            <a:r>
              <a:rPr lang="cs-CZ" b="1" smtClean="0"/>
              <a:t>enhanced reality </a:t>
            </a:r>
            <a:r>
              <a:rPr lang="cs-CZ" smtClean="0"/>
              <a:t>– merger of the real and virtual identity</a:t>
            </a:r>
          </a:p>
          <a:p>
            <a:pPr lvl="2"/>
            <a:r>
              <a:rPr lang="cs-CZ" smtClean="0"/>
              <a:t>creation of new social gap? freedom on the fringes of society?</a:t>
            </a:r>
          </a:p>
          <a:p>
            <a:r>
              <a:rPr lang="cs-CZ" sz="2800" smtClean="0"/>
              <a:t>dystopian scenarios (cyberpunk) x solution to everything</a:t>
            </a:r>
          </a:p>
          <a:p>
            <a:pPr lvl="1"/>
            <a:r>
              <a:rPr lang="cs-CZ" sz="2400" smtClean="0"/>
              <a:t>past as guidance X certain aspects enhanced by new tech reality</a:t>
            </a:r>
            <a:endParaRPr lang="cs-CZ" sz="24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789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7772400" cy="1470025"/>
          </a:xfrm>
        </p:spPr>
        <p:txBody>
          <a:bodyPr/>
          <a:lstStyle/>
          <a:p>
            <a:r>
              <a:rPr lang="cs-CZ" smtClean="0"/>
              <a:t>Thank you for your attention!</a:t>
            </a:r>
            <a:endParaRPr lang="cs-CZ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2281808"/>
          </a:xfrm>
        </p:spPr>
        <p:txBody>
          <a:bodyPr>
            <a:normAutofit lnSpcReduction="10000"/>
          </a:bodyPr>
          <a:lstStyle/>
          <a:p>
            <a:r>
              <a:rPr lang="cs-CZ" smtClean="0"/>
              <a:t>Questions?</a:t>
            </a:r>
          </a:p>
          <a:p>
            <a:r>
              <a:rPr lang="cs-CZ" smtClean="0"/>
              <a:t>Ideas</a:t>
            </a:r>
            <a:r>
              <a:rPr lang="cs-CZ" sz="2800" smtClean="0"/>
              <a:t>?</a:t>
            </a:r>
            <a:endParaRPr lang="cs-CZ" smtClean="0"/>
          </a:p>
          <a:p>
            <a:r>
              <a:rPr lang="cs-CZ" smtClean="0"/>
              <a:t>Answers?</a:t>
            </a:r>
          </a:p>
          <a:p>
            <a:r>
              <a:rPr lang="cs-CZ" smtClean="0"/>
              <a:t>Looking forward to your essays!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28</a:t>
            </a:fld>
            <a:endParaRPr lang="cs-CZ"/>
          </a:p>
        </p:txBody>
      </p:sp>
      <p:pic>
        <p:nvPicPr>
          <p:cNvPr id="9218" name="Picture 2" descr="Související obráze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88640"/>
            <a:ext cx="2279282" cy="285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8618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Essays - Topics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smtClean="0"/>
              <a:t>Essay </a:t>
            </a:r>
            <a:r>
              <a:rPr lang="en-US" b="1" u="sng"/>
              <a:t>Deadline: 31 October, </a:t>
            </a:r>
            <a:r>
              <a:rPr lang="en-US" b="1" u="sng"/>
              <a:t>8:00 </a:t>
            </a:r>
            <a:r>
              <a:rPr lang="en-US" b="1" u="sng" smtClean="0"/>
              <a:t>AM</a:t>
            </a:r>
            <a:endParaRPr lang="cs-CZ" b="1" u="sng" smtClean="0"/>
          </a:p>
          <a:p>
            <a:r>
              <a:rPr lang="en-US" sz="2400" smtClean="0"/>
              <a:t>approx</a:t>
            </a:r>
            <a:r>
              <a:rPr lang="en-US" sz="2400"/>
              <a:t>. 10 500 - 16 000 characters </a:t>
            </a:r>
            <a:r>
              <a:rPr lang="en-US" sz="2400"/>
              <a:t>long </a:t>
            </a:r>
            <a:r>
              <a:rPr lang="en-US" sz="2400" smtClean="0"/>
              <a:t>(</a:t>
            </a:r>
            <a:r>
              <a:rPr lang="cs-CZ" sz="2400" smtClean="0"/>
              <a:t>+ </a:t>
            </a:r>
            <a:r>
              <a:rPr lang="en-US" sz="2400" smtClean="0"/>
              <a:t>footnotes)</a:t>
            </a:r>
            <a:r>
              <a:rPr lang="cs-CZ" sz="2400" smtClean="0"/>
              <a:t> = 5-8 pages</a:t>
            </a:r>
            <a:endParaRPr lang="cs-CZ" sz="2200" b="1" smtClean="0"/>
          </a:p>
          <a:p>
            <a:r>
              <a:rPr lang="cs-CZ" sz="2200" b="1" smtClean="0"/>
              <a:t>For further essay requirements see interactive sylabus</a:t>
            </a:r>
          </a:p>
          <a:p>
            <a:r>
              <a:rPr lang="cs-CZ" sz="2200" b="1" smtClean="0"/>
              <a:t>Presentation day </a:t>
            </a:r>
            <a:r>
              <a:rPr lang="cs-CZ" sz="2200" smtClean="0"/>
              <a:t>(only students with </a:t>
            </a:r>
            <a:r>
              <a:rPr lang="cs-CZ" sz="2200" b="1" u="sng" smtClean="0"/>
              <a:t>Presentation No. 1</a:t>
            </a:r>
            <a:r>
              <a:rPr lang="cs-CZ" sz="2200" smtClean="0"/>
              <a:t>): 1 November</a:t>
            </a:r>
            <a:endParaRPr lang="en-US" sz="2200"/>
          </a:p>
          <a:p>
            <a:pPr lvl="1" fontAlgn="base"/>
            <a:endParaRPr lang="cs-CZ" smtClean="0"/>
          </a:p>
          <a:p>
            <a:pPr lvl="1" fontAlgn="base"/>
            <a:r>
              <a:rPr lang="en-US" smtClean="0"/>
              <a:t>Surveillance </a:t>
            </a:r>
            <a:r>
              <a:rPr lang="en-US"/>
              <a:t>then and now: Development of the issue of state surveillance in the privacy context</a:t>
            </a:r>
          </a:p>
          <a:p>
            <a:pPr lvl="1" fontAlgn="base"/>
            <a:r>
              <a:rPr lang="en-US" smtClean="0"/>
              <a:t>Chilling effect: </a:t>
            </a:r>
            <a:r>
              <a:rPr lang="en-US"/>
              <a:t>How lack of privacy affects the political freedom and social dissent</a:t>
            </a:r>
          </a:p>
          <a:p>
            <a:pPr lvl="1" fontAlgn="base"/>
            <a:r>
              <a:rPr lang="en-US"/>
              <a:t>New surveillance: From pursuit of national security to erosion of privacy for commercial purposes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296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O</a:t>
            </a:r>
            <a:r>
              <a:rPr lang="cs-CZ" b="1" smtClean="0"/>
              <a:t>bligatory readings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smtClean="0"/>
              <a:t>These </a:t>
            </a:r>
            <a:r>
              <a:rPr lang="en-US" b="1"/>
              <a:t>readings are the prerequisite for the understanding of the concept of surveillance and its historical development</a:t>
            </a:r>
            <a:r>
              <a:rPr lang="en-US" b="1"/>
              <a:t>.</a:t>
            </a:r>
            <a:r>
              <a:rPr lang="en-US"/>
              <a:t> </a:t>
            </a:r>
            <a:endParaRPr lang="cs-CZ" smtClean="0"/>
          </a:p>
          <a:p>
            <a:pPr lvl="1"/>
            <a:r>
              <a:rPr lang="en-US" smtClean="0"/>
              <a:t>CLARKE</a:t>
            </a:r>
            <a:r>
              <a:rPr lang="en-US"/>
              <a:t>, Roger. </a:t>
            </a:r>
            <a:r>
              <a:rPr lang="en-US" i="1"/>
              <a:t>Introduction to Dataveillance and Information Privacy, and Definitions of Terms,</a:t>
            </a:r>
            <a:r>
              <a:rPr lang="en-US"/>
              <a:t> 1997. Available at: </a:t>
            </a:r>
            <a:r>
              <a:rPr lang="en-US">
                <a:hlinkClick r:id="rId2"/>
              </a:rPr>
              <a:t>http://www.rogerclarke.com/DV/Intro.html</a:t>
            </a:r>
            <a:endParaRPr lang="en-US"/>
          </a:p>
          <a:p>
            <a:pPr lvl="1"/>
            <a:r>
              <a:rPr lang="en-US"/>
              <a:t>MARX, Gary T. What’s new about the “new surveillance”?: Classifying for change and continuity, </a:t>
            </a:r>
            <a:r>
              <a:rPr lang="en-US" i="1"/>
              <a:t>Knowledge, Technology &amp; Policy</a:t>
            </a:r>
            <a:r>
              <a:rPr lang="en-US"/>
              <a:t>. 2004, Vol. 17, No. 1, pp. 18–37. Available (through university computers) at: </a:t>
            </a:r>
            <a:r>
              <a:rPr lang="en-US">
                <a:hlinkClick r:id="rId3"/>
              </a:rPr>
              <a:t>https://link.springer.com/article/10.1007%2FBF02687074</a:t>
            </a:r>
            <a:endParaRPr lang="en-US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851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Voluntary readings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smtClean="0"/>
              <a:t>These </a:t>
            </a:r>
            <a:r>
              <a:rPr lang="en-US" b="1"/>
              <a:t>readings provide additional insight into the challenges related to the conflict of surveillance and privacy</a:t>
            </a:r>
            <a:r>
              <a:rPr lang="en-US" b="1"/>
              <a:t>.</a:t>
            </a:r>
            <a:r>
              <a:rPr lang="en-US"/>
              <a:t> </a:t>
            </a:r>
            <a:endParaRPr lang="cs-CZ" smtClean="0"/>
          </a:p>
          <a:p>
            <a:pPr lvl="1"/>
            <a:r>
              <a:rPr lang="en-US" smtClean="0"/>
              <a:t>STUART</a:t>
            </a:r>
            <a:r>
              <a:rPr lang="en-US"/>
              <a:t>, Avelie; Mark Levine. Beyond ‘nothing to hide’: When identity is key to privacy threat under surveillance. European Journal of Social Psychology. 2017, Vol. 47, 694-707. Available (through university computers) at: </a:t>
            </a:r>
            <a:r>
              <a:rPr lang="en-US">
                <a:hlinkClick r:id="rId2"/>
              </a:rPr>
              <a:t>https://onlinelibrary.wiley.com/doi/abs/10.1002/ejsp.2270</a:t>
            </a:r>
            <a:endParaRPr lang="en-US"/>
          </a:p>
          <a:p>
            <a:pPr lvl="1"/>
            <a:r>
              <a:rPr lang="en-US"/>
              <a:t>MILAJ, Jonida. Privacy, surveillance, and the proportionality principle: The need for a method of assessing privacy implications of technologies used for surveillance, </a:t>
            </a:r>
            <a:r>
              <a:rPr lang="en-US" i="1"/>
              <a:t>International Review of Law, Computers &amp; Technology</a:t>
            </a:r>
            <a:r>
              <a:rPr lang="en-US"/>
              <a:t>, 2016, Vol. 30, No. 3, pp. 115-130. Available (through university computers) at: </a:t>
            </a:r>
            <a:r>
              <a:rPr lang="en-US">
                <a:hlinkClick r:id="rId3"/>
              </a:rPr>
              <a:t>https://www.tandfonline.com/doi/abs/10.1080/13600869.2015.1076993</a:t>
            </a:r>
            <a:endParaRPr lang="en-US"/>
          </a:p>
          <a:p>
            <a:pPr lvl="1"/>
            <a:r>
              <a:rPr lang="en-US"/>
              <a:t>POSNER, Richard A. Privacy, Surveillance, and Law, </a:t>
            </a:r>
            <a:r>
              <a:rPr lang="en-US" i="1"/>
              <a:t>The University of Chicago Law Review. </a:t>
            </a:r>
            <a:r>
              <a:rPr lang="en-US"/>
              <a:t>2008, Vol. 75, No. 1, pp. 245-260. Available (through university computers) at: </a:t>
            </a:r>
            <a:r>
              <a:rPr lang="en-US">
                <a:hlinkClick r:id="rId4"/>
              </a:rPr>
              <a:t>https://www.jstor.org/stable/20141907?seq=1#page_scan_tab_contents</a:t>
            </a:r>
            <a:endParaRPr lang="en-US"/>
          </a:p>
          <a:p>
            <a:pPr lvl="1"/>
            <a:r>
              <a:rPr lang="en-US"/>
              <a:t>PENNEY, J. W. Chilling Effects: Online Surveillance and Wikipedia Use. Berkeley Technology Law Journal. 2016, Vol. 31, No. 1. Available (through university computers) at: </a:t>
            </a:r>
            <a:r>
              <a:rPr lang="en-US">
                <a:hlinkClick r:id="rId5"/>
              </a:rPr>
              <a:t>https://heinonline.org/HOL/LandingPage?handle=hein.journals/berktech31&amp;div=6&amp;id=&amp;page</a:t>
            </a:r>
            <a:r>
              <a:rPr lang="en-US"/>
              <a:t>=</a:t>
            </a:r>
          </a:p>
          <a:p>
            <a:pPr lvl="1"/>
            <a:r>
              <a:rPr lang="en-US"/>
              <a:t>ZUBOFF, Shoshana. Big other: surveillance capitalism and the prospects of an information civilization. Journal of Information Technology. 2015, Vol. 30, No. 1, pp. 75-89. Available (through university computers) at: </a:t>
            </a:r>
            <a:r>
              <a:rPr lang="en-US">
                <a:hlinkClick r:id="rId6"/>
              </a:rPr>
              <a:t>https://link.springer.com/article/10.1057/jit.2015.5</a:t>
            </a:r>
            <a:endParaRPr lang="en-US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380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A</a:t>
            </a:r>
            <a:r>
              <a:rPr lang="cs-CZ" sz="4000" smtClean="0"/>
              <a:t>dditional readings</a:t>
            </a:r>
            <a:endParaRPr lang="cs-CZ" sz="40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1" smtClean="0"/>
              <a:t>These </a:t>
            </a:r>
            <a:r>
              <a:rPr lang="en-US" b="1"/>
              <a:t>readings provide broader context and up-to-date examples of situations, where privacy is being challenged by surveillance</a:t>
            </a:r>
            <a:r>
              <a:rPr lang="en-US" b="1"/>
              <a:t>.</a:t>
            </a:r>
            <a:r>
              <a:rPr lang="en-US"/>
              <a:t> </a:t>
            </a:r>
            <a:endParaRPr lang="cs-CZ" smtClean="0"/>
          </a:p>
          <a:p>
            <a:pPr lvl="1"/>
            <a:r>
              <a:rPr lang="en-US" smtClean="0"/>
              <a:t>BUNIN</a:t>
            </a:r>
            <a:r>
              <a:rPr lang="en-US"/>
              <a:t>, G. ‘We’re a people destroyed’: why Uighur Muslims across China are living in fear. </a:t>
            </a:r>
            <a:r>
              <a:rPr lang="en-US" i="1"/>
              <a:t>The Guardian</a:t>
            </a:r>
            <a:r>
              <a:rPr lang="en-US"/>
              <a:t>. 7. 8. 2018. Available at: </a:t>
            </a:r>
            <a:r>
              <a:rPr lang="en-US">
                <a:hlinkClick r:id="rId2"/>
              </a:rPr>
              <a:t>https://www.theguardian.com/news/2018/aug/07/why-uighur-muslims-across-china-are-living-in-fear</a:t>
            </a:r>
            <a:endParaRPr lang="en-US"/>
          </a:p>
          <a:p>
            <a:pPr lvl="1"/>
            <a:r>
              <a:rPr lang="en-US"/>
              <a:t>SCHNEIER, Bruce. It's Not Just Facebook. Thousands of Companies are Spying on You. </a:t>
            </a:r>
            <a:r>
              <a:rPr lang="en-US" i="1"/>
              <a:t>CNN.</a:t>
            </a:r>
            <a:r>
              <a:rPr lang="en-US"/>
              <a:t> 2018. Available at: </a:t>
            </a:r>
            <a:r>
              <a:rPr lang="en-US">
                <a:hlinkClick r:id="rId3"/>
              </a:rPr>
              <a:t>https://www.schneier.com/essays/archives/2018/03/its_not_just_faceboo.html</a:t>
            </a:r>
            <a:endParaRPr lang="en-US"/>
          </a:p>
          <a:p>
            <a:pPr lvl="1"/>
            <a:r>
              <a:rPr lang="en-US"/>
              <a:t>SCHNEIER, Bruce. Security vs. Surveillance. </a:t>
            </a:r>
            <a:r>
              <a:rPr lang="en-US" i="1"/>
              <a:t>Don't Panic: Making Progress on the 'Going Dark' Debate.</a:t>
            </a:r>
            <a:r>
              <a:rPr lang="en-US"/>
              <a:t> 2016. Available at: </a:t>
            </a:r>
            <a:r>
              <a:rPr lang="en-US">
                <a:hlinkClick r:id="rId4"/>
              </a:rPr>
              <a:t>https://www.schneier.com/essays/archives/2016/02/security_vs_surveill.html</a:t>
            </a:r>
            <a:endParaRPr lang="en-US"/>
          </a:p>
          <a:p>
            <a:pPr lvl="1"/>
            <a:r>
              <a:rPr lang="en-US"/>
              <a:t>SCHNEIER, Bruce. The Era Of Automatic Facial Recognition And Surveillance Is Here. </a:t>
            </a:r>
            <a:r>
              <a:rPr lang="en-US" i="1"/>
              <a:t>Forbes.</a:t>
            </a:r>
            <a:r>
              <a:rPr lang="en-US"/>
              <a:t>  2015. Available at: </a:t>
            </a:r>
            <a:r>
              <a:rPr lang="en-US">
                <a:hlinkClick r:id="rId5"/>
              </a:rPr>
              <a:t>https://www.schneier.com/essays/archives/2015/09/sep_29_2015_0930_am_.html</a:t>
            </a:r>
            <a:endParaRPr lang="en-US"/>
          </a:p>
          <a:p>
            <a:pPr lvl="1"/>
            <a:r>
              <a:rPr lang="en-US"/>
              <a:t>CLARKE, Roger. </a:t>
            </a:r>
            <a:r>
              <a:rPr lang="en-US" i="1"/>
              <a:t>Risks Inherent in the Digital Surveillance Economy: A Research Agenda</a:t>
            </a:r>
            <a:r>
              <a:rPr lang="en-US"/>
              <a:t>. 2017. Available at: </a:t>
            </a:r>
            <a:r>
              <a:rPr lang="en-US">
                <a:hlinkClick r:id="rId6"/>
              </a:rPr>
              <a:t>http://www.rogerclarke.com/EC/DSE.html</a:t>
            </a:r>
            <a:endParaRPr lang="en-US"/>
          </a:p>
          <a:p>
            <a:pPr lvl="1"/>
            <a:r>
              <a:rPr lang="en-US"/>
              <a:t>CLARKE, Roger. </a:t>
            </a:r>
            <a:r>
              <a:rPr lang="en-US" i="1"/>
              <a:t>Data Retention as Mass Surveillance: The Need for an Evaluative Framework</a:t>
            </a:r>
            <a:r>
              <a:rPr lang="en-US"/>
              <a:t>. International Data Privacy Law, 2015, Vol. 5, No. 2, pp. 121-132. Also available at: </a:t>
            </a:r>
            <a:r>
              <a:rPr lang="en-US">
                <a:hlinkClick r:id="rId7"/>
              </a:rPr>
              <a:t>http://www.rogerclarke.com/DV/DRPS.html</a:t>
            </a:r>
            <a:r>
              <a:rPr lang="en-US"/>
              <a:t> .</a:t>
            </a:r>
          </a:p>
          <a:p>
            <a:pPr lvl="1"/>
            <a:r>
              <a:rPr lang="en-US"/>
              <a:t>CLARKE, Roger; Marcus WIGAN. You Are Where You've Been The Privacy Implications of Location and Tracking Technologies. </a:t>
            </a:r>
            <a:r>
              <a:rPr lang="en-US" i="1"/>
              <a:t>Journal of Location Based Services, </a:t>
            </a:r>
            <a:r>
              <a:rPr lang="en-US"/>
              <a:t>2011, Vol. 5, No. 3-4, pp. 138-155. Also available at: </a:t>
            </a:r>
            <a:r>
              <a:rPr lang="en-US">
                <a:hlinkClick r:id="rId8"/>
              </a:rPr>
              <a:t>http://www.rogerclarke.com/DV/YAWYB-CWP.html</a:t>
            </a:r>
            <a:endParaRPr lang="en-US"/>
          </a:p>
          <a:p>
            <a:pPr lvl="1"/>
            <a:r>
              <a:rPr lang="en-US"/>
              <a:t>CLARKE, Roger. </a:t>
            </a:r>
            <a:r>
              <a:rPr lang="en-US" i="1"/>
              <a:t>From Dataveillance to Ueberveillance.</a:t>
            </a:r>
            <a:r>
              <a:rPr lang="en-US"/>
              <a:t> 2013. Available at: </a:t>
            </a:r>
            <a:r>
              <a:rPr lang="en-US">
                <a:hlinkClick r:id="rId9"/>
              </a:rPr>
              <a:t>http://www.rogerclarke.com/DV/DV13.html</a:t>
            </a:r>
            <a:endParaRPr lang="en-US"/>
          </a:p>
          <a:p>
            <a:pPr lvl="1"/>
            <a:r>
              <a:rPr lang="en-US"/>
              <a:t>SOLOVE, Daniel J.; Paul. M. SCHWARTZ. Privacy, Law Enforcement and National Security. 2014, Wolters Kluwer Law &amp; Business, 978-1454861539, 233 p.</a:t>
            </a:r>
          </a:p>
          <a:p>
            <a:pPr lvl="1"/>
            <a:r>
              <a:rPr lang="en-US"/>
              <a:t>SCHNEIER, Bruce. Data and Goliath: The Hidden Battles to Collect Your Data and Control Your World. 2016, W. W. Norton &amp; Company, 978-0393352177, 448 p.</a:t>
            </a:r>
          </a:p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185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Surveillance then and now</a:t>
            </a:r>
            <a:endParaRPr lang="cs-CZ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Image result for secret ag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8047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127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Quick recap: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Privacy and why does it matter?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/>
              <a:t>control over </a:t>
            </a:r>
            <a:r>
              <a:rPr lang="cs-CZ" b="1"/>
              <a:t>self-determination </a:t>
            </a:r>
            <a:endParaRPr lang="cs-CZ" b="1" smtClean="0"/>
          </a:p>
          <a:p>
            <a:pPr lvl="1"/>
            <a:r>
              <a:rPr lang="cs-CZ" smtClean="0"/>
              <a:t>freedom </a:t>
            </a:r>
            <a:r>
              <a:rPr lang="cs-CZ"/>
              <a:t>to </a:t>
            </a:r>
            <a:r>
              <a:rPr lang="cs-CZ"/>
              <a:t>choose </a:t>
            </a:r>
            <a:r>
              <a:rPr lang="cs-CZ" smtClean="0"/>
              <a:t>one´s </a:t>
            </a:r>
            <a:r>
              <a:rPr lang="cs-CZ"/>
              <a:t>future </a:t>
            </a:r>
            <a:r>
              <a:rPr lang="cs-CZ" smtClean="0"/>
              <a:t>– „</a:t>
            </a:r>
            <a:r>
              <a:rPr lang="cs-CZ" b="1" smtClean="0"/>
              <a:t>freedom to make mistakes</a:t>
            </a:r>
            <a:r>
              <a:rPr lang="cs-CZ" smtClean="0"/>
              <a:t>“</a:t>
            </a:r>
          </a:p>
          <a:p>
            <a:pPr lvl="1"/>
            <a:r>
              <a:rPr lang="cs-CZ" smtClean="0"/>
              <a:t>expression and development of unique </a:t>
            </a:r>
            <a:r>
              <a:rPr lang="cs-CZ"/>
              <a:t>personality </a:t>
            </a:r>
            <a:r>
              <a:rPr lang="cs-CZ"/>
              <a:t>+ </a:t>
            </a:r>
            <a:r>
              <a:rPr lang="cs-CZ" smtClean="0"/>
              <a:t>social profile</a:t>
            </a:r>
          </a:p>
          <a:p>
            <a:pPr lvl="1"/>
            <a:r>
              <a:rPr lang="cs-CZ" smtClean="0"/>
              <a:t>control over one´s outside image – self-esteem/self-representation</a:t>
            </a:r>
            <a:endParaRPr lang="cs-CZ"/>
          </a:p>
          <a:p>
            <a:r>
              <a:rPr lang="cs-CZ" b="1" smtClean="0"/>
              <a:t>personal data </a:t>
            </a:r>
            <a:r>
              <a:rPr lang="cs-CZ" smtClean="0"/>
              <a:t>= data about an individual</a:t>
            </a:r>
          </a:p>
          <a:p>
            <a:r>
              <a:rPr lang="cs-CZ" b="1" smtClean="0"/>
              <a:t>private sphere </a:t>
            </a:r>
            <a:r>
              <a:rPr lang="cs-CZ" smtClean="0"/>
              <a:t>= intimate / vulnerable / „true self“</a:t>
            </a:r>
          </a:p>
          <a:p>
            <a:r>
              <a:rPr lang="cs-CZ" smtClean="0"/>
              <a:t>types of privacy – </a:t>
            </a:r>
            <a:r>
              <a:rPr lang="cs-CZ" sz="2600" smtClean="0"/>
              <a:t>spatial x social x intellectual x informational</a:t>
            </a:r>
          </a:p>
          <a:p>
            <a:r>
              <a:rPr lang="cs-CZ"/>
              <a:t>levels </a:t>
            </a:r>
            <a:r>
              <a:rPr lang="cs-CZ"/>
              <a:t>of </a:t>
            </a:r>
            <a:r>
              <a:rPr lang="cs-CZ" smtClean="0"/>
              <a:t>privacy - </a:t>
            </a:r>
            <a:r>
              <a:rPr lang="en-US" sz="2600"/>
              <a:t>solitude x intimacy x anonymity x reserve</a:t>
            </a:r>
            <a:endParaRPr lang="cs-CZ" sz="2600"/>
          </a:p>
          <a:p>
            <a:endParaRPr lang="cs-CZ" smtClean="0"/>
          </a:p>
          <a:p>
            <a:r>
              <a:rPr lang="cs-CZ" smtClean="0"/>
              <a:t>=&gt; </a:t>
            </a:r>
            <a:r>
              <a:rPr lang="cs-CZ" smtClean="0"/>
              <a:t>surveillance = attempts to </a:t>
            </a:r>
            <a:r>
              <a:rPr lang="cs-CZ" b="1" smtClean="0"/>
              <a:t>profile for outside control </a:t>
            </a:r>
            <a:r>
              <a:rPr lang="cs-CZ" smtClean="0"/>
              <a:t>= public – </a:t>
            </a:r>
            <a:r>
              <a:rPr lang="cs-CZ" smtClean="0"/>
              <a:t>excessive</a:t>
            </a:r>
            <a:r>
              <a:rPr lang="cs-CZ" smtClean="0"/>
              <a:t> </a:t>
            </a:r>
            <a:r>
              <a:rPr lang="cs-CZ" smtClean="0"/>
              <a:t>behaviour / private – customer behaviour</a:t>
            </a:r>
          </a:p>
          <a:p>
            <a:r>
              <a:rPr lang="cs-CZ" b="1" smtClean="0"/>
              <a:t>data profile + data processing </a:t>
            </a:r>
          </a:p>
          <a:p>
            <a:pPr lvl="1"/>
            <a:r>
              <a:rPr lang="cs-CZ" smtClean="0"/>
              <a:t>control </a:t>
            </a:r>
            <a:r>
              <a:rPr lang="cs-CZ" smtClean="0"/>
              <a:t>over profile </a:t>
            </a:r>
            <a:r>
              <a:rPr lang="cs-CZ"/>
              <a:t>=&gt; categorization =&gt; prediction („pre-crime“ / „minitrue“ / „what is not on the </a:t>
            </a:r>
            <a:r>
              <a:rPr lang="cs-CZ"/>
              <a:t>menu</a:t>
            </a:r>
            <a:r>
              <a:rPr lang="cs-CZ" smtClean="0"/>
              <a:t>?“) </a:t>
            </a:r>
          </a:p>
          <a:p>
            <a:pPr lvl="1"/>
            <a:r>
              <a:rPr lang="cs-CZ" smtClean="0"/>
              <a:t>control </a:t>
            </a:r>
            <a:r>
              <a:rPr lang="cs-CZ" smtClean="0"/>
              <a:t>over individual </a:t>
            </a:r>
            <a:r>
              <a:rPr lang="cs-CZ"/>
              <a:t>-</a:t>
            </a:r>
            <a:r>
              <a:rPr lang="cs-CZ" smtClean="0"/>
              <a:t> capacity for discrimination / normalization / manipulation 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486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Surveillance</a:t>
            </a:r>
            <a:br>
              <a:rPr lang="cs-CZ" b="1" smtClean="0"/>
            </a:br>
            <a:r>
              <a:rPr lang="cs-CZ" smtClean="0"/>
              <a:t>What does it mean?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i="1" smtClean="0"/>
              <a:t>„close observation, especially of a suspected person“</a:t>
            </a:r>
          </a:p>
          <a:p>
            <a:pPr lvl="1"/>
            <a:r>
              <a:rPr lang="cs-CZ" sz="2000" i="1" smtClean="0"/>
              <a:t>Concise Oxford Dictionary</a:t>
            </a:r>
          </a:p>
          <a:p>
            <a:pPr marL="0" indent="0">
              <a:buNone/>
            </a:pPr>
            <a:r>
              <a:rPr lang="cs-CZ" i="1" smtClean="0"/>
              <a:t>	X</a:t>
            </a:r>
          </a:p>
          <a:p>
            <a:r>
              <a:rPr lang="cs-CZ" i="1" smtClean="0"/>
              <a:t>„</a:t>
            </a:r>
            <a:r>
              <a:rPr lang="en-US" i="1" smtClean="0"/>
              <a:t>systematic </a:t>
            </a:r>
            <a:r>
              <a:rPr lang="en-US" i="1"/>
              <a:t>investigation or monitoring of the actions or communications of one or </a:t>
            </a:r>
            <a:r>
              <a:rPr lang="en-US" i="1"/>
              <a:t>more </a:t>
            </a:r>
            <a:r>
              <a:rPr lang="en-US" i="1" smtClean="0"/>
              <a:t>persons</a:t>
            </a:r>
            <a:r>
              <a:rPr lang="cs-CZ" i="1" smtClean="0"/>
              <a:t>“</a:t>
            </a:r>
          </a:p>
          <a:p>
            <a:pPr lvl="1"/>
            <a:r>
              <a:rPr lang="cs-CZ" sz="2000" i="1"/>
              <a:t>Roger Clarke, 1997</a:t>
            </a:r>
          </a:p>
          <a:p>
            <a:pPr marL="457200" lvl="1" indent="0">
              <a:buNone/>
            </a:pPr>
            <a:r>
              <a:rPr lang="cs-CZ" i="1"/>
              <a:t>	</a:t>
            </a:r>
            <a:r>
              <a:rPr lang="cs-CZ" i="1" smtClean="0"/>
              <a:t>X</a:t>
            </a:r>
          </a:p>
          <a:p>
            <a:r>
              <a:rPr lang="cs-CZ" i="1" smtClean="0"/>
              <a:t>„the use of technical means to extract or create personal data“</a:t>
            </a:r>
          </a:p>
          <a:p>
            <a:pPr lvl="1"/>
            <a:r>
              <a:rPr lang="cs-CZ" sz="2000" i="1" smtClean="0"/>
              <a:t>New Surveillance – G.T.Marx 2004</a:t>
            </a:r>
            <a:endParaRPr lang="cs-CZ" sz="2000" i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931A5-707D-4154-9A78-6E08E809D04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819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1907</Words>
  <Application>Microsoft Office PowerPoint</Application>
  <PresentationFormat>Předvádění na obrazovce (4:3)</PresentationFormat>
  <Paragraphs>253</Paragraphs>
  <Slides>28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systému Office</vt:lpstr>
      <vt:lpstr>Privacy protection online I Surveillance</vt:lpstr>
      <vt:lpstr>Structure of the seminar</vt:lpstr>
      <vt:lpstr>Essays - Topics</vt:lpstr>
      <vt:lpstr>Obligatory readings</vt:lpstr>
      <vt:lpstr>Voluntary readings</vt:lpstr>
      <vt:lpstr>Additional readings</vt:lpstr>
      <vt:lpstr>Surveillance then and now</vt:lpstr>
      <vt:lpstr>Quick recap:  Privacy and why does it matter?</vt:lpstr>
      <vt:lpstr>Surveillance What does it mean?</vt:lpstr>
      <vt:lpstr>Technology and surveillance New tools = less privacy? </vt:lpstr>
      <vt:lpstr>Big data and surveillance How did modern ICT change surveillance?</vt:lpstr>
      <vt:lpstr>Chilling effect</vt:lpstr>
      <vt:lpstr>National security and state interests in surveillance For the greater good – justification of state surveillance?</vt:lpstr>
      <vt:lpstr>Panopticon State´s watchful eye = good citizens?</vt:lpstr>
      <vt:lpstr>Mass surveillance and data retention Wider net = better catch?</vt:lpstr>
      <vt:lpstr>Data retention vs. Privacy How to find the balance?</vt:lpstr>
      <vt:lpstr>Legal framework for surveillance Public oversight through transparency vs. enforcement efficiency?</vt:lpstr>
      <vt:lpstr>Surveillance in the workplace Employer´s assets vs. Employee´s privacy?</vt:lpstr>
      <vt:lpstr>New surveillance</vt:lpstr>
      <vt:lpstr>Surveillance capitalism Do you like the likes?</vt:lpstr>
      <vt:lpstr>Belly of the big data beast How does the freemium business model generate profit?</vt:lpstr>
      <vt:lpstr>The magic that makes it work</vt:lpstr>
      <vt:lpstr>Prezentace aplikace PowerPoint</vt:lpstr>
      <vt:lpstr>Prezentace aplikace PowerPoint</vt:lpstr>
      <vt:lpstr>Regulation of cookies How to tame the cookie monster?</vt:lpstr>
      <vt:lpstr>Platforms and illicit content Private censorship vs. protection from „info-pollution“?</vt:lpstr>
      <vt:lpstr>Future of surveillance – Smart everything New tools = less privacy - ver. 2.0?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surveillance</dc:title>
  <dc:creator>-</dc:creator>
  <cp:lastModifiedBy>-</cp:lastModifiedBy>
  <cp:revision>42</cp:revision>
  <dcterms:created xsi:type="dcterms:W3CDTF">2018-10-04T12:55:04Z</dcterms:created>
  <dcterms:modified xsi:type="dcterms:W3CDTF">2018-10-16T13:29:30Z</dcterms:modified>
</cp:coreProperties>
</file>