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notesMasterIdLst>
    <p:notesMasterId r:id="rId34"/>
  </p:notesMasterIdLst>
  <p:handoutMasterIdLst>
    <p:handoutMasterId r:id="rId35"/>
  </p:handoutMasterIdLst>
  <p:sldIdLst>
    <p:sldId id="257" r:id="rId2"/>
    <p:sldId id="306" r:id="rId3"/>
    <p:sldId id="308" r:id="rId4"/>
    <p:sldId id="281" r:id="rId5"/>
    <p:sldId id="325" r:id="rId6"/>
    <p:sldId id="326" r:id="rId7"/>
    <p:sldId id="327" r:id="rId8"/>
    <p:sldId id="282" r:id="rId9"/>
    <p:sldId id="284" r:id="rId10"/>
    <p:sldId id="311" r:id="rId11"/>
    <p:sldId id="328" r:id="rId12"/>
    <p:sldId id="313" r:id="rId13"/>
    <p:sldId id="286" r:id="rId14"/>
    <p:sldId id="302" r:id="rId15"/>
    <p:sldId id="287" r:id="rId16"/>
    <p:sldId id="314" r:id="rId17"/>
    <p:sldId id="288" r:id="rId18"/>
    <p:sldId id="324" r:id="rId19"/>
    <p:sldId id="329" r:id="rId20"/>
    <p:sldId id="332" r:id="rId21"/>
    <p:sldId id="289" r:id="rId22"/>
    <p:sldId id="319" r:id="rId23"/>
    <p:sldId id="291" r:id="rId24"/>
    <p:sldId id="296" r:id="rId25"/>
    <p:sldId id="295" r:id="rId26"/>
    <p:sldId id="279" r:id="rId27"/>
    <p:sldId id="330" r:id="rId28"/>
    <p:sldId id="303" r:id="rId29"/>
    <p:sldId id="331" r:id="rId30"/>
    <p:sldId id="304" r:id="rId31"/>
    <p:sldId id="305" r:id="rId32"/>
    <p:sldId id="307" r:id="rId33"/>
  </p:sldIdLst>
  <p:sldSz cx="9144000" cy="5715000" type="screen16x1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044" y="9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2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244BC294-DBE3-4C40-8EE1-184CDEC56ED7}" type="datetimeFigureOut">
              <a:rPr lang="de-AT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126D2335-647C-489D-A2F1-E15C064E22C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792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DC585BD9-5A72-4EB2-BD8F-A4A9C5907717}" type="datetimeFigureOut">
              <a:rPr lang="de-AT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EF66E2CD-C8CB-4251-8D56-8BB33425478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3841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>
              <a:solidFill>
                <a:srgbClr val="FF0000"/>
              </a:solidFill>
            </a:endParaRPr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FF8EB5-50DD-466D-87A5-7A991B497C4D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smtClean="0"/>
          </a:p>
        </p:txBody>
      </p:sp>
      <p:sp>
        <p:nvSpPr>
          <p:cNvPr id="2150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1EEBBF-7706-40B9-8343-4CD4651EBE83}" type="slidenum">
              <a:rPr lang="de-A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AT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7388" y="685800"/>
            <a:ext cx="5487987" cy="3430588"/>
          </a:xfrm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966" y="4344363"/>
            <a:ext cx="5490079" cy="4113169"/>
          </a:xfr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84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5715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190500" y="2857500"/>
            <a:ext cx="5715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444500"/>
            <a:ext cx="5105400" cy="2390140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2949887"/>
            <a:ext cx="5114778" cy="917707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5464955"/>
            <a:ext cx="2002464" cy="18908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5464955"/>
            <a:ext cx="2927722" cy="1905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5463540"/>
            <a:ext cx="588336" cy="1905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29130"/>
            <a:ext cx="1524000" cy="4876271"/>
          </a:xfrm>
        </p:spPr>
        <p:txBody>
          <a:bodyPr vert="eaVert"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869"/>
            <a:ext cx="6019800" cy="48762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5464955"/>
            <a:ext cx="2002464" cy="189085"/>
          </a:xfrm>
        </p:spPr>
        <p:txBody>
          <a:bodyPr/>
          <a:lstStyle/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5463540"/>
            <a:ext cx="3657600" cy="190500"/>
          </a:xfrm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5461000"/>
            <a:ext cx="588336" cy="1905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323850" y="1477698"/>
            <a:ext cx="8064500" cy="3840427"/>
          </a:xfrm>
        </p:spPr>
        <p:txBody>
          <a:bodyPr/>
          <a:lstStyle/>
          <a:p>
            <a:pPr lvl="0"/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281321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351531"/>
            <a:ext cx="6255488" cy="1135063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587501"/>
            <a:ext cx="6255488" cy="61958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5464008"/>
            <a:ext cx="2002464" cy="18908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5464008"/>
            <a:ext cx="2895600" cy="1905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5462593"/>
            <a:ext cx="588336" cy="190500"/>
          </a:xfrm>
        </p:spPr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3520440" cy="37716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333500"/>
            <a:ext cx="3520440" cy="377163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4889500"/>
            <a:ext cx="3520440" cy="3810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4889500"/>
            <a:ext cx="3520440" cy="3810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26533"/>
            <a:ext cx="3520440" cy="3429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426533"/>
            <a:ext cx="3520440" cy="3429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42048" cy="9525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5897880" cy="97790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247847"/>
            <a:ext cx="5897880" cy="502093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778000"/>
            <a:ext cx="7239000" cy="36431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9" y="837224"/>
            <a:ext cx="4319527" cy="3593811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7" y="832347"/>
            <a:ext cx="4319527" cy="3593811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952500"/>
            <a:ext cx="3429000" cy="17145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2736362"/>
            <a:ext cx="3429000" cy="160020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867502"/>
            <a:ext cx="4206240" cy="350520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5715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266700"/>
            <a:ext cx="7239000" cy="9525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341180"/>
            <a:ext cx="7239000" cy="4038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5464955"/>
            <a:ext cx="2002464" cy="189085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DD56AED-E2CF-4AFF-A65B-CD609767BC53}" type="datetimeFigureOut">
              <a:rPr lang="de-AT" smtClean="0"/>
              <a:pPr>
                <a:defRPr/>
              </a:pPr>
              <a:t>13.12.2018</a:t>
            </a:fld>
            <a:endParaRPr lang="de-AT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5464955"/>
            <a:ext cx="3657600" cy="1905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de-AT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5463540"/>
            <a:ext cx="588336" cy="1905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711917-2FC4-43D3-B2E9-DD8C576A93E9}" type="slidenum">
              <a:rPr lang="de-AT" smtClean="0"/>
              <a:pPr>
                <a:defRPr/>
              </a:pPr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7"/>
          <p:cNvSpPr>
            <a:spLocks noGrp="1"/>
          </p:cNvSpPr>
          <p:nvPr>
            <p:ph type="ctrTitle"/>
          </p:nvPr>
        </p:nvSpPr>
        <p:spPr>
          <a:xfrm>
            <a:off x="250825" y="3044825"/>
            <a:ext cx="7696200" cy="1036638"/>
          </a:xfrm>
        </p:spPr>
        <p:txBody>
          <a:bodyPr/>
          <a:lstStyle/>
          <a:p>
            <a:r>
              <a:rPr lang="de-DE" dirty="0" smtClean="0"/>
              <a:t>Grundzüge des</a:t>
            </a:r>
            <a:r>
              <a:rPr lang="cs-CZ" dirty="0" smtClean="0"/>
              <a:t> </a:t>
            </a:r>
            <a:r>
              <a:rPr lang="cs-CZ" dirty="0" err="1" smtClean="0"/>
              <a:t>österreichischen</a:t>
            </a:r>
            <a:r>
              <a:rPr lang="de-DE" dirty="0" smtClean="0"/>
              <a:t> Sachenrechts</a:t>
            </a:r>
            <a:endParaRPr lang="de-AT" dirty="0" smtClean="0"/>
          </a:p>
        </p:txBody>
      </p:sp>
      <p:sp>
        <p:nvSpPr>
          <p:cNvPr id="14338" name="Untertitel 8"/>
          <p:cNvSpPr>
            <a:spLocks noGrp="1"/>
          </p:cNvSpPr>
          <p:nvPr>
            <p:ph type="subTitle" idx="1"/>
          </p:nvPr>
        </p:nvSpPr>
        <p:spPr>
          <a:xfrm>
            <a:off x="323850" y="4297363"/>
            <a:ext cx="7623175" cy="735012"/>
          </a:xfrm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b="1" dirty="0" smtClean="0"/>
              <a:t>Besitzschutz</a:t>
            </a:r>
          </a:p>
          <a:p>
            <a:r>
              <a:rPr lang="de-DE" dirty="0" smtClean="0"/>
              <a:t>Dient dem Schutz des Rechtsfriedens, Verhinderung von Selbsthilfe und eigenmächtiger Rechtsdurchsetzung</a:t>
            </a:r>
          </a:p>
          <a:p>
            <a:r>
              <a:rPr lang="de-DE" dirty="0" smtClean="0"/>
              <a:t>§ 339: Verbot der eigenmächtigen Störung („Besitzstörung“)</a:t>
            </a:r>
          </a:p>
          <a:p>
            <a:r>
              <a:rPr lang="de-DE" dirty="0" smtClean="0"/>
              <a:t>§ 345: Erwerb unechten Besitzes (Achtung: deckt sich nicht völlig mit „Besitzentziehung“)</a:t>
            </a:r>
          </a:p>
          <a:p>
            <a:pPr lvl="1"/>
            <a:r>
              <a:rPr lang="de-DE" dirty="0" smtClean="0"/>
              <a:t>Klassische „</a:t>
            </a:r>
            <a:r>
              <a:rPr lang="de-DE" i="1" dirty="0" err="1" smtClean="0"/>
              <a:t>vitia</a:t>
            </a:r>
            <a:r>
              <a:rPr lang="de-DE" i="1" dirty="0" smtClean="0"/>
              <a:t> </a:t>
            </a:r>
            <a:r>
              <a:rPr lang="de-DE" i="1" dirty="0" err="1" smtClean="0"/>
              <a:t>possessionis</a:t>
            </a:r>
            <a:r>
              <a:rPr lang="de-DE" dirty="0" smtClean="0"/>
              <a:t>“: </a:t>
            </a:r>
            <a:r>
              <a:rPr lang="de-DE" i="1" dirty="0" smtClean="0"/>
              <a:t>vi, </a:t>
            </a:r>
            <a:r>
              <a:rPr lang="de-DE" i="1" dirty="0" err="1" smtClean="0"/>
              <a:t>clam</a:t>
            </a:r>
            <a:r>
              <a:rPr lang="de-DE" i="1" dirty="0" smtClean="0"/>
              <a:t>, </a:t>
            </a:r>
            <a:r>
              <a:rPr lang="de-DE" i="1" dirty="0" err="1" smtClean="0"/>
              <a:t>precario</a:t>
            </a:r>
            <a:r>
              <a:rPr lang="de-DE" dirty="0" smtClean="0"/>
              <a:t>, zusätzlich (Einfluss des kanonischen Rechts und ALR) List</a:t>
            </a:r>
          </a:p>
          <a:p>
            <a:pPr lvl="1"/>
            <a:r>
              <a:rPr lang="de-DE" dirty="0" smtClean="0"/>
              <a:t>Auch unechter Besitz genießt Besitzschutz, aber nicht gegenüber dem früheren Besitzer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73927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Einteilungen:</a:t>
            </a:r>
          </a:p>
          <a:p>
            <a:pPr lvl="1"/>
            <a:r>
              <a:rPr lang="de-DE" dirty="0" smtClean="0"/>
              <a:t>Rechtmäßig - unrechtmäßig</a:t>
            </a:r>
          </a:p>
          <a:p>
            <a:pPr lvl="1"/>
            <a:r>
              <a:rPr lang="de-DE" dirty="0" smtClean="0"/>
              <a:t>Redlich - unredlich</a:t>
            </a:r>
          </a:p>
          <a:p>
            <a:pPr lvl="1"/>
            <a:r>
              <a:rPr lang="de-DE" dirty="0" smtClean="0"/>
              <a:t>Echt - unecht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66393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Eigentum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§§ 353 f</a:t>
            </a:r>
          </a:p>
          <a:p>
            <a:r>
              <a:rPr lang="de-DE" dirty="0" smtClean="0"/>
              <a:t>Eigentum steht als dingliches Vollrecht den beschränkten dinglichen Rechten gegenüber</a:t>
            </a:r>
          </a:p>
          <a:p>
            <a:r>
              <a:rPr lang="de-DE" b="1" dirty="0" err="1" smtClean="0"/>
              <a:t>Eigentumswerb</a:t>
            </a:r>
            <a:r>
              <a:rPr lang="de-DE" b="1" dirty="0" smtClean="0"/>
              <a:t>:</a:t>
            </a:r>
          </a:p>
          <a:p>
            <a:r>
              <a:rPr lang="de-DE" dirty="0" smtClean="0"/>
              <a:t>ABGB steht auf dem Boden der gemeinrechtlichen Lehre von </a:t>
            </a:r>
            <a:r>
              <a:rPr lang="de-DE" i="1" dirty="0" err="1" smtClean="0"/>
              <a:t>titulus</a:t>
            </a:r>
            <a:r>
              <a:rPr lang="de-DE" dirty="0" smtClean="0"/>
              <a:t> und </a:t>
            </a:r>
            <a:r>
              <a:rPr lang="de-DE" i="1" dirty="0" err="1" smtClean="0"/>
              <a:t>modus</a:t>
            </a:r>
            <a:r>
              <a:rPr lang="de-DE" dirty="0" smtClean="0"/>
              <a:t> (im Gegensatz zum Abstraktionsprinzip in Deutschland)</a:t>
            </a:r>
          </a:p>
          <a:p>
            <a:r>
              <a:rPr lang="de-DE" dirty="0" smtClean="0"/>
              <a:t>Voraussetzung für Erwerb eines dinglichen Rechts ist daher Wirksamkeit des Grundgeschäfts</a:t>
            </a:r>
          </a:p>
          <a:p>
            <a:r>
              <a:rPr lang="de-DE" dirty="0" smtClean="0"/>
              <a:t>Kausalität des Verfügungsgeschäfts: Fehlt diese oder fällt sie – wie bei nachträglicher Beseitigung mit ex </a:t>
            </a:r>
            <a:r>
              <a:rPr lang="de-DE" dirty="0" err="1" smtClean="0"/>
              <a:t>tunc</a:t>
            </a:r>
            <a:r>
              <a:rPr lang="de-DE" dirty="0" smtClean="0"/>
              <a:t>-Wirkung (Willensmangel) – wieder weg, scheitert Übertragung der sachenrechtlichen Position.</a:t>
            </a:r>
          </a:p>
          <a:p>
            <a:r>
              <a:rPr lang="de-DE" dirty="0" smtClean="0"/>
              <a:t>Gilt auch für schuldrechtliche Verfügungsgeschäfte (Zession, Verzicht); ist daher allgemeines Prinzip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29401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 smtClean="0"/>
          </a:p>
        </p:txBody>
      </p:sp>
      <p:sp>
        <p:nvSpPr>
          <p:cNvPr id="24578" name="Inhaltsplatzhalter 2"/>
          <p:cNvSpPr>
            <a:spLocks noGrp="1"/>
          </p:cNvSpPr>
          <p:nvPr>
            <p:ph idx="1"/>
          </p:nvPr>
        </p:nvSpPr>
        <p:spPr>
          <a:xfrm>
            <a:off x="467544" y="1489348"/>
            <a:ext cx="7775575" cy="3657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de-AT" sz="2400" b="1" dirty="0" smtClean="0"/>
              <a:t>Voraussetzungen</a:t>
            </a:r>
          </a:p>
          <a:p>
            <a:pPr algn="just"/>
            <a:r>
              <a:rPr lang="de-AT" sz="2400" dirty="0" smtClean="0"/>
              <a:t>Eigentum (Verfügungsbefugnis) des Vormanns (</a:t>
            </a:r>
            <a:r>
              <a:rPr lang="de-AT" sz="2400" dirty="0" err="1" smtClean="0"/>
              <a:t>vgl</a:t>
            </a:r>
            <a:r>
              <a:rPr lang="de-AT" sz="2400" dirty="0" smtClean="0"/>
              <a:t> § 442 ABGB) +</a:t>
            </a:r>
          </a:p>
          <a:p>
            <a:pPr algn="just"/>
            <a:r>
              <a:rPr lang="de-AT" sz="2400" dirty="0" smtClean="0"/>
              <a:t>gültiger Titel (</a:t>
            </a:r>
            <a:r>
              <a:rPr lang="de-AT" sz="2400" dirty="0" err="1" smtClean="0"/>
              <a:t>zB</a:t>
            </a:r>
            <a:r>
              <a:rPr lang="de-AT" sz="2400" dirty="0" smtClean="0"/>
              <a:t> Kaufvertrag) +</a:t>
            </a:r>
          </a:p>
          <a:p>
            <a:pPr algn="just"/>
            <a:r>
              <a:rPr lang="de-AT" sz="2400" dirty="0" smtClean="0"/>
              <a:t>Modus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de-AT" b="1" dirty="0" smtClean="0"/>
              <a:t>Modi für den Eigentumserwerb: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Körperliche Übergabe (§ 426 ABGB)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Übergabe durch Zeichen (§ 427 ABGB): wenn körperliche Übergabe untunlich/unmöglich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Übergabe durch Erklärung (§ 428 ABGB)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Übergabe kurzer Hand (</a:t>
            </a:r>
            <a:r>
              <a:rPr lang="de-AT" i="1" dirty="0" err="1" smtClean="0"/>
              <a:t>traditio</a:t>
            </a:r>
            <a:r>
              <a:rPr lang="de-AT" i="1" dirty="0" smtClean="0"/>
              <a:t> </a:t>
            </a:r>
            <a:r>
              <a:rPr lang="de-AT" i="1" dirty="0" err="1" smtClean="0"/>
              <a:t>brevi</a:t>
            </a:r>
            <a:r>
              <a:rPr lang="de-AT" i="1" dirty="0" smtClean="0"/>
              <a:t> manu</a:t>
            </a:r>
            <a:r>
              <a:rPr lang="de-AT" dirty="0" smtClean="0"/>
              <a:t>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Besitzkonstitut (</a:t>
            </a:r>
            <a:r>
              <a:rPr lang="de-AT" i="1" dirty="0" err="1" smtClean="0"/>
              <a:t>constitutum</a:t>
            </a:r>
            <a:r>
              <a:rPr lang="de-AT" i="1" dirty="0" smtClean="0"/>
              <a:t> </a:t>
            </a:r>
            <a:r>
              <a:rPr lang="de-AT" i="1" dirty="0" err="1" smtClean="0"/>
              <a:t>possessorium</a:t>
            </a:r>
            <a:r>
              <a:rPr lang="de-AT" dirty="0" smtClean="0"/>
              <a:t>)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 smtClean="0"/>
              <a:t>Besitzanweisung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Versendung (§ 429 ABGB</a:t>
            </a:r>
            <a:r>
              <a:rPr lang="de-AT" dirty="0" smtClean="0"/>
              <a:t>)</a:t>
            </a: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Gutgläubiger </a:t>
            </a:r>
            <a:r>
              <a:rPr lang="de-AT" dirty="0" smtClean="0"/>
              <a:t>Eigentumserwerb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489348"/>
            <a:ext cx="7775575" cy="3657600"/>
          </a:xfrm>
        </p:spPr>
        <p:txBody>
          <a:bodyPr rtlCol="0">
            <a:normAutofit/>
          </a:bodyPr>
          <a:lstStyle/>
          <a:p>
            <a:pPr marL="0" indent="0" defTabSz="914306" fontAlgn="auto">
              <a:spcBef>
                <a:spcPts val="0"/>
              </a:spcBef>
              <a:buClr>
                <a:schemeClr val="accent3"/>
              </a:buClr>
              <a:buNone/>
              <a:defRPr/>
            </a:pPr>
            <a:endParaRPr lang="de-AT" dirty="0"/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Beruht nicht auf römischem Recht</a:t>
            </a:r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Im internationalen Vergleich eher großzügig (sonst nur für bestimmte Marktkäufe; in Deutschland etwa Gutglaubenserwerb an gestohlenen und sonst abhanden gekommenen Sachen ausgeschlossen)</a:t>
            </a:r>
          </a:p>
          <a:p>
            <a:pPr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err="1" smtClean="0"/>
              <a:t>Österr</a:t>
            </a:r>
            <a:r>
              <a:rPr lang="de-AT" dirty="0" smtClean="0"/>
              <a:t> Recht bewertet Verkehrsschutz höher als Interessen des früheren Eigentümers 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endParaRPr lang="de-AT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buNone/>
              <a:defRPr/>
            </a:pPr>
            <a:r>
              <a:rPr lang="de-AT" b="1" dirty="0"/>
              <a:t>Voraussetzungen: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Bewegliche, körperliche Sache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Entgeltlicher, gültiger Titel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Modus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Redlichkeit (nach </a:t>
            </a:r>
            <a:r>
              <a:rPr lang="de-AT" dirty="0" err="1"/>
              <a:t>hA</a:t>
            </a:r>
            <a:r>
              <a:rPr lang="de-AT" dirty="0"/>
              <a:t> Fehlen jeglicher Fahrlässigkeit, </a:t>
            </a:r>
            <a:r>
              <a:rPr lang="de-AT" dirty="0" err="1"/>
              <a:t>dh</a:t>
            </a:r>
            <a:r>
              <a:rPr lang="de-AT" dirty="0"/>
              <a:t> bereits leichte Fahrlässigkeit schadet)</a:t>
            </a:r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/>
              <a:t>Sowie (alternativ) Erwerb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In öffentlicher Versteigerung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Vom Unternehmer im gewöhnlichen Betrieb seines Unternehmens</a:t>
            </a:r>
          </a:p>
          <a:p>
            <a:pPr marL="541283" lvl="1" indent="-285721" defTabSz="914306" fontAlgn="auto">
              <a:spcBef>
                <a:spcPts val="0"/>
              </a:spcBef>
              <a:defRPr/>
            </a:pPr>
            <a:r>
              <a:rPr lang="de-AT" dirty="0"/>
              <a:t>Vom Vertrauensmann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14813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Liegenschaftserwerb</a:t>
            </a:r>
          </a:p>
        </p:txBody>
      </p:sp>
      <p:sp>
        <p:nvSpPr>
          <p:cNvPr id="27650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AT" b="1" dirty="0" smtClean="0"/>
              <a:t>Eintragungsgrundsatz:</a:t>
            </a:r>
            <a:r>
              <a:rPr lang="de-AT" dirty="0" smtClean="0"/>
              <a:t> Erwerbung, Übertragung, Beschränkung und Aufhebung </a:t>
            </a:r>
            <a:r>
              <a:rPr lang="de-AT" dirty="0" err="1" smtClean="0"/>
              <a:t>bücherlicher</a:t>
            </a:r>
            <a:r>
              <a:rPr lang="de-AT" dirty="0" smtClean="0"/>
              <a:t> Rechte kann nur durch die Eintragung im Grundbuch bewirkt werden (§ 4 GBG, § 431 ABGB)</a:t>
            </a:r>
          </a:p>
          <a:p>
            <a:pPr algn="just"/>
            <a:r>
              <a:rPr lang="de-AT" b="1" dirty="0" smtClean="0"/>
              <a:t>Ausnahmen:</a:t>
            </a:r>
            <a:r>
              <a:rPr lang="de-AT" dirty="0" smtClean="0"/>
              <a:t> </a:t>
            </a:r>
            <a:r>
              <a:rPr lang="de-AT" dirty="0" err="1" smtClean="0"/>
              <a:t>außerbücherlicher</a:t>
            </a:r>
            <a:r>
              <a:rPr lang="de-AT" dirty="0" smtClean="0"/>
              <a:t> Erwerb bei Ersitzung, Einantwortung, Enteignung, Zuschlag in der Zwangsversteigerung </a:t>
            </a:r>
            <a:r>
              <a:rPr lang="de-AT" dirty="0" err="1" smtClean="0"/>
              <a:t>ua</a:t>
            </a:r>
            <a:endParaRPr lang="de-DE" dirty="0" smtClean="0"/>
          </a:p>
          <a:p>
            <a:pP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Schutz des Eigentums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err="1" smtClean="0"/>
              <a:t>Rei</a:t>
            </a:r>
            <a:r>
              <a:rPr lang="de-DE" dirty="0" smtClean="0"/>
              <a:t> </a:t>
            </a:r>
            <a:r>
              <a:rPr lang="de-DE" dirty="0" err="1" smtClean="0"/>
              <a:t>vindicatio</a:t>
            </a:r>
            <a:r>
              <a:rPr lang="de-DE" dirty="0" smtClean="0"/>
              <a:t> (§ 366)</a:t>
            </a:r>
          </a:p>
          <a:p>
            <a:pPr lvl="1"/>
            <a:r>
              <a:rPr lang="de-DE" dirty="0" smtClean="0"/>
              <a:t>Klage des Eigentümers gegen Besitzer/Inhaber auf Herausgabe</a:t>
            </a:r>
          </a:p>
          <a:p>
            <a:r>
              <a:rPr lang="de-DE" dirty="0" smtClean="0"/>
              <a:t>Actio </a:t>
            </a:r>
            <a:r>
              <a:rPr lang="de-DE" dirty="0" err="1" smtClean="0"/>
              <a:t>negatoria</a:t>
            </a:r>
            <a:r>
              <a:rPr lang="de-DE" dirty="0" smtClean="0"/>
              <a:t> (Eigentumsfreiheitsklage, § 354, § 523 analog)</a:t>
            </a:r>
          </a:p>
          <a:p>
            <a:r>
              <a:rPr lang="de-DE" dirty="0" smtClean="0"/>
              <a:t>Actio </a:t>
            </a:r>
            <a:r>
              <a:rPr lang="de-DE" dirty="0" err="1" smtClean="0"/>
              <a:t>Publiciana</a:t>
            </a:r>
            <a:r>
              <a:rPr lang="de-DE" dirty="0" smtClean="0"/>
              <a:t> (§ 372)</a:t>
            </a:r>
          </a:p>
          <a:p>
            <a:pPr lvl="1"/>
            <a:r>
              <a:rPr lang="de-DE" dirty="0" smtClean="0"/>
              <a:t>Klage des besser Berechtigten (eigentlich des „werdenden Eigentümers“)</a:t>
            </a:r>
          </a:p>
          <a:p>
            <a:pPr lvl="1"/>
            <a:r>
              <a:rPr lang="de-DE" dirty="0" smtClean="0"/>
              <a:t>Strenger Eigentumsnachweis („</a:t>
            </a:r>
            <a:r>
              <a:rPr lang="de-DE" i="1" dirty="0" err="1" smtClean="0"/>
              <a:t>probatio</a:t>
            </a:r>
            <a:r>
              <a:rPr lang="de-DE" i="1" dirty="0" smtClean="0"/>
              <a:t> </a:t>
            </a:r>
            <a:r>
              <a:rPr lang="de-DE" i="1" dirty="0" err="1" smtClean="0"/>
              <a:t>diabolica</a:t>
            </a:r>
            <a:r>
              <a:rPr lang="de-DE" dirty="0" smtClean="0"/>
              <a:t>“) nicht erforderlich</a:t>
            </a:r>
          </a:p>
          <a:p>
            <a:pPr lvl="1"/>
            <a:r>
              <a:rPr lang="de-DE" dirty="0" smtClean="0"/>
              <a:t>Sowohl Herausgabe als auch Abwehr von Störungen möglich</a:t>
            </a:r>
          </a:p>
          <a:p>
            <a:pPr lvl="1"/>
            <a:r>
              <a:rPr lang="de-DE" dirty="0" smtClean="0"/>
              <a:t>Auch Schadenersatzansprüche können „</a:t>
            </a:r>
            <a:r>
              <a:rPr lang="de-DE" dirty="0" err="1" smtClean="0"/>
              <a:t>publizianisch</a:t>
            </a:r>
            <a:r>
              <a:rPr lang="de-DE" dirty="0" smtClean="0"/>
              <a:t>“ geltend gemacht werden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0115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Nachbarrecht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§§ 364 – 364b</a:t>
            </a:r>
          </a:p>
          <a:p>
            <a:r>
              <a:rPr lang="de-DE" dirty="0" smtClean="0"/>
              <a:t>Abgrenzung der Befugnisse verschiedener Eigentümer</a:t>
            </a:r>
          </a:p>
          <a:p>
            <a:r>
              <a:rPr lang="de-DE" dirty="0" smtClean="0"/>
              <a:t>Immissionen § 364</a:t>
            </a:r>
          </a:p>
          <a:p>
            <a:pPr lvl="1"/>
            <a:r>
              <a:rPr lang="de-DE" dirty="0" smtClean="0"/>
              <a:t>Einwirkungen (Geruch, Licht </a:t>
            </a:r>
            <a:r>
              <a:rPr lang="de-DE" dirty="0" err="1" smtClean="0"/>
              <a:t>etc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„negative Immissionen“ (Entzug von Licht)</a:t>
            </a:r>
          </a:p>
          <a:p>
            <a:pPr lvl="1"/>
            <a:r>
              <a:rPr lang="de-DE" dirty="0" smtClean="0"/>
              <a:t>ideelle Immissionen ?</a:t>
            </a:r>
          </a:p>
          <a:p>
            <a:r>
              <a:rPr lang="de-DE" dirty="0" smtClean="0"/>
              <a:t>Behördlich genehmigte Anlage § 364a (</a:t>
            </a:r>
            <a:r>
              <a:rPr lang="de-DE" dirty="0" err="1" smtClean="0"/>
              <a:t>verschuldensunabängiger</a:t>
            </a:r>
            <a:r>
              <a:rPr lang="de-DE" dirty="0" smtClean="0"/>
              <a:t> Ausgleichsanspruch, kein Unterlassungsanspruch)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11096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b="1" dirty="0" smtClean="0"/>
              <a:t>Sachenrecht</a:t>
            </a:r>
          </a:p>
          <a:p>
            <a:r>
              <a:rPr lang="de-DE" dirty="0" smtClean="0"/>
              <a:t>In der Terminologie des ABGB: „dingliche Sachenrechte“ (im Gegensatz zu „persönlichen Sachenrechten“ = Schuldrechte, </a:t>
            </a:r>
            <a:r>
              <a:rPr lang="de-DE" dirty="0" err="1" smtClean="0"/>
              <a:t>vgl</a:t>
            </a:r>
            <a:r>
              <a:rPr lang="de-DE" dirty="0" smtClean="0"/>
              <a:t> § 307)</a:t>
            </a:r>
          </a:p>
          <a:p>
            <a:pPr lvl="1"/>
            <a:r>
              <a:rPr lang="de-DE" b="1" dirty="0" smtClean="0"/>
              <a:t>Institutionensystem</a:t>
            </a:r>
            <a:r>
              <a:rPr lang="de-DE" dirty="0" smtClean="0"/>
              <a:t> (Institutionen </a:t>
            </a:r>
            <a:r>
              <a:rPr lang="de-DE" i="1" dirty="0" err="1" smtClean="0"/>
              <a:t>Iustinians</a:t>
            </a:r>
            <a:r>
              <a:rPr lang="de-DE" dirty="0" smtClean="0"/>
              <a:t>, </a:t>
            </a:r>
            <a:r>
              <a:rPr lang="de-DE" i="1" dirty="0" smtClean="0"/>
              <a:t>Gaius</a:t>
            </a:r>
            <a:r>
              <a:rPr lang="de-DE" dirty="0" smtClean="0"/>
              <a:t> Institutionen [1816 herausgegeben]): §§ 309 ff „dingliche Sachenrechte“, §§ 859 ff „persönliche Sachenrechte“</a:t>
            </a:r>
          </a:p>
          <a:p>
            <a:pPr lvl="1"/>
            <a:r>
              <a:rPr lang="de-DE" dirty="0" smtClean="0"/>
              <a:t>Heute </a:t>
            </a:r>
            <a:r>
              <a:rPr lang="de-DE" b="1" dirty="0" err="1" smtClean="0"/>
              <a:t>Pandektensystem</a:t>
            </a:r>
            <a:r>
              <a:rPr lang="de-DE" dirty="0" smtClean="0"/>
              <a:t>: Sachenrecht und Schuldrecht</a:t>
            </a:r>
          </a:p>
          <a:p>
            <a:r>
              <a:rPr lang="de-DE" dirty="0" smtClean="0"/>
              <a:t>Sachenrecht im objektiven Sinn: Jener Teil der Rechtsordnung, der sich mit den Rechtsverhältnissen an Sachen beschäftigt</a:t>
            </a:r>
          </a:p>
          <a:p>
            <a:pPr lvl="1"/>
            <a:r>
              <a:rPr lang="de-DE" dirty="0" smtClean="0"/>
              <a:t>Wegen Sachzusammenhangs auch Verpfändung und Sicherungsabtretung von Forderungen im Sachenrecht mitbehandelt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10547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Dingliche Sicherungsrechte</a:t>
            </a:r>
          </a:p>
        </p:txBody>
      </p:sp>
      <p:sp>
        <p:nvSpPr>
          <p:cNvPr id="3072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Pfandrecht</a:t>
            </a:r>
          </a:p>
          <a:p>
            <a:r>
              <a:rPr lang="de-AT" dirty="0" smtClean="0"/>
              <a:t>Sicherungseigentum</a:t>
            </a:r>
          </a:p>
          <a:p>
            <a:r>
              <a:rPr lang="de-AT" dirty="0" smtClean="0"/>
              <a:t>Sicherungszession</a:t>
            </a:r>
          </a:p>
          <a:p>
            <a:r>
              <a:rPr lang="de-AT" dirty="0" smtClean="0"/>
              <a:t>Eigentumsvorbehalt</a:t>
            </a:r>
          </a:p>
          <a:p>
            <a:r>
              <a:rPr lang="de-AT" dirty="0" smtClean="0"/>
              <a:t>Zurückbehaltungsrecht</a:t>
            </a:r>
          </a:p>
          <a:p>
            <a:r>
              <a:rPr lang="de-AT" dirty="0" smtClean="0"/>
              <a:t>Vinkulierung (?)</a:t>
            </a:r>
          </a:p>
        </p:txBody>
      </p:sp>
    </p:spTree>
    <p:extLst>
      <p:ext uri="{BB962C8B-B14F-4D97-AF65-F5344CB8AC3E}">
        <p14:creationId xmlns:p14="http://schemas.microsoft.com/office/powerpoint/2010/main" val="10217491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Pfandrecht </a:t>
            </a:r>
          </a:p>
        </p:txBody>
      </p:sp>
      <p:sp>
        <p:nvSpPr>
          <p:cNvPr id="31746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dirty="0" smtClean="0"/>
              <a:t>Gegen jedermann wirkendes Vorzugsrecht, sich bei Nichterfüllung der Forderung aus bestimmten Vermögensstücken zu befriedigen. </a:t>
            </a:r>
          </a:p>
          <a:p>
            <a:pPr lvl="1" algn="just"/>
            <a:r>
              <a:rPr lang="de-DE" dirty="0" smtClean="0"/>
              <a:t>(besitzloses) Pfand an Liegenschaften wird als Hypothek bezeichnet</a:t>
            </a:r>
          </a:p>
          <a:p>
            <a:pPr algn="just"/>
            <a:r>
              <a:rPr lang="de-DE" dirty="0" smtClean="0"/>
              <a:t>Verpfändung </a:t>
            </a:r>
            <a:r>
              <a:rPr lang="de-DE" i="1" dirty="0" smtClean="0"/>
              <a:t>zukünftiger Forderungen</a:t>
            </a:r>
            <a:r>
              <a:rPr lang="de-DE" dirty="0" smtClean="0"/>
              <a:t> möglich, wenn Gläubiger und Rechtsgrund feststehen.</a:t>
            </a:r>
          </a:p>
          <a:p>
            <a:pPr marL="3175" lvl="1" indent="0">
              <a:buClr>
                <a:srgbClr val="7030A0"/>
              </a:buCl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522553"/>
            <a:ext cx="5086350" cy="5476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800" b="1" dirty="0"/>
              <a:t>Pfandrechtserwerb</a:t>
            </a:r>
            <a:endParaRPr lang="de-DE" sz="2800" b="1" dirty="0">
              <a:latin typeface="Arial" charset="0"/>
            </a:endParaRPr>
          </a:p>
        </p:txBody>
      </p:sp>
      <p:sp>
        <p:nvSpPr>
          <p:cNvPr id="605187" name="Rectangle 3"/>
          <p:cNvSpPr>
            <a:spLocks noChangeArrowheads="1"/>
          </p:cNvSpPr>
          <p:nvPr/>
        </p:nvSpPr>
        <p:spPr bwMode="auto">
          <a:xfrm>
            <a:off x="311151" y="3352271"/>
            <a:ext cx="2690813" cy="16906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zwischen den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Parteien (Dritter)</a:t>
            </a: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Verpfändung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für Bankkredit</a:t>
            </a:r>
          </a:p>
        </p:txBody>
      </p:sp>
      <p:sp>
        <p:nvSpPr>
          <p:cNvPr id="605188" name="Rectangle 4"/>
          <p:cNvSpPr>
            <a:spLocks noChangeArrowheads="1"/>
          </p:cNvSpPr>
          <p:nvPr/>
        </p:nvSpPr>
        <p:spPr bwMode="auto">
          <a:xfrm>
            <a:off x="3225800" y="3353594"/>
            <a:ext cx="2725738" cy="168804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durch das Gericht</a:t>
            </a: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Pfändung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mangels Zahlung</a:t>
            </a:r>
          </a:p>
        </p:txBody>
      </p:sp>
      <p:sp>
        <p:nvSpPr>
          <p:cNvPr id="605189" name="Rectangle 5"/>
          <p:cNvSpPr>
            <a:spLocks noChangeArrowheads="1"/>
          </p:cNvSpPr>
          <p:nvPr/>
        </p:nvSpPr>
        <p:spPr bwMode="auto">
          <a:xfrm>
            <a:off x="6126164" y="2717271"/>
            <a:ext cx="2713037" cy="271594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Gesetz ersetzt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Titel und Modus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  <a:p>
            <a:pPr marL="195263" indent="-195263">
              <a:buClr>
                <a:srgbClr val="002E60"/>
              </a:buClr>
              <a:buFontTx/>
              <a:buChar char="•"/>
            </a:pP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zB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für den Vermieter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an den </a:t>
            </a:r>
            <a:r>
              <a:rPr lang="de-DE" sz="2000" dirty="0" err="1">
                <a:solidFill>
                  <a:srgbClr val="000000"/>
                </a:solidFill>
                <a:latin typeface="Tahoma" pitchFamily="34" charset="0"/>
              </a:rPr>
              <a:t>bewegl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 Sachen 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des Mieters zur 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Mietzinssicherung</a:t>
            </a:r>
            <a:br>
              <a:rPr lang="de-DE" sz="2000" dirty="0">
                <a:solidFill>
                  <a:srgbClr val="000000"/>
                </a:solidFill>
                <a:latin typeface="Tahoma" pitchFamily="34" charset="0"/>
              </a:rPr>
            </a:br>
            <a:endParaRPr lang="de-DE" sz="2000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605190" name="Rectangle 6"/>
          <p:cNvSpPr>
            <a:spLocks noChangeArrowheads="1"/>
          </p:cNvSpPr>
          <p:nvPr/>
        </p:nvSpPr>
        <p:spPr bwMode="auto">
          <a:xfrm>
            <a:off x="314325" y="1756833"/>
            <a:ext cx="2700338" cy="60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 err="1">
                <a:solidFill>
                  <a:schemeClr val="bg1"/>
                </a:solidFill>
                <a:latin typeface="Tahoma" pitchFamily="34" charset="0"/>
              </a:rPr>
              <a:t>rechtsgeschäft</a:t>
            </a:r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-</a:t>
            </a:r>
          </a:p>
          <a:p>
            <a:pPr algn="ctr"/>
            <a:r>
              <a:rPr lang="de-DE" sz="2000" dirty="0" err="1">
                <a:solidFill>
                  <a:schemeClr val="bg1"/>
                </a:solidFill>
                <a:latin typeface="Tahoma" pitchFamily="34" charset="0"/>
              </a:rPr>
              <a:t>liches</a:t>
            </a:r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de-DE" sz="2000" b="1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1" name="Rectangle 7"/>
          <p:cNvSpPr>
            <a:spLocks noChangeArrowheads="1"/>
          </p:cNvSpPr>
          <p:nvPr/>
        </p:nvSpPr>
        <p:spPr bwMode="auto">
          <a:xfrm>
            <a:off x="6127750" y="1756833"/>
            <a:ext cx="2700338" cy="6032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gesetzliches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2" name="Rectangle 8"/>
          <p:cNvSpPr>
            <a:spLocks noChangeArrowheads="1"/>
          </p:cNvSpPr>
          <p:nvPr/>
        </p:nvSpPr>
        <p:spPr bwMode="auto">
          <a:xfrm>
            <a:off x="3152907" y="1776028"/>
            <a:ext cx="2727325" cy="60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richterliches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Tahoma" pitchFamily="34" charset="0"/>
              </a:rPr>
              <a:t>Pfandrecht</a:t>
            </a:r>
          </a:p>
        </p:txBody>
      </p:sp>
      <p:sp>
        <p:nvSpPr>
          <p:cNvPr id="605193" name="Line 9"/>
          <p:cNvSpPr>
            <a:spLocks noChangeShapeType="1"/>
          </p:cNvSpPr>
          <p:nvPr/>
        </p:nvSpPr>
        <p:spPr bwMode="auto">
          <a:xfrm>
            <a:off x="1657350" y="2358761"/>
            <a:ext cx="0" cy="9895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4" name="Line 10"/>
          <p:cNvSpPr>
            <a:spLocks noChangeShapeType="1"/>
          </p:cNvSpPr>
          <p:nvPr/>
        </p:nvSpPr>
        <p:spPr bwMode="auto">
          <a:xfrm flipV="1">
            <a:off x="4572000" y="2357438"/>
            <a:ext cx="0" cy="9882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5" name="Line 11"/>
          <p:cNvSpPr>
            <a:spLocks noChangeShapeType="1"/>
          </p:cNvSpPr>
          <p:nvPr/>
        </p:nvSpPr>
        <p:spPr bwMode="auto">
          <a:xfrm flipV="1">
            <a:off x="7491413" y="2357438"/>
            <a:ext cx="0" cy="3585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AT">
              <a:solidFill>
                <a:srgbClr val="000000"/>
              </a:solidFill>
            </a:endParaRPr>
          </a:p>
        </p:txBody>
      </p:sp>
      <p:sp>
        <p:nvSpPr>
          <p:cNvPr id="605196" name="Rectangle 12"/>
          <p:cNvSpPr>
            <a:spLocks noChangeArrowheads="1"/>
          </p:cNvSpPr>
          <p:nvPr/>
        </p:nvSpPr>
        <p:spPr bwMode="auto">
          <a:xfrm>
            <a:off x="325438" y="2718594"/>
            <a:ext cx="5624512" cy="42465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Clr>
                <a:srgbClr val="002E60"/>
              </a:buClr>
            </a:pPr>
            <a:r>
              <a:rPr lang="de-DE" sz="2400" dirty="0">
                <a:solidFill>
                  <a:srgbClr val="000000"/>
                </a:solidFill>
                <a:latin typeface="Tahoma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ahoma" pitchFamily="34" charset="0"/>
              </a:rPr>
              <a:t>Titel und Modus</a:t>
            </a:r>
          </a:p>
        </p:txBody>
      </p:sp>
    </p:spTree>
    <p:extLst>
      <p:ext uri="{BB962C8B-B14F-4D97-AF65-F5344CB8AC3E}">
        <p14:creationId xmlns:p14="http://schemas.microsoft.com/office/powerpoint/2010/main" val="3808116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Pfandrecht </a:t>
            </a:r>
          </a:p>
        </p:txBody>
      </p:sp>
      <p:sp>
        <p:nvSpPr>
          <p:cNvPr id="34818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i="1" smtClean="0"/>
              <a:t>Verwertung</a:t>
            </a:r>
            <a:r>
              <a:rPr lang="de-DE" smtClean="0"/>
              <a:t> idR durch Klage und Exekutionsführung</a:t>
            </a:r>
          </a:p>
          <a:p>
            <a:pPr algn="just"/>
            <a:r>
              <a:rPr lang="de-DE" smtClean="0"/>
              <a:t>Vereinbarung der außergerichtlichen Verwertung ist zulässig. </a:t>
            </a:r>
          </a:p>
          <a:p>
            <a:pPr algn="just"/>
            <a:r>
              <a:rPr lang="de-DE" smtClean="0"/>
              <a:t>Verfallsklausel und Vereinbarung, das Pfand gegen im vorhinein bestimmten Preis behalten zu dürfen, sind unwirksam. </a:t>
            </a:r>
          </a:p>
          <a:p>
            <a:pPr algn="just"/>
            <a:r>
              <a:rPr lang="de-DE" smtClean="0"/>
              <a:t>Nachträglich, dh nach Fälligkeit, sind derartige Vereinbarungen jedoch möglich.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Sicherungsübereignung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Übertragung von Eigentum an den Gläubiger bis zur vollständigen Bezahlung der Schuld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Form der eigennützigen Treuhand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Gesetzliche Anerkennung in § 10 </a:t>
            </a:r>
            <a:r>
              <a:rPr lang="de-AT" dirty="0" err="1" smtClean="0"/>
              <a:t>Abs</a:t>
            </a:r>
            <a:r>
              <a:rPr lang="de-AT" dirty="0" smtClean="0"/>
              <a:t> 3 IO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Nach </a:t>
            </a:r>
            <a:r>
              <a:rPr lang="de-AT" dirty="0" err="1" smtClean="0"/>
              <a:t>hA</a:t>
            </a:r>
            <a:r>
              <a:rPr lang="de-AT" dirty="0" smtClean="0"/>
              <a:t> Publizitätserfordernis (zur Vermeidung von Umgehungen)</a:t>
            </a:r>
            <a:endParaRPr lang="de-DE" dirty="0" smtClean="0"/>
          </a:p>
          <a:p>
            <a:pPr marL="265086" indent="-265086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87312" lvl="1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Sicherungszession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Sicherungsweise Abtretung einer Forderung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Auch bei künftigen Forderungen möglich, wenn Gläubiger und Rechtsgrund feststehen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Bindung im Innenverhältnis, Fall der eigennützigen Treuhand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Publizitätserfordernis (Verständigung des Schuldners oder Buchvermerk)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dirty="0" smtClean="0"/>
              <a:t>Bei Verbrauchern nur eingeschränkt zulässig  </a:t>
            </a:r>
            <a:br>
              <a:rPr lang="de-AT" dirty="0" smtClean="0"/>
            </a:br>
            <a:r>
              <a:rPr lang="de-AT" dirty="0" smtClean="0"/>
              <a:t>(§ 12 </a:t>
            </a:r>
            <a:r>
              <a:rPr lang="de-AT" dirty="0" err="1" smtClean="0"/>
              <a:t>Abs</a:t>
            </a:r>
            <a:r>
              <a:rPr lang="de-AT" dirty="0" smtClean="0"/>
              <a:t> 3 KSchG)</a:t>
            </a:r>
            <a:endParaRPr lang="de-DE" dirty="0" smtClean="0"/>
          </a:p>
          <a:p>
            <a:pPr marL="342900" lvl="1" indent="-255588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endParaRPr lang="de-AT" dirty="0" smtClean="0"/>
          </a:p>
          <a:p>
            <a:pPr marL="87312" lvl="1" indent="0" defTabSz="914306" fontAlgn="auto">
              <a:spcBef>
                <a:spcPts val="0"/>
              </a:spcBef>
              <a:buClr>
                <a:schemeClr val="accent3"/>
              </a:buClr>
              <a:buFont typeface="Wingdings" pitchFamily="2" charset="2"/>
              <a:buNone/>
              <a:defRPr/>
            </a:pP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Eigentumsvorbehalt</a:t>
            </a:r>
          </a:p>
        </p:txBody>
      </p:sp>
      <p:sp>
        <p:nvSpPr>
          <p:cNvPr id="39938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de-DE" dirty="0" smtClean="0"/>
              <a:t>Gesetzlich nicht ausdrücklich geregelt</a:t>
            </a:r>
          </a:p>
          <a:p>
            <a:pPr algn="just"/>
            <a:r>
              <a:rPr lang="de-DE" dirty="0" smtClean="0"/>
              <a:t>Kreditkauf (§ 1063)</a:t>
            </a:r>
          </a:p>
          <a:p>
            <a:pPr algn="just"/>
            <a:r>
              <a:rPr lang="de-DE" b="1" dirty="0" smtClean="0"/>
              <a:t>Verfügungsgeschäft</a:t>
            </a:r>
            <a:r>
              <a:rPr lang="de-DE" dirty="0" smtClean="0"/>
              <a:t> (nicht Verpflichtungsgeschäft) </a:t>
            </a:r>
            <a:r>
              <a:rPr lang="de-DE" b="1" dirty="0" smtClean="0"/>
              <a:t>aufschiebend bedingt.</a:t>
            </a:r>
            <a:r>
              <a:rPr lang="de-DE" dirty="0" smtClean="0"/>
              <a:t> Daher Vereinbarung spätestens bei Abschluss des Verfügungsgeschäfts, nicht auf Faktura </a:t>
            </a:r>
            <a:r>
              <a:rPr lang="de-DE" dirty="0" err="1" smtClean="0"/>
              <a:t>etc</a:t>
            </a:r>
            <a:r>
              <a:rPr lang="de-DE" dirty="0" smtClean="0"/>
              <a:t> </a:t>
            </a:r>
          </a:p>
          <a:p>
            <a:pPr algn="just"/>
            <a:r>
              <a:rPr lang="de-DE" dirty="0" smtClean="0"/>
              <a:t>Käufer ist Rechtsbesitzer (§§ 339, 372) und hat quasi-dingliches </a:t>
            </a:r>
            <a:r>
              <a:rPr lang="de-DE" dirty="0" err="1" smtClean="0"/>
              <a:t>Anwartschaftsrechtt</a:t>
            </a:r>
            <a:endParaRPr lang="de-DE" dirty="0" smtClean="0"/>
          </a:p>
          <a:p>
            <a:pPr algn="just"/>
            <a:r>
              <a:rPr lang="de-DE" dirty="0" smtClean="0"/>
              <a:t>Realisierung durch </a:t>
            </a:r>
            <a:r>
              <a:rPr lang="de-DE" b="1" dirty="0" smtClean="0"/>
              <a:t>Rücktritt</a:t>
            </a:r>
            <a:r>
              <a:rPr lang="de-DE" dirty="0" smtClean="0"/>
              <a:t> vom Vertrag und Aussonderung (in der Praxis „Abholklauseln“; nach </a:t>
            </a:r>
            <a:r>
              <a:rPr lang="de-DE" dirty="0" err="1" smtClean="0"/>
              <a:t>hA</a:t>
            </a:r>
            <a:r>
              <a:rPr lang="de-DE" dirty="0" smtClean="0"/>
              <a:t> Ansicht in der Insolvenz Vorrang des Anwartschaftsrechts des Käufers), </a:t>
            </a:r>
          </a:p>
          <a:p>
            <a:pPr algn="just"/>
            <a:r>
              <a:rPr lang="de-DE" dirty="0" smtClean="0"/>
              <a:t>nach der </a:t>
            </a:r>
            <a:r>
              <a:rPr lang="de-DE" dirty="0" err="1" smtClean="0"/>
              <a:t>Rsp</a:t>
            </a:r>
            <a:r>
              <a:rPr lang="de-DE" dirty="0" smtClean="0"/>
              <a:t> auch </a:t>
            </a:r>
            <a:r>
              <a:rPr lang="de-DE" b="1" dirty="0" smtClean="0"/>
              <a:t>Exekutionsführung</a:t>
            </a:r>
            <a:r>
              <a:rPr lang="de-DE" dirty="0" smtClean="0"/>
              <a:t> möglich. </a:t>
            </a:r>
          </a:p>
          <a:p>
            <a:pPr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Zurückbehaltungsrecht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§ 471: Inhaber einer körperlichen Sache kann Rückgabe verweigern, bis bestimmte Forderungen erfüllt sind:</a:t>
            </a:r>
          </a:p>
          <a:p>
            <a:pPr lvl="1"/>
            <a:r>
              <a:rPr lang="de-DE" dirty="0" smtClean="0"/>
              <a:t>Forderungen aus der Verursachung eines Schadens durch die Sache</a:t>
            </a:r>
          </a:p>
          <a:p>
            <a:pPr lvl="1"/>
            <a:r>
              <a:rPr lang="de-DE" dirty="0" smtClean="0"/>
              <a:t>Forderungen aus Aufwendungen auf die Sache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563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Sonstige Sachenrechte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de-AT" b="1" smtClean="0"/>
              <a:t>Servitut (vgl §§ 472 ff ABGB)</a:t>
            </a:r>
          </a:p>
          <a:p>
            <a:pPr marL="0" indent="0">
              <a:buFont typeface="Wingdings" pitchFamily="2" charset="2"/>
              <a:buNone/>
            </a:pPr>
            <a:r>
              <a:rPr lang="de-AT" smtClean="0"/>
              <a:t>Beschränkt dingliches Nutzungsrecht an einer fremden Sache</a:t>
            </a:r>
          </a:p>
          <a:p>
            <a:pPr marL="0" indent="0"/>
            <a:r>
              <a:rPr lang="de-AT" smtClean="0"/>
              <a:t>Erwerb:</a:t>
            </a:r>
          </a:p>
          <a:p>
            <a:pPr lvl="1"/>
            <a:r>
              <a:rPr lang="de-AT" smtClean="0"/>
              <a:t>Titel (zB Servitutsbestellungsvertrag, letztwillige Verfügung)</a:t>
            </a:r>
          </a:p>
          <a:p>
            <a:pPr lvl="1"/>
            <a:r>
              <a:rPr lang="de-AT" smtClean="0"/>
              <a:t>Modus (Eintragung im Lastenblatt)</a:t>
            </a:r>
          </a:p>
          <a:p>
            <a:pPr lvl="1"/>
            <a:r>
              <a:rPr lang="de-AT" smtClean="0"/>
              <a:t>Ersitzung: 30 Jahre andauernde redliche Nutzung</a:t>
            </a:r>
          </a:p>
          <a:p>
            <a:pPr marL="0" indent="0"/>
            <a:r>
              <a:rPr lang="de-AT" smtClean="0"/>
              <a:t>Schutz durch Servitutsklage (§ 523 ABGB)</a:t>
            </a:r>
          </a:p>
          <a:p>
            <a:pPr lvl="1"/>
            <a:endParaRPr lang="de-AT" smtClean="0"/>
          </a:p>
          <a:p>
            <a:pPr lvl="1"/>
            <a:endParaRPr lang="de-AT" smtClean="0"/>
          </a:p>
          <a:p>
            <a:pPr lvl="1"/>
            <a:endParaRPr lang="de-AT" b="1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Einteilungen: </a:t>
            </a:r>
          </a:p>
          <a:p>
            <a:r>
              <a:rPr lang="de-DE" dirty="0" smtClean="0"/>
              <a:t>Personaldienstbarkeiten</a:t>
            </a:r>
          </a:p>
          <a:p>
            <a:pPr lvl="1"/>
            <a:r>
              <a:rPr lang="de-DE" dirty="0" smtClean="0"/>
              <a:t>Gebrauchsrecht (</a:t>
            </a:r>
            <a:r>
              <a:rPr lang="de-DE" i="1" dirty="0" err="1" smtClean="0"/>
              <a:t>usus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Fruchtgenussrecht (</a:t>
            </a:r>
            <a:r>
              <a:rPr lang="de-DE" i="1" dirty="0" err="1" smtClean="0"/>
              <a:t>ususfructus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Wohnrecht (§ 478)</a:t>
            </a:r>
          </a:p>
          <a:p>
            <a:r>
              <a:rPr lang="de-DE" dirty="0" smtClean="0"/>
              <a:t>Grunddienstbarkeiten: stehen dem jeweiligen Eigentümer einer Liegenschaft zu</a:t>
            </a:r>
          </a:p>
          <a:p>
            <a:pPr lvl="1"/>
            <a:r>
              <a:rPr lang="de-DE" dirty="0" smtClean="0"/>
              <a:t>„Ländliche“ und „städtische“ Servituten (</a:t>
            </a:r>
            <a:r>
              <a:rPr lang="de-DE" dirty="0" err="1" smtClean="0"/>
              <a:t>Prädial</a:t>
            </a:r>
            <a:r>
              <a:rPr lang="de-DE" dirty="0" smtClean="0"/>
              <a:t>- und </a:t>
            </a:r>
            <a:r>
              <a:rPr lang="de-DE" dirty="0" err="1" smtClean="0"/>
              <a:t>Urbanalservituten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Recht, Rauch in den Schornstein des Nachbarn zu leiten, Recht, Regenwasser abzuleiten</a:t>
            </a:r>
          </a:p>
          <a:p>
            <a:pPr lvl="1"/>
            <a:r>
              <a:rPr lang="de-DE" dirty="0" err="1" smtClean="0"/>
              <a:t>zB</a:t>
            </a:r>
            <a:r>
              <a:rPr lang="de-DE" dirty="0" smtClean="0"/>
              <a:t> Wegerecht, Weiderecht, Leitungsrecht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9719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Sehr starker römisch-/gemeinrechtlicher Einfluss</a:t>
            </a:r>
          </a:p>
          <a:p>
            <a:pPr lvl="1"/>
            <a:r>
              <a:rPr lang="de-DE" dirty="0" smtClean="0"/>
              <a:t>Aus dem alten deutschen Recht stammt Faustpfand und Reallast</a:t>
            </a:r>
          </a:p>
          <a:p>
            <a:r>
              <a:rPr lang="de-DE" dirty="0" smtClean="0"/>
              <a:t>Relativ wenig novelliert </a:t>
            </a:r>
          </a:p>
          <a:p>
            <a:pPr lvl="1"/>
            <a:r>
              <a:rPr lang="de-DE" dirty="0" smtClean="0"/>
              <a:t>(1916 indirekt Eigentumsvorbehalt anerkannt (</a:t>
            </a:r>
            <a:r>
              <a:rPr lang="de-DE" dirty="0" err="1" smtClean="0"/>
              <a:t>vgl</a:t>
            </a:r>
            <a:r>
              <a:rPr lang="de-DE" dirty="0" smtClean="0"/>
              <a:t> § 297a), 1914 in KO Sicherungsübereignung und Sicherungsabtretung anerkannt)</a:t>
            </a:r>
          </a:p>
          <a:p>
            <a:r>
              <a:rPr lang="de-DE" dirty="0" smtClean="0"/>
              <a:t>Teilweise dennoch erstaunlich moderne Positionen, </a:t>
            </a:r>
            <a:r>
              <a:rPr lang="de-DE" dirty="0" err="1" smtClean="0"/>
              <a:t>zB</a:t>
            </a:r>
            <a:r>
              <a:rPr lang="de-DE" dirty="0" smtClean="0"/>
              <a:t> Umschreibung der Eigentumsbefugnisse in § 354: weist Parallelen zur </a:t>
            </a:r>
            <a:r>
              <a:rPr lang="de-DE" i="1" dirty="0" err="1" smtClean="0"/>
              <a:t>property</a:t>
            </a:r>
            <a:r>
              <a:rPr lang="de-DE" i="1" dirty="0" smtClean="0"/>
              <a:t> </a:t>
            </a:r>
            <a:r>
              <a:rPr lang="de-DE" i="1" dirty="0" err="1" smtClean="0"/>
              <a:t>rights</a:t>
            </a:r>
            <a:r>
              <a:rPr lang="de-DE" i="1" dirty="0" smtClean="0"/>
              <a:t> </a:t>
            </a:r>
            <a:r>
              <a:rPr lang="de-DE" i="1" dirty="0" err="1" smtClean="0"/>
              <a:t>theory</a:t>
            </a:r>
            <a:r>
              <a:rPr lang="de-DE" dirty="0" smtClean="0"/>
              <a:t> in der modernen Volkswirtschaft auf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23902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de-AT" b="1" dirty="0" smtClean="0"/>
              <a:t>Reallast</a:t>
            </a:r>
          </a:p>
          <a:p>
            <a:pPr marL="0" indent="0"/>
            <a:r>
              <a:rPr lang="de-AT" dirty="0" smtClean="0"/>
              <a:t>(nicht näher in ABGB geregelt, aus älterem deutschen Recht übernommen; </a:t>
            </a:r>
            <a:r>
              <a:rPr lang="de-AT" dirty="0" err="1" smtClean="0"/>
              <a:t>vgl</a:t>
            </a:r>
            <a:r>
              <a:rPr lang="de-AT" dirty="0" smtClean="0"/>
              <a:t> aber § 530: „beständige jährliche Renten“, § 12 GBG)</a:t>
            </a:r>
          </a:p>
          <a:p>
            <a:pPr marL="0" indent="0"/>
            <a:r>
              <a:rPr lang="de-AT" dirty="0" smtClean="0"/>
              <a:t>Recht, vom Grundstückseigentümer bestimmte Leistungen verlangen zu können</a:t>
            </a:r>
          </a:p>
          <a:p>
            <a:pPr marL="254000" lvl="1" indent="0"/>
            <a:r>
              <a:rPr lang="de-AT" dirty="0" smtClean="0"/>
              <a:t>Beispiele: Haltung des Gemeindestiers, Erhaltung einer </a:t>
            </a:r>
            <a:r>
              <a:rPr lang="de-AT" dirty="0" err="1" smtClean="0"/>
              <a:t>Kriche</a:t>
            </a:r>
            <a:r>
              <a:rPr lang="de-AT" dirty="0" smtClean="0"/>
              <a:t>, Lieferung von Holz oder Strom</a:t>
            </a:r>
          </a:p>
          <a:p>
            <a:pPr marL="0" indent="0"/>
            <a:r>
              <a:rPr lang="de-AT" dirty="0" smtClean="0"/>
              <a:t>Erwerb durch Titel (Vertrag, letztwillige Verfügung </a:t>
            </a:r>
            <a:r>
              <a:rPr lang="de-AT" dirty="0" err="1" smtClean="0"/>
              <a:t>etc</a:t>
            </a:r>
            <a:r>
              <a:rPr lang="de-AT" dirty="0" smtClean="0"/>
              <a:t>) und Modus (Eintragung im Lastenblatt)</a:t>
            </a:r>
          </a:p>
          <a:p>
            <a:pPr marL="0" indent="0"/>
            <a:endParaRPr lang="de-AT" dirty="0" smtClean="0"/>
          </a:p>
          <a:p>
            <a:pPr marL="0" indent="0"/>
            <a:endParaRPr lang="de-AT" dirty="0" smtClean="0"/>
          </a:p>
          <a:p>
            <a:pPr marL="254000" lvl="1" indent="0">
              <a:buFont typeface="Wingdings" pitchFamily="2" charset="2"/>
              <a:buNone/>
            </a:pPr>
            <a:endParaRPr lang="de-AT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de-AT" b="1" smtClean="0"/>
              <a:t>Baurecht</a:t>
            </a:r>
          </a:p>
          <a:p>
            <a:pPr marL="0" indent="0"/>
            <a:r>
              <a:rPr lang="de-AT" smtClean="0"/>
              <a:t>(sondergesetzlich geregelt: BauRG)</a:t>
            </a:r>
          </a:p>
          <a:p>
            <a:pPr marL="0" indent="0"/>
            <a:r>
              <a:rPr lang="de-AT" smtClean="0"/>
              <a:t>Dingliches Recht, auf fremden Grundstück ein Bauwerk zu haben</a:t>
            </a:r>
          </a:p>
          <a:p>
            <a:pPr marL="0" indent="0"/>
            <a:r>
              <a:rPr lang="de-AT" smtClean="0"/>
              <a:t>Erwerb durch Titel (meist entgeltlich: Bauzins) und Modus (Eintragung im Lastenblatt)</a:t>
            </a:r>
          </a:p>
          <a:p>
            <a:pPr marL="0" indent="0"/>
            <a:r>
              <a:rPr lang="de-AT" smtClean="0"/>
              <a:t>Befristet: mind 10 und max 100 Jahre</a:t>
            </a:r>
          </a:p>
          <a:p>
            <a:pPr marL="0" indent="0"/>
            <a:r>
              <a:rPr lang="de-AT" smtClean="0"/>
              <a:t>Nach Erlöschen fällt Bauwerk an Grundeigentümer (Entschädigung für Bauberechtigten)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Bergwerksberechtigung</a:t>
            </a:r>
            <a:r>
              <a:rPr lang="de-DE" dirty="0" smtClean="0"/>
              <a:t> (§§ 22 ff, 40 </a:t>
            </a:r>
            <a:r>
              <a:rPr lang="de-DE" dirty="0" err="1" smtClean="0"/>
              <a:t>MinroG</a:t>
            </a:r>
            <a:endParaRPr lang="de-DE" dirty="0" smtClean="0"/>
          </a:p>
          <a:p>
            <a:r>
              <a:rPr lang="de-DE" b="1" dirty="0" smtClean="0"/>
              <a:t>Wohnungseigentum</a:t>
            </a:r>
            <a:r>
              <a:rPr lang="de-DE" dirty="0" smtClean="0"/>
              <a:t> (WEG): </a:t>
            </a:r>
          </a:p>
          <a:p>
            <a:pPr lvl="1"/>
            <a:r>
              <a:rPr lang="de-DE" dirty="0" smtClean="0"/>
              <a:t>Miteigentum an Liegenschaft verbunden mit ausschließlichem Nutzungsrecht an Wohnung oder sonstiger Räumlichkeit</a:t>
            </a:r>
          </a:p>
          <a:p>
            <a:pPr lvl="1"/>
            <a:r>
              <a:rPr lang="de-DE" dirty="0" smtClean="0"/>
              <a:t>Wird heute überwiegend als eigenes dingliches Recht angesehen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95596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altLang="de-DE" dirty="0" smtClean="0"/>
              <a:t/>
            </a:r>
            <a:br>
              <a:rPr lang="de-AT" altLang="de-DE" dirty="0" smtClean="0"/>
            </a:br>
            <a:r>
              <a:rPr lang="de-AT" altLang="de-DE" dirty="0" smtClean="0"/>
              <a:t>Grundbegriffe I</a:t>
            </a:r>
            <a:endParaRPr lang="de-AT" dirty="0" smtClean="0"/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AT" altLang="de-DE" sz="2400" dirty="0" smtClean="0"/>
              <a:t>Dingliche Rechte – absolute Rechte – relative Rechte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Sachbegriff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AT" altLang="de-DE" sz="2400" dirty="0" smtClean="0"/>
              <a:t>Typenzwang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Spezialität</a:t>
            </a:r>
          </a:p>
          <a:p>
            <a:pPr algn="just">
              <a:lnSpc>
                <a:spcPts val="3300"/>
              </a:lnSpc>
              <a:spcAft>
                <a:spcPct val="10000"/>
              </a:spcAft>
            </a:pPr>
            <a:r>
              <a:rPr lang="de-DE" altLang="de-DE" sz="2400" dirty="0" smtClean="0"/>
              <a:t>Dingliches Rechtsgeschäft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Definition der Sache in § 285: alles, was von der Person verschieden ist und zum Gebrauch des Menschen dient.</a:t>
            </a:r>
          </a:p>
          <a:p>
            <a:pPr lvl="1"/>
            <a:r>
              <a:rPr lang="de-DE" dirty="0" smtClean="0"/>
              <a:t>Zu Tieren </a:t>
            </a:r>
            <a:r>
              <a:rPr lang="de-DE" dirty="0" err="1" smtClean="0"/>
              <a:t>vgl</a:t>
            </a:r>
            <a:r>
              <a:rPr lang="de-DE" dirty="0" smtClean="0"/>
              <a:t> § 285a</a:t>
            </a:r>
          </a:p>
          <a:p>
            <a:pPr lvl="1"/>
            <a:r>
              <a:rPr lang="de-DE" dirty="0" smtClean="0"/>
              <a:t>Das ABGB hält diesen weiten Sachbegriff aber nicht durch, </a:t>
            </a:r>
            <a:r>
              <a:rPr lang="de-DE" dirty="0" err="1" smtClean="0"/>
              <a:t>zB</a:t>
            </a:r>
            <a:r>
              <a:rPr lang="de-DE" dirty="0" smtClean="0"/>
              <a:t> beziehen sich Bestimmungen über Übertragung von Eigentum nur auf körperliche Sachen (Übertragung von Forderungen ist Zession)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87147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Einteilungen von Sachen:</a:t>
            </a:r>
          </a:p>
          <a:p>
            <a:pPr lvl="1"/>
            <a:r>
              <a:rPr lang="de-DE" dirty="0" smtClean="0"/>
              <a:t>Körperlich – unkörperlich</a:t>
            </a:r>
          </a:p>
          <a:p>
            <a:pPr lvl="1"/>
            <a:r>
              <a:rPr lang="de-DE" dirty="0" smtClean="0"/>
              <a:t>Öffentlich – privat</a:t>
            </a:r>
          </a:p>
          <a:p>
            <a:pPr lvl="1"/>
            <a:r>
              <a:rPr lang="de-DE" dirty="0" smtClean="0"/>
              <a:t>Teilbar – unteilbar</a:t>
            </a:r>
          </a:p>
          <a:p>
            <a:pPr lvl="1"/>
            <a:r>
              <a:rPr lang="de-DE" dirty="0" smtClean="0"/>
              <a:t>Verbrauchbar – </a:t>
            </a:r>
            <a:r>
              <a:rPr lang="de-DE" dirty="0" err="1" smtClean="0"/>
              <a:t>unverbrauchbar</a:t>
            </a:r>
            <a:endParaRPr lang="de-DE" dirty="0" smtClean="0"/>
          </a:p>
          <a:p>
            <a:pPr lvl="1"/>
            <a:r>
              <a:rPr lang="de-DE" dirty="0" smtClean="0"/>
              <a:t>Schätzbar – unschätzbar</a:t>
            </a:r>
          </a:p>
          <a:p>
            <a:pPr lvl="1"/>
            <a:r>
              <a:rPr lang="de-DE" dirty="0" smtClean="0"/>
              <a:t>Vertretbar – unvertretbar</a:t>
            </a:r>
          </a:p>
          <a:p>
            <a:pPr lvl="1"/>
            <a:r>
              <a:rPr lang="de-DE" dirty="0" smtClean="0"/>
              <a:t>Beweglich - unbeweglich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3963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Einfache und zusammengesetzte Sachen</a:t>
            </a:r>
          </a:p>
          <a:p>
            <a:r>
              <a:rPr lang="de-DE" dirty="0" smtClean="0"/>
              <a:t>Zubehör (teilt </a:t>
            </a:r>
            <a:r>
              <a:rPr lang="de-DE" dirty="0" err="1" smtClean="0"/>
              <a:t>iZw</a:t>
            </a:r>
            <a:r>
              <a:rPr lang="de-DE" dirty="0" smtClean="0"/>
              <a:t> Schicksal der Hauptsache)</a:t>
            </a:r>
          </a:p>
          <a:p>
            <a:r>
              <a:rPr lang="de-DE" dirty="0" smtClean="0"/>
              <a:t>Maschineneigentum (§ 297a)</a:t>
            </a:r>
          </a:p>
          <a:p>
            <a:r>
              <a:rPr lang="de-DE" i="1" dirty="0" err="1" smtClean="0"/>
              <a:t>Superficies</a:t>
            </a:r>
            <a:r>
              <a:rPr lang="de-DE" i="1" dirty="0" smtClean="0"/>
              <a:t> solo </a:t>
            </a:r>
            <a:r>
              <a:rPr lang="de-DE" i="1" dirty="0" err="1" smtClean="0"/>
              <a:t>cedit</a:t>
            </a:r>
            <a:r>
              <a:rPr lang="de-DE" i="1" dirty="0" smtClean="0"/>
              <a:t> </a:t>
            </a:r>
            <a:r>
              <a:rPr lang="de-DE" dirty="0" smtClean="0"/>
              <a:t>(§ 435)</a:t>
            </a:r>
          </a:p>
          <a:p>
            <a:pPr lvl="1"/>
            <a:r>
              <a:rPr lang="de-DE" dirty="0" smtClean="0"/>
              <a:t>Setzt aber voraus, dass Belassungsabsicht besteht</a:t>
            </a:r>
          </a:p>
          <a:p>
            <a:pPr lvl="1"/>
            <a:r>
              <a:rPr lang="de-DE" dirty="0" smtClean="0"/>
              <a:t>Sonst: </a:t>
            </a:r>
            <a:r>
              <a:rPr lang="de-DE" dirty="0" err="1" smtClean="0"/>
              <a:t>Superädifikat</a:t>
            </a:r>
            <a:r>
              <a:rPr lang="de-DE" dirty="0" smtClean="0"/>
              <a:t> (sonderrechtsfähig, übertragen durch Urkundenhinterlegung)</a:t>
            </a:r>
            <a:endParaRPr lang="de-DE" dirty="0"/>
          </a:p>
          <a:p>
            <a:pPr lvl="2"/>
            <a:r>
              <a:rPr lang="de-DE" dirty="0" smtClean="0"/>
              <a:t>Mangelnde Belassungsabsicht kann sich ergeben aus</a:t>
            </a:r>
          </a:p>
          <a:p>
            <a:pPr lvl="3"/>
            <a:r>
              <a:rPr lang="de-DE" dirty="0" smtClean="0"/>
              <a:t>Technischen Kriterien (Art der Ausführung)</a:t>
            </a:r>
          </a:p>
          <a:p>
            <a:pPr lvl="3"/>
            <a:r>
              <a:rPr lang="de-DE" dirty="0" smtClean="0"/>
              <a:t>Vertragliche Ausgestaltung (beschränktes Nutzungsrecht, Abriss- oder Rückgabeverpflichtung)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5477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Grundbegriffe II</a:t>
            </a:r>
          </a:p>
        </p:txBody>
      </p:sp>
      <p:sp>
        <p:nvSpPr>
          <p:cNvPr id="22530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AT" sz="2400" b="1" smtClean="0"/>
              <a:t>Eigentum:</a:t>
            </a:r>
            <a:r>
              <a:rPr lang="de-AT" sz="2400" smtClean="0"/>
              <a:t> Rechtliche Herrschaft einer Person über eine Sache, Vollrecht</a:t>
            </a:r>
          </a:p>
          <a:p>
            <a:pPr algn="just"/>
            <a:r>
              <a:rPr lang="de-AT" sz="2400" b="1" smtClean="0"/>
              <a:t>Sachbesitz:</a:t>
            </a:r>
            <a:r>
              <a:rPr lang="de-AT" sz="2400" smtClean="0"/>
              <a:t> Tatsächliche Macht einer Person über eine Sache + Wille, diese als die seine zu behalten</a:t>
            </a:r>
          </a:p>
          <a:p>
            <a:pPr algn="just"/>
            <a:r>
              <a:rPr lang="de-AT" sz="2400" b="1" smtClean="0"/>
              <a:t>Rechtsbesitz:</a:t>
            </a:r>
            <a:r>
              <a:rPr lang="de-AT" sz="2400" smtClean="0"/>
              <a:t> (dauernde) Rechtsausübung im eigenen Namen</a:t>
            </a:r>
          </a:p>
          <a:p>
            <a:pPr algn="just"/>
            <a:r>
              <a:rPr lang="de-AT" sz="2400" b="1" smtClean="0"/>
              <a:t>Innehabung:</a:t>
            </a:r>
            <a:r>
              <a:rPr lang="de-AT" sz="2400" smtClean="0"/>
              <a:t> Tatsächliche Gewahrsame einer Sache </a:t>
            </a:r>
            <a:endParaRPr lang="de-DE" sz="24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Besitz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Begriff: </a:t>
            </a:r>
            <a:r>
              <a:rPr lang="de-AT" sz="2800" dirty="0" err="1" smtClean="0"/>
              <a:t>Innehabung</a:t>
            </a:r>
            <a:r>
              <a:rPr lang="de-AT" sz="2800" dirty="0" smtClean="0"/>
              <a:t> der Sache (</a:t>
            </a:r>
            <a:r>
              <a:rPr lang="de-AT" sz="2800" i="1" dirty="0" err="1" smtClean="0"/>
              <a:t>corpus</a:t>
            </a:r>
            <a:r>
              <a:rPr lang="de-AT" sz="2800" dirty="0" smtClean="0"/>
              <a:t>) mit dem Willen, diese als die seinige zu behalten (</a:t>
            </a:r>
            <a:r>
              <a:rPr lang="de-AT" sz="2800" i="1" dirty="0" err="1" smtClean="0"/>
              <a:t>animus</a:t>
            </a:r>
            <a:r>
              <a:rPr lang="de-AT" sz="2800" dirty="0" smtClean="0"/>
              <a:t>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>
                <a:solidFill>
                  <a:srgbClr val="FF0000"/>
                </a:solidFill>
              </a:rPr>
              <a:t>Beachte</a:t>
            </a:r>
            <a:r>
              <a:rPr lang="de-AT" sz="2800" dirty="0" smtClean="0"/>
              <a:t>: sagt über Berechtigung nichts aus (Besitz hat daher keine Zuweisungsfunktion)</a:t>
            </a:r>
          </a:p>
          <a:p>
            <a:pPr marL="541311" lvl="1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600" dirty="0" smtClean="0"/>
              <a:t>Rechtsbesitz möglich, wird durch offene Ausübung des Rechts erworben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Unterscheide: Besitz/Recht zum Besitz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Besitzschutz (§§ 339 ff ABGB, §§ 454 ff ZPO)</a:t>
            </a:r>
          </a:p>
          <a:p>
            <a:pPr marL="265086" indent="-265086" algn="just" defTabSz="914306" fontAlgn="auto">
              <a:spcBef>
                <a:spcPts val="0"/>
              </a:spcBef>
              <a:buClr>
                <a:schemeClr val="accent3"/>
              </a:buClr>
              <a:defRPr/>
            </a:pPr>
            <a:r>
              <a:rPr lang="de-AT" sz="2800" dirty="0" smtClean="0"/>
              <a:t>Besitz ist auch Voraussetzung für Ersitzung</a:t>
            </a:r>
            <a:endParaRPr lang="de-DE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</TotalTime>
  <Words>1457</Words>
  <Application>Microsoft Office PowerPoint</Application>
  <PresentationFormat>Předvádění na obrazovce (16:10)</PresentationFormat>
  <Paragraphs>209</Paragraphs>
  <Slides>32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Tahoma</vt:lpstr>
      <vt:lpstr>Trebuchet MS</vt:lpstr>
      <vt:lpstr>Verdana</vt:lpstr>
      <vt:lpstr>Wingdings</vt:lpstr>
      <vt:lpstr>Wingdings 2</vt:lpstr>
      <vt:lpstr>Bohatý</vt:lpstr>
      <vt:lpstr>Grundzüge des österreichischen Sachenrechts</vt:lpstr>
      <vt:lpstr>Einführung</vt:lpstr>
      <vt:lpstr>Prezentace aplikace PowerPoint</vt:lpstr>
      <vt:lpstr> Grundbegriffe I</vt:lpstr>
      <vt:lpstr>Prezentace aplikace PowerPoint</vt:lpstr>
      <vt:lpstr>Prezentace aplikace PowerPoint</vt:lpstr>
      <vt:lpstr>Prezentace aplikace PowerPoint</vt:lpstr>
      <vt:lpstr>Grundbegriffe II</vt:lpstr>
      <vt:lpstr>Besitz</vt:lpstr>
      <vt:lpstr>Prezentace aplikace PowerPoint</vt:lpstr>
      <vt:lpstr>Prezentace aplikace PowerPoint</vt:lpstr>
      <vt:lpstr>Eigentum</vt:lpstr>
      <vt:lpstr>Prezentace aplikace PowerPoint</vt:lpstr>
      <vt:lpstr>Prezentace aplikace PowerPoint</vt:lpstr>
      <vt:lpstr>Gutgläubiger Eigentumserwerb</vt:lpstr>
      <vt:lpstr>Prezentace aplikace PowerPoint</vt:lpstr>
      <vt:lpstr>Liegenschaftserwerb</vt:lpstr>
      <vt:lpstr>Schutz des Eigentums</vt:lpstr>
      <vt:lpstr>Nachbarrecht</vt:lpstr>
      <vt:lpstr>Dingliche Sicherungsrechte</vt:lpstr>
      <vt:lpstr>Pfandrecht </vt:lpstr>
      <vt:lpstr>Pfandrechtserwerb</vt:lpstr>
      <vt:lpstr>Pfandrecht </vt:lpstr>
      <vt:lpstr>Sicherungsübereignung</vt:lpstr>
      <vt:lpstr>Sicherungszession</vt:lpstr>
      <vt:lpstr>Eigentumsvorbehalt</vt:lpstr>
      <vt:lpstr>Zurückbehaltungsrecht</vt:lpstr>
      <vt:lpstr>Sonstige Sachenrechte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Titelfolie für Texte, die auch länger sein können</dc:title>
  <dc:creator>Helga Rossler</dc:creator>
  <cp:lastModifiedBy>Eva Dobrovolná</cp:lastModifiedBy>
  <cp:revision>37</cp:revision>
  <dcterms:created xsi:type="dcterms:W3CDTF">2013-10-08T07:40:38Z</dcterms:created>
  <dcterms:modified xsi:type="dcterms:W3CDTF">2018-12-13T12:05:52Z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0x010100BCF651A35DF3154DB01328AF51148DAE</vt:lpwstr>
  </property>
  <property fmtid="{D5CDD505-2E9C-101B-9397-08002B2CF9AE}" pid="3" name="Order">
    <vt:r8>23700</vt:r8>
  </property>
  <property fmtid="{D5CDD505-2E9C-101B-9397-08002B2CF9AE}" pid="4" name="WU Thema">
    <vt:lpwstr>403;#Corporate Design|19895bcd-b158-45ae-ab7b-f5ca217dfcec;#1028;#WU Vorlagen|e1b88cb0-f013-4860-af99-230b47ac7aa3</vt:lpwstr>
  </property>
  <property fmtid="{D5CDD505-2E9C-101B-9397-08002B2CF9AE}" pid="5" name="Dokumentenart">
    <vt:lpwstr>266;#Vorlagen|17fc50ed-8ad1-47be-ab12-04243fd74ddb</vt:lpwstr>
  </property>
  <property fmtid="{D5CDD505-2E9C-101B-9397-08002B2CF9AE}" pid="6" name="Kategorie">
    <vt:lpwstr>Präsentationen</vt:lpwstr>
  </property>
  <property fmtid="{D5CDD505-2E9C-101B-9397-08002B2CF9AE}" pid="7" name="Beschreibung">
    <vt:lpwstr>Musterpräsentation mit Beispielfolien im Format 16 :10 für den neuen WU-Campus im Farbschema Blau-Grün</vt:lpwstr>
  </property>
  <property fmtid="{D5CDD505-2E9C-101B-9397-08002B2CF9AE}" pid="8" name="TaxCatchAll">
    <vt:lpwstr>403;#;#1028;#;#266;#</vt:lpwstr>
  </property>
  <property fmtid="{D5CDD505-2E9C-101B-9397-08002B2CF9AE}" pid="9" name="DokumentenartTaxHTField0">
    <vt:lpwstr>Vorlagen17fc50ed-8ad1-47be-ab12-04243fd74ddb</vt:lpwstr>
  </property>
  <property fmtid="{D5CDD505-2E9C-101B-9397-08002B2CF9AE}" pid="10" name="WU ThemaTaxHTField0">
    <vt:lpwstr>Corporate Design19895bcd-b158-45ae-ab7b-f5ca217dfcecWU Vorlagene1b88cb0-f013-4860-af99-230b47ac7aa3</vt:lpwstr>
  </property>
  <property fmtid="{D5CDD505-2E9C-101B-9397-08002B2CF9AE}" pid="11" name="Format">
    <vt:lpwstr>Office 2007/2010</vt:lpwstr>
  </property>
</Properties>
</file>