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handoutMasterIdLst>
    <p:handoutMasterId r:id="rId34"/>
  </p:handoutMasterIdLst>
  <p:sldIdLst>
    <p:sldId id="256" r:id="rId2"/>
    <p:sldId id="266" r:id="rId3"/>
    <p:sldId id="268" r:id="rId4"/>
    <p:sldId id="269" r:id="rId5"/>
    <p:sldId id="270" r:id="rId6"/>
    <p:sldId id="271" r:id="rId7"/>
    <p:sldId id="281" r:id="rId8"/>
    <p:sldId id="272" r:id="rId9"/>
    <p:sldId id="273" r:id="rId10"/>
    <p:sldId id="274" r:id="rId11"/>
    <p:sldId id="275" r:id="rId12"/>
    <p:sldId id="277" r:id="rId13"/>
    <p:sldId id="278" r:id="rId14"/>
    <p:sldId id="257" r:id="rId15"/>
    <p:sldId id="258" r:id="rId16"/>
    <p:sldId id="265" r:id="rId17"/>
    <p:sldId id="285" r:id="rId18"/>
    <p:sldId id="286" r:id="rId19"/>
    <p:sldId id="259" r:id="rId20"/>
    <p:sldId id="263" r:id="rId21"/>
    <p:sldId id="260" r:id="rId22"/>
    <p:sldId id="264" r:id="rId23"/>
    <p:sldId id="279" r:id="rId24"/>
    <p:sldId id="282" r:id="rId25"/>
    <p:sldId id="276" r:id="rId26"/>
    <p:sldId id="283" r:id="rId27"/>
    <p:sldId id="284" r:id="rId28"/>
    <p:sldId id="261" r:id="rId29"/>
    <p:sldId id="262" r:id="rId30"/>
    <p:sldId id="287" r:id="rId31"/>
    <p:sldId id="288" r:id="rId32"/>
    <p:sldId id="289" r:id="rId33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42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List_aplikace_Microsoft_Excel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POČET ŽÁDOSTÍ</c:v>
                </c:pt>
                <c:pt idx="1">
                  <c:v>POČET SCHVÁLENÝCH ŽÁDOSTÍ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7714</c:v>
                </c:pt>
                <c:pt idx="1">
                  <c:v>6145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2014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POČET ŽÁDOSTÍ</c:v>
                </c:pt>
                <c:pt idx="1">
                  <c:v>POČET SCHVÁLENÝCH ŽÁDOSTÍ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10455</c:v>
                </c:pt>
                <c:pt idx="1">
                  <c:v>8284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POČET ŽÁDOSTÍ</c:v>
                </c:pt>
                <c:pt idx="1">
                  <c:v>POČET SCHVÁLENÝCH ŽÁDOSTÍ</c:v>
                </c:pt>
              </c:strCache>
            </c:strRef>
          </c:cat>
          <c:val>
            <c:numRef>
              <c:f>List1!$D$2:$D$3</c:f>
              <c:numCache>
                <c:formatCode>General</c:formatCode>
                <c:ptCount val="2"/>
                <c:pt idx="0">
                  <c:v>13151</c:v>
                </c:pt>
                <c:pt idx="1">
                  <c:v>10589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POČET ŽÁDOSTÍ</c:v>
                </c:pt>
                <c:pt idx="1">
                  <c:v>POČET SCHVÁLENÝCH ŽÁDOSTÍ</c:v>
                </c:pt>
              </c:strCache>
            </c:strRef>
          </c:cat>
          <c:val>
            <c:numRef>
              <c:f>List1!$E$2:$E$3</c:f>
              <c:numCache>
                <c:formatCode>General</c:formatCode>
                <c:ptCount val="2"/>
                <c:pt idx="0">
                  <c:v>14556</c:v>
                </c:pt>
                <c:pt idx="1">
                  <c:v>12205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POČET ŽÁDOSTÍ</c:v>
                </c:pt>
                <c:pt idx="1">
                  <c:v>POČET SCHVÁLENÝCH ŽÁDOSTÍ</c:v>
                </c:pt>
              </c:strCache>
            </c:strRef>
          </c:cat>
          <c:val>
            <c:numRef>
              <c:f>List1!$F$2:$F$3</c:f>
              <c:numCache>
                <c:formatCode>General</c:formatCode>
                <c:ptCount val="2"/>
                <c:pt idx="0">
                  <c:v>14710</c:v>
                </c:pt>
                <c:pt idx="1">
                  <c:v>11620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7354368"/>
        <c:axId val="127355904"/>
      </c:barChart>
      <c:catAx>
        <c:axId val="127354368"/>
        <c:scaling>
          <c:orientation val="minMax"/>
        </c:scaling>
        <c:delete val="0"/>
        <c:axPos val="b"/>
        <c:majorTickMark val="out"/>
        <c:minorTickMark val="none"/>
        <c:tickLblPos val="nextTo"/>
        <c:crossAx val="127355904"/>
        <c:crosses val="autoZero"/>
        <c:auto val="1"/>
        <c:lblAlgn val="ctr"/>
        <c:lblOffset val="100"/>
        <c:noMultiLvlLbl val="0"/>
      </c:catAx>
      <c:valAx>
        <c:axId val="12735590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73543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List1!#ODKAZ!</c:f>
            </c:numRef>
          </c:cat>
          <c:val>
            <c:numRef>
              <c:f>List1!$B$2</c:f>
              <c:numCache>
                <c:formatCode>General</c:formatCode>
                <c:ptCount val="1"/>
                <c:pt idx="0">
                  <c:v>445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List1!#ODKAZ!</c:f>
            </c:numRef>
          </c:cat>
          <c:val>
            <c:numRef>
              <c:f>List1!$C$2</c:f>
              <c:numCache>
                <c:formatCode>General</c:formatCode>
                <c:ptCount val="1"/>
                <c:pt idx="0">
                  <c:v>451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List1!#ODKAZ!</c:f>
            </c:numRef>
          </c:cat>
          <c:val>
            <c:numRef>
              <c:f>List1!$D$2</c:f>
              <c:numCache>
                <c:formatCode>General</c:formatCode>
                <c:ptCount val="1"/>
                <c:pt idx="0">
                  <c:v>499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33889024"/>
        <c:axId val="134539136"/>
      </c:barChart>
      <c:catAx>
        <c:axId val="1338890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4539136"/>
        <c:crosses val="autoZero"/>
        <c:auto val="1"/>
        <c:lblAlgn val="ctr"/>
        <c:lblOffset val="100"/>
        <c:noMultiLvlLbl val="0"/>
      </c:catAx>
      <c:valAx>
        <c:axId val="1345391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338890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List1!#ODKAZ!</c:f>
            </c:multiLvlStrRef>
          </c:cat>
          <c:val>
            <c:numRef>
              <c:f>List1!$B$2</c:f>
              <c:numCache>
                <c:formatCode>General</c:formatCode>
                <c:ptCount val="1"/>
                <c:pt idx="0">
                  <c:v>292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List1!#ODKAZ!</c:f>
            </c:multiLvlStrRef>
          </c:cat>
          <c:val>
            <c:numRef>
              <c:f>List1!$C$2</c:f>
              <c:numCache>
                <c:formatCode>General</c:formatCode>
                <c:ptCount val="1"/>
                <c:pt idx="0">
                  <c:v>320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multiLvlStrRef>
              <c:f>List1!#ODKAZ!</c:f>
            </c:multiLvlStrRef>
          </c:cat>
          <c:val>
            <c:numRef>
              <c:f>List1!$D$2</c:f>
              <c:numCache>
                <c:formatCode>General</c:formatCode>
                <c:ptCount val="1"/>
                <c:pt idx="0">
                  <c:v>334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24967552"/>
        <c:axId val="134578944"/>
      </c:barChart>
      <c:catAx>
        <c:axId val="12496755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34578944"/>
        <c:crosses val="autoZero"/>
        <c:auto val="1"/>
        <c:lblAlgn val="ctr"/>
        <c:lblOffset val="100"/>
        <c:noMultiLvlLbl val="0"/>
      </c:catAx>
      <c:valAx>
        <c:axId val="1345789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2496755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List1!$B$1</c:f>
              <c:strCache>
                <c:ptCount val="1"/>
                <c:pt idx="0">
                  <c:v>2015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POČET ŹÁDOSTÍ</c:v>
                </c:pt>
                <c:pt idx="1">
                  <c:v>POČET SCHVÁLENÝCH ŽÁDOSTÍ</c:v>
                </c:pt>
              </c:strCache>
            </c:strRef>
          </c:cat>
          <c:val>
            <c:numRef>
              <c:f>List1!$B$2:$B$3</c:f>
              <c:numCache>
                <c:formatCode>General</c:formatCode>
                <c:ptCount val="2"/>
                <c:pt idx="0">
                  <c:v>181</c:v>
                </c:pt>
                <c:pt idx="1">
                  <c:v>105</c:v>
                </c:pt>
              </c:numCache>
            </c:numRef>
          </c:val>
        </c:ser>
        <c:ser>
          <c:idx val="1"/>
          <c:order val="1"/>
          <c:tx>
            <c:strRef>
              <c:f>List1!$C$1</c:f>
              <c:strCache>
                <c:ptCount val="1"/>
                <c:pt idx="0">
                  <c:v>2016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POČET ŹÁDOSTÍ</c:v>
                </c:pt>
                <c:pt idx="1">
                  <c:v>POČET SCHVÁLENÝCH ŽÁDOSTÍ</c:v>
                </c:pt>
              </c:strCache>
            </c:strRef>
          </c:cat>
          <c:val>
            <c:numRef>
              <c:f>List1!$C$2:$C$3</c:f>
              <c:numCache>
                <c:formatCode>General</c:formatCode>
                <c:ptCount val="2"/>
                <c:pt idx="0">
                  <c:v>206</c:v>
                </c:pt>
                <c:pt idx="1">
                  <c:v>139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2017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List1!$A$2:$A$3</c:f>
              <c:strCache>
                <c:ptCount val="2"/>
                <c:pt idx="0">
                  <c:v>POČET ŹÁDOSTÍ</c:v>
                </c:pt>
                <c:pt idx="1">
                  <c:v>POČET SCHVÁLENÝCH ŽÁDOSTÍ</c:v>
                </c:pt>
              </c:strCache>
            </c:strRef>
          </c:cat>
          <c:val>
            <c:numRef>
              <c:f>List1!$D$2:$D$3</c:f>
              <c:numCache>
                <c:formatCode>General</c:formatCode>
                <c:ptCount val="2"/>
                <c:pt idx="0">
                  <c:v>186</c:v>
                </c:pt>
                <c:pt idx="1">
                  <c:v>139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3165824"/>
        <c:axId val="73175808"/>
      </c:barChart>
      <c:catAx>
        <c:axId val="73165824"/>
        <c:scaling>
          <c:orientation val="minMax"/>
        </c:scaling>
        <c:delete val="0"/>
        <c:axPos val="b"/>
        <c:majorTickMark val="out"/>
        <c:minorTickMark val="none"/>
        <c:tickLblPos val="nextTo"/>
        <c:crossAx val="73175808"/>
        <c:crosses val="autoZero"/>
        <c:auto val="1"/>
        <c:lblAlgn val="ctr"/>
        <c:lblOffset val="100"/>
        <c:noMultiLvlLbl val="0"/>
      </c:catAx>
      <c:valAx>
        <c:axId val="73175808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731658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cs-CZ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98221A7-6B22-4FBD-A672-24885E94C772}" type="datetimeFigureOut">
              <a:rPr lang="cs-CZ" smtClean="0"/>
              <a:t>3.12.2018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1E3CE98-D363-4A75-A023-62571BCED14C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76744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11/23/2018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9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7" Type="http://schemas.openxmlformats.org/officeDocument/2006/relationships/image" Target="../media/image6.png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w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81194" y="196180"/>
            <a:ext cx="10993549" cy="1475013"/>
          </a:xfrm>
        </p:spPr>
        <p:txBody>
          <a:bodyPr>
            <a:normAutofit/>
          </a:bodyPr>
          <a:lstStyle/>
          <a:p>
            <a:r>
              <a:rPr lang="cs-CZ" sz="4800" dirty="0" smtClean="0"/>
              <a:t>Přeshraniční zdravotní péče</a:t>
            </a:r>
            <a:endParaRPr lang="cs-CZ" sz="48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81194" y="1812865"/>
            <a:ext cx="10993546" cy="590321"/>
          </a:xfrm>
        </p:spPr>
        <p:txBody>
          <a:bodyPr>
            <a:noAutofit/>
          </a:bodyPr>
          <a:lstStyle/>
          <a:p>
            <a:pPr algn="r"/>
            <a:r>
              <a:rPr lang="cs-CZ" sz="2400" dirty="0" smtClean="0"/>
              <a:t>JUDr. Iva Šimková</a:t>
            </a:r>
          </a:p>
          <a:p>
            <a:pPr algn="r"/>
            <a:r>
              <a:rPr lang="cs-CZ" sz="2400" dirty="0" smtClean="0"/>
              <a:t>Prosinec 2018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27280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73028" y="783799"/>
            <a:ext cx="11029616" cy="1013800"/>
          </a:xfrm>
        </p:spPr>
        <p:txBody>
          <a:bodyPr>
            <a:noAutofit/>
          </a:bodyPr>
          <a:lstStyle/>
          <a:p>
            <a:r>
              <a:rPr lang="pl-PL" sz="3600" dirty="0"/>
              <a:t>Žádosti podle § 16 u VZP</a:t>
            </a:r>
            <a:br>
              <a:rPr lang="pl-PL" sz="3600" dirty="0"/>
            </a:br>
            <a:r>
              <a:rPr lang="pl-PL" sz="3600" dirty="0"/>
              <a:t>období 2013 - 2017</a:t>
            </a:r>
            <a:endParaRPr lang="cs-CZ" sz="3600" dirty="0"/>
          </a:p>
        </p:txBody>
      </p:sp>
      <p:graphicFrame>
        <p:nvGraphicFramePr>
          <p:cNvPr id="4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18375440"/>
              </p:ext>
            </p:extLst>
          </p:nvPr>
        </p:nvGraphicFramePr>
        <p:xfrm>
          <a:off x="581025" y="2417989"/>
          <a:ext cx="11029950" cy="3678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22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Přeshraniční zdravotní péče v Evropské unii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1670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Volný pohyb  v oblasti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6892" y="1943730"/>
            <a:ext cx="11029615" cy="4734654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volný pohyb osob</a:t>
            </a:r>
          </a:p>
          <a:p>
            <a:pPr lvl="1"/>
            <a:r>
              <a:rPr lang="cs-CZ" sz="2400" dirty="0" smtClean="0"/>
              <a:t>omezení hraniční kontrol </a:t>
            </a:r>
          </a:p>
          <a:p>
            <a:pPr lvl="1"/>
            <a:r>
              <a:rPr lang="cs-CZ" sz="2400" dirty="0" smtClean="0"/>
              <a:t>nárůst přeshraniční péče - urgentní i plánované (z počátku v režimu samoplátců)</a:t>
            </a:r>
          </a:p>
          <a:p>
            <a:pPr lvl="1"/>
            <a:r>
              <a:rPr lang="cs-CZ" sz="2400" dirty="0"/>
              <a:t>m</a:t>
            </a:r>
            <a:r>
              <a:rPr lang="cs-CZ" sz="2400" dirty="0" smtClean="0"/>
              <a:t>igrace pracovníků a jejich rodin - potřeba koordinace sociálního zabezpečení</a:t>
            </a:r>
          </a:p>
          <a:p>
            <a:pPr marL="324000" lvl="1" indent="0">
              <a:buNone/>
            </a:pPr>
            <a:endParaRPr lang="cs-CZ" sz="2400" dirty="0" smtClean="0"/>
          </a:p>
          <a:p>
            <a:r>
              <a:rPr lang="cs-CZ" sz="2400" b="1" dirty="0" smtClean="0"/>
              <a:t>volný pohyb zboží</a:t>
            </a:r>
          </a:p>
          <a:p>
            <a:pPr lvl="1"/>
            <a:r>
              <a:rPr lang="cs-CZ" sz="2400" dirty="0"/>
              <a:t>l</a:t>
            </a:r>
            <a:r>
              <a:rPr lang="cs-CZ" sz="2400" dirty="0" smtClean="0"/>
              <a:t>éčivé přípravky, zdravotnické pomůcky</a:t>
            </a:r>
          </a:p>
          <a:p>
            <a:pPr lvl="1"/>
            <a:r>
              <a:rPr lang="cs-CZ" sz="2400" dirty="0" smtClean="0"/>
              <a:t>rozhodnutí </a:t>
            </a:r>
            <a:r>
              <a:rPr lang="cs-CZ" sz="2400" dirty="0" err="1" smtClean="0"/>
              <a:t>Decker</a:t>
            </a:r>
            <a:r>
              <a:rPr lang="cs-CZ" sz="2400" dirty="0" smtClean="0"/>
              <a:t> </a:t>
            </a:r>
            <a:r>
              <a:rPr lang="cs-CZ" sz="2400" dirty="0"/>
              <a:t>C-120/95 </a:t>
            </a:r>
            <a:endParaRPr lang="cs-CZ" sz="2400" dirty="0" smtClean="0"/>
          </a:p>
          <a:p>
            <a:pPr lvl="1"/>
            <a:r>
              <a:rPr lang="cs-CZ" sz="2400" dirty="0"/>
              <a:t>paralelní obchod s léčivými přípravky</a:t>
            </a:r>
          </a:p>
          <a:p>
            <a:pPr marL="324000" lvl="1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16863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Volný pohyb  v oblasti zdravotnictví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7713" y="1004838"/>
            <a:ext cx="11029615" cy="4734654"/>
          </a:xfrm>
        </p:spPr>
        <p:txBody>
          <a:bodyPr>
            <a:normAutofit/>
          </a:bodyPr>
          <a:lstStyle/>
          <a:p>
            <a:r>
              <a:rPr lang="cs-CZ" sz="2400" b="1" dirty="0" smtClean="0"/>
              <a:t>volný pohyb služeb</a:t>
            </a:r>
          </a:p>
          <a:p>
            <a:pPr lvl="1"/>
            <a:r>
              <a:rPr lang="cs-CZ" sz="2400" dirty="0" smtClean="0"/>
              <a:t>rozhodnutí </a:t>
            </a:r>
            <a:r>
              <a:rPr lang="cs-CZ" sz="2400" dirty="0" err="1" smtClean="0"/>
              <a:t>Kohll</a:t>
            </a:r>
            <a:r>
              <a:rPr lang="cs-CZ" sz="2400" dirty="0" smtClean="0"/>
              <a:t> </a:t>
            </a:r>
            <a:r>
              <a:rPr lang="cs-CZ" sz="2400" dirty="0"/>
              <a:t>C-158/96 </a:t>
            </a:r>
            <a:endParaRPr lang="cs-CZ" sz="2400" dirty="0" smtClean="0"/>
          </a:p>
          <a:p>
            <a:pPr marL="324000" lvl="1" indent="0">
              <a:buNone/>
            </a:pPr>
            <a:endParaRPr lang="cs-CZ" sz="2400" dirty="0" smtClean="0"/>
          </a:p>
          <a:p>
            <a:r>
              <a:rPr lang="cs-CZ" sz="2400" b="1" dirty="0"/>
              <a:t>v</a:t>
            </a:r>
            <a:r>
              <a:rPr lang="cs-CZ" sz="2400" b="1" dirty="0" smtClean="0"/>
              <a:t>olný pohyb kapitálu</a:t>
            </a:r>
          </a:p>
          <a:p>
            <a:pPr lvl="1"/>
            <a:r>
              <a:rPr lang="cs-CZ" sz="2400" dirty="0" smtClean="0"/>
              <a:t>rozhodnutí </a:t>
            </a:r>
            <a:r>
              <a:rPr lang="cs-CZ" sz="2400" dirty="0"/>
              <a:t>Luisi </a:t>
            </a:r>
            <a:r>
              <a:rPr lang="cs-CZ" sz="2400" dirty="0" smtClean="0"/>
              <a:t>a </a:t>
            </a:r>
            <a:r>
              <a:rPr lang="cs-CZ" sz="2400" dirty="0" err="1" smtClean="0"/>
              <a:t>Carbone</a:t>
            </a:r>
            <a:r>
              <a:rPr lang="cs-CZ" sz="2400" dirty="0" smtClean="0"/>
              <a:t> - s</a:t>
            </a:r>
            <a:r>
              <a:rPr lang="pl-PL" sz="2400" dirty="0" smtClean="0"/>
              <a:t>pojené </a:t>
            </a:r>
            <a:r>
              <a:rPr lang="pl-PL" sz="2400" dirty="0"/>
              <a:t>věci 286/82 a 26/83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55496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Koordinace sociálního zabezpečení v EU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1040" y="1857623"/>
            <a:ext cx="11029615" cy="4852270"/>
          </a:xfrm>
        </p:spPr>
        <p:txBody>
          <a:bodyPr>
            <a:normAutofit fontScale="92500"/>
          </a:bodyPr>
          <a:lstStyle/>
          <a:p>
            <a:r>
              <a:rPr lang="cs-CZ" sz="2600" b="1" dirty="0">
                <a:solidFill>
                  <a:schemeClr val="tx1"/>
                </a:solidFill>
              </a:rPr>
              <a:t>Nařízení Evropského parlamentu a Rady (ES) č. 883/2004 ze dne 29. dubna </a:t>
            </a:r>
            <a:r>
              <a:rPr lang="cs-CZ" sz="2600" b="1" dirty="0" smtClean="0">
                <a:solidFill>
                  <a:schemeClr val="tx1"/>
                </a:solidFill>
              </a:rPr>
              <a:t>2004, o </a:t>
            </a:r>
            <a:r>
              <a:rPr lang="cs-CZ" sz="2600" b="1" dirty="0">
                <a:solidFill>
                  <a:schemeClr val="tx1"/>
                </a:solidFill>
              </a:rPr>
              <a:t>koordinaci systémů sociálního </a:t>
            </a:r>
            <a:r>
              <a:rPr lang="cs-CZ" sz="2600" b="1" dirty="0" smtClean="0">
                <a:solidFill>
                  <a:schemeClr val="tx1"/>
                </a:solidFill>
              </a:rPr>
              <a:t>zabezpečení</a:t>
            </a:r>
          </a:p>
          <a:p>
            <a:r>
              <a:rPr lang="cs-CZ" sz="2400" dirty="0" smtClean="0">
                <a:solidFill>
                  <a:schemeClr val="tx1"/>
                </a:solidFill>
              </a:rPr>
              <a:t>státy EU, EHP (Norsko, Lichtenštejnsko, </a:t>
            </a:r>
            <a:r>
              <a:rPr lang="cs-CZ" sz="2400" dirty="0">
                <a:solidFill>
                  <a:schemeClr val="tx1"/>
                </a:solidFill>
              </a:rPr>
              <a:t>I</a:t>
            </a:r>
            <a:r>
              <a:rPr lang="cs-CZ" sz="2400" dirty="0" smtClean="0">
                <a:solidFill>
                  <a:schemeClr val="tx1"/>
                </a:solidFill>
              </a:rPr>
              <a:t>sland), Švýcarsko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určení příslušnosti k právním předpisům v oblasti sociálního zabezpečení</a:t>
            </a:r>
          </a:p>
          <a:p>
            <a:pPr lvl="2"/>
            <a:r>
              <a:rPr lang="cs-CZ" sz="2400" dirty="0" smtClean="0">
                <a:solidFill>
                  <a:schemeClr val="tx1"/>
                </a:solidFill>
              </a:rPr>
              <a:t>hierarchie „hraničních určovatelů“ (výdělečná činnost / dávky vyplývající z předchozí výdělečné činnosti / důchod / rodinná vazba / bydliště (domicil) osoby)</a:t>
            </a:r>
          </a:p>
          <a:p>
            <a:pPr lvl="2"/>
            <a:r>
              <a:rPr lang="cs-CZ" sz="2400" dirty="0" smtClean="0">
                <a:solidFill>
                  <a:schemeClr val="tx1"/>
                </a:solidFill>
              </a:rPr>
              <a:t>pravidlo jednoho pojištění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h</a:t>
            </a:r>
            <a:r>
              <a:rPr lang="cs-CZ" sz="2400" dirty="0" smtClean="0">
                <a:solidFill>
                  <a:schemeClr val="tx1"/>
                </a:solidFill>
              </a:rPr>
              <a:t>razení nutné a nezbytné zdravotní péče v EU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h</a:t>
            </a:r>
            <a:r>
              <a:rPr lang="cs-CZ" sz="2400" dirty="0" smtClean="0">
                <a:solidFill>
                  <a:schemeClr val="tx1"/>
                </a:solidFill>
              </a:rPr>
              <a:t>razení plánované péče v EU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h</a:t>
            </a:r>
            <a:r>
              <a:rPr lang="cs-CZ" sz="2400" dirty="0" smtClean="0">
                <a:solidFill>
                  <a:schemeClr val="tx1"/>
                </a:solidFill>
              </a:rPr>
              <a:t>razení plné péče v EU, pokud se jedná o stát bydliště</a:t>
            </a:r>
            <a:endParaRPr lang="cs-CZ" sz="2600" dirty="0" smtClean="0">
              <a:solidFill>
                <a:schemeClr val="tx1"/>
              </a:solidFill>
            </a:endParaRP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8529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Nutná a nezbytná zdravotní péče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7886" y="2112358"/>
            <a:ext cx="11029615" cy="4745642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cs-CZ" sz="2600" b="1" dirty="0">
                <a:solidFill>
                  <a:schemeClr val="tx1"/>
                </a:solidFill>
              </a:rPr>
              <a:t>č</a:t>
            </a:r>
            <a:r>
              <a:rPr lang="cs-CZ" sz="2600" b="1" dirty="0" smtClean="0">
                <a:solidFill>
                  <a:schemeClr val="tx1"/>
                </a:solidFill>
              </a:rPr>
              <a:t>lánek 19 nařízení 883/2004</a:t>
            </a:r>
          </a:p>
          <a:p>
            <a:pPr lvl="1"/>
            <a:r>
              <a:rPr lang="cs-CZ" sz="2600" dirty="0" smtClean="0">
                <a:solidFill>
                  <a:schemeClr val="tx1"/>
                </a:solidFill>
              </a:rPr>
              <a:t>lékařsky </a:t>
            </a:r>
            <a:r>
              <a:rPr lang="cs-CZ" sz="2600" dirty="0">
                <a:solidFill>
                  <a:schemeClr val="tx1"/>
                </a:solidFill>
              </a:rPr>
              <a:t>nezbytná zdravotní péče s přihlédnutím k povaze nemoci a předpokládané době pobytu na území jiného </a:t>
            </a:r>
            <a:r>
              <a:rPr lang="cs-CZ" sz="2600" dirty="0" smtClean="0">
                <a:solidFill>
                  <a:schemeClr val="tx1"/>
                </a:solidFill>
              </a:rPr>
              <a:t>státu</a:t>
            </a:r>
            <a:r>
              <a:rPr lang="cs-CZ" sz="2600" dirty="0" smtClean="0">
                <a:solidFill>
                  <a:srgbClr val="FF0000"/>
                </a:solidFill>
              </a:rPr>
              <a:t> </a:t>
            </a:r>
          </a:p>
          <a:p>
            <a:pPr lvl="1"/>
            <a:r>
              <a:rPr lang="cs-CZ" sz="2600" dirty="0" smtClean="0">
                <a:solidFill>
                  <a:schemeClr val="tx1"/>
                </a:solidFill>
              </a:rPr>
              <a:t>Evropský </a:t>
            </a:r>
            <a:r>
              <a:rPr lang="cs-CZ" sz="2600" dirty="0" smtClean="0">
                <a:solidFill>
                  <a:schemeClr val="tx1"/>
                </a:solidFill>
              </a:rPr>
              <a:t>průkaz zdravotního pojištění (</a:t>
            </a:r>
            <a:r>
              <a:rPr lang="cs-CZ" sz="2600" dirty="0" err="1" smtClean="0">
                <a:solidFill>
                  <a:schemeClr val="tx1"/>
                </a:solidFill>
              </a:rPr>
              <a:t>European</a:t>
            </a:r>
            <a:r>
              <a:rPr lang="cs-CZ" sz="2600" dirty="0" smtClean="0">
                <a:solidFill>
                  <a:schemeClr val="tx1"/>
                </a:solidFill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</a:rPr>
              <a:t>Health</a:t>
            </a:r>
            <a:r>
              <a:rPr lang="cs-CZ" sz="2600" dirty="0" smtClean="0">
                <a:solidFill>
                  <a:schemeClr val="tx1"/>
                </a:solidFill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</a:rPr>
              <a:t>Insurance</a:t>
            </a:r>
            <a:r>
              <a:rPr lang="cs-CZ" sz="2600" dirty="0" smtClean="0">
                <a:solidFill>
                  <a:schemeClr val="tx1"/>
                </a:solidFill>
              </a:rPr>
              <a:t> </a:t>
            </a:r>
            <a:r>
              <a:rPr lang="cs-CZ" sz="2600" dirty="0" err="1" smtClean="0">
                <a:solidFill>
                  <a:schemeClr val="tx1"/>
                </a:solidFill>
              </a:rPr>
              <a:t>Card</a:t>
            </a:r>
            <a:r>
              <a:rPr lang="cs-CZ" sz="2600" dirty="0" smtClean="0">
                <a:solidFill>
                  <a:schemeClr val="tx1"/>
                </a:solidFill>
              </a:rPr>
              <a:t>, EHIC)</a:t>
            </a: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z</a:t>
            </a:r>
            <a:r>
              <a:rPr lang="cs-CZ" sz="2600" dirty="0" smtClean="0">
                <a:solidFill>
                  <a:schemeClr val="tx1"/>
                </a:solidFill>
              </a:rPr>
              <a:t>a podmínek jako tamní pojištěnci</a:t>
            </a:r>
          </a:p>
          <a:p>
            <a:pPr lvl="2"/>
            <a:r>
              <a:rPr lang="cs-CZ" sz="2600" dirty="0">
                <a:solidFill>
                  <a:schemeClr val="tx1"/>
                </a:solidFill>
              </a:rPr>
              <a:t>z</a:t>
            </a:r>
            <a:r>
              <a:rPr lang="cs-CZ" sz="2600" dirty="0" smtClean="0">
                <a:solidFill>
                  <a:schemeClr val="tx1"/>
                </a:solidFill>
              </a:rPr>
              <a:t>dravotní péče hrazená v daném členském státě</a:t>
            </a:r>
          </a:p>
          <a:p>
            <a:pPr lvl="2"/>
            <a:r>
              <a:rPr lang="cs-CZ" sz="2600" dirty="0">
                <a:solidFill>
                  <a:schemeClr val="tx1"/>
                </a:solidFill>
              </a:rPr>
              <a:t>m</a:t>
            </a:r>
            <a:r>
              <a:rPr lang="cs-CZ" sz="2600" dirty="0" smtClean="0">
                <a:solidFill>
                  <a:schemeClr val="tx1"/>
                </a:solidFill>
              </a:rPr>
              <a:t>ožné doplatky a spoluúčast</a:t>
            </a:r>
          </a:p>
          <a:p>
            <a:pPr lvl="1"/>
            <a:r>
              <a:rPr lang="cs-CZ" sz="2600" dirty="0" smtClean="0">
                <a:solidFill>
                  <a:schemeClr val="tx1"/>
                </a:solidFill>
              </a:rPr>
              <a:t>EHIC – nekryje repatriaci</a:t>
            </a:r>
          </a:p>
          <a:p>
            <a:pPr marL="324000" lvl="1" indent="0">
              <a:buNone/>
            </a:pPr>
            <a:endParaRPr lang="cs-CZ" sz="2600" dirty="0">
              <a:solidFill>
                <a:schemeClr val="tx1"/>
              </a:solidFill>
            </a:endParaRPr>
          </a:p>
          <a:p>
            <a:pPr lvl="1"/>
            <a:r>
              <a:rPr lang="cs-CZ" sz="2600" dirty="0">
                <a:solidFill>
                  <a:schemeClr val="tx1"/>
                </a:solidFill>
              </a:rPr>
              <a:t>p</a:t>
            </a:r>
            <a:r>
              <a:rPr lang="cs-CZ" sz="2600" dirty="0" smtClean="0">
                <a:solidFill>
                  <a:schemeClr val="tx1"/>
                </a:solidFill>
              </a:rPr>
              <a:t>řípadně refundace podle českých či zahraničních cen</a:t>
            </a:r>
          </a:p>
          <a:p>
            <a:pPr marL="324000" lvl="1" indent="0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5171" y="4014982"/>
            <a:ext cx="3810000" cy="2466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4233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Zástupný symbol pro číslo snímku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7FFC8B9F-74DC-4205-B52C-D18EBF9B6228}" type="slidenum">
              <a:rPr lang="cs-CZ" smtClean="0">
                <a:solidFill>
                  <a:schemeClr val="accent1"/>
                </a:solidFill>
                <a:latin typeface="Arial" charset="0"/>
                <a:cs typeface="Arial" charset="0"/>
              </a:rPr>
              <a:pPr eaLnBrk="1" hangingPunct="1"/>
              <a:t>16</a:t>
            </a:fld>
            <a:endParaRPr lang="cs-CZ" smtClean="0">
              <a:solidFill>
                <a:schemeClr val="accent1"/>
              </a:solidFill>
              <a:latin typeface="Arial" charset="0"/>
              <a:cs typeface="Arial" charset="0"/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531586" y="1123270"/>
            <a:ext cx="11137900" cy="684212"/>
          </a:xfrm>
        </p:spPr>
        <p:txBody>
          <a:bodyPr>
            <a:noAutofit/>
          </a:bodyPr>
          <a:lstStyle/>
          <a:p>
            <a:pPr>
              <a:defRPr/>
            </a:pPr>
            <a:r>
              <a:rPr sz="3600" dirty="0" err="1" smtClean="0"/>
              <a:t>Poskytování</a:t>
            </a:r>
            <a:r>
              <a:rPr sz="3600" dirty="0" smtClean="0"/>
              <a:t> </a:t>
            </a:r>
            <a:r>
              <a:rPr sz="3600" dirty="0" err="1" smtClean="0"/>
              <a:t>zdravotní</a:t>
            </a:r>
            <a:r>
              <a:rPr sz="3600" dirty="0" smtClean="0"/>
              <a:t> </a:t>
            </a:r>
            <a:r>
              <a:rPr sz="3600" dirty="0" err="1" smtClean="0"/>
              <a:t>péče</a:t>
            </a:r>
            <a:r>
              <a:rPr sz="3600" dirty="0" smtClean="0"/>
              <a:t> – </a:t>
            </a:r>
            <a:r>
              <a:rPr sz="3600" dirty="0" err="1" smtClean="0"/>
              <a:t>administrativní</a:t>
            </a:r>
            <a:r>
              <a:rPr sz="3600" dirty="0" smtClean="0"/>
              <a:t> </a:t>
            </a:r>
            <a:r>
              <a:rPr sz="3600" dirty="0" err="1" smtClean="0"/>
              <a:t>postup</a:t>
            </a:r>
            <a:r>
              <a:rPr sz="3600" dirty="0" smtClean="0"/>
              <a:t> - </a:t>
            </a:r>
            <a:r>
              <a:rPr sz="3600" dirty="0" err="1" smtClean="0"/>
              <a:t>přeúčtování</a:t>
            </a:r>
            <a:endParaRPr sz="3600" dirty="0"/>
          </a:p>
        </p:txBody>
      </p:sp>
      <p:sp>
        <p:nvSpPr>
          <p:cNvPr id="19460" name="Line 3"/>
          <p:cNvSpPr>
            <a:spLocks noChangeShapeType="1"/>
          </p:cNvSpPr>
          <p:nvPr/>
        </p:nvSpPr>
        <p:spPr bwMode="auto">
          <a:xfrm>
            <a:off x="5715000" y="1891110"/>
            <a:ext cx="0" cy="4933950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2133600" y="1915150"/>
            <a:ext cx="2906184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dirty="0" smtClean="0">
                <a:latin typeface="Times New Roman" pitchFamily="18" charset="0"/>
              </a:rPr>
              <a:t>ČR</a:t>
            </a:r>
            <a:endParaRPr lang="cs-CZ" sz="2400" dirty="0">
              <a:latin typeface="Times New Roman" pitchFamily="18" charset="0"/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7269692" y="1903064"/>
            <a:ext cx="36343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dirty="0" smtClean="0">
                <a:latin typeface="Times New Roman" pitchFamily="18" charset="0"/>
              </a:rPr>
              <a:t>Pojištěnec ČR v EU</a:t>
            </a:r>
            <a:endParaRPr lang="cs-CZ" sz="2400" dirty="0">
              <a:latin typeface="Times New Roman" pitchFamily="18" charset="0"/>
            </a:endParaRPr>
          </a:p>
        </p:txBody>
      </p:sp>
      <p:pic>
        <p:nvPicPr>
          <p:cNvPr id="19463" name="Picture 6" descr="PALAZZ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8717" y="3800475"/>
            <a:ext cx="1608667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4" name="Rectangle 7"/>
          <p:cNvSpPr>
            <a:spLocks noChangeArrowheads="1"/>
          </p:cNvSpPr>
          <p:nvPr/>
        </p:nvSpPr>
        <p:spPr bwMode="auto">
          <a:xfrm>
            <a:off x="3312584" y="5661025"/>
            <a:ext cx="1498600" cy="838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3298986" y="5900701"/>
            <a:ext cx="1473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b="1" dirty="0" smtClean="0">
                <a:solidFill>
                  <a:schemeClr val="bg1"/>
                </a:solidFill>
                <a:latin typeface="Times New Roman" pitchFamily="18" charset="0"/>
              </a:rPr>
              <a:t>KZP</a:t>
            </a:r>
            <a:endParaRPr lang="cs-CZ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3130550" y="2969906"/>
            <a:ext cx="1905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000" b="1" dirty="0" smtClean="0">
                <a:latin typeface="Times New Roman" pitchFamily="18" charset="0"/>
              </a:rPr>
              <a:t>Zdravotní pojišťovna</a:t>
            </a:r>
            <a:endParaRPr lang="cs-CZ" sz="2400" dirty="0">
              <a:latin typeface="Times New Roman" pitchFamily="18" charset="0"/>
            </a:endParaRPr>
          </a:p>
        </p:txBody>
      </p:sp>
      <p:pic>
        <p:nvPicPr>
          <p:cNvPr id="25610" name="Picture 10" descr="MANPOS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4916" y="2568122"/>
            <a:ext cx="503767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11" name="Text Box 11"/>
          <p:cNvSpPr txBox="1">
            <a:spLocks noChangeArrowheads="1"/>
          </p:cNvSpPr>
          <p:nvPr/>
        </p:nvSpPr>
        <p:spPr bwMode="auto">
          <a:xfrm>
            <a:off x="5715000" y="2542853"/>
            <a:ext cx="2667000" cy="708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cs-CZ" sz="2000" b="1" dirty="0">
                <a:latin typeface="Times New Roman" pitchFamily="18" charset="0"/>
              </a:rPr>
              <a:t>Pojištěnec</a:t>
            </a:r>
            <a:br>
              <a:rPr lang="cs-CZ" sz="2000" b="1" dirty="0">
                <a:latin typeface="Times New Roman" pitchFamily="18" charset="0"/>
              </a:rPr>
            </a:br>
            <a:r>
              <a:rPr lang="cs-CZ" sz="2000" b="1" dirty="0">
                <a:latin typeface="Times New Roman" pitchFamily="18" charset="0"/>
              </a:rPr>
              <a:t>s EHIC</a:t>
            </a:r>
            <a:endParaRPr lang="cs-CZ" sz="2400" dirty="0">
              <a:latin typeface="Times New Roman" pitchFamily="18" charset="0"/>
            </a:endParaRPr>
          </a:p>
        </p:txBody>
      </p:sp>
      <p:sp>
        <p:nvSpPr>
          <p:cNvPr id="19469" name="Picture 12" descr="ALPINE_H"/>
          <p:cNvSpPr>
            <a:spLocks noChangeAspect="1" noChangeArrowheads="1"/>
          </p:cNvSpPr>
          <p:nvPr/>
        </p:nvSpPr>
        <p:spPr bwMode="auto">
          <a:xfrm>
            <a:off x="9565217" y="3103110"/>
            <a:ext cx="158326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19470" name="Picture 13" descr="PALAZZ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5500" y="4093369"/>
            <a:ext cx="1608667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71" name="Rectangle 14"/>
          <p:cNvSpPr>
            <a:spLocks noChangeArrowheads="1"/>
          </p:cNvSpPr>
          <p:nvPr/>
        </p:nvSpPr>
        <p:spPr bwMode="auto">
          <a:xfrm>
            <a:off x="8686800" y="5657850"/>
            <a:ext cx="1803400" cy="838200"/>
          </a:xfrm>
          <a:prstGeom prst="rect">
            <a:avLst/>
          </a:prstGeom>
          <a:solidFill>
            <a:schemeClr val="accent1"/>
          </a:solidFill>
          <a:ln w="12700" cap="sq">
            <a:solidFill>
              <a:schemeClr val="tx1"/>
            </a:solidFill>
            <a:miter lim="800000"/>
            <a:headEnd type="none" w="sm" len="sm"/>
            <a:tailEnd type="none" w="sm" len="sm"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cs-CZ"/>
          </a:p>
        </p:txBody>
      </p:sp>
      <p:sp>
        <p:nvSpPr>
          <p:cNvPr id="19472" name="Text Box 15"/>
          <p:cNvSpPr txBox="1">
            <a:spLocks noChangeArrowheads="1"/>
          </p:cNvSpPr>
          <p:nvPr/>
        </p:nvSpPr>
        <p:spPr bwMode="auto">
          <a:xfrm>
            <a:off x="8864600" y="5715001"/>
            <a:ext cx="14732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000" b="1" dirty="0">
                <a:solidFill>
                  <a:schemeClr val="bg1"/>
                </a:solidFill>
                <a:latin typeface="Times New Roman" pitchFamily="18" charset="0"/>
              </a:rPr>
              <a:t>Styčné místo</a:t>
            </a:r>
            <a:endParaRPr lang="cs-CZ" sz="2800" b="1" dirty="0">
              <a:solidFill>
                <a:schemeClr val="bg1"/>
              </a:solidFill>
              <a:latin typeface="Times New Roman" pitchFamily="18" charset="0"/>
            </a:endParaRP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8927529" y="2943225"/>
            <a:ext cx="820779" cy="463228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25619" name="Picture 19" descr="MEDICAL"/>
          <p:cNvSpPr>
            <a:spLocks noChangeAspect="1" noChangeArrowheads="1"/>
          </p:cNvSpPr>
          <p:nvPr/>
        </p:nvSpPr>
        <p:spPr bwMode="auto">
          <a:xfrm>
            <a:off x="9588500" y="2543175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25620" name="Line 20"/>
          <p:cNvSpPr>
            <a:spLocks noChangeShapeType="1"/>
          </p:cNvSpPr>
          <p:nvPr/>
        </p:nvSpPr>
        <p:spPr bwMode="auto">
          <a:xfrm flipH="1">
            <a:off x="8890000" y="4019550"/>
            <a:ext cx="965200" cy="571500"/>
          </a:xfrm>
          <a:prstGeom prst="line">
            <a:avLst/>
          </a:prstGeom>
          <a:noFill/>
          <a:ln w="38100" cap="sq">
            <a:solidFill>
              <a:srgbClr val="FFFF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621" name="Picture 21" descr="adre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63051" y="4160838"/>
            <a:ext cx="520700" cy="23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2" name="Line 22"/>
          <p:cNvSpPr>
            <a:spLocks noChangeShapeType="1"/>
          </p:cNvSpPr>
          <p:nvPr/>
        </p:nvSpPr>
        <p:spPr bwMode="auto">
          <a:xfrm flipV="1">
            <a:off x="8890000" y="3981450"/>
            <a:ext cx="1676400" cy="990600"/>
          </a:xfrm>
          <a:prstGeom prst="line">
            <a:avLst/>
          </a:prstGeom>
          <a:noFill/>
          <a:ln w="38100" cap="sq">
            <a:solidFill>
              <a:srgbClr val="99FF33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623" name="Picture 23" descr="DOLL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45601" y="4564064"/>
            <a:ext cx="6223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4" name="Line 24"/>
          <p:cNvSpPr>
            <a:spLocks noChangeShapeType="1"/>
          </p:cNvSpPr>
          <p:nvPr/>
        </p:nvSpPr>
        <p:spPr bwMode="auto">
          <a:xfrm>
            <a:off x="8661400" y="5143500"/>
            <a:ext cx="1168400" cy="514350"/>
          </a:xfrm>
          <a:prstGeom prst="line">
            <a:avLst/>
          </a:prstGeom>
          <a:noFill/>
          <a:ln w="38100" cap="sq">
            <a:solidFill>
              <a:srgbClr val="FFFF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625" name="Picture 25" descr="adre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6851" y="5265738"/>
            <a:ext cx="478367" cy="215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6" name="Line 26"/>
          <p:cNvSpPr>
            <a:spLocks noChangeShapeType="1"/>
          </p:cNvSpPr>
          <p:nvPr/>
        </p:nvSpPr>
        <p:spPr bwMode="auto">
          <a:xfrm flipH="1" flipV="1">
            <a:off x="7899400" y="5162550"/>
            <a:ext cx="990600" cy="457200"/>
          </a:xfrm>
          <a:prstGeom prst="line">
            <a:avLst/>
          </a:prstGeom>
          <a:noFill/>
          <a:ln w="38100" cap="sq">
            <a:solidFill>
              <a:srgbClr val="99FF33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627" name="Picture 27" descr="DOLL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5667" y="5368926"/>
            <a:ext cx="607484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28" name="Line 28"/>
          <p:cNvSpPr>
            <a:spLocks noChangeShapeType="1"/>
          </p:cNvSpPr>
          <p:nvPr/>
        </p:nvSpPr>
        <p:spPr bwMode="auto">
          <a:xfrm flipH="1">
            <a:off x="4800600" y="5791200"/>
            <a:ext cx="3886200" cy="0"/>
          </a:xfrm>
          <a:prstGeom prst="line">
            <a:avLst/>
          </a:prstGeom>
          <a:noFill/>
          <a:ln w="38100" cap="sq">
            <a:solidFill>
              <a:srgbClr val="FFFF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629" name="Picture 29" descr="adre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9851" y="5681664"/>
            <a:ext cx="5715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0" name="Line 30"/>
          <p:cNvSpPr>
            <a:spLocks noChangeShapeType="1"/>
          </p:cNvSpPr>
          <p:nvPr/>
        </p:nvSpPr>
        <p:spPr bwMode="auto">
          <a:xfrm flipV="1">
            <a:off x="4572000" y="4743450"/>
            <a:ext cx="0" cy="838200"/>
          </a:xfrm>
          <a:prstGeom prst="line">
            <a:avLst/>
          </a:prstGeom>
          <a:noFill/>
          <a:ln w="38100" cap="sq">
            <a:solidFill>
              <a:srgbClr val="FFFF00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631" name="Picture 31" descr="adres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1" y="5053014"/>
            <a:ext cx="571500" cy="257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2" name="Line 32"/>
          <p:cNvSpPr>
            <a:spLocks noChangeShapeType="1"/>
          </p:cNvSpPr>
          <p:nvPr/>
        </p:nvSpPr>
        <p:spPr bwMode="auto">
          <a:xfrm>
            <a:off x="3581400" y="4724400"/>
            <a:ext cx="0" cy="857250"/>
          </a:xfrm>
          <a:prstGeom prst="line">
            <a:avLst/>
          </a:prstGeom>
          <a:noFill/>
          <a:ln w="38100" cap="sq">
            <a:solidFill>
              <a:srgbClr val="99FF33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633" name="Picture 33" descr="DOLL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4267" y="5045076"/>
            <a:ext cx="607484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4" name="Line 34"/>
          <p:cNvSpPr>
            <a:spLocks noChangeShapeType="1"/>
          </p:cNvSpPr>
          <p:nvPr/>
        </p:nvSpPr>
        <p:spPr bwMode="auto">
          <a:xfrm>
            <a:off x="4775200" y="6267450"/>
            <a:ext cx="3911600" cy="0"/>
          </a:xfrm>
          <a:prstGeom prst="line">
            <a:avLst/>
          </a:prstGeom>
          <a:noFill/>
          <a:ln w="38100" cap="sq">
            <a:solidFill>
              <a:srgbClr val="99FF33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pic>
        <p:nvPicPr>
          <p:cNvPr id="25635" name="Picture 35" descr="DOLLA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3867" y="6149976"/>
            <a:ext cx="607484" cy="195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37" name="Line 37"/>
          <p:cNvSpPr>
            <a:spLocks noChangeShapeType="1"/>
          </p:cNvSpPr>
          <p:nvPr/>
        </p:nvSpPr>
        <p:spPr bwMode="auto">
          <a:xfrm>
            <a:off x="8996892" y="3178969"/>
            <a:ext cx="751416" cy="496887"/>
          </a:xfrm>
          <a:prstGeom prst="line">
            <a:avLst/>
          </a:prstGeom>
          <a:noFill/>
          <a:ln w="38100">
            <a:solidFill>
              <a:schemeClr val="tx1"/>
            </a:solidFill>
            <a:prstDash val="sysDot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pic>
        <p:nvPicPr>
          <p:cNvPr id="38" name="Picture 19" descr="MEDICA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56171" y="3406453"/>
            <a:ext cx="698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Obdélník 1"/>
          <p:cNvSpPr/>
          <p:nvPr/>
        </p:nvSpPr>
        <p:spPr>
          <a:xfrm>
            <a:off x="6731000" y="3640459"/>
            <a:ext cx="22990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b="1" dirty="0" smtClean="0">
                <a:latin typeface="Times New Roman" pitchFamily="18" charset="0"/>
              </a:rPr>
              <a:t>EU </a:t>
            </a:r>
            <a:r>
              <a:rPr lang="cs-CZ" b="1" dirty="0">
                <a:latin typeface="Times New Roman" pitchFamily="18" charset="0"/>
              </a:rPr>
              <a:t>zdrav. pojišťovna</a:t>
            </a:r>
            <a:endParaRPr lang="cs-CZ" sz="2000" dirty="0">
              <a:latin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1682" y="3196352"/>
            <a:ext cx="447532" cy="289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1959505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256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3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3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1000"/>
                                        <p:tgtEl>
                                          <p:spTgt spid="256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000"/>
                            </p:stCondLst>
                            <p:childTnLst>
                              <p:par>
                                <p:cTn id="23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4" presetClass="entr" presetSubtype="3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4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43" dur="500"/>
                                        <p:tgtEl>
                                          <p:spTgt spid="256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56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52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500"/>
                                        <p:tgtEl>
                                          <p:spTgt spid="256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"/>
                            </p:stCondLst>
                            <p:childTnLst>
                              <p:par>
                                <p:cTn id="59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61" dur="500"/>
                                        <p:tgtEl>
                                          <p:spTgt spid="25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66" dur="500"/>
                                        <p:tgtEl>
                                          <p:spTgt spid="256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0" dur="500"/>
                                        <p:tgtEl>
                                          <p:spTgt spid="256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56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9" dur="500"/>
                                        <p:tgtEl>
                                          <p:spTgt spid="256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84" dur="500"/>
                                        <p:tgtEl>
                                          <p:spTgt spid="256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500"/>
                            </p:stCondLst>
                            <p:childTnLst>
                              <p:par>
                                <p:cTn id="86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88" dur="500"/>
                                        <p:tgtEl>
                                          <p:spTgt spid="256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56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500"/>
                            </p:stCondLst>
                            <p:childTnLst>
                              <p:par>
                                <p:cTn id="95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97" dur="500"/>
                                        <p:tgtEl>
                                          <p:spTgt spid="256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25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500"/>
                            </p:stCondLst>
                            <p:childTnLst>
                              <p:par>
                                <p:cTn id="104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06" dur="500"/>
                                        <p:tgtEl>
                                          <p:spTgt spid="256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11" grpId="0" build="p" autoUpdateAnimBg="0" advAuto="0"/>
      <p:bldP spid="25618" grpId="0" animBg="1"/>
      <p:bldP spid="25619" grpId="0" animBg="1"/>
      <p:bldP spid="25620" grpId="0" animBg="1"/>
      <p:bldP spid="25622" grpId="0" animBg="1"/>
      <p:bldP spid="25624" grpId="0" animBg="1"/>
      <p:bldP spid="25626" grpId="0" animBg="1"/>
      <p:bldP spid="25628" grpId="0" animBg="1"/>
      <p:bldP spid="25630" grpId="0" animBg="1"/>
      <p:bldP spid="25632" grpId="0" animBg="1"/>
      <p:bldP spid="25634" grpId="0" animBg="1"/>
      <p:bldP spid="25637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nezbytná </a:t>
            </a:r>
            <a:r>
              <a:rPr lang="cs-CZ" sz="3600" dirty="0"/>
              <a:t>zdravotní péče – </a:t>
            </a:r>
            <a:r>
              <a:rPr lang="cs-CZ" sz="3600" dirty="0" smtClean="0"/>
              <a:t>přeúčtování</a:t>
            </a:r>
            <a:endParaRPr lang="cs-CZ" sz="3600" dirty="0"/>
          </a:p>
        </p:txBody>
      </p:sp>
      <p:graphicFrame>
        <p:nvGraphicFramePr>
          <p:cNvPr id="4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73076675"/>
              </p:ext>
            </p:extLst>
          </p:nvPr>
        </p:nvGraphicFramePr>
        <p:xfrm>
          <a:off x="581025" y="2481942"/>
          <a:ext cx="11029950" cy="4204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449034" y="1896051"/>
            <a:ext cx="11152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Čeští pojištěnci ošetření v zahraničí </a:t>
            </a:r>
            <a:r>
              <a:rPr lang="cs-CZ" sz="2400" b="1" dirty="0" smtClean="0"/>
              <a:t>– výše </a:t>
            </a:r>
            <a:r>
              <a:rPr lang="cs-CZ" sz="2400" b="1" dirty="0"/>
              <a:t>uplatněných </a:t>
            </a:r>
            <a:r>
              <a:rPr lang="cs-CZ" sz="2400" b="1" dirty="0" smtClean="0"/>
              <a:t>nákladů (v mil. CZK)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745151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nezbytná </a:t>
            </a:r>
            <a:r>
              <a:rPr lang="cs-CZ" sz="3600" dirty="0"/>
              <a:t>zdravotní péče – </a:t>
            </a:r>
            <a:r>
              <a:rPr lang="cs-CZ" sz="3600" dirty="0" smtClean="0"/>
              <a:t>přeúčtování</a:t>
            </a:r>
            <a:endParaRPr lang="cs-CZ" sz="3600" dirty="0"/>
          </a:p>
        </p:txBody>
      </p:sp>
      <p:graphicFrame>
        <p:nvGraphicFramePr>
          <p:cNvPr id="4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07587965"/>
              </p:ext>
            </p:extLst>
          </p:nvPr>
        </p:nvGraphicFramePr>
        <p:xfrm>
          <a:off x="581025" y="2481942"/>
          <a:ext cx="11029950" cy="42046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ovéPole 2"/>
          <p:cNvSpPr txBox="1"/>
          <p:nvPr/>
        </p:nvSpPr>
        <p:spPr>
          <a:xfrm>
            <a:off x="449034" y="1896051"/>
            <a:ext cx="1115241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Cizí </a:t>
            </a:r>
            <a:r>
              <a:rPr lang="cs-CZ" sz="2400" b="1" dirty="0"/>
              <a:t>pojištěnci ošetření v </a:t>
            </a:r>
            <a:r>
              <a:rPr lang="cs-CZ" sz="2400" b="1" dirty="0" smtClean="0"/>
              <a:t>ČR – výše </a:t>
            </a:r>
            <a:r>
              <a:rPr lang="cs-CZ" sz="2400" b="1" dirty="0"/>
              <a:t>uplatněných </a:t>
            </a:r>
            <a:r>
              <a:rPr lang="cs-CZ" sz="2400" b="1" dirty="0" smtClean="0"/>
              <a:t>nákladů (v mil. CZK)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709407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81192" y="692825"/>
            <a:ext cx="11343330" cy="10138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plánovaná zdravotní péče – nařízení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42400" y="1826230"/>
            <a:ext cx="11029615" cy="4815999"/>
          </a:xfrm>
        </p:spPr>
        <p:txBody>
          <a:bodyPr>
            <a:noAutofit/>
          </a:bodyPr>
          <a:lstStyle/>
          <a:p>
            <a:pPr lvl="1"/>
            <a:r>
              <a:rPr lang="cs-CZ" sz="2400" b="1" dirty="0">
                <a:solidFill>
                  <a:schemeClr val="tx1"/>
                </a:solidFill>
              </a:rPr>
              <a:t>článek </a:t>
            </a:r>
            <a:r>
              <a:rPr lang="cs-CZ" sz="2400" b="1" dirty="0" smtClean="0">
                <a:solidFill>
                  <a:schemeClr val="tx1"/>
                </a:solidFill>
              </a:rPr>
              <a:t>20 </a:t>
            </a:r>
            <a:r>
              <a:rPr lang="cs-CZ" sz="2400" b="1" dirty="0">
                <a:solidFill>
                  <a:schemeClr val="tx1"/>
                </a:solidFill>
              </a:rPr>
              <a:t>nařízení 883/2004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péče, za jejímž účelem zahraniční pojištěnec </a:t>
            </a:r>
            <a:r>
              <a:rPr lang="cs-CZ" sz="2400" dirty="0" smtClean="0">
                <a:solidFill>
                  <a:schemeClr val="tx1"/>
                </a:solidFill>
              </a:rPr>
              <a:t>cíleně přicestoval</a:t>
            </a:r>
          </a:p>
          <a:p>
            <a:pPr lvl="1"/>
            <a:endParaRPr lang="cs-CZ" sz="2400" dirty="0">
              <a:solidFill>
                <a:schemeClr val="tx1"/>
              </a:solidFill>
            </a:endParaRP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podmínkou je, že pojištěnec o to předem požádá svou zdravotní pojišťovnu a ta udělí souhlas v podobě vydání </a:t>
            </a:r>
            <a:r>
              <a:rPr lang="cs-CZ" sz="2400" b="1" dirty="0">
                <a:solidFill>
                  <a:schemeClr val="tx1"/>
                </a:solidFill>
              </a:rPr>
              <a:t>nárokového dokladu S2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jedná </a:t>
            </a:r>
            <a:r>
              <a:rPr lang="cs-CZ" sz="2400" dirty="0">
                <a:solidFill>
                  <a:schemeClr val="tx1"/>
                </a:solidFill>
              </a:rPr>
              <a:t>se pouze o výjimečné případy </a:t>
            </a:r>
            <a:endParaRPr 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zdravotní </a:t>
            </a:r>
            <a:r>
              <a:rPr lang="cs-CZ" sz="2400" dirty="0">
                <a:solidFill>
                  <a:schemeClr val="tx1"/>
                </a:solidFill>
              </a:rPr>
              <a:t>pojišťovna musí udělit souhlas s úhradou, jde-li o zdravotní služby, </a:t>
            </a:r>
            <a:r>
              <a:rPr lang="cs-CZ" sz="2400" dirty="0" smtClean="0">
                <a:solidFill>
                  <a:schemeClr val="tx1"/>
                </a:solidFill>
              </a:rPr>
              <a:t>které</a:t>
            </a:r>
          </a:p>
          <a:p>
            <a:pPr lvl="2"/>
            <a:r>
              <a:rPr lang="cs-CZ" sz="2200" dirty="0" smtClean="0">
                <a:solidFill>
                  <a:schemeClr val="tx1"/>
                </a:solidFill>
              </a:rPr>
              <a:t>jsou </a:t>
            </a:r>
            <a:r>
              <a:rPr lang="cs-CZ" sz="2200" dirty="0">
                <a:solidFill>
                  <a:schemeClr val="tx1"/>
                </a:solidFill>
              </a:rPr>
              <a:t>hrazené z českého veřejného zdravotního pojištění</a:t>
            </a:r>
          </a:p>
          <a:p>
            <a:pPr lvl="2"/>
            <a:r>
              <a:rPr lang="cs-CZ" sz="2200" dirty="0" smtClean="0">
                <a:solidFill>
                  <a:schemeClr val="tx1"/>
                </a:solidFill>
              </a:rPr>
              <a:t>v </a:t>
            </a:r>
            <a:r>
              <a:rPr lang="cs-CZ" sz="2200" dirty="0">
                <a:solidFill>
                  <a:schemeClr val="tx1"/>
                </a:solidFill>
              </a:rPr>
              <a:t>ČR </a:t>
            </a:r>
            <a:r>
              <a:rPr lang="cs-CZ" sz="2200" dirty="0" smtClean="0">
                <a:solidFill>
                  <a:schemeClr val="tx1"/>
                </a:solidFill>
              </a:rPr>
              <a:t>nejsou </a:t>
            </a:r>
            <a:r>
              <a:rPr lang="cs-CZ" sz="2200" dirty="0" smtClean="0">
                <a:solidFill>
                  <a:schemeClr val="tx1"/>
                </a:solidFill>
              </a:rPr>
              <a:t>dostupné</a:t>
            </a:r>
            <a:endParaRPr lang="cs-CZ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912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Přeshraniční zdravotní péče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371" y="1951896"/>
            <a:ext cx="11029615" cy="4701997"/>
          </a:xfrm>
        </p:spPr>
        <p:txBody>
          <a:bodyPr>
            <a:normAutofit/>
          </a:bodyPr>
          <a:lstStyle/>
          <a:p>
            <a:r>
              <a:rPr lang="cs-CZ" sz="2400" dirty="0"/>
              <a:t>z</a:t>
            </a:r>
            <a:r>
              <a:rPr lang="cs-CZ" sz="2400" dirty="0" smtClean="0"/>
              <a:t>dravotní péče, kterou osoba podstoupí ve státě, kde není pojištěna</a:t>
            </a:r>
          </a:p>
          <a:p>
            <a:r>
              <a:rPr lang="cs-CZ" sz="2400" dirty="0"/>
              <a:t>m</a:t>
            </a:r>
            <a:r>
              <a:rPr lang="cs-CZ" sz="2400" dirty="0" smtClean="0"/>
              <a:t>ůže se jednat o péči akutní, ale o péči předem plánovanou</a:t>
            </a: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dirty="0">
                <a:solidFill>
                  <a:schemeClr val="tx1"/>
                </a:solidFill>
              </a:rPr>
              <a:t>h</a:t>
            </a:r>
            <a:r>
              <a:rPr lang="cs-CZ" sz="2400" dirty="0" smtClean="0">
                <a:solidFill>
                  <a:schemeClr val="tx1"/>
                </a:solidFill>
              </a:rPr>
              <a:t>razení přeshraniční péče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r</a:t>
            </a:r>
            <a:r>
              <a:rPr lang="cs-CZ" sz="2400" dirty="0" smtClean="0">
                <a:solidFill>
                  <a:schemeClr val="tx1"/>
                </a:solidFill>
              </a:rPr>
              <a:t>ežim samoplátce</a:t>
            </a:r>
          </a:p>
          <a:p>
            <a:pPr lvl="1"/>
            <a:r>
              <a:rPr lang="cs-CZ" sz="2400" dirty="0" smtClean="0">
                <a:solidFill>
                  <a:schemeClr val="tx1"/>
                </a:solidFill>
              </a:rPr>
              <a:t>hrazení z komerčního cestovního pojištění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h</a:t>
            </a:r>
            <a:r>
              <a:rPr lang="cs-CZ" sz="2400" dirty="0" smtClean="0">
                <a:solidFill>
                  <a:schemeClr val="tx1"/>
                </a:solidFill>
              </a:rPr>
              <a:t>razení z veřejného zdravotního pojištění</a:t>
            </a:r>
          </a:p>
          <a:p>
            <a:pPr lvl="1"/>
            <a:endParaRPr lang="cs-CZ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77411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plánovaná zdravotní péče – nařízení</a:t>
            </a:r>
          </a:p>
        </p:txBody>
      </p:sp>
      <p:graphicFrame>
        <p:nvGraphicFramePr>
          <p:cNvPr id="4" name="Zástupný symbol pro obsah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2526379"/>
              </p:ext>
            </p:extLst>
          </p:nvPr>
        </p:nvGraphicFramePr>
        <p:xfrm>
          <a:off x="581025" y="2181224"/>
          <a:ext cx="11029950" cy="43408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580033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plánovaná zdravotní péče </a:t>
            </a:r>
            <a:r>
              <a:rPr lang="cs-CZ" sz="3600" dirty="0" smtClean="0"/>
              <a:t>– směrnice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81193" y="1883381"/>
            <a:ext cx="11029615" cy="4452124"/>
          </a:xfrm>
        </p:spPr>
        <p:txBody>
          <a:bodyPr>
            <a:normAutofit/>
          </a:bodyPr>
          <a:lstStyle/>
          <a:p>
            <a:pPr lvl="1"/>
            <a:r>
              <a:rPr lang="cs-CZ" sz="2400" b="1" dirty="0">
                <a:solidFill>
                  <a:schemeClr val="tx1"/>
                </a:solidFill>
              </a:rPr>
              <a:t>Směrnice Evropského parlamentu a Rady 2011/24/EU ze dne 9. března 2011 o uplatňování práv pacientů v přeshraniční zdravotní </a:t>
            </a:r>
            <a:r>
              <a:rPr lang="cs-CZ" sz="2400" b="1" dirty="0" smtClean="0">
                <a:solidFill>
                  <a:schemeClr val="tx1"/>
                </a:solidFill>
              </a:rPr>
              <a:t>péči</a:t>
            </a:r>
          </a:p>
          <a:p>
            <a:pPr lvl="1"/>
            <a:r>
              <a:rPr lang="cs-CZ" sz="2400" b="1" dirty="0" smtClean="0">
                <a:solidFill>
                  <a:schemeClr val="tx1"/>
                </a:solidFill>
              </a:rPr>
              <a:t>článek 7</a:t>
            </a:r>
            <a:r>
              <a:rPr lang="cs-CZ" sz="2400" b="1" dirty="0">
                <a:solidFill>
                  <a:schemeClr val="tx1"/>
                </a:solidFill>
              </a:rPr>
              <a:t>: </a:t>
            </a:r>
            <a:r>
              <a:rPr lang="cs-CZ" sz="2400" dirty="0" smtClean="0">
                <a:solidFill>
                  <a:schemeClr val="tx1"/>
                </a:solidFill>
              </a:rPr>
              <a:t>Členský stát, </a:t>
            </a:r>
            <a:r>
              <a:rPr lang="cs-CZ" sz="2400" dirty="0">
                <a:solidFill>
                  <a:schemeClr val="tx1"/>
                </a:solidFill>
              </a:rPr>
              <a:t>v němž je pacient pojištěn</a:t>
            </a:r>
            <a:r>
              <a:rPr lang="cs-CZ" sz="2400" dirty="0" smtClean="0">
                <a:solidFill>
                  <a:schemeClr val="tx1"/>
                </a:solidFill>
              </a:rPr>
              <a:t>, zajistí </a:t>
            </a:r>
            <a:r>
              <a:rPr lang="cs-CZ" sz="2400" dirty="0">
                <a:solidFill>
                  <a:schemeClr val="tx1"/>
                </a:solidFill>
              </a:rPr>
              <a:t>náhradu nákladů, které vznikly pojištěné osobě, která čerpala přeshraniční zdravotní péči, pokud je tato zdravotní péče zahrnuta mezi </a:t>
            </a:r>
            <a:r>
              <a:rPr lang="cs-CZ" sz="2400" u="sng" dirty="0">
                <a:solidFill>
                  <a:schemeClr val="tx1"/>
                </a:solidFill>
              </a:rPr>
              <a:t>dávky, na které má pojištěná osoba nárok v členském státě, v němž je </a:t>
            </a:r>
            <a:r>
              <a:rPr lang="cs-CZ" sz="2400" u="sng" dirty="0" smtClean="0">
                <a:solidFill>
                  <a:schemeClr val="tx1"/>
                </a:solidFill>
              </a:rPr>
              <a:t>pojištěna</a:t>
            </a:r>
            <a:r>
              <a:rPr lang="cs-CZ" sz="2400" dirty="0" smtClean="0">
                <a:solidFill>
                  <a:schemeClr val="tx1"/>
                </a:solidFill>
              </a:rPr>
              <a:t>.</a:t>
            </a:r>
          </a:p>
          <a:p>
            <a:pPr lvl="1"/>
            <a:r>
              <a:rPr lang="cs-CZ" sz="2400" b="1" dirty="0">
                <a:solidFill>
                  <a:schemeClr val="tx1"/>
                </a:solidFill>
              </a:rPr>
              <a:t>článek 8</a:t>
            </a:r>
            <a:r>
              <a:rPr lang="cs-CZ" sz="2400" dirty="0">
                <a:solidFill>
                  <a:schemeClr val="tx1"/>
                </a:solidFill>
              </a:rPr>
              <a:t>: </a:t>
            </a:r>
            <a:r>
              <a:rPr lang="cs-CZ" sz="2400" dirty="0" smtClean="0">
                <a:solidFill>
                  <a:schemeClr val="tx1"/>
                </a:solidFill>
              </a:rPr>
              <a:t> Členský </a:t>
            </a:r>
            <a:r>
              <a:rPr lang="cs-CZ" sz="2400" dirty="0">
                <a:solidFill>
                  <a:schemeClr val="tx1"/>
                </a:solidFill>
              </a:rPr>
              <a:t>stát, v němž je pacient pojištěn, může </a:t>
            </a:r>
            <a:r>
              <a:rPr lang="cs-CZ" sz="2400" u="sng" dirty="0" smtClean="0">
                <a:solidFill>
                  <a:schemeClr val="tx1"/>
                </a:solidFill>
              </a:rPr>
              <a:t>stanovit </a:t>
            </a:r>
            <a:r>
              <a:rPr lang="cs-CZ" sz="2400" u="sng" dirty="0">
                <a:solidFill>
                  <a:schemeClr val="tx1"/>
                </a:solidFill>
              </a:rPr>
              <a:t>systém předchozího povolení pro náhradu nákladů na přeshraniční zdravotní péči</a:t>
            </a:r>
            <a:r>
              <a:rPr lang="cs-CZ" sz="2400" dirty="0">
                <a:solidFill>
                  <a:schemeClr val="tx1"/>
                </a:solidFill>
              </a:rPr>
              <a:t>. </a:t>
            </a: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9234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plánovaná zdravotní péče </a:t>
            </a:r>
            <a:r>
              <a:rPr lang="cs-CZ" sz="3600" dirty="0" smtClean="0"/>
              <a:t>– směrnice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4624" y="2123309"/>
            <a:ext cx="11029615" cy="4734691"/>
          </a:xfrm>
        </p:spPr>
        <p:txBody>
          <a:bodyPr>
            <a:normAutofit lnSpcReduction="10000"/>
          </a:bodyPr>
          <a:lstStyle/>
          <a:p>
            <a:pPr lvl="1"/>
            <a:r>
              <a:rPr lang="cs-CZ" sz="2400" dirty="0">
                <a:solidFill>
                  <a:schemeClr val="tx1"/>
                </a:solidFill>
              </a:rPr>
              <a:t>č</a:t>
            </a:r>
            <a:r>
              <a:rPr lang="cs-CZ" sz="2400" dirty="0" smtClean="0">
                <a:solidFill>
                  <a:schemeClr val="tx1"/>
                </a:solidFill>
              </a:rPr>
              <a:t>lenské státy implementovaly </a:t>
            </a:r>
            <a:r>
              <a:rPr lang="cs-CZ" sz="2400" dirty="0" smtClean="0">
                <a:solidFill>
                  <a:schemeClr val="tx1"/>
                </a:solidFill>
              </a:rPr>
              <a:t>různě přísně</a:t>
            </a:r>
          </a:p>
          <a:p>
            <a:pPr lvl="1"/>
            <a:r>
              <a:rPr lang="cs-CZ" sz="2400" b="1" dirty="0">
                <a:solidFill>
                  <a:schemeClr val="tx1"/>
                </a:solidFill>
              </a:rPr>
              <a:t>n</a:t>
            </a:r>
            <a:r>
              <a:rPr lang="cs-CZ" sz="2400" b="1" dirty="0" smtClean="0">
                <a:solidFill>
                  <a:schemeClr val="tx1"/>
                </a:solidFill>
              </a:rPr>
              <a:t>ení vyžadován předchozí souhlas pojišťovny</a:t>
            </a:r>
            <a:endParaRPr lang="cs-CZ" sz="2400" b="1" dirty="0">
              <a:solidFill>
                <a:schemeClr val="tx1"/>
              </a:solidFill>
            </a:endParaRPr>
          </a:p>
          <a:p>
            <a:pPr lvl="2"/>
            <a:r>
              <a:rPr lang="cs-CZ" sz="2400" b="1" dirty="0">
                <a:solidFill>
                  <a:schemeClr val="tx1"/>
                </a:solidFill>
              </a:rPr>
              <a:t>ČR</a:t>
            </a:r>
            <a:r>
              <a:rPr lang="cs-CZ" sz="2400" dirty="0">
                <a:solidFill>
                  <a:schemeClr val="tx1"/>
                </a:solidFill>
              </a:rPr>
              <a:t>: § 11 odst. 1 písm. m), resp. § 14 odst. 3 – 5 zákona o veřejném zdravotním </a:t>
            </a:r>
            <a:r>
              <a:rPr lang="cs-CZ" sz="2400" dirty="0" smtClean="0">
                <a:solidFill>
                  <a:schemeClr val="tx1"/>
                </a:solidFill>
              </a:rPr>
              <a:t>pojištění: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t</a:t>
            </a:r>
            <a:r>
              <a:rPr lang="cs-CZ" sz="2400" dirty="0" smtClean="0">
                <a:solidFill>
                  <a:schemeClr val="tx1"/>
                </a:solidFill>
              </a:rPr>
              <a:t>aké např. </a:t>
            </a:r>
            <a:r>
              <a:rPr lang="cs-CZ" sz="2400" dirty="0" smtClean="0">
                <a:solidFill>
                  <a:schemeClr val="tx1"/>
                </a:solidFill>
              </a:rPr>
              <a:t>Estonsko</a:t>
            </a:r>
            <a:r>
              <a:rPr lang="cs-CZ" sz="2400" dirty="0" smtClean="0">
                <a:solidFill>
                  <a:schemeClr val="tx1"/>
                </a:solidFill>
              </a:rPr>
              <a:t>, Rakousko, Švédsko, </a:t>
            </a:r>
            <a:r>
              <a:rPr lang="cs-CZ" sz="2400" dirty="0" smtClean="0">
                <a:solidFill>
                  <a:schemeClr val="tx1"/>
                </a:solidFill>
              </a:rPr>
              <a:t>Nizozemí</a:t>
            </a:r>
            <a:endParaRPr lang="cs-CZ" sz="2400" dirty="0">
              <a:solidFill>
                <a:schemeClr val="tx1"/>
              </a:solidFill>
            </a:endParaRPr>
          </a:p>
          <a:p>
            <a:pPr lvl="1"/>
            <a:r>
              <a:rPr lang="cs-CZ" sz="2400" b="1" dirty="0">
                <a:solidFill>
                  <a:schemeClr val="tx1"/>
                </a:solidFill>
              </a:rPr>
              <a:t>j</a:t>
            </a:r>
            <a:r>
              <a:rPr lang="cs-CZ" sz="2400" b="1" dirty="0" smtClean="0">
                <a:solidFill>
                  <a:schemeClr val="tx1"/>
                </a:solidFill>
              </a:rPr>
              <a:t>e vyžadován předchozí souhlas pojišťovny</a:t>
            </a:r>
          </a:p>
          <a:p>
            <a:pPr lvl="2"/>
            <a:r>
              <a:rPr lang="cs-CZ" sz="2400" dirty="0" smtClean="0">
                <a:solidFill>
                  <a:schemeClr val="tx1"/>
                </a:solidFill>
              </a:rPr>
              <a:t>hospitalizace přes noc, vysoce specializovaná péče apod.</a:t>
            </a:r>
          </a:p>
          <a:p>
            <a:pPr lvl="2"/>
            <a:r>
              <a:rPr lang="cs-CZ" sz="2400" dirty="0" smtClean="0">
                <a:solidFill>
                  <a:schemeClr val="tx1"/>
                </a:solidFill>
              </a:rPr>
              <a:t>např. Slovensko – vyhláška stanovující, které péče vyžaduje předchozí souhlas</a:t>
            </a:r>
          </a:p>
          <a:p>
            <a:pPr lvl="2"/>
            <a:r>
              <a:rPr lang="cs-CZ" sz="2400" dirty="0">
                <a:solidFill>
                  <a:schemeClr val="tx1"/>
                </a:solidFill>
              </a:rPr>
              <a:t>d</a:t>
            </a:r>
            <a:r>
              <a:rPr lang="cs-CZ" sz="2400" dirty="0" smtClean="0">
                <a:solidFill>
                  <a:schemeClr val="tx1"/>
                </a:solidFill>
              </a:rPr>
              <a:t>ále např</a:t>
            </a:r>
            <a:r>
              <a:rPr lang="cs-CZ" sz="2400" dirty="0">
                <a:solidFill>
                  <a:schemeClr val="tx1"/>
                </a:solidFill>
              </a:rPr>
              <a:t>. </a:t>
            </a:r>
            <a:r>
              <a:rPr lang="cs-CZ" sz="2400" dirty="0" smtClean="0">
                <a:solidFill>
                  <a:schemeClr val="tx1"/>
                </a:solidFill>
              </a:rPr>
              <a:t> Bulharsko, Dánsko, Polsko, Chorvatsko, UK, Španělsko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630000" lvl="2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	</a:t>
            </a:r>
            <a:r>
              <a:rPr lang="cs-CZ" sz="2200" dirty="0" smtClean="0">
                <a:solidFill>
                  <a:schemeClr val="tx1"/>
                </a:solidFill>
              </a:rPr>
              <a:t>	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24000" lvl="1" indent="0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51300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plánovaná zdravotní péče </a:t>
            </a:r>
            <a:r>
              <a:rPr lang="cs-CZ" sz="3600" dirty="0" smtClean="0"/>
              <a:t>– směrnice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8296" y="2009009"/>
            <a:ext cx="11029615" cy="4734691"/>
          </a:xfrm>
        </p:spPr>
        <p:txBody>
          <a:bodyPr>
            <a:normAutofit/>
          </a:bodyPr>
          <a:lstStyle/>
          <a:p>
            <a:pPr lvl="1"/>
            <a:r>
              <a:rPr lang="cs-CZ" sz="2400" b="1" dirty="0">
                <a:solidFill>
                  <a:schemeClr val="tx1"/>
                </a:solidFill>
              </a:rPr>
              <a:t>v</a:t>
            </a:r>
            <a:r>
              <a:rPr lang="cs-CZ" sz="2400" b="1" dirty="0" smtClean="0">
                <a:solidFill>
                  <a:schemeClr val="tx1"/>
                </a:solidFill>
              </a:rPr>
              <a:t> ČR </a:t>
            </a:r>
            <a:r>
              <a:rPr lang="cs-CZ" sz="2400" dirty="0" smtClean="0">
                <a:solidFill>
                  <a:schemeClr val="tx1"/>
                </a:solidFill>
              </a:rPr>
              <a:t>není vyžadován předchozí souhlas s vycestováním za zdravotní péčí</a:t>
            </a:r>
          </a:p>
          <a:p>
            <a:pPr marL="324000" lvl="1" indent="0">
              <a:buNone/>
            </a:pPr>
            <a:endParaRPr 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</a:t>
            </a:r>
            <a:r>
              <a:rPr lang="cs-CZ" sz="2400" dirty="0" smtClean="0">
                <a:solidFill>
                  <a:schemeClr val="tx1"/>
                </a:solidFill>
              </a:rPr>
              <a:t>acient si péči v zahraničí uhradí a následně zažádá u své pojiš</a:t>
            </a:r>
            <a:r>
              <a:rPr lang="cs-CZ" sz="2400" dirty="0" smtClean="0">
                <a:solidFill>
                  <a:schemeClr val="tx1"/>
                </a:solidFill>
              </a:rPr>
              <a:t>ťovny o refundaci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n</a:t>
            </a:r>
            <a:r>
              <a:rPr lang="cs-CZ" sz="2400" dirty="0" smtClean="0">
                <a:solidFill>
                  <a:schemeClr val="tx1"/>
                </a:solidFill>
              </a:rPr>
              <a:t>áhrada nákladů do výše českých cen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p</a:t>
            </a:r>
            <a:r>
              <a:rPr lang="cs-CZ" sz="2400" dirty="0" smtClean="0">
                <a:solidFill>
                  <a:schemeClr val="tx1"/>
                </a:solidFill>
              </a:rPr>
              <a:t>odmínka: jedná se o péči, která je v ČR hrazená</a:t>
            </a:r>
            <a:endParaRPr lang="cs-CZ" sz="2400" dirty="0">
              <a:solidFill>
                <a:schemeClr val="tx1"/>
              </a:solidFill>
            </a:endParaRPr>
          </a:p>
          <a:p>
            <a:pPr lvl="1"/>
            <a:endParaRPr lang="cs-CZ" sz="2400" dirty="0" smtClean="0">
              <a:solidFill>
                <a:schemeClr val="tx1"/>
              </a:solidFill>
            </a:endParaRP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</a:t>
            </a:r>
            <a:r>
              <a:rPr lang="cs-CZ" sz="2400" dirty="0" smtClean="0">
                <a:solidFill>
                  <a:schemeClr val="tx1"/>
                </a:solidFill>
              </a:rPr>
              <a:t>ycestování za péčí do EU, EHP -&gt; refundace ambulantního ošetření i hospitalizace</a:t>
            </a:r>
          </a:p>
          <a:p>
            <a:pPr lvl="1"/>
            <a:r>
              <a:rPr lang="cs-CZ" sz="2400" dirty="0">
                <a:solidFill>
                  <a:schemeClr val="tx1"/>
                </a:solidFill>
              </a:rPr>
              <a:t>v</a:t>
            </a:r>
            <a:r>
              <a:rPr lang="cs-CZ" sz="2400" dirty="0" smtClean="0">
                <a:solidFill>
                  <a:schemeClr val="tx1"/>
                </a:solidFill>
              </a:rPr>
              <a:t>ycestování za péčí do Švýcarska -&gt; refundace pouze ambulantního ošetření</a:t>
            </a:r>
          </a:p>
          <a:p>
            <a:pPr marL="630000" lvl="2" indent="0">
              <a:buNone/>
            </a:pPr>
            <a:r>
              <a:rPr lang="cs-CZ" sz="2200" dirty="0">
                <a:solidFill>
                  <a:schemeClr val="tx1"/>
                </a:solidFill>
              </a:rPr>
              <a:t>	</a:t>
            </a:r>
            <a:r>
              <a:rPr lang="cs-CZ" sz="2200" dirty="0" smtClean="0">
                <a:solidFill>
                  <a:schemeClr val="tx1"/>
                </a:solidFill>
              </a:rPr>
              <a:t>	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324000" lvl="1" indent="0">
              <a:buNone/>
            </a:pPr>
            <a:endParaRPr lang="cs-CZ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659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2571419" y="4301354"/>
            <a:ext cx="820778" cy="493551"/>
          </a:xfrm>
          <a:prstGeom prst="line">
            <a:avLst/>
          </a:prstGeom>
          <a:noFill/>
          <a:ln w="38100" cap="sq">
            <a:solidFill>
              <a:srgbClr val="99FF33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4695" y="1000805"/>
            <a:ext cx="11657693" cy="68421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200" dirty="0"/>
              <a:t>plánovaná zdravotní péče – </a:t>
            </a:r>
            <a:r>
              <a:rPr lang="cs-CZ" sz="3200" dirty="0" smtClean="0"/>
              <a:t>směrnice </a:t>
            </a:r>
            <a:r>
              <a:rPr lang="cs-CZ" sz="3500" dirty="0" smtClean="0"/>
              <a:t>- Refundace</a:t>
            </a:r>
            <a:endParaRPr sz="3500" dirty="0"/>
          </a:p>
        </p:txBody>
      </p:sp>
      <p:sp>
        <p:nvSpPr>
          <p:cNvPr id="19460" name="Line 3"/>
          <p:cNvSpPr>
            <a:spLocks noChangeShapeType="1"/>
          </p:cNvSpPr>
          <p:nvPr/>
        </p:nvSpPr>
        <p:spPr bwMode="auto">
          <a:xfrm>
            <a:off x="5715000" y="1891110"/>
            <a:ext cx="0" cy="4933950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801309" y="1903064"/>
            <a:ext cx="43678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prstClr val="black"/>
                </a:solidFill>
                <a:latin typeface="Times New Roman" pitchFamily="18" charset="0"/>
              </a:rPr>
              <a:t>Pojištěnec ČR v EU</a:t>
            </a:r>
            <a:endParaRPr lang="cs-CZ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7269692" y="1903064"/>
            <a:ext cx="36343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prstClr val="black"/>
                </a:solidFill>
                <a:latin typeface="Times New Roman" pitchFamily="18" charset="0"/>
              </a:rPr>
              <a:t>ČR</a:t>
            </a:r>
            <a:endParaRPr lang="cs-CZ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pic>
        <p:nvPicPr>
          <p:cNvPr id="19463" name="Picture 6" descr="PALAZZ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129" y="4284969"/>
            <a:ext cx="1608667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5" name="Text Box 8"/>
          <p:cNvSpPr txBox="1">
            <a:spLocks noChangeArrowheads="1"/>
          </p:cNvSpPr>
          <p:nvPr/>
        </p:nvSpPr>
        <p:spPr bwMode="auto">
          <a:xfrm>
            <a:off x="3298986" y="5900701"/>
            <a:ext cx="147320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b="1" dirty="0" smtClean="0">
                <a:solidFill>
                  <a:prstClr val="white"/>
                </a:solidFill>
                <a:latin typeface="Times New Roman" pitchFamily="18" charset="0"/>
              </a:rPr>
              <a:t>KP</a:t>
            </a:r>
            <a:endParaRPr lang="cs-CZ" dirty="0">
              <a:solidFill>
                <a:prstClr val="white"/>
              </a:solidFill>
              <a:latin typeface="Times New Roman" pitchFamily="18" charset="0"/>
            </a:endParaRPr>
          </a:p>
        </p:txBody>
      </p:sp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9243484" y="3511581"/>
            <a:ext cx="1905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000" b="1" dirty="0" smtClean="0">
                <a:solidFill>
                  <a:prstClr val="black"/>
                </a:solidFill>
                <a:latin typeface="Times New Roman" pitchFamily="18" charset="0"/>
              </a:rPr>
              <a:t>Zdravotní pojišťovna</a:t>
            </a:r>
            <a:endParaRPr lang="cs-CZ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pic>
        <p:nvPicPr>
          <p:cNvPr id="25610" name="Picture 10" descr="MANPOS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859" y="3551179"/>
            <a:ext cx="503767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9" name="Picture 12" descr="ALPINE_H"/>
          <p:cNvSpPr>
            <a:spLocks noChangeAspect="1" noChangeArrowheads="1"/>
          </p:cNvSpPr>
          <p:nvPr/>
        </p:nvSpPr>
        <p:spPr bwMode="auto">
          <a:xfrm>
            <a:off x="9565217" y="3103110"/>
            <a:ext cx="158326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2571419" y="3979936"/>
            <a:ext cx="820779" cy="463228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5619" name="Picture 19" descr="MEDICAL"/>
          <p:cNvSpPr>
            <a:spLocks noChangeAspect="1" noChangeArrowheads="1"/>
          </p:cNvSpPr>
          <p:nvPr/>
        </p:nvSpPr>
        <p:spPr bwMode="auto">
          <a:xfrm>
            <a:off x="9588500" y="2543175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pic>
        <p:nvPicPr>
          <p:cNvPr id="25623" name="Picture 23" descr="DOLLA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658" y="4433925"/>
            <a:ext cx="6223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9" descr="MEDICA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061" y="4443164"/>
            <a:ext cx="698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0" descr="MANPOS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808" y="3708151"/>
            <a:ext cx="503767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Line 18"/>
          <p:cNvSpPr>
            <a:spLocks noChangeShapeType="1"/>
          </p:cNvSpPr>
          <p:nvPr/>
        </p:nvSpPr>
        <p:spPr bwMode="auto">
          <a:xfrm flipH="1" flipV="1">
            <a:off x="7947960" y="4196569"/>
            <a:ext cx="1295524" cy="41841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3" name="Line 32"/>
          <p:cNvSpPr>
            <a:spLocks noChangeShapeType="1"/>
          </p:cNvSpPr>
          <p:nvPr/>
        </p:nvSpPr>
        <p:spPr bwMode="auto">
          <a:xfrm flipH="1" flipV="1">
            <a:off x="7766792" y="4526885"/>
            <a:ext cx="1320055" cy="440154"/>
          </a:xfrm>
          <a:prstGeom prst="line">
            <a:avLst/>
          </a:prstGeom>
          <a:noFill/>
          <a:ln w="38100" cap="sq">
            <a:solidFill>
              <a:srgbClr val="99FF33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669" y="4641320"/>
            <a:ext cx="622300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032" y="4230291"/>
            <a:ext cx="573088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915036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25618" grpId="0" animBg="1"/>
      <p:bldP spid="25619" grpId="0" animBg="1"/>
      <p:bldP spid="42" grpId="0" animBg="1"/>
      <p:bldP spid="43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Bilaterální mezinárodní smlouvy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24042" y="1935568"/>
            <a:ext cx="11029615" cy="4538711"/>
          </a:xfrm>
        </p:spPr>
        <p:txBody>
          <a:bodyPr/>
          <a:lstStyle/>
          <a:p>
            <a:r>
              <a:rPr lang="cs-CZ" sz="2400" dirty="0">
                <a:latin typeface="+mj-lt"/>
              </a:rPr>
              <a:t>Č</a:t>
            </a:r>
            <a:r>
              <a:rPr lang="cs-CZ" sz="2400" dirty="0" smtClean="0">
                <a:latin typeface="+mj-lt"/>
              </a:rPr>
              <a:t>eská republika má uzavřeno několik mezinárodních smluv týkajících se zdravotního pojištění (a obecně sociálního zabezpečení)</a:t>
            </a:r>
          </a:p>
          <a:p>
            <a:r>
              <a:rPr lang="cs-CZ" sz="2400" dirty="0">
                <a:latin typeface="+mj-lt"/>
              </a:rPr>
              <a:t>p</a:t>
            </a:r>
            <a:r>
              <a:rPr lang="cs-CZ" sz="2400" dirty="0" smtClean="0">
                <a:latin typeface="+mj-lt"/>
              </a:rPr>
              <a:t>roblematiku věcných dávek (tj. zdravotní péče) řeší následující MS:</a:t>
            </a:r>
          </a:p>
          <a:p>
            <a:pPr marL="594000" lvl="2" fontAlgn="t"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latin typeface="+mj-lt"/>
              </a:rPr>
              <a:t>Albánie</a:t>
            </a:r>
            <a:endParaRPr lang="cs-CZ" sz="2400" dirty="0">
              <a:latin typeface="+mj-lt"/>
            </a:endParaRPr>
          </a:p>
          <a:p>
            <a:pPr marL="594000" lvl="2" fontAlgn="t"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latin typeface="+mj-lt"/>
              </a:rPr>
              <a:t>Černá hora</a:t>
            </a:r>
            <a:endParaRPr lang="cs-CZ" sz="2400" dirty="0">
              <a:latin typeface="+mj-lt"/>
            </a:endParaRPr>
          </a:p>
          <a:p>
            <a:pPr marL="594000" lvl="2" fontAlgn="t"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>
                <a:solidFill>
                  <a:srgbClr val="000000"/>
                </a:solidFill>
                <a:latin typeface="+mj-lt"/>
              </a:rPr>
              <a:t>Makedonie</a:t>
            </a:r>
            <a:endParaRPr lang="cs-CZ" sz="2400" dirty="0">
              <a:latin typeface="+mj-lt"/>
            </a:endParaRPr>
          </a:p>
          <a:p>
            <a:pPr marL="594000" lvl="2" fontAlgn="t">
              <a:spcBef>
                <a:spcPts val="0"/>
              </a:spcBef>
              <a:spcAft>
                <a:spcPts val="0"/>
              </a:spcAft>
            </a:pPr>
            <a:r>
              <a:rPr lang="cs-CZ" sz="2400" dirty="0" smtClean="0">
                <a:solidFill>
                  <a:srgbClr val="000000"/>
                </a:solidFill>
                <a:latin typeface="+mj-lt"/>
              </a:rPr>
              <a:t>Srbsko</a:t>
            </a:r>
            <a:endParaRPr lang="cs-CZ" sz="2400" dirty="0">
              <a:latin typeface="+mj-lt"/>
            </a:endParaRPr>
          </a:p>
          <a:p>
            <a:pPr marL="594000" lvl="2" fontAlgn="t"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latin typeface="+mj-lt"/>
              </a:rPr>
              <a:t>Tunisko</a:t>
            </a:r>
            <a:endParaRPr lang="cs-CZ" sz="2400" dirty="0">
              <a:latin typeface="+mj-lt"/>
            </a:endParaRPr>
          </a:p>
          <a:p>
            <a:pPr marL="594000" lvl="2" fontAlgn="t">
              <a:spcBef>
                <a:spcPts val="0"/>
              </a:spcBef>
              <a:spcAft>
                <a:spcPts val="0"/>
              </a:spcAft>
            </a:pPr>
            <a:r>
              <a:rPr lang="cs-CZ" sz="2400" dirty="0">
                <a:solidFill>
                  <a:srgbClr val="000000"/>
                </a:solidFill>
                <a:latin typeface="+mj-lt"/>
              </a:rPr>
              <a:t>Turecko</a:t>
            </a:r>
            <a:endParaRPr lang="cs-CZ" sz="2400" dirty="0">
              <a:latin typeface="+mj-lt"/>
            </a:endParaRP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921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177" y="636842"/>
            <a:ext cx="11029616" cy="1013800"/>
          </a:xfrm>
        </p:spPr>
        <p:txBody>
          <a:bodyPr>
            <a:normAutofit/>
          </a:bodyPr>
          <a:lstStyle/>
          <a:p>
            <a:r>
              <a:rPr lang="cs-CZ" sz="3600" dirty="0"/>
              <a:t>Bilaterální mezinárodní smlouvy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4235" y="1723296"/>
            <a:ext cx="11029615" cy="5004075"/>
          </a:xfrm>
        </p:spPr>
        <p:txBody>
          <a:bodyPr>
            <a:normAutofit/>
          </a:bodyPr>
          <a:lstStyle/>
          <a:p>
            <a:r>
              <a:rPr lang="cs-CZ" sz="2400" dirty="0"/>
              <a:t>m</a:t>
            </a:r>
            <a:r>
              <a:rPr lang="cs-CZ" sz="2400" dirty="0" smtClean="0"/>
              <a:t>ezinárodní smlouvy garantují českým pojištěncům v zahraničí neodkladnou péči</a:t>
            </a:r>
          </a:p>
          <a:p>
            <a:r>
              <a:rPr lang="cs-CZ" sz="2400" dirty="0"/>
              <a:t>z</a:t>
            </a:r>
            <a:r>
              <a:rPr lang="cs-CZ" sz="2400" dirty="0" smtClean="0"/>
              <a:t>a podmínek jako tamní pojištěnci</a:t>
            </a:r>
          </a:p>
          <a:p>
            <a:r>
              <a:rPr lang="cs-CZ" sz="2400" dirty="0"/>
              <a:t>n</a:t>
            </a:r>
            <a:r>
              <a:rPr lang="cs-CZ" sz="2400" dirty="0" smtClean="0"/>
              <a:t>a základě příslušného formuláře (např. v Turecku CZ/TR 111)</a:t>
            </a:r>
          </a:p>
          <a:p>
            <a:r>
              <a:rPr lang="cs-CZ" sz="2400" dirty="0" smtClean="0"/>
              <a:t>Systém přeúčtování podobný jako v EU</a:t>
            </a:r>
          </a:p>
          <a:p>
            <a:endParaRPr lang="cs-CZ" sz="2400" dirty="0"/>
          </a:p>
          <a:p>
            <a:r>
              <a:rPr lang="cs-CZ" sz="2400" dirty="0"/>
              <a:t>r</a:t>
            </a:r>
            <a:r>
              <a:rPr lang="cs-CZ" sz="2400" dirty="0" smtClean="0"/>
              <a:t>efundace neodkladné péče do výše zahraničních cen</a:t>
            </a:r>
          </a:p>
          <a:p>
            <a:endParaRPr lang="cs-CZ" sz="2400" dirty="0"/>
          </a:p>
          <a:p>
            <a:r>
              <a:rPr lang="cs-CZ" sz="2400" dirty="0"/>
              <a:t>z</a:t>
            </a:r>
            <a:r>
              <a:rPr lang="cs-CZ" sz="2400" dirty="0" smtClean="0"/>
              <a:t>dravotní pojišťovna může předem schválit plánovanou péči</a:t>
            </a:r>
          </a:p>
          <a:p>
            <a:pPr lvl="1"/>
            <a:r>
              <a:rPr lang="cs-CZ" sz="2200" dirty="0"/>
              <a:t>s</a:t>
            </a:r>
            <a:r>
              <a:rPr lang="cs-CZ" sz="2200" dirty="0" smtClean="0"/>
              <a:t>ouhlas vydaný formou příslušného formuláře (např. v Turecku CZ/TR 112)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35843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177" y="636842"/>
            <a:ext cx="11029616" cy="1013800"/>
          </a:xfrm>
        </p:spPr>
        <p:txBody>
          <a:bodyPr>
            <a:normAutofit/>
          </a:bodyPr>
          <a:lstStyle/>
          <a:p>
            <a:r>
              <a:rPr lang="cs-CZ" sz="3600" dirty="0" smtClean="0"/>
              <a:t>Hrazení přeshraniční péče - SHRNUTÍ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34235" y="1951893"/>
            <a:ext cx="11029615" cy="493876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cs-CZ" sz="2400" dirty="0" smtClean="0"/>
              <a:t>1) </a:t>
            </a:r>
            <a:r>
              <a:rPr lang="cs-CZ" sz="2400" u="sng" dirty="0" smtClean="0"/>
              <a:t>zákon </a:t>
            </a:r>
            <a:r>
              <a:rPr lang="cs-CZ" sz="2400" u="sng" dirty="0"/>
              <a:t>o veřejném zdravotním pojištění (ZVZP)</a:t>
            </a:r>
          </a:p>
          <a:p>
            <a:pPr lvl="1"/>
            <a:r>
              <a:rPr lang="cs-CZ" sz="2400" dirty="0"/>
              <a:t>§ 14 odst. 2 </a:t>
            </a:r>
            <a:r>
              <a:rPr lang="cs-CZ" sz="2400" dirty="0" smtClean="0"/>
              <a:t>ZVZP </a:t>
            </a:r>
            <a:r>
              <a:rPr lang="cs-CZ" sz="2400" dirty="0" smtClean="0">
                <a:solidFill>
                  <a:srgbClr val="FF0000"/>
                </a:solidFill>
              </a:rPr>
              <a:t>– neodkladná péče - refundace do výše českých cen</a:t>
            </a:r>
            <a:endParaRPr lang="cs-CZ" sz="2400" dirty="0">
              <a:solidFill>
                <a:srgbClr val="FF0000"/>
              </a:solidFill>
            </a:endParaRPr>
          </a:p>
          <a:p>
            <a:pPr lvl="1"/>
            <a:r>
              <a:rPr lang="cs-CZ" sz="2400" dirty="0"/>
              <a:t>§ 16 </a:t>
            </a:r>
            <a:r>
              <a:rPr lang="cs-CZ" sz="2400" dirty="0" smtClean="0"/>
              <a:t>ZVZP </a:t>
            </a:r>
            <a:r>
              <a:rPr lang="cs-CZ" sz="2400" dirty="0" smtClean="0">
                <a:solidFill>
                  <a:srgbClr val="FF0000"/>
                </a:solidFill>
              </a:rPr>
              <a:t>– jediná možnost léčby, úhrada v plné výši</a:t>
            </a:r>
            <a:endParaRPr lang="cs-CZ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/>
              <a:t>2) </a:t>
            </a:r>
            <a:r>
              <a:rPr lang="cs-CZ" sz="2400" u="sng" dirty="0"/>
              <a:t>předpisy EU</a:t>
            </a:r>
          </a:p>
          <a:p>
            <a:pPr lvl="1"/>
            <a:r>
              <a:rPr lang="cs-CZ" sz="2400" dirty="0"/>
              <a:t>koordinační </a:t>
            </a:r>
            <a:r>
              <a:rPr lang="cs-CZ" sz="2400" dirty="0" smtClean="0"/>
              <a:t>nařízení </a:t>
            </a:r>
            <a:r>
              <a:rPr lang="cs-CZ" sz="2400" dirty="0" smtClean="0">
                <a:solidFill>
                  <a:srgbClr val="FF0000"/>
                </a:solidFill>
              </a:rPr>
              <a:t>– nutná a nezbytná péče – systém přeúčtování nebo refundace do výše českých či zahraničních cen (volba pacienta)</a:t>
            </a:r>
          </a:p>
          <a:p>
            <a:pPr marL="324000" lvl="1" indent="0">
              <a:buNone/>
            </a:pPr>
            <a:r>
              <a:rPr lang="cs-CZ" sz="2400" dirty="0" smtClean="0">
                <a:solidFill>
                  <a:srgbClr val="FF0000"/>
                </a:solidFill>
              </a:rPr>
              <a:t>						- plánovaná péče – pouze s předchozím souhlasem pojišťovny - přeúčtování</a:t>
            </a:r>
            <a:endParaRPr lang="cs-CZ" sz="2400" dirty="0">
              <a:solidFill>
                <a:srgbClr val="FF0000"/>
              </a:solidFill>
            </a:endParaRPr>
          </a:p>
          <a:p>
            <a:pPr lvl="1"/>
            <a:r>
              <a:rPr lang="cs-CZ" sz="2400" dirty="0"/>
              <a:t>směrnice o uplatňování práv pacientů v přeshraniční zdravotní péči</a:t>
            </a:r>
          </a:p>
          <a:p>
            <a:pPr lvl="2"/>
            <a:r>
              <a:rPr lang="cs-CZ" sz="2400" dirty="0"/>
              <a:t>§ 11 odst. 1 </a:t>
            </a:r>
            <a:r>
              <a:rPr lang="cs-CZ" sz="2400" dirty="0" err="1"/>
              <a:t>písm</a:t>
            </a:r>
            <a:r>
              <a:rPr lang="cs-CZ" sz="2400" dirty="0"/>
              <a:t> m) + § 14 odst. 3 </a:t>
            </a:r>
            <a:r>
              <a:rPr lang="cs-CZ" sz="2400" dirty="0" smtClean="0"/>
              <a:t>ZVZP</a:t>
            </a:r>
          </a:p>
          <a:p>
            <a:pPr lvl="2"/>
            <a:r>
              <a:rPr lang="cs-CZ" sz="2400" dirty="0">
                <a:solidFill>
                  <a:srgbClr val="FF0000"/>
                </a:solidFill>
              </a:rPr>
              <a:t>p</a:t>
            </a:r>
            <a:r>
              <a:rPr lang="cs-CZ" sz="2400" dirty="0" smtClean="0">
                <a:solidFill>
                  <a:srgbClr val="FF0000"/>
                </a:solidFill>
              </a:rPr>
              <a:t>lánovaná péče – refundace do českých cen</a:t>
            </a:r>
            <a:endParaRPr lang="cs-CZ" sz="2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2400" dirty="0"/>
              <a:t>3) </a:t>
            </a:r>
            <a:r>
              <a:rPr lang="cs-CZ" sz="2400" u="sng" dirty="0"/>
              <a:t>bilaterální mezinárodní smlouvy </a:t>
            </a:r>
            <a:endParaRPr lang="cs-CZ" sz="2400" u="sng" dirty="0" smtClean="0"/>
          </a:p>
          <a:p>
            <a:pPr lvl="2"/>
            <a:r>
              <a:rPr lang="cs-CZ" sz="2400" dirty="0">
                <a:solidFill>
                  <a:srgbClr val="FF0000"/>
                </a:solidFill>
              </a:rPr>
              <a:t>n</a:t>
            </a:r>
            <a:r>
              <a:rPr lang="cs-CZ" sz="2400" dirty="0" smtClean="0">
                <a:solidFill>
                  <a:srgbClr val="FF0000"/>
                </a:solidFill>
              </a:rPr>
              <a:t>eodkladná péče – systém přeúčtování nebo refundace do výše zahraničních cen</a:t>
            </a:r>
          </a:p>
          <a:p>
            <a:pPr lvl="2"/>
            <a:r>
              <a:rPr lang="cs-CZ" sz="2400" dirty="0">
                <a:solidFill>
                  <a:srgbClr val="FF0000"/>
                </a:solidFill>
              </a:rPr>
              <a:t>p</a:t>
            </a:r>
            <a:r>
              <a:rPr lang="cs-CZ" sz="2400" dirty="0" smtClean="0">
                <a:solidFill>
                  <a:srgbClr val="FF0000"/>
                </a:solidFill>
              </a:rPr>
              <a:t>lánovaná péče - pouze </a:t>
            </a:r>
            <a:r>
              <a:rPr lang="cs-CZ" sz="2400" dirty="0">
                <a:solidFill>
                  <a:srgbClr val="FF0000"/>
                </a:solidFill>
              </a:rPr>
              <a:t>s předchozím souhlasem pojišťovny - přeúčtování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5224000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0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vzájemné uznávání lékařských </a:t>
            </a:r>
            <a:r>
              <a:rPr lang="cs-CZ" sz="3600" dirty="0" smtClean="0"/>
              <a:t>předpisů v EU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9550" y="2038502"/>
            <a:ext cx="11029615" cy="4452124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cs-CZ" sz="2400" b="1" dirty="0" smtClean="0">
                <a:solidFill>
                  <a:schemeClr val="tx1"/>
                </a:solidFill>
              </a:rPr>
              <a:t>článek </a:t>
            </a:r>
            <a:r>
              <a:rPr lang="cs-CZ" sz="2400" b="1" dirty="0">
                <a:solidFill>
                  <a:schemeClr val="tx1"/>
                </a:solidFill>
              </a:rPr>
              <a:t>11 Směrnice o uplatňování práv pacientů v přeshraniční zdravotní </a:t>
            </a:r>
            <a:r>
              <a:rPr lang="cs-CZ" sz="2400" b="1" dirty="0" smtClean="0">
                <a:solidFill>
                  <a:schemeClr val="tx1"/>
                </a:solidFill>
              </a:rPr>
              <a:t>péči</a:t>
            </a:r>
          </a:p>
          <a:p>
            <a:pPr>
              <a:buFont typeface="Wingdings" pitchFamily="2" charset="2"/>
              <a:buChar char="§"/>
            </a:pPr>
            <a:endParaRPr lang="cs-CZ" sz="2400" b="1" dirty="0" smtClean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zakoupení léčivého přípravku </a:t>
            </a:r>
            <a:r>
              <a:rPr lang="cs-CZ" sz="2400" dirty="0">
                <a:solidFill>
                  <a:schemeClr val="tx1"/>
                </a:solidFill>
              </a:rPr>
              <a:t>v jiném členském státě, než ve kterém </a:t>
            </a:r>
            <a:r>
              <a:rPr lang="cs-CZ" sz="2400" dirty="0" smtClean="0">
                <a:solidFill>
                  <a:schemeClr val="tx1"/>
                </a:solidFill>
              </a:rPr>
              <a:t>je osoba </a:t>
            </a:r>
            <a:r>
              <a:rPr lang="cs-CZ" sz="2400" dirty="0">
                <a:solidFill>
                  <a:schemeClr val="tx1"/>
                </a:solidFill>
              </a:rPr>
              <a:t>zdravotně </a:t>
            </a:r>
            <a:r>
              <a:rPr lang="cs-CZ" sz="2400" dirty="0" smtClean="0">
                <a:solidFill>
                  <a:schemeClr val="tx1"/>
                </a:solidFill>
              </a:rPr>
              <a:t>pojištěna </a:t>
            </a:r>
          </a:p>
          <a:p>
            <a:pPr>
              <a:buFont typeface="Wingdings" pitchFamily="2" charset="2"/>
              <a:buChar char="§"/>
            </a:pPr>
            <a:r>
              <a:rPr lang="cs-CZ" sz="2400" dirty="0" smtClean="0">
                <a:solidFill>
                  <a:schemeClr val="tx1"/>
                </a:solidFill>
              </a:rPr>
              <a:t>zakoupení léčivého přípravku </a:t>
            </a:r>
            <a:r>
              <a:rPr lang="cs-CZ" sz="2400" dirty="0">
                <a:solidFill>
                  <a:schemeClr val="tx1"/>
                </a:solidFill>
              </a:rPr>
              <a:t>v jiném členském státě, než ve kterém byl lékařský předpis </a:t>
            </a:r>
            <a:r>
              <a:rPr lang="cs-CZ" sz="2400" dirty="0" smtClean="0">
                <a:solidFill>
                  <a:schemeClr val="tx1"/>
                </a:solidFill>
              </a:rPr>
              <a:t>vystaven</a:t>
            </a:r>
          </a:p>
          <a:p>
            <a:pPr>
              <a:buFont typeface="Wingdings" pitchFamily="2" charset="2"/>
              <a:buChar char="§"/>
            </a:pPr>
            <a:endParaRPr lang="cs-CZ" sz="2400" dirty="0">
              <a:solidFill>
                <a:schemeClr val="tx1"/>
              </a:solidFill>
            </a:endParaRPr>
          </a:p>
          <a:p>
            <a:pPr>
              <a:buFont typeface="Wingdings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</a:rPr>
              <a:t>h</a:t>
            </a:r>
            <a:r>
              <a:rPr lang="cs-CZ" sz="2400" dirty="0" smtClean="0">
                <a:solidFill>
                  <a:schemeClr val="tx1"/>
                </a:solidFill>
              </a:rPr>
              <a:t>razení léčivého přípravku – viz pravidla výše</a:t>
            </a:r>
            <a:endParaRPr lang="cs-CZ" sz="2400" dirty="0">
              <a:solidFill>
                <a:schemeClr val="tx1"/>
              </a:solidFill>
            </a:endParaRPr>
          </a:p>
          <a:p>
            <a:pPr marL="324000" lvl="1" indent="0">
              <a:buNone/>
            </a:pPr>
            <a:endParaRPr lang="cs-CZ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62453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Přeshraniční péče – z hlediska </a:t>
            </a:r>
            <a:r>
              <a:rPr lang="cs-CZ" sz="3600" dirty="0" err="1" smtClean="0"/>
              <a:t>Mps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5684" y="2169027"/>
            <a:ext cx="11029615" cy="3678303"/>
          </a:xfrm>
        </p:spPr>
        <p:txBody>
          <a:bodyPr>
            <a:normAutofit/>
          </a:bodyPr>
          <a:lstStyle/>
          <a:p>
            <a:r>
              <a:rPr lang="cs-CZ" sz="2400" dirty="0" smtClean="0"/>
              <a:t>MPS = mezinárodní právo soukromé</a:t>
            </a:r>
          </a:p>
          <a:p>
            <a:r>
              <a:rPr lang="cs-CZ" sz="2400" dirty="0" smtClean="0"/>
              <a:t>povaha vztahu mezi lékařem a pacientem?</a:t>
            </a:r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</p:txBody>
      </p:sp>
      <p:sp>
        <p:nvSpPr>
          <p:cNvPr id="5" name="Elipsa 4"/>
          <p:cNvSpPr/>
          <p:nvPr/>
        </p:nvSpPr>
        <p:spPr>
          <a:xfrm>
            <a:off x="2141991" y="5182168"/>
            <a:ext cx="2305050" cy="1101725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 smtClean="0"/>
              <a:t>pacient</a:t>
            </a:r>
            <a:endParaRPr lang="cs-CZ" sz="2800" dirty="0"/>
          </a:p>
        </p:txBody>
      </p:sp>
      <p:sp>
        <p:nvSpPr>
          <p:cNvPr id="6" name="Elipsa 6"/>
          <p:cNvSpPr/>
          <p:nvPr/>
        </p:nvSpPr>
        <p:spPr>
          <a:xfrm>
            <a:off x="4447041" y="3813742"/>
            <a:ext cx="3168650" cy="814387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/>
              <a:t>pojišťovna</a:t>
            </a:r>
          </a:p>
        </p:txBody>
      </p:sp>
      <p:sp>
        <p:nvSpPr>
          <p:cNvPr id="7" name="Elipsa 7"/>
          <p:cNvSpPr/>
          <p:nvPr/>
        </p:nvSpPr>
        <p:spPr>
          <a:xfrm>
            <a:off x="7615691" y="5182168"/>
            <a:ext cx="2160587" cy="1101725"/>
          </a:xfrm>
          <a:prstGeom prst="ellipse">
            <a:avLst/>
          </a:prstGeom>
          <a:ln w="28575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cs-CZ" sz="2800" dirty="0" smtClean="0"/>
              <a:t>lékař</a:t>
            </a: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405786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Komerční Cestovní pojištění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83221" y="1715131"/>
            <a:ext cx="11029615" cy="5020404"/>
          </a:xfrm>
        </p:spPr>
        <p:txBody>
          <a:bodyPr>
            <a:noAutofit/>
          </a:bodyPr>
          <a:lstStyle/>
          <a:p>
            <a:r>
              <a:rPr lang="cs-CZ" sz="2400" dirty="0"/>
              <a:t>n</a:t>
            </a:r>
            <a:r>
              <a:rPr lang="cs-CZ" sz="2400" dirty="0" smtClean="0"/>
              <a:t>a co si dát pozor:</a:t>
            </a:r>
          </a:p>
          <a:p>
            <a:pPr lvl="1"/>
            <a:r>
              <a:rPr lang="cs-CZ" sz="2400" dirty="0" smtClean="0"/>
              <a:t>typ </a:t>
            </a:r>
            <a:r>
              <a:rPr lang="cs-CZ" sz="2400" dirty="0"/>
              <a:t>zahraniční </a:t>
            </a:r>
            <a:r>
              <a:rPr lang="cs-CZ" sz="2400" dirty="0" smtClean="0"/>
              <a:t>cesty: </a:t>
            </a:r>
            <a:r>
              <a:rPr lang="cs-CZ" sz="2200" dirty="0" smtClean="0"/>
              <a:t>turistika, pracovní cesta?</a:t>
            </a:r>
          </a:p>
          <a:p>
            <a:pPr lvl="1"/>
            <a:r>
              <a:rPr lang="cs-CZ" sz="2400" dirty="0" smtClean="0"/>
              <a:t>rozsah </a:t>
            </a:r>
            <a:r>
              <a:rPr lang="cs-CZ" sz="2400" dirty="0"/>
              <a:t>pojištěných </a:t>
            </a:r>
            <a:r>
              <a:rPr lang="cs-CZ" sz="2400" dirty="0" smtClean="0"/>
              <a:t>aktivit: </a:t>
            </a:r>
            <a:r>
              <a:rPr lang="cs-CZ" sz="2200" dirty="0" smtClean="0"/>
              <a:t>rizikové sporty?</a:t>
            </a:r>
          </a:p>
          <a:p>
            <a:pPr lvl="1"/>
            <a:r>
              <a:rPr lang="cs-CZ" sz="2400" dirty="0" smtClean="0"/>
              <a:t>výše </a:t>
            </a:r>
            <a:r>
              <a:rPr lang="cs-CZ" sz="2400" dirty="0"/>
              <a:t>pojistných </a:t>
            </a:r>
            <a:r>
              <a:rPr lang="cs-CZ" sz="2400" dirty="0" smtClean="0"/>
              <a:t>limitů</a:t>
            </a:r>
          </a:p>
          <a:p>
            <a:pPr lvl="1"/>
            <a:r>
              <a:rPr lang="cs-CZ" sz="2400" dirty="0" smtClean="0"/>
              <a:t>výluky: </a:t>
            </a:r>
            <a:r>
              <a:rPr lang="cs-CZ" sz="2200" dirty="0" smtClean="0"/>
              <a:t>alkohol, drogy, chronické nemoci?</a:t>
            </a:r>
          </a:p>
          <a:p>
            <a:pPr lvl="2"/>
            <a:endParaRPr lang="cs-CZ" sz="2400" dirty="0"/>
          </a:p>
          <a:p>
            <a:r>
              <a:rPr lang="cs-CZ" sz="2400" dirty="0" smtClean="0"/>
              <a:t>výhody cestovního pojištění</a:t>
            </a:r>
          </a:p>
          <a:p>
            <a:pPr lvl="1"/>
            <a:r>
              <a:rPr lang="cs-CZ" sz="2200" dirty="0" smtClean="0"/>
              <a:t>asistenční služba</a:t>
            </a:r>
          </a:p>
          <a:p>
            <a:pPr lvl="1"/>
            <a:r>
              <a:rPr lang="cs-CZ" sz="2200" dirty="0" smtClean="0"/>
              <a:t>repatriace 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2769586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Přeshraniční péče – z hlediska </a:t>
            </a:r>
            <a:r>
              <a:rPr lang="cs-CZ" sz="3600" dirty="0" err="1" smtClean="0"/>
              <a:t>Mps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4863" y="3032739"/>
            <a:ext cx="11029615" cy="3678303"/>
          </a:xfrm>
        </p:spPr>
        <p:txBody>
          <a:bodyPr>
            <a:noAutofit/>
          </a:bodyPr>
          <a:lstStyle/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r>
              <a:rPr lang="cs-CZ" sz="2400" dirty="0" smtClean="0"/>
              <a:t>povaha vztahu mezi lékařem a pacientem v ČR:</a:t>
            </a:r>
          </a:p>
          <a:p>
            <a:r>
              <a:rPr lang="cs-CZ" altLang="cs-CZ" sz="2400" b="1" dirty="0" smtClean="0"/>
              <a:t>socialistické Československo</a:t>
            </a:r>
          </a:p>
          <a:p>
            <a:pPr lvl="1"/>
            <a:r>
              <a:rPr lang="cs-CZ" altLang="cs-CZ" sz="2200" dirty="0" smtClean="0"/>
              <a:t>veřejnoprávní </a:t>
            </a:r>
            <a:r>
              <a:rPr lang="cs-CZ" altLang="cs-CZ" sz="2200" dirty="0"/>
              <a:t>nárok na zdravotní </a:t>
            </a:r>
            <a:r>
              <a:rPr lang="cs-CZ" altLang="cs-CZ" sz="2200" dirty="0" smtClean="0"/>
              <a:t>péči</a:t>
            </a:r>
          </a:p>
          <a:p>
            <a:pPr lvl="1"/>
            <a:r>
              <a:rPr lang="cs-CZ" altLang="cs-CZ" sz="2400" dirty="0" err="1" smtClean="0"/>
              <a:t>správněprávní</a:t>
            </a:r>
            <a:r>
              <a:rPr lang="cs-CZ" altLang="cs-CZ" sz="2400" dirty="0" smtClean="0"/>
              <a:t> </a:t>
            </a:r>
            <a:r>
              <a:rPr lang="cs-CZ" altLang="cs-CZ" sz="2400" dirty="0"/>
              <a:t>vztah, mocenské postavení lékaře</a:t>
            </a:r>
          </a:p>
          <a:p>
            <a:r>
              <a:rPr lang="cs-CZ" altLang="cs-CZ" sz="2400" b="1" dirty="0"/>
              <a:t>Československo/ČR po </a:t>
            </a:r>
            <a:r>
              <a:rPr lang="cs-CZ" altLang="cs-CZ" sz="2400" b="1" dirty="0" smtClean="0"/>
              <a:t>1989</a:t>
            </a:r>
          </a:p>
          <a:p>
            <a:pPr lvl="1"/>
            <a:r>
              <a:rPr lang="cs-CZ" altLang="cs-CZ" sz="2200" dirty="0" smtClean="0"/>
              <a:t>diskuse </a:t>
            </a:r>
            <a:r>
              <a:rPr lang="cs-CZ" altLang="cs-CZ" sz="2200" dirty="0"/>
              <a:t>o správnosti tohoto </a:t>
            </a:r>
            <a:r>
              <a:rPr lang="cs-CZ" altLang="cs-CZ" sz="2200" dirty="0" smtClean="0"/>
              <a:t>pojetí</a:t>
            </a:r>
          </a:p>
          <a:p>
            <a:pPr lvl="2"/>
            <a:r>
              <a:rPr lang="cs-CZ" altLang="cs-CZ" sz="2200" dirty="0" smtClean="0"/>
              <a:t>zákon </a:t>
            </a:r>
            <a:r>
              <a:rPr lang="cs-CZ" altLang="cs-CZ" sz="2200" dirty="0"/>
              <a:t>o (specifických) zdravotních </a:t>
            </a:r>
            <a:r>
              <a:rPr lang="cs-CZ" altLang="cs-CZ" sz="2200" dirty="0" smtClean="0"/>
              <a:t>službách	</a:t>
            </a:r>
          </a:p>
          <a:p>
            <a:pPr lvl="2"/>
            <a:r>
              <a:rPr lang="cs-CZ" altLang="cs-CZ" sz="2400" dirty="0" smtClean="0"/>
              <a:t>NOZ </a:t>
            </a:r>
            <a:r>
              <a:rPr lang="cs-CZ" altLang="cs-CZ" sz="2400" dirty="0"/>
              <a:t>- § 2636 smlouva o péči o </a:t>
            </a:r>
            <a:r>
              <a:rPr lang="cs-CZ" altLang="cs-CZ" sz="2400" dirty="0" smtClean="0"/>
              <a:t>zdraví</a:t>
            </a:r>
          </a:p>
          <a:p>
            <a:pPr marL="630000" lvl="2" indent="0">
              <a:buNone/>
            </a:pPr>
            <a:endParaRPr lang="cs-CZ" altLang="cs-CZ" sz="2400" dirty="0"/>
          </a:p>
          <a:p>
            <a:r>
              <a:rPr lang="cs-CZ" altLang="cs-CZ" sz="2400" dirty="0"/>
              <a:t>Nizozemí, Německo, Itálie, </a:t>
            </a:r>
            <a:r>
              <a:rPr lang="cs-CZ" altLang="cs-CZ" sz="2400" dirty="0" smtClean="0"/>
              <a:t>Litva, Francie</a:t>
            </a:r>
            <a:r>
              <a:rPr lang="cs-CZ" altLang="cs-CZ" sz="2400" dirty="0"/>
              <a:t>, DFCR  </a:t>
            </a:r>
            <a:r>
              <a:rPr lang="cs-CZ" altLang="cs-CZ" sz="2400" b="1" dirty="0"/>
              <a:t>x</a:t>
            </a:r>
            <a:r>
              <a:rPr lang="cs-CZ" altLang="cs-CZ" sz="2400" dirty="0"/>
              <a:t>  Švédsko</a:t>
            </a:r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2825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title"/>
          </p:nvPr>
        </p:nvSpPr>
        <p:spPr>
          <a:xfrm>
            <a:off x="526446" y="537482"/>
            <a:ext cx="10972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dirty="0" smtClean="0"/>
              <a:t>Nařízení Řím I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83596" y="2057854"/>
            <a:ext cx="1097280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cs-CZ" sz="2400" dirty="0" smtClean="0"/>
              <a:t>Nařízení Evropského parlamentu a Rady (ES) č. 593/2008, o právu rozhodném pro smluvní závazkové vztahy</a:t>
            </a:r>
            <a:endParaRPr lang="cs-CZ" altLang="cs-CZ" sz="2400" dirty="0" smtClean="0"/>
          </a:p>
          <a:p>
            <a:pPr eaLnBrk="1" hangingPunct="1"/>
            <a:r>
              <a:rPr lang="cs-CZ" altLang="cs-CZ" sz="2400" dirty="0" smtClean="0"/>
              <a:t>aplikační přednost před národními právními předpisy (ZMPS)</a:t>
            </a:r>
          </a:p>
          <a:p>
            <a:pPr marL="0" indent="0" eaLnBrk="1" hangingPunct="1">
              <a:buNone/>
            </a:pPr>
            <a:endParaRPr lang="cs-CZ" altLang="cs-CZ" sz="2400" dirty="0" smtClean="0"/>
          </a:p>
          <a:p>
            <a:pPr marL="0" indent="0" eaLnBrk="1" hangingPunct="1">
              <a:buNone/>
            </a:pPr>
            <a:endParaRPr lang="cs-CZ" altLang="cs-CZ" sz="2400" dirty="0"/>
          </a:p>
          <a:p>
            <a:pPr marL="0" indent="0" eaLnBrk="1" hangingPunct="1">
              <a:buNone/>
            </a:pPr>
            <a:endParaRPr lang="cs-CZ" altLang="cs-CZ" sz="2400" dirty="0" smtClean="0"/>
          </a:p>
          <a:p>
            <a:pPr eaLnBrk="1" hangingPunct="1"/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3124579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/>
          <p:cNvSpPr>
            <a:spLocks noGrp="1" noChangeArrowheads="1"/>
          </p:cNvSpPr>
          <p:nvPr>
            <p:ph type="title"/>
          </p:nvPr>
        </p:nvSpPr>
        <p:spPr>
          <a:xfrm>
            <a:off x="526446" y="537482"/>
            <a:ext cx="10972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cs-CZ" altLang="cs-CZ" sz="3600" dirty="0" smtClean="0"/>
              <a:t>Nařízení Řím I</a:t>
            </a:r>
          </a:p>
        </p:txBody>
      </p:sp>
      <p:sp>
        <p:nvSpPr>
          <p:cNvPr id="717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550939" y="2825297"/>
            <a:ext cx="10972800" cy="4525963"/>
          </a:xfrm>
        </p:spPr>
        <p:txBody>
          <a:bodyPr>
            <a:normAutofit/>
          </a:bodyPr>
          <a:lstStyle/>
          <a:p>
            <a:r>
              <a:rPr lang="cs-CZ" sz="2400" dirty="0"/>
              <a:t>článek 3, </a:t>
            </a:r>
            <a:r>
              <a:rPr lang="cs-CZ" sz="2400" b="1" dirty="0"/>
              <a:t>volba práva</a:t>
            </a:r>
          </a:p>
          <a:p>
            <a:endParaRPr lang="cs-CZ" altLang="cs-CZ" sz="2400" dirty="0"/>
          </a:p>
          <a:p>
            <a:r>
              <a:rPr lang="cs-CZ" altLang="cs-CZ" sz="2400" dirty="0"/>
              <a:t>článek </a:t>
            </a:r>
            <a:r>
              <a:rPr lang="cs-CZ" altLang="cs-CZ" sz="2400" dirty="0" smtClean="0"/>
              <a:t>4</a:t>
            </a:r>
          </a:p>
          <a:p>
            <a:pPr lvl="1"/>
            <a:r>
              <a:rPr lang="cs-CZ" altLang="cs-CZ" sz="2400" dirty="0" smtClean="0"/>
              <a:t>poskytování </a:t>
            </a:r>
            <a:r>
              <a:rPr lang="cs-CZ" altLang="cs-CZ" sz="2400" dirty="0"/>
              <a:t>zdravotní péče je službou (x volný </a:t>
            </a:r>
            <a:r>
              <a:rPr lang="cs-CZ" altLang="cs-CZ" sz="2400" dirty="0" smtClean="0"/>
              <a:t>pohyb)</a:t>
            </a:r>
          </a:p>
          <a:p>
            <a:pPr lvl="1"/>
            <a:r>
              <a:rPr lang="cs-CZ" altLang="cs-CZ" sz="2400" dirty="0" smtClean="0"/>
              <a:t>rozhodné </a:t>
            </a:r>
            <a:r>
              <a:rPr lang="cs-CZ" altLang="cs-CZ" sz="2400" dirty="0"/>
              <a:t>právo = obvyklé </a:t>
            </a:r>
            <a:r>
              <a:rPr lang="cs-CZ" altLang="cs-CZ" sz="2400" b="1" dirty="0"/>
              <a:t>bydliště</a:t>
            </a:r>
            <a:r>
              <a:rPr lang="cs-CZ" altLang="cs-CZ" sz="2400" dirty="0"/>
              <a:t> poskytovatele služby, tedy</a:t>
            </a:r>
            <a:r>
              <a:rPr lang="cs-CZ" altLang="cs-CZ" sz="2400" b="1" dirty="0"/>
              <a:t> </a:t>
            </a:r>
            <a:r>
              <a:rPr lang="cs-CZ" altLang="cs-CZ" sz="2400" b="1" dirty="0" smtClean="0"/>
              <a:t>lékaře</a:t>
            </a:r>
          </a:p>
          <a:p>
            <a:pPr lvl="1"/>
            <a:endParaRPr lang="cs-CZ" altLang="cs-CZ" sz="2400" b="1" dirty="0"/>
          </a:p>
          <a:p>
            <a:r>
              <a:rPr lang="cs-CZ" altLang="cs-CZ" sz="2400" dirty="0" smtClean="0"/>
              <a:t>článek </a:t>
            </a:r>
            <a:r>
              <a:rPr lang="cs-CZ" altLang="cs-CZ" sz="2400" dirty="0"/>
              <a:t>6, pacient = spotřebitel?</a:t>
            </a:r>
          </a:p>
          <a:p>
            <a:pPr marL="0" indent="0" eaLnBrk="1" hangingPunct="1">
              <a:buNone/>
            </a:pPr>
            <a:endParaRPr lang="cs-CZ" altLang="cs-CZ" sz="2400" dirty="0" smtClean="0"/>
          </a:p>
          <a:p>
            <a:pPr marL="0" indent="0" eaLnBrk="1" hangingPunct="1">
              <a:buNone/>
            </a:pPr>
            <a:endParaRPr lang="cs-CZ" altLang="cs-CZ" sz="2400" dirty="0"/>
          </a:p>
          <a:p>
            <a:pPr marL="0" indent="0" eaLnBrk="1" hangingPunct="1">
              <a:buNone/>
            </a:pPr>
            <a:endParaRPr lang="cs-CZ" altLang="cs-CZ" sz="2400" dirty="0" smtClean="0"/>
          </a:p>
          <a:p>
            <a:pPr eaLnBrk="1" hangingPunct="1"/>
            <a:endParaRPr lang="cs-CZ" altLang="cs-CZ" sz="2400" dirty="0" smtClean="0"/>
          </a:p>
        </p:txBody>
      </p:sp>
    </p:spTree>
    <p:extLst>
      <p:ext uri="{BB962C8B-B14F-4D97-AF65-F5344CB8AC3E}">
        <p14:creationId xmlns:p14="http://schemas.microsoft.com/office/powerpoint/2010/main" val="1787781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Veřejné zdravotní pojištění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370" y="1935568"/>
            <a:ext cx="11029615" cy="4759146"/>
          </a:xfrm>
        </p:spPr>
        <p:txBody>
          <a:bodyPr>
            <a:normAutofit/>
          </a:bodyPr>
          <a:lstStyle/>
          <a:p>
            <a:r>
              <a:rPr lang="cs-CZ" sz="2400" dirty="0"/>
              <a:t>z</a:t>
            </a:r>
            <a:r>
              <a:rPr lang="cs-CZ" sz="2400" dirty="0" smtClean="0"/>
              <a:t>ákon 48/1997 Sb., o veřejném zdravotním pojištění („ZVZP“)</a:t>
            </a:r>
          </a:p>
          <a:p>
            <a:pPr lvl="1"/>
            <a:r>
              <a:rPr lang="cs-CZ" sz="2200" dirty="0"/>
              <a:t>t</a:t>
            </a:r>
            <a:r>
              <a:rPr lang="cs-CZ" sz="2200" dirty="0" smtClean="0"/>
              <a:t>eritoriální omezení</a:t>
            </a:r>
          </a:p>
          <a:p>
            <a:pPr lvl="1"/>
            <a:r>
              <a:rPr lang="cs-CZ" sz="2200" dirty="0" smtClean="0"/>
              <a:t>§ 14 odst. 1 ZVZP: </a:t>
            </a:r>
            <a:r>
              <a:rPr lang="cs-CZ" sz="2200" dirty="0"/>
              <a:t>„Ze zdravotního pojištění se hradí zdravotní služby poskytnuté na území České republiky</a:t>
            </a:r>
            <a:r>
              <a:rPr lang="cs-CZ" sz="2200" dirty="0" smtClean="0"/>
              <a:t>.“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sz="2400" dirty="0"/>
              <a:t>příklad: § </a:t>
            </a:r>
            <a:r>
              <a:rPr lang="cs-CZ" sz="2400" dirty="0" smtClean="0"/>
              <a:t>35a ZVZP: „Odběr </a:t>
            </a:r>
            <a:r>
              <a:rPr lang="cs-CZ" sz="2400" dirty="0"/>
              <a:t>tkání, buněk a orgánů od žijícího nebo zemřelého dárce, vyšetření potenciálních dárců nezbytná pro posouzení vhodnosti pro konkrétního příjemce, nezbytné nakládání s odebranými tkáněmi, buňkami a orgány a dopravu žijícího dárce nebo náhradu jeho cestovních nákladů a </a:t>
            </a:r>
            <a:r>
              <a:rPr lang="cs-CZ" sz="2400" u="sng" dirty="0"/>
              <a:t>dopravu zemřelého dárce hradí zdravotní pojišťovna příjemce</a:t>
            </a:r>
            <a:r>
              <a:rPr lang="cs-CZ" sz="2400" u="sng" dirty="0" smtClean="0"/>
              <a:t>.</a:t>
            </a:r>
            <a:r>
              <a:rPr lang="cs-CZ" sz="2400" dirty="0" smtClean="0"/>
              <a:t>“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5978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Veřejné zdravotní pojištění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9548" y="1788611"/>
            <a:ext cx="11029615" cy="482446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cs-CZ" dirty="0"/>
          </a:p>
          <a:p>
            <a:r>
              <a:rPr lang="cs-CZ" sz="2400" dirty="0"/>
              <a:t>v</a:t>
            </a:r>
            <a:r>
              <a:rPr lang="cs-CZ" sz="2400" dirty="0" smtClean="0"/>
              <a:t>ýjimky z principu teritoriality hrazení zdravotní péče:</a:t>
            </a:r>
          </a:p>
          <a:p>
            <a:pPr marL="0" indent="0">
              <a:buNone/>
            </a:pPr>
            <a:r>
              <a:rPr lang="cs-CZ" sz="2400" dirty="0" smtClean="0"/>
              <a:t>1) </a:t>
            </a:r>
            <a:r>
              <a:rPr lang="cs-CZ" sz="2400" u="sng" dirty="0" smtClean="0"/>
              <a:t>zákon o veřejném zdravotním pojištění (ZVZP)</a:t>
            </a:r>
          </a:p>
          <a:p>
            <a:pPr lvl="1"/>
            <a:r>
              <a:rPr lang="cs-CZ" sz="2200" dirty="0" smtClean="0"/>
              <a:t>§ 14 odst. 2 ZVZP</a:t>
            </a:r>
          </a:p>
          <a:p>
            <a:pPr lvl="1"/>
            <a:r>
              <a:rPr lang="cs-CZ" sz="2200" dirty="0" smtClean="0"/>
              <a:t>§ 16 ZVZP</a:t>
            </a:r>
          </a:p>
          <a:p>
            <a:pPr marL="0" indent="0">
              <a:buNone/>
            </a:pPr>
            <a:r>
              <a:rPr lang="cs-CZ" sz="2400" dirty="0" smtClean="0"/>
              <a:t>2) </a:t>
            </a:r>
            <a:r>
              <a:rPr lang="cs-CZ" sz="2400" u="sng" dirty="0" smtClean="0"/>
              <a:t>předpisy EU</a:t>
            </a:r>
          </a:p>
          <a:p>
            <a:pPr lvl="1"/>
            <a:r>
              <a:rPr lang="cs-CZ" sz="2200" dirty="0"/>
              <a:t>k</a:t>
            </a:r>
            <a:r>
              <a:rPr lang="cs-CZ" sz="2200" dirty="0" smtClean="0"/>
              <a:t>oordinační nařízení</a:t>
            </a:r>
          </a:p>
          <a:p>
            <a:pPr lvl="1"/>
            <a:r>
              <a:rPr lang="cs-CZ" sz="2200" dirty="0"/>
              <a:t>s</a:t>
            </a:r>
            <a:r>
              <a:rPr lang="cs-CZ" sz="2200" dirty="0" smtClean="0"/>
              <a:t>měrnice o </a:t>
            </a:r>
            <a:r>
              <a:rPr lang="cs-CZ" sz="2200" dirty="0"/>
              <a:t>uplatňování práv pacientů v přeshraniční zdravotní </a:t>
            </a:r>
            <a:r>
              <a:rPr lang="cs-CZ" sz="2200" dirty="0" smtClean="0"/>
              <a:t>péči</a:t>
            </a:r>
          </a:p>
          <a:p>
            <a:pPr lvl="2"/>
            <a:r>
              <a:rPr lang="cs-CZ" sz="2200" dirty="0" smtClean="0"/>
              <a:t>§ 11 odst. 1 </a:t>
            </a:r>
            <a:r>
              <a:rPr lang="cs-CZ" sz="2200" dirty="0" err="1" smtClean="0"/>
              <a:t>písm</a:t>
            </a:r>
            <a:r>
              <a:rPr lang="cs-CZ" sz="2200" dirty="0" smtClean="0"/>
              <a:t> m) + § 14 odst. 3 ZVZP</a:t>
            </a:r>
          </a:p>
          <a:p>
            <a:pPr marL="0" indent="0">
              <a:buNone/>
            </a:pPr>
            <a:r>
              <a:rPr lang="cs-CZ" sz="2400" dirty="0" smtClean="0"/>
              <a:t>3) </a:t>
            </a:r>
            <a:r>
              <a:rPr lang="cs-CZ" sz="2400" u="sng" dirty="0" smtClean="0"/>
              <a:t>bilaterální mezinárodní smlouvy </a:t>
            </a:r>
          </a:p>
          <a:p>
            <a:pPr marL="630000" lvl="2" indent="0">
              <a:buNone/>
            </a:pPr>
            <a:endParaRPr lang="cs-CZ" dirty="0"/>
          </a:p>
          <a:p>
            <a:pPr marL="630000" lvl="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524496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§ 14 odst. 2 </a:t>
            </a:r>
            <a:r>
              <a:rPr lang="cs-CZ" sz="3600" dirty="0" smtClean="0"/>
              <a:t>ZVZP – neodkladná péče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1384" y="2245811"/>
            <a:ext cx="11029615" cy="482446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§ 14 odst. 2 ZVZP:</a:t>
            </a:r>
          </a:p>
          <a:p>
            <a:pPr marL="0" indent="0">
              <a:buNone/>
            </a:pPr>
            <a:r>
              <a:rPr lang="cs-CZ" sz="2400" dirty="0" smtClean="0"/>
              <a:t>„</a:t>
            </a:r>
            <a:r>
              <a:rPr lang="cs-CZ" sz="2400" dirty="0"/>
              <a:t>Ze zdravotního pojištění se pojištěnci na základě jeho žádosti poskytne náhrada nákladů vynaložených na neodkladnou zdravotní péči, jejíž potřeba nastala během jeho pobytu v cizině, a to pouze do výše stanovené pro úhradu takových služeb, pokud by byly poskytnuty na území České republiky</a:t>
            </a:r>
            <a:r>
              <a:rPr lang="cs-CZ" sz="2400" dirty="0" smtClean="0"/>
              <a:t>.“</a:t>
            </a:r>
          </a:p>
          <a:p>
            <a:pPr marL="0" indent="0">
              <a:buNone/>
            </a:pPr>
            <a:endParaRPr lang="cs-CZ" sz="2400" dirty="0"/>
          </a:p>
          <a:p>
            <a:pPr lvl="1">
              <a:buFontTx/>
              <a:buChar char="-"/>
            </a:pPr>
            <a:r>
              <a:rPr lang="cs-CZ" sz="2400" dirty="0"/>
              <a:t>r</a:t>
            </a:r>
            <a:r>
              <a:rPr lang="cs-CZ" sz="2400" dirty="0" smtClean="0"/>
              <a:t>efundace vynaložených nákladů</a:t>
            </a:r>
          </a:p>
          <a:p>
            <a:pPr lvl="1">
              <a:buFontTx/>
              <a:buChar char="-"/>
            </a:pPr>
            <a:r>
              <a:rPr lang="cs-CZ" sz="2400" dirty="0"/>
              <a:t>n</a:t>
            </a:r>
            <a:r>
              <a:rPr lang="cs-CZ" sz="2400" dirty="0" smtClean="0"/>
              <a:t>eodkladná péče (potřeba péče nastala v cizině)</a:t>
            </a:r>
          </a:p>
          <a:p>
            <a:pPr lvl="1">
              <a:buFontTx/>
              <a:buChar char="-"/>
            </a:pPr>
            <a:r>
              <a:rPr lang="cs-CZ" sz="2400" dirty="0"/>
              <a:t>n</a:t>
            </a:r>
            <a:r>
              <a:rPr lang="cs-CZ" sz="2400" dirty="0" smtClean="0"/>
              <a:t>áhrada do výše českých cen</a:t>
            </a:r>
          </a:p>
          <a:p>
            <a:pPr>
              <a:buFontTx/>
              <a:buChar char="-"/>
            </a:pP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630000" lvl="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3977704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Line 32"/>
          <p:cNvSpPr>
            <a:spLocks noChangeShapeType="1"/>
          </p:cNvSpPr>
          <p:nvPr/>
        </p:nvSpPr>
        <p:spPr bwMode="auto">
          <a:xfrm>
            <a:off x="2571419" y="4301354"/>
            <a:ext cx="820778" cy="493551"/>
          </a:xfrm>
          <a:prstGeom prst="line">
            <a:avLst/>
          </a:prstGeom>
          <a:noFill/>
          <a:ln w="38100" cap="sq">
            <a:solidFill>
              <a:srgbClr val="99FF33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494695" y="1000805"/>
            <a:ext cx="11657693" cy="684212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cs-CZ" sz="3500" dirty="0"/>
              <a:t>§ 14 odst. 2 ZVZP – neodkladná </a:t>
            </a:r>
            <a:r>
              <a:rPr lang="cs-CZ" sz="3500" dirty="0" smtClean="0"/>
              <a:t>péče -Refundace</a:t>
            </a:r>
            <a:endParaRPr sz="3500" dirty="0"/>
          </a:p>
        </p:txBody>
      </p:sp>
      <p:sp>
        <p:nvSpPr>
          <p:cNvPr id="19460" name="Line 3"/>
          <p:cNvSpPr>
            <a:spLocks noChangeShapeType="1"/>
          </p:cNvSpPr>
          <p:nvPr/>
        </p:nvSpPr>
        <p:spPr bwMode="auto">
          <a:xfrm>
            <a:off x="5715000" y="1891110"/>
            <a:ext cx="0" cy="4933950"/>
          </a:xfrm>
          <a:prstGeom prst="line">
            <a:avLst/>
          </a:prstGeom>
          <a:noFill/>
          <a:ln w="57150">
            <a:solidFill>
              <a:schemeClr val="accent2"/>
            </a:solidFill>
            <a:prstDash val="dash"/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19461" name="Text Box 4"/>
          <p:cNvSpPr txBox="1">
            <a:spLocks noChangeArrowheads="1"/>
          </p:cNvSpPr>
          <p:nvPr/>
        </p:nvSpPr>
        <p:spPr bwMode="auto">
          <a:xfrm>
            <a:off x="801309" y="1903064"/>
            <a:ext cx="436789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prstClr val="black"/>
                </a:solidFill>
                <a:latin typeface="Times New Roman" pitchFamily="18" charset="0"/>
              </a:rPr>
              <a:t>Pojištěnec ČR v zahraničí</a:t>
            </a:r>
            <a:endParaRPr lang="cs-CZ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19462" name="Text Box 5"/>
          <p:cNvSpPr txBox="1">
            <a:spLocks noChangeArrowheads="1"/>
          </p:cNvSpPr>
          <p:nvPr/>
        </p:nvSpPr>
        <p:spPr bwMode="auto">
          <a:xfrm>
            <a:off x="7269692" y="1903064"/>
            <a:ext cx="363431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400" b="1" dirty="0" smtClean="0">
                <a:solidFill>
                  <a:prstClr val="black"/>
                </a:solidFill>
                <a:latin typeface="Times New Roman" pitchFamily="18" charset="0"/>
              </a:rPr>
              <a:t>ČR</a:t>
            </a:r>
            <a:endParaRPr lang="cs-CZ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pic>
        <p:nvPicPr>
          <p:cNvPr id="19463" name="Picture 6" descr="PALAZZO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13129" y="4284969"/>
            <a:ext cx="1608667" cy="941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6" name="Text Box 9"/>
          <p:cNvSpPr txBox="1">
            <a:spLocks noChangeArrowheads="1"/>
          </p:cNvSpPr>
          <p:nvPr/>
        </p:nvSpPr>
        <p:spPr bwMode="auto">
          <a:xfrm>
            <a:off x="9243484" y="3511581"/>
            <a:ext cx="1905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cs-CZ" sz="2000" b="1" dirty="0" smtClean="0">
                <a:solidFill>
                  <a:prstClr val="black"/>
                </a:solidFill>
                <a:latin typeface="Times New Roman" pitchFamily="18" charset="0"/>
              </a:rPr>
              <a:t>Zdravotní pojišťovna</a:t>
            </a:r>
            <a:endParaRPr lang="cs-CZ" sz="24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pic>
        <p:nvPicPr>
          <p:cNvPr id="25610" name="Picture 10" descr="MANPOS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2859" y="3551179"/>
            <a:ext cx="503767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69" name="Picture 12" descr="ALPINE_H"/>
          <p:cNvSpPr>
            <a:spLocks noChangeAspect="1" noChangeArrowheads="1"/>
          </p:cNvSpPr>
          <p:nvPr/>
        </p:nvSpPr>
        <p:spPr bwMode="auto">
          <a:xfrm>
            <a:off x="9565217" y="3103110"/>
            <a:ext cx="1583267" cy="923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5618" name="Line 18"/>
          <p:cNvSpPr>
            <a:spLocks noChangeShapeType="1"/>
          </p:cNvSpPr>
          <p:nvPr/>
        </p:nvSpPr>
        <p:spPr bwMode="auto">
          <a:xfrm>
            <a:off x="2571419" y="3979936"/>
            <a:ext cx="820779" cy="463228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25619" name="Picture 19" descr="MEDICAL"/>
          <p:cNvSpPr>
            <a:spLocks noChangeAspect="1" noChangeArrowheads="1"/>
          </p:cNvSpPr>
          <p:nvPr/>
        </p:nvSpPr>
        <p:spPr bwMode="auto">
          <a:xfrm>
            <a:off x="9588500" y="2543175"/>
            <a:ext cx="5334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>
              <a:solidFill>
                <a:prstClr val="black"/>
              </a:solidFill>
            </a:endParaRPr>
          </a:p>
        </p:txBody>
      </p:sp>
      <p:pic>
        <p:nvPicPr>
          <p:cNvPr id="25623" name="Picture 23" descr="DOLLA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70658" y="4433925"/>
            <a:ext cx="622300" cy="20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8" name="Picture 19" descr="MEDICA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0061" y="4443164"/>
            <a:ext cx="698500" cy="523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10" descr="MANPOSE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7808" y="3708151"/>
            <a:ext cx="503767" cy="99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2" name="Line 18"/>
          <p:cNvSpPr>
            <a:spLocks noChangeShapeType="1"/>
          </p:cNvSpPr>
          <p:nvPr/>
        </p:nvSpPr>
        <p:spPr bwMode="auto">
          <a:xfrm flipH="1" flipV="1">
            <a:off x="7947960" y="4196569"/>
            <a:ext cx="1295524" cy="418410"/>
          </a:xfrm>
          <a:prstGeom prst="line">
            <a:avLst/>
          </a:prstGeom>
          <a:noFill/>
          <a:ln w="38100" cap="sq">
            <a:solidFill>
              <a:schemeClr val="tx1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sp>
        <p:nvSpPr>
          <p:cNvPr id="43" name="Line 32"/>
          <p:cNvSpPr>
            <a:spLocks noChangeShapeType="1"/>
          </p:cNvSpPr>
          <p:nvPr/>
        </p:nvSpPr>
        <p:spPr bwMode="auto">
          <a:xfrm flipH="1" flipV="1">
            <a:off x="7766792" y="4526885"/>
            <a:ext cx="1320055" cy="440154"/>
          </a:xfrm>
          <a:prstGeom prst="line">
            <a:avLst/>
          </a:prstGeom>
          <a:noFill/>
          <a:ln w="38100" cap="sq">
            <a:solidFill>
              <a:srgbClr val="99FF33"/>
            </a:solidFill>
            <a:round/>
            <a:headEnd type="none" w="sm" len="sm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>
              <a:solidFill>
                <a:prstClr val="black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5669" y="4641320"/>
            <a:ext cx="622300" cy="2016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40032" y="4230291"/>
            <a:ext cx="573088" cy="255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26846604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5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12" dur="1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4" presetClass="entr" presetSubtype="3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21" dur="5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4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30" dur="500"/>
                                        <p:tgtEl>
                                          <p:spTgt spid="256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1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0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0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  <p:bldP spid="25618" grpId="0" animBg="1"/>
      <p:bldP spid="25619" grpId="0" animBg="1"/>
      <p:bldP spid="42" grpId="0" animBg="1"/>
      <p:bldP spid="4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§ 14 odst. 2 </a:t>
            </a:r>
            <a:r>
              <a:rPr lang="cs-CZ" sz="3600" dirty="0" smtClean="0"/>
              <a:t>ZVZP – neodkladná péče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1384" y="1911076"/>
            <a:ext cx="11029615" cy="49469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dirty="0" smtClean="0"/>
              <a:t>Paní Dvořáková si na dovolené v Brazílii zlomí nohu a podstoupí zde ošetření, které uhradí. Po návratu žádá o refundaci vynaložených nákladů.</a:t>
            </a:r>
          </a:p>
          <a:p>
            <a:pPr marL="0" indent="0">
              <a:buNone/>
            </a:pPr>
            <a:endParaRPr lang="cs-CZ" sz="2400" dirty="0" smtClean="0"/>
          </a:p>
          <a:p>
            <a:pPr marL="0" indent="0">
              <a:buNone/>
            </a:pPr>
            <a:r>
              <a:rPr lang="cs-CZ" sz="2400" dirty="0" smtClean="0"/>
              <a:t>Pan Novák je chronicky nemocný.  V důsledku své nemoci je při svém pobytu v Japonsku nucen podstoupit v místní nemocnici dialýzu ledvin. Po návratu žádá o refundaci vynaložených nákladů.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 smtClean="0"/>
              <a:t>Paní Švédová je těhotná. Během těhotenství odjede na návštěvu za sestrou do Kazachstánu, kde nakonec i porodí. </a:t>
            </a:r>
            <a:r>
              <a:rPr lang="cs-CZ" sz="2400" dirty="0"/>
              <a:t>Po návratu žádá o refundaci vynaložených nákladů.</a:t>
            </a:r>
          </a:p>
          <a:p>
            <a:pPr marL="0" indent="0">
              <a:buNone/>
            </a:pPr>
            <a:endParaRPr lang="cs-CZ" dirty="0"/>
          </a:p>
          <a:p>
            <a:pPr marL="630000" lvl="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029870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§ </a:t>
            </a:r>
            <a:r>
              <a:rPr lang="cs-CZ" sz="3600" dirty="0" smtClean="0"/>
              <a:t>16 ZVZP – Jediná možnost léčby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99549" y="2172333"/>
            <a:ext cx="11029615" cy="494692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cs-CZ" sz="2400" dirty="0" smtClean="0"/>
              <a:t>§ 16 ZVZP: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(1) Příslušná zdravotní pojišťovna hradí ve výjimečných případech zdravotní služby jinak zdravotní pojišťovnou nehrazené, je-li poskytnutí takových zdravotních služeb jedinou možností z hlediska zdravotního stavu pojištěnce</a:t>
            </a:r>
            <a:r>
              <a:rPr lang="cs-CZ" sz="2400" dirty="0" smtClean="0"/>
              <a:t>.</a:t>
            </a:r>
            <a:endParaRPr lang="cs-CZ" sz="2400" dirty="0"/>
          </a:p>
          <a:p>
            <a:pPr marL="0" indent="0">
              <a:buNone/>
            </a:pPr>
            <a:r>
              <a:rPr lang="cs-CZ" sz="2400" dirty="0"/>
              <a:t>(2) S výjimkou případů, kdy hrozí nebezpečí z prodlení, je poskytnutí zdravotních služeb podle předchozího odstavce vázáno na předchozí souhlas revizního lékaře</a:t>
            </a:r>
            <a:r>
              <a:rPr lang="cs-CZ" sz="2400" dirty="0" smtClean="0"/>
              <a:t>.</a:t>
            </a:r>
          </a:p>
          <a:p>
            <a:pPr marL="0" indent="0">
              <a:buNone/>
            </a:pPr>
            <a:endParaRPr lang="cs-CZ" sz="2400" dirty="0"/>
          </a:p>
          <a:p>
            <a:pPr lvl="1">
              <a:buFontTx/>
              <a:buChar char="-"/>
            </a:pPr>
            <a:r>
              <a:rPr lang="cs-CZ" sz="2400" dirty="0" smtClean="0"/>
              <a:t>péče jinak nehrazená, pokud se jedná o jedinou možnost léčba</a:t>
            </a:r>
          </a:p>
          <a:p>
            <a:pPr lvl="1">
              <a:buFontTx/>
              <a:buChar char="-"/>
            </a:pPr>
            <a:r>
              <a:rPr lang="cs-CZ" sz="2400" dirty="0"/>
              <a:t>v</a:t>
            </a:r>
            <a:r>
              <a:rPr lang="cs-CZ" sz="2400" dirty="0" smtClean="0"/>
              <a:t>e výjimečných případech – nejasná interpretace</a:t>
            </a:r>
          </a:p>
          <a:p>
            <a:pPr lvl="1">
              <a:buFontTx/>
              <a:buChar char="-"/>
            </a:pPr>
            <a:r>
              <a:rPr lang="cs-CZ" sz="2400" dirty="0"/>
              <a:t>m</a:t>
            </a:r>
            <a:r>
              <a:rPr lang="cs-CZ" sz="2400" dirty="0" smtClean="0"/>
              <a:t>usí být předem schválená</a:t>
            </a:r>
          </a:p>
          <a:p>
            <a:pPr lvl="1">
              <a:buFontTx/>
              <a:buChar char="-"/>
            </a:pPr>
            <a:r>
              <a:rPr lang="cs-CZ" sz="2400" dirty="0"/>
              <a:t>v</a:t>
            </a:r>
            <a:r>
              <a:rPr lang="cs-CZ" sz="2400" dirty="0" smtClean="0"/>
              <a:t>ětšina žádosti se týká vnitrostátní péče, může se však použít i pro přeshraniční</a:t>
            </a:r>
            <a:endParaRPr lang="cs-CZ" sz="2400" dirty="0"/>
          </a:p>
          <a:p>
            <a:pPr marL="0" indent="0">
              <a:buNone/>
            </a:pPr>
            <a:endParaRPr lang="cs-CZ" dirty="0"/>
          </a:p>
          <a:p>
            <a:pPr marL="630000" lvl="2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1110353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videnda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4D1434"/>
      </a:accent1>
      <a:accent2>
        <a:srgbClr val="903163"/>
      </a:accent2>
      <a:accent3>
        <a:srgbClr val="B2324B"/>
      </a:accent3>
      <a:accent4>
        <a:srgbClr val="969FA7"/>
      </a:accent4>
      <a:accent5>
        <a:srgbClr val="66B1CE"/>
      </a:accent5>
      <a:accent6>
        <a:srgbClr val="40619D"/>
      </a:accent6>
      <a:hlink>
        <a:srgbClr val="828282"/>
      </a:hlink>
      <a:folHlink>
        <a:srgbClr val="A5A5A5"/>
      </a:folHlink>
    </a:clrScheme>
    <a:fontScheme name="Dividend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Dividend" id="{9697A71B-4AB7-4A1A-BD5B-BB2D22835B57}" vid="{C21699FF-00E4-43C8-BBCC-D7E5536C3717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TM03457464[[fn=Dividenda]]</Template>
  <TotalTime>14841</TotalTime>
  <Words>1580</Words>
  <Application>Microsoft Office PowerPoint</Application>
  <PresentationFormat>Vlastní</PresentationFormat>
  <Paragraphs>239</Paragraphs>
  <Slides>32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32</vt:i4>
      </vt:variant>
    </vt:vector>
  </HeadingPairs>
  <TitlesOfParts>
    <vt:vector size="33" baseType="lpstr">
      <vt:lpstr>Dividenda</vt:lpstr>
      <vt:lpstr>Přeshraniční zdravotní péče</vt:lpstr>
      <vt:lpstr>Přeshraniční zdravotní péče</vt:lpstr>
      <vt:lpstr>Komerční Cestovní pojištění</vt:lpstr>
      <vt:lpstr>Veřejné zdravotní pojištění</vt:lpstr>
      <vt:lpstr>Veřejné zdravotní pojištění</vt:lpstr>
      <vt:lpstr>§ 14 odst. 2 ZVZP – neodkladná péče</vt:lpstr>
      <vt:lpstr>§ 14 odst. 2 ZVZP – neodkladná péče -Refundace</vt:lpstr>
      <vt:lpstr>§ 14 odst. 2 ZVZP – neodkladná péče</vt:lpstr>
      <vt:lpstr>§ 16 ZVZP – Jediná možnost léčby</vt:lpstr>
      <vt:lpstr>Žádosti podle § 16 u VZP období 2013 - 2017</vt:lpstr>
      <vt:lpstr>Přeshraniční zdravotní péče v Evropské unii</vt:lpstr>
      <vt:lpstr>Volný pohyb  v oblasti zdravotnictví</vt:lpstr>
      <vt:lpstr>Volný pohyb  v oblasti zdravotnictví</vt:lpstr>
      <vt:lpstr>Koordinace sociálního zabezpečení v EU</vt:lpstr>
      <vt:lpstr>Nutná a nezbytná zdravotní péče</vt:lpstr>
      <vt:lpstr>Poskytování zdravotní péče – administrativní postup - přeúčtování</vt:lpstr>
      <vt:lpstr>nezbytná zdravotní péče – přeúčtování</vt:lpstr>
      <vt:lpstr>nezbytná zdravotní péče – přeúčtování</vt:lpstr>
      <vt:lpstr>plánovaná zdravotní péče – nařízení</vt:lpstr>
      <vt:lpstr>plánovaná zdravotní péče – nařízení</vt:lpstr>
      <vt:lpstr>plánovaná zdravotní péče – směrnice</vt:lpstr>
      <vt:lpstr>plánovaná zdravotní péče – směrnice</vt:lpstr>
      <vt:lpstr>plánovaná zdravotní péče – směrnice</vt:lpstr>
      <vt:lpstr>plánovaná zdravotní péče – směrnice - Refundace</vt:lpstr>
      <vt:lpstr>Bilaterální mezinárodní smlouvy</vt:lpstr>
      <vt:lpstr>Bilaterální mezinárodní smlouvy</vt:lpstr>
      <vt:lpstr>Hrazení přeshraniční péče - SHRNUTÍ</vt:lpstr>
      <vt:lpstr>vzájemné uznávání lékařských předpisů v EU</vt:lpstr>
      <vt:lpstr>Přeshraniční péče – z hlediska Mps</vt:lpstr>
      <vt:lpstr>Přeshraniční péče – z hlediska Mps</vt:lpstr>
      <vt:lpstr>Nařízení Řím I</vt:lpstr>
      <vt:lpstr>Nařízení Řím I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Přeshraniční zdravotní péče</dc:title>
  <dc:creator>Iva Sim</dc:creator>
  <cp:lastModifiedBy>Iva Šimková</cp:lastModifiedBy>
  <cp:revision>83</cp:revision>
  <cp:lastPrinted>2018-12-03T14:42:32Z</cp:lastPrinted>
  <dcterms:created xsi:type="dcterms:W3CDTF">2018-11-20T15:40:16Z</dcterms:created>
  <dcterms:modified xsi:type="dcterms:W3CDTF">2018-12-03T15:24:44Z</dcterms:modified>
</cp:coreProperties>
</file>