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80" r:id="rId5"/>
    <p:sldId id="281" r:id="rId6"/>
    <p:sldId id="282" r:id="rId7"/>
    <p:sldId id="273" r:id="rId8"/>
    <p:sldId id="263" r:id="rId9"/>
    <p:sldId id="265" r:id="rId10"/>
    <p:sldId id="275" r:id="rId11"/>
    <p:sldId id="283" r:id="rId12"/>
    <p:sldId id="262" r:id="rId13"/>
    <p:sldId id="261" r:id="rId14"/>
    <p:sldId id="260" r:id="rId15"/>
    <p:sldId id="271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8C8D86"/>
    <a:srgbClr val="EBD08B"/>
    <a:srgbClr val="7FB7D9"/>
    <a:srgbClr val="99A9AC"/>
    <a:srgbClr val="A0AC9A"/>
    <a:srgbClr val="C890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7. 10. 2018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ŘÍMSKOPRÁVNÍ RECEPCE 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</a:t>
            </a:r>
            <a:r>
              <a:rPr lang="cs-CZ" dirty="0"/>
              <a:t>R</a:t>
            </a:r>
            <a:r>
              <a:rPr lang="cs-CZ" dirty="0" smtClean="0"/>
              <a:t>azim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5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72" y="504369"/>
            <a:ext cx="9783369" cy="5892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Ovál 3"/>
          <p:cNvSpPr/>
          <p:nvPr/>
        </p:nvSpPr>
        <p:spPr>
          <a:xfrm>
            <a:off x="7062338" y="1898105"/>
            <a:ext cx="431074" cy="1117926"/>
          </a:xfrm>
          <a:prstGeom prst="ellipse">
            <a:avLst/>
          </a:prstGeom>
          <a:solidFill>
            <a:schemeClr val="accent6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7062338" y="3631603"/>
            <a:ext cx="431074" cy="1084088"/>
          </a:xfrm>
          <a:prstGeom prst="ellipse">
            <a:avLst/>
          </a:prstGeom>
          <a:solidFill>
            <a:schemeClr val="accent4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811204" y="2272402"/>
            <a:ext cx="289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C89095"/>
                </a:solidFill>
              </a:rPr>
              <a:t>Codex</a:t>
            </a:r>
            <a:r>
              <a:rPr lang="cs-CZ" b="1" dirty="0" smtClean="0">
                <a:solidFill>
                  <a:srgbClr val="C89095"/>
                </a:solidFill>
              </a:rPr>
              <a:t> primus = </a:t>
            </a:r>
            <a:r>
              <a:rPr lang="cs-CZ" b="1" dirty="0" err="1" smtClean="0">
                <a:solidFill>
                  <a:srgbClr val="C89095"/>
                </a:solidFill>
              </a:rPr>
              <a:t>Florentinus</a:t>
            </a:r>
            <a:endParaRPr lang="cs-CZ" b="1" dirty="0">
              <a:solidFill>
                <a:srgbClr val="C89095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937585" y="3965092"/>
            <a:ext cx="2768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A0AC9A"/>
                </a:solidFill>
              </a:rPr>
              <a:t>Codex</a:t>
            </a:r>
            <a:r>
              <a:rPr lang="cs-CZ" b="1" dirty="0" smtClean="0">
                <a:solidFill>
                  <a:srgbClr val="A0AC9A"/>
                </a:solidFill>
              </a:rPr>
              <a:t> </a:t>
            </a:r>
            <a:r>
              <a:rPr lang="cs-CZ" b="1" dirty="0" err="1" smtClean="0">
                <a:solidFill>
                  <a:srgbClr val="A0AC9A"/>
                </a:solidFill>
              </a:rPr>
              <a:t>secundus</a:t>
            </a:r>
            <a:r>
              <a:rPr lang="cs-CZ" b="1" dirty="0" smtClean="0">
                <a:solidFill>
                  <a:srgbClr val="A0AC9A"/>
                </a:solidFill>
              </a:rPr>
              <a:t> = </a:t>
            </a:r>
            <a:r>
              <a:rPr lang="cs-CZ" b="1" dirty="0" err="1" smtClean="0">
                <a:solidFill>
                  <a:srgbClr val="A0AC9A"/>
                </a:solidFill>
              </a:rPr>
              <a:t>Vulgata</a:t>
            </a:r>
            <a:endParaRPr lang="cs-CZ" b="1" dirty="0">
              <a:solidFill>
                <a:srgbClr val="A0AC9A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3984172" y="4715691"/>
            <a:ext cx="2899954" cy="1449977"/>
          </a:xfrm>
          <a:prstGeom prst="ellipse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345004" y="4831155"/>
            <a:ext cx="20168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7FB7D9"/>
                </a:solidFill>
              </a:rPr>
              <a:t>P = Paříž</a:t>
            </a:r>
          </a:p>
          <a:p>
            <a:r>
              <a:rPr lang="cs-CZ" b="1" dirty="0" smtClean="0">
                <a:solidFill>
                  <a:srgbClr val="7FB7D9"/>
                </a:solidFill>
              </a:rPr>
              <a:t>V = Vatikán</a:t>
            </a:r>
          </a:p>
          <a:p>
            <a:r>
              <a:rPr lang="cs-CZ" b="1" dirty="0" smtClean="0">
                <a:solidFill>
                  <a:srgbClr val="7FB7D9"/>
                </a:solidFill>
              </a:rPr>
              <a:t>U = (Univ.) Padova</a:t>
            </a:r>
          </a:p>
          <a:p>
            <a:r>
              <a:rPr lang="cs-CZ" b="1" dirty="0" smtClean="0">
                <a:solidFill>
                  <a:srgbClr val="7FB7D9"/>
                </a:solidFill>
              </a:rPr>
              <a:t>L = Lipsko</a:t>
            </a:r>
            <a:endParaRPr lang="cs-CZ" b="1" dirty="0">
              <a:solidFill>
                <a:srgbClr val="7FB7D9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1710461" y="2035990"/>
            <a:ext cx="5351877" cy="1148081"/>
          </a:xfrm>
          <a:prstGeom prst="ellipse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345004" y="3321956"/>
            <a:ext cx="42232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EBD08B"/>
                </a:solidFill>
              </a:rPr>
              <a:t>G = sb. </a:t>
            </a:r>
            <a:r>
              <a:rPr lang="cs-CZ" b="1" dirty="0" err="1" smtClean="0">
                <a:solidFill>
                  <a:srgbClr val="EBD08B"/>
                </a:solidFill>
              </a:rPr>
              <a:t>zeměměř</a:t>
            </a:r>
            <a:r>
              <a:rPr lang="cs-CZ" b="1" dirty="0" smtClean="0">
                <a:solidFill>
                  <a:srgbClr val="EBD08B"/>
                </a:solidFill>
              </a:rPr>
              <a:t>. spisů (lat. </a:t>
            </a:r>
            <a:r>
              <a:rPr lang="cs-CZ" b="1" u="sng" dirty="0" err="1" smtClean="0">
                <a:solidFill>
                  <a:srgbClr val="EBD08B"/>
                </a:solidFill>
              </a:rPr>
              <a:t>g</a:t>
            </a:r>
            <a:r>
              <a:rPr lang="cs-CZ" b="1" dirty="0" err="1" smtClean="0">
                <a:solidFill>
                  <a:srgbClr val="EBD08B"/>
                </a:solidFill>
              </a:rPr>
              <a:t>romaticus</a:t>
            </a:r>
            <a:r>
              <a:rPr lang="cs-CZ" b="1" dirty="0" smtClean="0">
                <a:solidFill>
                  <a:srgbClr val="EBD08B"/>
                </a:solidFill>
              </a:rPr>
              <a:t>)</a:t>
            </a:r>
          </a:p>
          <a:p>
            <a:r>
              <a:rPr lang="cs-CZ" b="1" dirty="0" smtClean="0">
                <a:solidFill>
                  <a:srgbClr val="EBD08B"/>
                </a:solidFill>
              </a:rPr>
              <a:t>N = Neapol</a:t>
            </a:r>
          </a:p>
          <a:p>
            <a:r>
              <a:rPr lang="cs-CZ" b="1" dirty="0" smtClean="0">
                <a:solidFill>
                  <a:srgbClr val="EBD08B"/>
                </a:solidFill>
              </a:rPr>
              <a:t>R = Berlín (z fondů zámecké knih. </a:t>
            </a:r>
            <a:r>
              <a:rPr lang="cs-CZ" b="1" dirty="0" err="1" smtClean="0">
                <a:solidFill>
                  <a:srgbClr val="EBD08B"/>
                </a:solidFill>
              </a:rPr>
              <a:t>Rosny</a:t>
            </a:r>
            <a:r>
              <a:rPr lang="cs-CZ" b="1" dirty="0" smtClean="0">
                <a:solidFill>
                  <a:srgbClr val="EBD08B"/>
                </a:solidFill>
              </a:rPr>
              <a:t>) </a:t>
            </a:r>
            <a:endParaRPr lang="cs-CZ" b="1" dirty="0">
              <a:solidFill>
                <a:srgbClr val="EBD0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98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72" y="202474"/>
            <a:ext cx="4256039" cy="64661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8412" y="202473"/>
            <a:ext cx="4303272" cy="64661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497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092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Bádání o recepci ŘP v českých zemích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6160" y="1825624"/>
            <a:ext cx="10901680" cy="4778375"/>
          </a:xfrm>
        </p:spPr>
        <p:txBody>
          <a:bodyPr/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Emil Ott </a:t>
            </a:r>
            <a:r>
              <a:rPr lang="cs-CZ" sz="24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 </a:t>
            </a:r>
            <a:r>
              <a:rPr lang="cs-CZ" sz="24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římskokan</a:t>
            </a:r>
            <a:r>
              <a:rPr lang="cs-CZ" sz="24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 proces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dirty="0" smtClean="0"/>
              <a:t>Miroslav Boháček </a:t>
            </a:r>
            <a:r>
              <a:rPr lang="cs-CZ" sz="2400" dirty="0" smtClean="0">
                <a:sym typeface="Wingdings" panose="05000000000000000000" pitchFamily="2" charset="2"/>
              </a:rPr>
              <a:t> syntéza, římské právo v listinách, kodikologie</a:t>
            </a:r>
            <a:endParaRPr lang="cs-CZ" sz="2400" dirty="0" smtClean="0"/>
          </a:p>
          <a:p>
            <a:r>
              <a:rPr lang="cs-CZ" sz="2400" dirty="0" smtClean="0"/>
              <a:t>Jiří Kejř </a:t>
            </a:r>
            <a:r>
              <a:rPr lang="cs-CZ" sz="2400" dirty="0" smtClean="0">
                <a:sym typeface="Wingdings" panose="05000000000000000000" pitchFamily="2" charset="2"/>
              </a:rPr>
              <a:t> kanon. právo, pražská univerzita, kodikologie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Valentin </a:t>
            </a:r>
            <a:r>
              <a:rPr lang="cs-CZ" sz="2400" dirty="0" err="1" smtClean="0">
                <a:sym typeface="Wingdings" panose="05000000000000000000" pitchFamily="2" charset="2"/>
              </a:rPr>
              <a:t>Urfus</a:t>
            </a:r>
            <a:r>
              <a:rPr lang="cs-CZ" sz="2400" dirty="0" smtClean="0">
                <a:sym typeface="Wingdings" panose="05000000000000000000" pitchFamily="2" charset="2"/>
              </a:rPr>
              <a:t>  ideolog. a </a:t>
            </a:r>
            <a:r>
              <a:rPr lang="cs-CZ" sz="2400" dirty="0" err="1" smtClean="0">
                <a:sym typeface="Wingdings" panose="05000000000000000000" pitchFamily="2" charset="2"/>
              </a:rPr>
              <a:t>teoret</a:t>
            </a:r>
            <a:r>
              <a:rPr lang="cs-CZ" sz="2400" dirty="0" smtClean="0">
                <a:sym typeface="Wingdings" panose="05000000000000000000" pitchFamily="2" charset="2"/>
              </a:rPr>
              <a:t>. rámec obec. recepce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Pavel Krafl, Miroslav Černý, Dominik Budský  </a:t>
            </a:r>
            <a:r>
              <a:rPr lang="cs-CZ" sz="2400" dirty="0" err="1" smtClean="0">
                <a:sym typeface="Wingdings" panose="05000000000000000000" pitchFamily="2" charset="2"/>
              </a:rPr>
              <a:t>stv</a:t>
            </a:r>
            <a:r>
              <a:rPr lang="cs-CZ" sz="2400" dirty="0" smtClean="0">
                <a:sym typeface="Wingdings" panose="05000000000000000000" pitchFamily="2" charset="2"/>
              </a:rPr>
              <a:t>. kanon. právo</a:t>
            </a:r>
            <a:endParaRPr lang="cs-CZ" sz="2400" dirty="0" smtClean="0"/>
          </a:p>
          <a:p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stav:</a:t>
            </a:r>
          </a:p>
          <a:p>
            <a:pPr lvl="1"/>
            <a:r>
              <a:rPr lang="cs-CZ" sz="2400" i="0" dirty="0" smtClean="0"/>
              <a:t>pokles zájmu</a:t>
            </a:r>
          </a:p>
          <a:p>
            <a:pPr lvl="1"/>
            <a:r>
              <a:rPr lang="cs-CZ" sz="2400" i="0" dirty="0" smtClean="0"/>
              <a:t>multidisciplinární studium </a:t>
            </a:r>
            <a:r>
              <a:rPr lang="cs-CZ" sz="2400" i="0" dirty="0" err="1" smtClean="0"/>
              <a:t>stv</a:t>
            </a:r>
            <a:r>
              <a:rPr lang="cs-CZ" sz="2400" i="0" dirty="0" smtClean="0"/>
              <a:t>. památek a jejich „místa v životě“: </a:t>
            </a:r>
            <a:r>
              <a:rPr lang="cs-CZ" sz="2400" b="1" i="0" dirty="0" smtClean="0">
                <a:solidFill>
                  <a:srgbClr val="C00000"/>
                </a:solidFill>
              </a:rPr>
              <a:t>nejen CO a KOLIK, ale i JAK převzato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62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294640"/>
            <a:ext cx="10556240" cy="609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Postup romanizace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5200" y="1330960"/>
            <a:ext cx="10972800" cy="5334000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solidFill>
                  <a:srgbClr val="7030A0"/>
                </a:solidFill>
              </a:rPr>
              <a:t>nestejná dynamika v </a:t>
            </a:r>
            <a:r>
              <a:rPr lang="cs-CZ" sz="2600" b="1" dirty="0" err="1" smtClean="0">
                <a:solidFill>
                  <a:srgbClr val="7030A0"/>
                </a:solidFill>
              </a:rPr>
              <a:t>růz</a:t>
            </a:r>
            <a:r>
              <a:rPr lang="cs-CZ" sz="2600" b="1" dirty="0" smtClean="0">
                <a:solidFill>
                  <a:srgbClr val="7030A0"/>
                </a:solidFill>
              </a:rPr>
              <a:t>. </a:t>
            </a:r>
            <a:r>
              <a:rPr lang="cs-CZ" sz="2600" b="1" dirty="0" err="1" smtClean="0">
                <a:solidFill>
                  <a:srgbClr val="7030A0"/>
                </a:solidFill>
              </a:rPr>
              <a:t>obl</a:t>
            </a:r>
            <a:r>
              <a:rPr lang="cs-CZ" sz="2600" b="1" dirty="0" smtClean="0">
                <a:solidFill>
                  <a:srgbClr val="7030A0"/>
                </a:solidFill>
              </a:rPr>
              <a:t>. práva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7030A0"/>
                </a:solidFill>
                <a:sym typeface="Wingdings" panose="05000000000000000000" pitchFamily="2" charset="2"/>
              </a:rPr>
              <a:t>	</a:t>
            </a:r>
            <a:r>
              <a:rPr lang="cs-CZ" sz="2600" dirty="0" smtClean="0">
                <a:sym typeface="Wingdings" panose="05000000000000000000" pitchFamily="2" charset="2"/>
              </a:rPr>
              <a:t> </a:t>
            </a:r>
            <a:r>
              <a:rPr lang="cs-CZ" sz="26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cír</a:t>
            </a:r>
            <a:r>
              <a:rPr lang="cs-CZ" sz="26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 </a:t>
            </a:r>
            <a:r>
              <a:rPr lang="cs-CZ" sz="26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pr</a:t>
            </a:r>
            <a:r>
              <a:rPr lang="cs-CZ" sz="26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.:</a:t>
            </a:r>
            <a:r>
              <a:rPr lang="cs-CZ" sz="2600" dirty="0" smtClean="0">
                <a:sym typeface="Wingdings" panose="05000000000000000000" pitchFamily="2" charset="2"/>
              </a:rPr>
              <a:t> má kontinuitu s ŘP</a:t>
            </a:r>
            <a:endParaRPr lang="cs-CZ" sz="26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rgbClr val="7030A0"/>
                </a:solidFill>
                <a:sym typeface="Wingdings" panose="05000000000000000000" pitchFamily="2" charset="2"/>
              </a:rPr>
              <a:t>	</a:t>
            </a:r>
            <a:r>
              <a:rPr lang="cs-CZ" sz="2600" dirty="0" smtClean="0">
                <a:sym typeface="Wingdings" panose="05000000000000000000" pitchFamily="2" charset="2"/>
              </a:rPr>
              <a:t></a:t>
            </a:r>
            <a:r>
              <a:rPr lang="cs-CZ" sz="2600" dirty="0" smtClean="0"/>
              <a:t> </a:t>
            </a:r>
            <a:r>
              <a:rPr lang="cs-CZ" sz="2600" b="1" dirty="0" smtClean="0">
                <a:solidFill>
                  <a:srgbClr val="C00000"/>
                </a:solidFill>
              </a:rPr>
              <a:t>měst. </a:t>
            </a:r>
            <a:r>
              <a:rPr lang="cs-CZ" sz="2600" b="1" dirty="0" err="1" smtClean="0">
                <a:solidFill>
                  <a:srgbClr val="C00000"/>
                </a:solidFill>
              </a:rPr>
              <a:t>pr</a:t>
            </a:r>
            <a:r>
              <a:rPr lang="cs-CZ" sz="2600" b="1" dirty="0" smtClean="0">
                <a:solidFill>
                  <a:srgbClr val="C00000"/>
                </a:solidFill>
              </a:rPr>
              <a:t>.: </a:t>
            </a:r>
            <a:r>
              <a:rPr lang="cs-CZ" sz="2600" dirty="0" smtClean="0"/>
              <a:t>je progresivní, čerpá z </a:t>
            </a:r>
            <a:r>
              <a:rPr lang="cs-CZ" sz="2600" dirty="0" err="1" smtClean="0"/>
              <a:t>řím</a:t>
            </a:r>
            <a:r>
              <a:rPr lang="cs-CZ" sz="2600" dirty="0" smtClean="0"/>
              <a:t>. (hmota) i kanon. </a:t>
            </a:r>
            <a:r>
              <a:rPr lang="cs-CZ" sz="2600" dirty="0" err="1" smtClean="0"/>
              <a:t>pr</a:t>
            </a:r>
            <a:r>
              <a:rPr lang="cs-CZ" sz="2600" dirty="0" smtClean="0"/>
              <a:t>. (proces)</a:t>
            </a:r>
          </a:p>
          <a:p>
            <a:pPr marL="0" indent="0">
              <a:buNone/>
            </a:pPr>
            <a:r>
              <a:rPr lang="cs-CZ" sz="2600" dirty="0" smtClean="0">
                <a:sym typeface="Wingdings" panose="05000000000000000000" pitchFamily="2" charset="2"/>
              </a:rPr>
              <a:t>	 </a:t>
            </a:r>
            <a:r>
              <a:rPr lang="cs-CZ" sz="2600" b="1" dirty="0" smtClean="0">
                <a:solidFill>
                  <a:srgbClr val="C00000"/>
                </a:solidFill>
              </a:rPr>
              <a:t>zem. </a:t>
            </a:r>
            <a:r>
              <a:rPr lang="cs-CZ" sz="2600" b="1" dirty="0" err="1" smtClean="0">
                <a:solidFill>
                  <a:srgbClr val="C00000"/>
                </a:solidFill>
              </a:rPr>
              <a:t>pr</a:t>
            </a:r>
            <a:r>
              <a:rPr lang="cs-CZ" sz="2600" b="1" dirty="0" smtClean="0">
                <a:solidFill>
                  <a:srgbClr val="C00000"/>
                </a:solidFill>
              </a:rPr>
              <a:t>.:</a:t>
            </a:r>
            <a:r>
              <a:rPr lang="cs-CZ" sz="2600" dirty="0" smtClean="0"/>
              <a:t> je konzervativní, čerpá z kanon. </a:t>
            </a:r>
            <a:r>
              <a:rPr lang="cs-CZ" sz="2600" dirty="0" err="1" smtClean="0"/>
              <a:t>pr</a:t>
            </a:r>
            <a:r>
              <a:rPr lang="cs-CZ" sz="2600" dirty="0" smtClean="0"/>
              <a:t>. (proces) x volné nalézání</a:t>
            </a:r>
          </a:p>
          <a:p>
            <a:r>
              <a:rPr lang="cs-CZ" sz="2600" b="1" dirty="0">
                <a:solidFill>
                  <a:srgbClr val="7030A0"/>
                </a:solidFill>
                <a:sym typeface="Wingdings" panose="05000000000000000000" pitchFamily="2" charset="2"/>
              </a:rPr>
              <a:t>ŘP + křest</a:t>
            </a:r>
            <a:r>
              <a:rPr lang="cs-CZ" sz="26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cs-CZ" sz="2200" b="1" dirty="0" smtClean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endParaRPr lang="cs-CZ" sz="22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22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15582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1800"/>
            <a:ext cx="9601200" cy="716280"/>
          </a:xfrm>
        </p:spPr>
        <p:txBody>
          <a:bodyPr/>
          <a:lstStyle/>
          <a:p>
            <a:r>
              <a:rPr lang="cs-CZ" dirty="0" smtClean="0"/>
              <a:t>ŘP v listinách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351280"/>
            <a:ext cx="5008880" cy="5394960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výskyt </a:t>
            </a:r>
            <a:r>
              <a:rPr lang="cs-CZ" sz="2200" dirty="0" err="1" smtClean="0"/>
              <a:t>římskopr</a:t>
            </a:r>
            <a:r>
              <a:rPr lang="cs-CZ" sz="2200" dirty="0" smtClean="0"/>
              <a:t>. prvků v diplomat. materiálu </a:t>
            </a:r>
            <a:r>
              <a:rPr lang="cs-CZ" sz="2200" dirty="0">
                <a:sym typeface="Wingdings" panose="05000000000000000000" pitchFamily="2" charset="2"/>
              </a:rPr>
              <a:t>(</a:t>
            </a:r>
            <a:r>
              <a:rPr lang="cs-CZ" sz="2200" dirty="0" smtClean="0">
                <a:sym typeface="Wingdings" panose="05000000000000000000" pitchFamily="2" charset="2"/>
              </a:rPr>
              <a:t>listiny, </a:t>
            </a:r>
            <a:r>
              <a:rPr lang="cs-CZ" sz="2200" dirty="0" err="1" smtClean="0">
                <a:sym typeface="Wingdings" panose="05000000000000000000" pitchFamily="2" charset="2"/>
              </a:rPr>
              <a:t>úřed</a:t>
            </a:r>
            <a:r>
              <a:rPr lang="cs-CZ" sz="2200" dirty="0" smtClean="0">
                <a:sym typeface="Wingdings" panose="05000000000000000000" pitchFamily="2" charset="2"/>
              </a:rPr>
              <a:t>. a soud. knihy)  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pojmy, úsloví, klausule, dispozice, zásady</a:t>
            </a:r>
          </a:p>
          <a:p>
            <a:r>
              <a:rPr lang="cs-CZ" sz="2200" dirty="0">
                <a:sym typeface="Wingdings" panose="05000000000000000000" pitchFamily="2" charset="2"/>
              </a:rPr>
              <a:t>užívání listin při </a:t>
            </a:r>
            <a:r>
              <a:rPr lang="cs-CZ" sz="2200" dirty="0" err="1">
                <a:sym typeface="Wingdings" panose="05000000000000000000" pitchFamily="2" charset="2"/>
              </a:rPr>
              <a:t>pr</a:t>
            </a:r>
            <a:r>
              <a:rPr lang="cs-CZ" sz="2200" dirty="0">
                <a:sym typeface="Wingdings" panose="05000000000000000000" pitchFamily="2" charset="2"/>
              </a:rPr>
              <a:t>. jednáních zavedla </a:t>
            </a:r>
            <a:r>
              <a:rPr lang="cs-CZ" sz="2200" b="1" dirty="0" err="1">
                <a:solidFill>
                  <a:srgbClr val="C00000"/>
                </a:solidFill>
                <a:sym typeface="Wingdings" panose="05000000000000000000" pitchFamily="2" charset="2"/>
              </a:rPr>
              <a:t>cír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</a:t>
            </a:r>
            <a:r>
              <a:rPr lang="cs-CZ" sz="2200" dirty="0" smtClean="0">
                <a:sym typeface="Wingdings" panose="05000000000000000000" pitchFamily="2" charset="2"/>
              </a:rPr>
              <a:t> (dochování od poč. 12. stol.)</a:t>
            </a:r>
          </a:p>
          <a:p>
            <a:r>
              <a:rPr lang="cs-CZ" sz="22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dk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 prostředek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dirty="0" err="1" smtClean="0">
                <a:sym typeface="Wingdings" panose="05000000000000000000" pitchFamily="2" charset="2"/>
              </a:rPr>
              <a:t>římskokan</a:t>
            </a:r>
            <a:r>
              <a:rPr lang="cs-CZ" sz="2200" dirty="0" smtClean="0">
                <a:sym typeface="Wingdings" panose="05000000000000000000" pitchFamily="2" charset="2"/>
              </a:rPr>
              <a:t>. řízení, od 13. stol i na zem. soudě</a:t>
            </a:r>
            <a:endParaRPr lang="cs-CZ" sz="2200" dirty="0">
              <a:sym typeface="Wingdings" panose="05000000000000000000" pitchFamily="2" charset="2"/>
            </a:endParaRPr>
          </a:p>
          <a:p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cíl: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vyhovět jasnou a přesnou formulací skuteční vůli jednajících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pr</a:t>
            </a:r>
            <a:r>
              <a:rPr lang="cs-CZ" sz="2200" i="0" dirty="0" smtClean="0">
                <a:sym typeface="Wingdings" panose="05000000000000000000" pitchFamily="2" charset="2"/>
              </a:rPr>
              <a:t>. jistota a zlepšení </a:t>
            </a:r>
            <a:r>
              <a:rPr lang="cs-CZ" sz="2200" i="0" dirty="0" err="1" smtClean="0">
                <a:sym typeface="Wingdings" panose="05000000000000000000" pitchFamily="2" charset="2"/>
              </a:rPr>
              <a:t>dk</a:t>
            </a:r>
            <a:r>
              <a:rPr lang="cs-CZ" sz="2200" i="0" dirty="0" smtClean="0">
                <a:sym typeface="Wingdings" panose="05000000000000000000" pitchFamily="2" charset="2"/>
              </a:rPr>
              <a:t>. situace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pís</a:t>
            </a:r>
            <a:r>
              <a:rPr lang="cs-CZ" sz="2200" i="0" dirty="0" smtClean="0">
                <a:sym typeface="Wingdings" panose="05000000000000000000" pitchFamily="2" charset="2"/>
              </a:rPr>
              <a:t>. fixace poměrů</a:t>
            </a:r>
          </a:p>
          <a:p>
            <a:endParaRPr lang="cs-CZ" sz="2200" dirty="0" smtClean="0">
              <a:sym typeface="Wingdings" panose="05000000000000000000" pitchFamily="2" charset="2"/>
            </a:endParaRP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31280" y="1351280"/>
            <a:ext cx="5344160" cy="5394960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od 13. stol</a:t>
            </a:r>
            <a:r>
              <a:rPr lang="cs-CZ" sz="2200" dirty="0"/>
              <a:t>. </a:t>
            </a:r>
            <a:r>
              <a:rPr lang="cs-CZ" sz="2200" dirty="0" smtClean="0"/>
              <a:t>stylizace v rukou </a:t>
            </a:r>
            <a:r>
              <a:rPr lang="cs-CZ" sz="2200" dirty="0" err="1" smtClean="0"/>
              <a:t>odb</a:t>
            </a:r>
            <a:r>
              <a:rPr lang="cs-CZ" sz="2200" dirty="0" smtClean="0"/>
              <a:t>. školených (veřej. a </a:t>
            </a:r>
            <a:r>
              <a:rPr lang="cs-CZ" sz="2200" dirty="0" err="1" smtClean="0"/>
              <a:t>soukr</a:t>
            </a:r>
            <a:r>
              <a:rPr lang="cs-CZ" sz="2200" dirty="0" smtClean="0"/>
              <a:t>.) notářů a právníků </a:t>
            </a:r>
            <a:r>
              <a:rPr lang="cs-CZ" sz="2200" dirty="0" smtClean="0">
                <a:sym typeface="Wingdings" panose="05000000000000000000" pitchFamily="2" charset="2"/>
              </a:rPr>
              <a:t> intenzivnější romanizace 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x od 14. stol. čeština a domácí </a:t>
            </a:r>
            <a:r>
              <a:rPr lang="cs-CZ" sz="2200" b="1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pr</a:t>
            </a:r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. vzdělanost </a:t>
            </a:r>
            <a:r>
              <a:rPr lang="cs-CZ" sz="2200" dirty="0" smtClean="0">
                <a:sym typeface="Wingdings" panose="05000000000000000000" pitchFamily="2" charset="2"/>
              </a:rPr>
              <a:t>v měst. a zem. prostředí</a:t>
            </a:r>
          </a:p>
          <a:p>
            <a:r>
              <a:rPr lang="cs-CZ" sz="2200" b="1" dirty="0" smtClean="0">
                <a:solidFill>
                  <a:srgbClr val="7030A0"/>
                </a:solidFill>
              </a:rPr>
              <a:t>kult. prostředí:</a:t>
            </a:r>
          </a:p>
          <a:p>
            <a:pPr lvl="1"/>
            <a:r>
              <a:rPr lang="cs-CZ" sz="2200" b="1" i="0" dirty="0" smtClean="0">
                <a:solidFill>
                  <a:srgbClr val="C00000"/>
                </a:solidFill>
              </a:rPr>
              <a:t>města:</a:t>
            </a:r>
            <a:r>
              <a:rPr lang="cs-CZ" sz="2200" i="0" dirty="0" smtClean="0"/>
              <a:t> ústní jednání před měst. soudem/radou, protokolovaná do </a:t>
            </a:r>
            <a:r>
              <a:rPr lang="cs-CZ" sz="2200" i="0" dirty="0" err="1" smtClean="0"/>
              <a:t>úřed</a:t>
            </a:r>
            <a:r>
              <a:rPr lang="cs-CZ" sz="2200" i="0" dirty="0" smtClean="0"/>
              <a:t>. knih</a:t>
            </a:r>
          </a:p>
          <a:p>
            <a:pPr lvl="1"/>
            <a:r>
              <a:rPr lang="cs-CZ" sz="2200" b="1" i="0" dirty="0" smtClean="0">
                <a:solidFill>
                  <a:srgbClr val="C00000"/>
                </a:solidFill>
              </a:rPr>
              <a:t>šlechta:</a:t>
            </a:r>
            <a:r>
              <a:rPr lang="cs-CZ" sz="2200" i="0" dirty="0" smtClean="0"/>
              <a:t> ústní jednání, primát DZ s výjimkou „mobilizace“ majetku</a:t>
            </a:r>
          </a:p>
          <a:p>
            <a:pPr lvl="1"/>
            <a:r>
              <a:rPr lang="cs-CZ" sz="2200" b="1" i="0" dirty="0" err="1" smtClean="0">
                <a:solidFill>
                  <a:srgbClr val="C00000"/>
                </a:solidFill>
              </a:rPr>
              <a:t>cír</a:t>
            </a:r>
            <a:r>
              <a:rPr lang="cs-CZ" sz="2200" b="1" i="0" dirty="0" smtClean="0">
                <a:solidFill>
                  <a:srgbClr val="C00000"/>
                </a:solidFill>
              </a:rPr>
              <a:t>.: </a:t>
            </a:r>
            <a:r>
              <a:rPr lang="cs-CZ" sz="2200" i="0" dirty="0" smtClean="0"/>
              <a:t>primát listiny, všechna jednání o </a:t>
            </a:r>
            <a:r>
              <a:rPr lang="cs-CZ" sz="2200" i="0" dirty="0" err="1" smtClean="0"/>
              <a:t>majet</a:t>
            </a:r>
            <a:r>
              <a:rPr lang="cs-CZ" sz="2200" i="0" dirty="0" smtClean="0"/>
              <a:t>. vybavení </a:t>
            </a:r>
            <a:r>
              <a:rPr lang="cs-CZ" sz="2200" i="0" dirty="0" err="1" smtClean="0"/>
              <a:t>cír</a:t>
            </a:r>
            <a:r>
              <a:rPr lang="cs-CZ" sz="2200" i="0" dirty="0" smtClean="0"/>
              <a:t>. ústavů obligatorně v listinné formě, event. v „zaknihované“ formě</a:t>
            </a:r>
            <a:endParaRPr lang="cs-CZ" sz="2200" dirty="0" smtClean="0"/>
          </a:p>
          <a:p>
            <a:pPr lvl="1"/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263281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1800"/>
            <a:ext cx="4043680" cy="716280"/>
          </a:xfrm>
        </p:spPr>
        <p:txBody>
          <a:bodyPr/>
          <a:lstStyle/>
          <a:p>
            <a:r>
              <a:rPr lang="cs-CZ" dirty="0" smtClean="0"/>
              <a:t>ŘP v listinách 2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351280"/>
            <a:ext cx="5008880" cy="5394960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rgbClr val="7030A0"/>
                </a:solidFill>
              </a:rPr>
              <a:t>předmět studia: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pr</a:t>
            </a:r>
            <a:r>
              <a:rPr lang="cs-CZ" sz="2200" i="0" dirty="0" smtClean="0">
                <a:sym typeface="Wingdings" panose="05000000000000000000" pitchFamily="2" charset="2"/>
              </a:rPr>
              <a:t>. okruh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účastníci </a:t>
            </a:r>
            <a:r>
              <a:rPr lang="cs-CZ" sz="2200" i="0" dirty="0" err="1" smtClean="0">
                <a:sym typeface="Wingdings" panose="05000000000000000000" pitchFamily="2" charset="2"/>
              </a:rPr>
              <a:t>pr</a:t>
            </a:r>
            <a:r>
              <a:rPr lang="cs-CZ" sz="2200" i="0" dirty="0" smtClean="0">
                <a:sym typeface="Wingdings" panose="05000000000000000000" pitchFamily="2" charset="2"/>
              </a:rPr>
              <a:t>. jednání a jeho </a:t>
            </a:r>
            <a:r>
              <a:rPr lang="cs-CZ" sz="2200" i="0" dirty="0" err="1" smtClean="0">
                <a:sym typeface="Wingdings" panose="05000000000000000000" pitchFamily="2" charset="2"/>
              </a:rPr>
              <a:t>zlistinění</a:t>
            </a:r>
            <a:endParaRPr lang="cs-CZ" sz="2200" i="0" dirty="0">
              <a:sym typeface="Wingdings" panose="05000000000000000000" pitchFamily="2" charset="2"/>
            </a:endParaRP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část listiny</a:t>
            </a:r>
          </a:p>
          <a:p>
            <a:endParaRPr lang="cs-CZ" sz="2200" dirty="0" smtClean="0">
              <a:sym typeface="Wingdings" panose="05000000000000000000" pitchFamily="2" charset="2"/>
            </a:endParaRP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31280" y="1351280"/>
            <a:ext cx="5344160" cy="5394960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obecné klausule</a:t>
            </a:r>
          </a:p>
          <a:p>
            <a:pPr lvl="1"/>
            <a:r>
              <a:rPr lang="cs-CZ" sz="2200" i="0" dirty="0">
                <a:sym typeface="Wingdings" panose="05000000000000000000" pitchFamily="2" charset="2"/>
              </a:rPr>
              <a:t>snaha o trvalé a nenapadnutelné účinky</a:t>
            </a:r>
          </a:p>
          <a:p>
            <a:pPr lvl="1"/>
            <a:r>
              <a:rPr lang="cs-CZ" sz="2200" i="0" dirty="0">
                <a:sym typeface="Wingdings" panose="05000000000000000000" pitchFamily="2" charset="2"/>
              </a:rPr>
              <a:t>ujišťující o absenci vad vůle</a:t>
            </a:r>
          </a:p>
          <a:p>
            <a:pPr lvl="1"/>
            <a:r>
              <a:rPr lang="cs-CZ" sz="2200" i="0" dirty="0" err="1">
                <a:sym typeface="Wingdings" panose="05000000000000000000" pitchFamily="2" charset="2"/>
              </a:rPr>
              <a:t>renunciační</a:t>
            </a:r>
            <a:r>
              <a:rPr lang="cs-CZ" sz="2200" i="0" dirty="0">
                <a:sym typeface="Wingdings" panose="05000000000000000000" pitchFamily="2" charset="2"/>
              </a:rPr>
              <a:t> </a:t>
            </a:r>
            <a:r>
              <a:rPr lang="cs-CZ" sz="2200" i="0" dirty="0" smtClean="0">
                <a:sym typeface="Wingdings" panose="05000000000000000000" pitchFamily="2" charset="2"/>
              </a:rPr>
              <a:t>(generál., </a:t>
            </a:r>
            <a:r>
              <a:rPr lang="cs-CZ" sz="2200" i="0" dirty="0" err="1" smtClean="0">
                <a:sym typeface="Wingdings" panose="05000000000000000000" pitchFamily="2" charset="2"/>
              </a:rPr>
              <a:t>spec</a:t>
            </a:r>
            <a:r>
              <a:rPr lang="cs-CZ" sz="2200" i="0" dirty="0" smtClean="0">
                <a:sym typeface="Wingdings" panose="05000000000000000000" pitchFamily="2" charset="2"/>
              </a:rPr>
              <a:t>.): vylučují uplatnění obranných/útoč. prostředků, typické pro </a:t>
            </a:r>
            <a:r>
              <a:rPr lang="cs-CZ" sz="2200" i="0" dirty="0" err="1" smtClean="0">
                <a:sym typeface="Wingdings" panose="05000000000000000000" pitchFamily="2" charset="2"/>
              </a:rPr>
              <a:t>cír</a:t>
            </a:r>
            <a:r>
              <a:rPr lang="cs-CZ" sz="2200" i="0" dirty="0" smtClean="0">
                <a:sym typeface="Wingdings" panose="05000000000000000000" pitchFamily="2" charset="2"/>
              </a:rPr>
              <a:t>. </a:t>
            </a:r>
            <a:r>
              <a:rPr lang="cs-CZ" sz="2200" i="0" dirty="0" err="1" smtClean="0">
                <a:sym typeface="Wingdings" panose="05000000000000000000" pitchFamily="2" charset="2"/>
              </a:rPr>
              <a:t>prostř</a:t>
            </a:r>
            <a:r>
              <a:rPr lang="cs-CZ" sz="2200" i="0" dirty="0" smtClean="0">
                <a:sym typeface="Wingdings" panose="05000000000000000000" pitchFamily="2" charset="2"/>
              </a:rPr>
              <a:t>.</a:t>
            </a:r>
          </a:p>
          <a:p>
            <a:pPr lvl="2"/>
            <a:r>
              <a:rPr lang="cs-CZ" sz="2200" dirty="0" smtClean="0">
                <a:sym typeface="Wingdings" panose="05000000000000000000" pitchFamily="2" charset="2"/>
              </a:rPr>
              <a:t>proces. </a:t>
            </a:r>
            <a:r>
              <a:rPr lang="cs-CZ" sz="2200" dirty="0">
                <a:sym typeface="Wingdings" panose="05000000000000000000" pitchFamily="2" charset="2"/>
              </a:rPr>
              <a:t>prostředky (žaloby, námitky, obrany)</a:t>
            </a:r>
          </a:p>
          <a:p>
            <a:pPr lvl="2"/>
            <a:r>
              <a:rPr lang="cs-CZ" sz="2200" dirty="0" err="1">
                <a:sym typeface="Wingdings" panose="05000000000000000000" pitchFamily="2" charset="2"/>
              </a:rPr>
              <a:t>hmotněpr</a:t>
            </a:r>
            <a:r>
              <a:rPr lang="cs-CZ" sz="2200" dirty="0">
                <a:sym typeface="Wingdings" panose="05000000000000000000" pitchFamily="2" charset="2"/>
              </a:rPr>
              <a:t>. </a:t>
            </a:r>
            <a:r>
              <a:rPr lang="cs-CZ" sz="2200" dirty="0" smtClean="0">
                <a:sym typeface="Wingdings" panose="05000000000000000000" pitchFamily="2" charset="2"/>
              </a:rPr>
              <a:t>nároky</a:t>
            </a:r>
          </a:p>
          <a:p>
            <a:pPr lvl="2"/>
            <a:r>
              <a:rPr lang="cs-CZ" sz="2200" i="1" dirty="0" err="1" smtClean="0">
                <a:sym typeface="Wingdings" panose="05000000000000000000" pitchFamily="2" charset="2"/>
              </a:rPr>
              <a:t>exc</a:t>
            </a:r>
            <a:r>
              <a:rPr lang="cs-CZ" sz="2200" i="1" dirty="0" smtClean="0">
                <a:sym typeface="Wingdings" panose="05000000000000000000" pitchFamily="2" charset="2"/>
              </a:rPr>
              <a:t>. non </a:t>
            </a:r>
            <a:r>
              <a:rPr lang="cs-CZ" sz="2200" i="1" dirty="0" err="1" smtClean="0">
                <a:sym typeface="Wingdings" panose="05000000000000000000" pitchFamily="2" charset="2"/>
              </a:rPr>
              <a:t>numeratae</a:t>
            </a:r>
            <a:r>
              <a:rPr lang="cs-CZ" sz="2200" i="1" dirty="0" smtClean="0">
                <a:sym typeface="Wingdings" panose="05000000000000000000" pitchFamily="2" charset="2"/>
              </a:rPr>
              <a:t> </a:t>
            </a:r>
            <a:r>
              <a:rPr lang="cs-CZ" sz="2200" i="1" dirty="0" err="1" smtClean="0">
                <a:sym typeface="Wingdings" panose="05000000000000000000" pitchFamily="2" charset="2"/>
              </a:rPr>
              <a:t>pecuniae</a:t>
            </a:r>
            <a:r>
              <a:rPr lang="cs-CZ" sz="2200" i="1" dirty="0" smtClean="0">
                <a:sym typeface="Wingdings" panose="05000000000000000000" pitchFamily="2" charset="2"/>
              </a:rPr>
              <a:t> </a:t>
            </a:r>
            <a:r>
              <a:rPr lang="cs-CZ" sz="2200" dirty="0" smtClean="0">
                <a:sym typeface="Wingdings" panose="05000000000000000000" pitchFamily="2" charset="2"/>
              </a:rPr>
              <a:t>(nesplnění peněž. protiplnění)</a:t>
            </a:r>
          </a:p>
          <a:p>
            <a:pPr lvl="2"/>
            <a:r>
              <a:rPr lang="cs-CZ" sz="2200" i="1" dirty="0" err="1" smtClean="0">
                <a:sym typeface="Wingdings" panose="05000000000000000000" pitchFamily="2" charset="2"/>
              </a:rPr>
              <a:t>exc</a:t>
            </a:r>
            <a:r>
              <a:rPr lang="cs-CZ" sz="2200" i="1" dirty="0" smtClean="0">
                <a:sym typeface="Wingdings" panose="05000000000000000000" pitchFamily="2" charset="2"/>
              </a:rPr>
              <a:t>. </a:t>
            </a:r>
            <a:r>
              <a:rPr lang="cs-CZ" sz="2200" i="1" dirty="0" err="1" smtClean="0">
                <a:sym typeface="Wingdings" panose="05000000000000000000" pitchFamily="2" charset="2"/>
              </a:rPr>
              <a:t>doli</a:t>
            </a:r>
            <a:r>
              <a:rPr lang="cs-CZ" sz="2200" dirty="0" smtClean="0">
                <a:sym typeface="Wingdings" panose="05000000000000000000" pitchFamily="2" charset="2"/>
              </a:rPr>
              <a:t> (podvod)</a:t>
            </a:r>
          </a:p>
          <a:p>
            <a:pPr marL="987552" lvl="2" indent="0">
              <a:buNone/>
            </a:pPr>
            <a:r>
              <a:rPr lang="cs-CZ" sz="2200" dirty="0" smtClean="0">
                <a:sym typeface="Wingdings" panose="05000000000000000000" pitchFamily="2" charset="2"/>
              </a:rPr>
              <a:t> </a:t>
            </a:r>
          </a:p>
          <a:p>
            <a:pPr lvl="2"/>
            <a:endParaRPr lang="cs-CZ" sz="2200" dirty="0" smtClean="0">
              <a:sym typeface="Wingdings" panose="05000000000000000000" pitchFamily="2" charset="2"/>
            </a:endParaRPr>
          </a:p>
          <a:p>
            <a:pPr lvl="2"/>
            <a:endParaRPr lang="cs-CZ" sz="2200" dirty="0" smtClean="0">
              <a:sym typeface="Wingdings" panose="05000000000000000000" pitchFamily="2" charset="2"/>
            </a:endParaRPr>
          </a:p>
          <a:p>
            <a:pPr lvl="1"/>
            <a:endParaRPr 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2958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259080"/>
            <a:ext cx="4104640" cy="716280"/>
          </a:xfrm>
        </p:spPr>
        <p:txBody>
          <a:bodyPr/>
          <a:lstStyle/>
          <a:p>
            <a:r>
              <a:rPr lang="cs-CZ" dirty="0" smtClean="0"/>
              <a:t>ŘP v listinách 3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351280"/>
            <a:ext cx="5008880" cy="5394960"/>
          </a:xfrm>
        </p:spPr>
        <p:txBody>
          <a:bodyPr>
            <a:normAutofit lnSpcReduction="10000"/>
          </a:bodyPr>
          <a:lstStyle/>
          <a:p>
            <a:r>
              <a:rPr lang="cs-CZ" sz="2200" b="1" i="0" dirty="0" smtClean="0">
                <a:solidFill>
                  <a:srgbClr val="C00000"/>
                </a:solidFill>
                <a:sym typeface="Wingdings" panose="05000000000000000000" pitchFamily="2" charset="2"/>
              </a:rPr>
              <a:t>právní vztahy k nemovitostem</a:t>
            </a:r>
          </a:p>
          <a:p>
            <a:pPr lvl="1"/>
            <a:r>
              <a:rPr lang="cs-CZ" sz="2200" dirty="0" err="1" smtClean="0">
                <a:sym typeface="Wingdings" panose="05000000000000000000" pitchFamily="2" charset="2"/>
              </a:rPr>
              <a:t>hereditas</a:t>
            </a:r>
            <a:r>
              <a:rPr lang="cs-CZ" sz="2200" dirty="0" smtClean="0">
                <a:sym typeface="Wingdings" panose="05000000000000000000" pitchFamily="2" charset="2"/>
              </a:rPr>
              <a:t> = dědina, </a:t>
            </a:r>
            <a:r>
              <a:rPr lang="cs-CZ" sz="2200" dirty="0" err="1" smtClean="0">
                <a:sym typeface="Wingdings" panose="05000000000000000000" pitchFamily="2" charset="2"/>
              </a:rPr>
              <a:t>proprietas</a:t>
            </a:r>
            <a:r>
              <a:rPr lang="cs-CZ" sz="2200" dirty="0" smtClean="0">
                <a:sym typeface="Wingdings" panose="05000000000000000000" pitchFamily="2" charset="2"/>
              </a:rPr>
              <a:t>, dominium </a:t>
            </a:r>
            <a:r>
              <a:rPr lang="cs-CZ" sz="2200" i="0" dirty="0" smtClean="0">
                <a:sym typeface="Wingdings" panose="05000000000000000000" pitchFamily="2" charset="2"/>
              </a:rPr>
              <a:t>pro </a:t>
            </a:r>
            <a:r>
              <a:rPr lang="cs-CZ" sz="2200" i="0" dirty="0" err="1" smtClean="0">
                <a:sym typeface="Wingdings" panose="05000000000000000000" pitchFamily="2" charset="2"/>
              </a:rPr>
              <a:t>růz</a:t>
            </a:r>
            <a:r>
              <a:rPr lang="cs-CZ" sz="2200" i="0" dirty="0" smtClean="0">
                <a:sym typeface="Wingdings" panose="05000000000000000000" pitchFamily="2" charset="2"/>
              </a:rPr>
              <a:t>. druhy věc. práv</a:t>
            </a:r>
          </a:p>
          <a:p>
            <a:pPr lvl="1"/>
            <a:r>
              <a:rPr lang="cs-CZ" sz="2200" dirty="0" err="1" smtClean="0">
                <a:sym typeface="Wingdings" panose="05000000000000000000" pitchFamily="2" charset="2"/>
              </a:rPr>
              <a:t>possessio</a:t>
            </a:r>
            <a:r>
              <a:rPr lang="cs-CZ" sz="2200" i="0" dirty="0" smtClean="0">
                <a:sym typeface="Wingdings" panose="05000000000000000000" pitchFamily="2" charset="2"/>
              </a:rPr>
              <a:t> pro vyjádření vlastnické pozice X držba známa až od </a:t>
            </a:r>
            <a:r>
              <a:rPr lang="cs-CZ" sz="2200" i="0" dirty="0" err="1" smtClean="0">
                <a:sym typeface="Wingdings" panose="05000000000000000000" pitchFamily="2" charset="2"/>
              </a:rPr>
              <a:t>kon</a:t>
            </a:r>
            <a:r>
              <a:rPr lang="cs-CZ" sz="2200" i="0" dirty="0" smtClean="0">
                <a:sym typeface="Wingdings" panose="05000000000000000000" pitchFamily="2" charset="2"/>
              </a:rPr>
              <a:t>. 15. stol.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13. stol. „kapitalizace“ majetku </a:t>
            </a:r>
            <a:r>
              <a:rPr lang="cs-CZ" sz="2200" i="0" dirty="0">
                <a:sym typeface="Wingdings" panose="05000000000000000000" pitchFamily="2" charset="2"/>
              </a:rPr>
              <a:t></a:t>
            </a:r>
            <a:r>
              <a:rPr lang="cs-CZ" sz="2200" i="0" dirty="0" smtClean="0">
                <a:sym typeface="Wingdings" panose="05000000000000000000" pitchFamily="2" charset="2"/>
              </a:rPr>
              <a:t>  stará a nová terminologie vedle sebe</a:t>
            </a:r>
          </a:p>
          <a:p>
            <a:pPr lvl="1"/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od 13. stol. nauka o děleném vlastnictví </a:t>
            </a:r>
            <a:r>
              <a:rPr lang="cs-CZ" sz="2200" i="0" dirty="0" smtClean="0">
                <a:sym typeface="Wingdings" panose="05000000000000000000" pitchFamily="2" charset="2"/>
              </a:rPr>
              <a:t>(</a:t>
            </a:r>
            <a:r>
              <a:rPr lang="cs-CZ" sz="2200" dirty="0" err="1" smtClean="0">
                <a:sym typeface="Wingdings" panose="05000000000000000000" pitchFamily="2" charset="2"/>
              </a:rPr>
              <a:t>directum</a:t>
            </a:r>
            <a:r>
              <a:rPr lang="cs-CZ" sz="2200" dirty="0" smtClean="0">
                <a:sym typeface="Wingdings" panose="05000000000000000000" pitchFamily="2" charset="2"/>
              </a:rPr>
              <a:t>, </a:t>
            </a:r>
            <a:r>
              <a:rPr lang="cs-CZ" sz="2200" dirty="0" err="1" smtClean="0">
                <a:sym typeface="Wingdings" panose="05000000000000000000" pitchFamily="2" charset="2"/>
              </a:rPr>
              <a:t>utile</a:t>
            </a:r>
            <a:r>
              <a:rPr lang="cs-CZ" sz="2200" i="0" dirty="0" smtClean="0">
                <a:sym typeface="Wingdings" panose="05000000000000000000" pitchFamily="2" charset="2"/>
              </a:rPr>
              <a:t>)</a:t>
            </a:r>
          </a:p>
          <a:p>
            <a:endParaRPr lang="cs-CZ" sz="2200" dirty="0" smtClean="0">
              <a:sym typeface="Wingdings" panose="05000000000000000000" pitchFamily="2" charset="2"/>
            </a:endParaRP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58560" y="345440"/>
            <a:ext cx="5516880" cy="6400800"/>
          </a:xfrm>
        </p:spPr>
        <p:txBody>
          <a:bodyPr>
            <a:normAutofit lnSpcReduction="10000"/>
          </a:bodyPr>
          <a:lstStyle/>
          <a:p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zcizovací </a:t>
            </a:r>
            <a:r>
              <a:rPr lang="cs-CZ" sz="2200" b="1" dirty="0" err="1">
                <a:solidFill>
                  <a:srgbClr val="C00000"/>
                </a:solidFill>
                <a:sym typeface="Wingdings" panose="05000000000000000000" pitchFamily="2" charset="2"/>
              </a:rPr>
              <a:t>pr</a:t>
            </a:r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. jednání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ve 12. stol. </a:t>
            </a:r>
            <a:r>
              <a:rPr lang="cs-CZ" sz="2200" i="0" dirty="0" err="1" smtClean="0">
                <a:sym typeface="Wingdings" panose="05000000000000000000" pitchFamily="2" charset="2"/>
              </a:rPr>
              <a:t>majet</a:t>
            </a:r>
            <a:r>
              <a:rPr lang="cs-CZ" sz="2200" i="0" dirty="0" smtClean="0">
                <a:sym typeface="Wingdings" panose="05000000000000000000" pitchFamily="2" charset="2"/>
              </a:rPr>
              <a:t>. převody formulovány jako jediný akt a pouze se konstatují věcné účinky</a:t>
            </a:r>
          </a:p>
          <a:p>
            <a:pPr lvl="1"/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od </a:t>
            </a: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13. stol. nauka o převodu </a:t>
            </a:r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vlastnictví </a:t>
            </a:r>
            <a:r>
              <a:rPr lang="cs-CZ" sz="2200" i="0" dirty="0" smtClean="0">
                <a:sym typeface="Wingdings" panose="05000000000000000000" pitchFamily="2" charset="2"/>
              </a:rPr>
              <a:t>rozlišující </a:t>
            </a:r>
            <a:r>
              <a:rPr lang="cs-CZ" sz="2200" i="0" dirty="0" err="1" smtClean="0">
                <a:sym typeface="Wingdings" panose="05000000000000000000" pitchFamily="2" charset="2"/>
              </a:rPr>
              <a:t>zavaz</a:t>
            </a:r>
            <a:r>
              <a:rPr lang="cs-CZ" sz="2200" i="0" dirty="0" smtClean="0">
                <a:sym typeface="Wingdings" panose="05000000000000000000" pitchFamily="2" charset="2"/>
              </a:rPr>
              <a:t>. a zciz. jednání, </a:t>
            </a:r>
            <a:r>
              <a:rPr lang="cs-CZ" sz="2200" dirty="0" err="1" smtClean="0">
                <a:sym typeface="Wingdings" panose="05000000000000000000" pitchFamily="2" charset="2"/>
              </a:rPr>
              <a:t>titulus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i="0" dirty="0" smtClean="0">
                <a:sym typeface="Wingdings" panose="05000000000000000000" pitchFamily="2" charset="2"/>
              </a:rPr>
              <a:t>a</a:t>
            </a:r>
            <a:r>
              <a:rPr lang="cs-CZ" sz="2200" dirty="0" smtClean="0">
                <a:sym typeface="Wingdings" panose="05000000000000000000" pitchFamily="2" charset="2"/>
              </a:rPr>
              <a:t> modus</a:t>
            </a:r>
          </a:p>
          <a:p>
            <a:pPr lvl="1"/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od 14. stol. se vyžaduje u dispozic s </a:t>
            </a:r>
            <a:r>
              <a:rPr lang="cs-CZ" sz="2200" b="1" i="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nemov</a:t>
            </a:r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. zápis do </a:t>
            </a:r>
            <a:r>
              <a:rPr lang="cs-CZ" sz="2200" b="1" i="0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úřed</a:t>
            </a:r>
            <a:r>
              <a:rPr lang="cs-CZ" sz="2200" b="1" i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. knih</a:t>
            </a:r>
          </a:p>
          <a:p>
            <a:pPr lvl="1"/>
            <a:r>
              <a:rPr lang="cs-CZ" sz="2200" dirty="0" err="1" smtClean="0">
                <a:sym typeface="Wingdings" panose="05000000000000000000" pitchFamily="2" charset="2"/>
              </a:rPr>
              <a:t>tradere</a:t>
            </a:r>
            <a:r>
              <a:rPr lang="cs-CZ" sz="2200" i="0" dirty="0" smtClean="0">
                <a:sym typeface="Wingdings" panose="05000000000000000000" pitchFamily="2" charset="2"/>
              </a:rPr>
              <a:t> pro převod držby</a:t>
            </a:r>
          </a:p>
          <a:p>
            <a:pPr lvl="1"/>
            <a:r>
              <a:rPr lang="cs-CZ" sz="2200" dirty="0" err="1" smtClean="0">
                <a:sym typeface="Wingdings" panose="05000000000000000000" pitchFamily="2" charset="2"/>
              </a:rPr>
              <a:t>iustum</a:t>
            </a:r>
            <a:r>
              <a:rPr lang="cs-CZ" sz="2200" dirty="0" smtClean="0">
                <a:sym typeface="Wingdings" panose="05000000000000000000" pitchFamily="2" charset="2"/>
              </a:rPr>
              <a:t> </a:t>
            </a:r>
            <a:r>
              <a:rPr lang="cs-CZ" sz="2200" dirty="0" err="1" smtClean="0">
                <a:sym typeface="Wingdings" panose="05000000000000000000" pitchFamily="2" charset="2"/>
              </a:rPr>
              <a:t>pretium</a:t>
            </a:r>
            <a:endParaRPr lang="cs-CZ" sz="2200" dirty="0" smtClean="0">
              <a:sym typeface="Wingdings" panose="05000000000000000000" pitchFamily="2" charset="2"/>
            </a:endParaRP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předmětem </a:t>
            </a:r>
            <a:r>
              <a:rPr lang="cs-CZ" sz="2200" i="0" dirty="0" err="1" smtClean="0">
                <a:sym typeface="Wingdings" panose="05000000000000000000" pitchFamily="2" charset="2"/>
              </a:rPr>
              <a:t>pís</a:t>
            </a:r>
            <a:r>
              <a:rPr lang="cs-CZ" sz="2200" i="0" dirty="0" smtClean="0">
                <a:sym typeface="Wingdings" panose="05000000000000000000" pitchFamily="2" charset="2"/>
              </a:rPr>
              <a:t>. </a:t>
            </a:r>
            <a:r>
              <a:rPr lang="cs-CZ" sz="2200" i="0" dirty="0" err="1" smtClean="0">
                <a:sym typeface="Wingdings" panose="05000000000000000000" pitchFamily="2" charset="2"/>
              </a:rPr>
              <a:t>trhov</a:t>
            </a:r>
            <a:r>
              <a:rPr lang="cs-CZ" sz="2200" i="0" dirty="0" smtClean="0">
                <a:sym typeface="Wingdings" panose="05000000000000000000" pitchFamily="2" charset="2"/>
              </a:rPr>
              <a:t>. ujednání převážně </a:t>
            </a:r>
            <a:r>
              <a:rPr lang="cs-CZ" sz="2200" i="0" dirty="0" err="1" smtClean="0">
                <a:sym typeface="Wingdings" panose="05000000000000000000" pitchFamily="2" charset="2"/>
              </a:rPr>
              <a:t>nemov</a:t>
            </a:r>
            <a:r>
              <a:rPr lang="cs-CZ" sz="2200" i="0" dirty="0" smtClean="0">
                <a:sym typeface="Wingdings" panose="05000000000000000000" pitchFamily="2" charset="2"/>
              </a:rPr>
              <a:t>. (jméno, poloha, pertinence)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potvrzení o plnění prodávajícímu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směna nesmí být na škodu žádné straně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darování má </a:t>
            </a:r>
            <a:r>
              <a:rPr lang="cs-CZ" sz="2200" i="0" dirty="0" err="1" smtClean="0">
                <a:sym typeface="Wingdings" panose="05000000000000000000" pitchFamily="2" charset="2"/>
              </a:rPr>
              <a:t>neurč</a:t>
            </a:r>
            <a:r>
              <a:rPr lang="cs-CZ" sz="2200" i="0" dirty="0" smtClean="0">
                <a:sym typeface="Wingdings" panose="05000000000000000000" pitchFamily="2" charset="2"/>
              </a:rPr>
              <a:t>. formulace</a:t>
            </a:r>
            <a:endParaRPr lang="cs-CZ" sz="2200" i="0" dirty="0">
              <a:sym typeface="Wingdings" panose="05000000000000000000" pitchFamily="2" charset="2"/>
            </a:endParaRPr>
          </a:p>
          <a:p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366389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1800"/>
            <a:ext cx="4216400" cy="716280"/>
          </a:xfrm>
        </p:spPr>
        <p:txBody>
          <a:bodyPr/>
          <a:lstStyle/>
          <a:p>
            <a:r>
              <a:rPr lang="cs-CZ" dirty="0" smtClean="0"/>
              <a:t>ŘP v listinách 4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351280"/>
            <a:ext cx="5008880" cy="5394960"/>
          </a:xfrm>
        </p:spPr>
        <p:txBody>
          <a:bodyPr>
            <a:normAutofit lnSpcReduction="10000"/>
          </a:bodyPr>
          <a:lstStyle/>
          <a:p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poslední pořízení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nejst</a:t>
            </a:r>
            <a:r>
              <a:rPr lang="cs-CZ" sz="2200" i="0" dirty="0" smtClean="0">
                <a:sym typeface="Wingdings" panose="05000000000000000000" pitchFamily="2" charset="2"/>
              </a:rPr>
              <a:t>. dochované případy od 12. stol.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cír</a:t>
            </a:r>
            <a:r>
              <a:rPr lang="cs-CZ" sz="2200" i="0" dirty="0" smtClean="0">
                <a:sym typeface="Wingdings" panose="05000000000000000000" pitchFamily="2" charset="2"/>
              </a:rPr>
              <a:t>. propagace darů </a:t>
            </a:r>
            <a:r>
              <a:rPr lang="cs-CZ" sz="2200" dirty="0" smtClean="0">
                <a:sym typeface="Wingdings" panose="05000000000000000000" pitchFamily="2" charset="2"/>
              </a:rPr>
              <a:t>pro anima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darování pro případ smrti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pořízení pro případ smrti (</a:t>
            </a:r>
            <a:r>
              <a:rPr lang="cs-CZ" sz="2200" dirty="0" err="1" smtClean="0">
                <a:sym typeface="Wingdings" panose="05000000000000000000" pitchFamily="2" charset="2"/>
              </a:rPr>
              <a:t>testamentum</a:t>
            </a:r>
            <a:r>
              <a:rPr lang="cs-CZ" sz="2200" dirty="0" smtClean="0">
                <a:sym typeface="Wingdings" panose="05000000000000000000" pitchFamily="2" charset="2"/>
              </a:rPr>
              <a:t>, </a:t>
            </a:r>
            <a:r>
              <a:rPr lang="cs-CZ" sz="2200" dirty="0" err="1" smtClean="0">
                <a:sym typeface="Wingdings" panose="05000000000000000000" pitchFamily="2" charset="2"/>
              </a:rPr>
              <a:t>legatum</a:t>
            </a:r>
            <a:r>
              <a:rPr lang="cs-CZ" sz="2200" i="0" dirty="0" smtClean="0">
                <a:sym typeface="Wingdings" panose="05000000000000000000" pitchFamily="2" charset="2"/>
              </a:rPr>
              <a:t>) </a:t>
            </a:r>
            <a:r>
              <a:rPr lang="cs-CZ" sz="2200" i="0" dirty="0">
                <a:sym typeface="Wingdings" panose="05000000000000000000" pitchFamily="2" charset="2"/>
              </a:rPr>
              <a:t> </a:t>
            </a:r>
            <a:r>
              <a:rPr lang="cs-CZ" sz="2200" i="0" dirty="0" smtClean="0">
                <a:sym typeface="Wingdings" panose="05000000000000000000" pitchFamily="2" charset="2"/>
              </a:rPr>
              <a:t>vliv </a:t>
            </a:r>
            <a:r>
              <a:rPr lang="cs-CZ" sz="2200" i="0" dirty="0" err="1" smtClean="0">
                <a:sym typeface="Wingdings" panose="05000000000000000000" pitchFamily="2" charset="2"/>
              </a:rPr>
              <a:t>římskokan</a:t>
            </a:r>
            <a:r>
              <a:rPr lang="cs-CZ" sz="2200" i="0" dirty="0" smtClean="0">
                <a:sym typeface="Wingdings" panose="05000000000000000000" pitchFamily="2" charset="2"/>
              </a:rPr>
              <a:t>. testamentu (odvolatelnost, forma)</a:t>
            </a:r>
          </a:p>
          <a:p>
            <a:pPr lvl="1"/>
            <a:r>
              <a:rPr lang="cs-CZ" sz="2200" i="0" dirty="0" err="1" smtClean="0">
                <a:sym typeface="Wingdings" panose="05000000000000000000" pitchFamily="2" charset="2"/>
              </a:rPr>
              <a:t>soukr</a:t>
            </a:r>
            <a:r>
              <a:rPr lang="cs-CZ" sz="2200" i="0" dirty="0" smtClean="0">
                <a:sym typeface="Wingdings" panose="05000000000000000000" pitchFamily="2" charset="2"/>
              </a:rPr>
              <a:t>. testament s děd. institucí v </a:t>
            </a:r>
            <a:r>
              <a:rPr lang="cs-CZ" sz="2200" i="0" dirty="0" err="1" smtClean="0">
                <a:sym typeface="Wingdings" panose="05000000000000000000" pitchFamily="2" charset="2"/>
              </a:rPr>
              <a:t>cír</a:t>
            </a:r>
            <a:r>
              <a:rPr lang="cs-CZ" sz="2200" i="0" dirty="0" smtClean="0">
                <a:sym typeface="Wingdings" panose="05000000000000000000" pitchFamily="2" charset="2"/>
              </a:rPr>
              <a:t>. a měst. </a:t>
            </a:r>
            <a:r>
              <a:rPr lang="cs-CZ" sz="2200" i="0" dirty="0" err="1" smtClean="0">
                <a:sym typeface="Wingdings" panose="05000000000000000000" pitchFamily="2" charset="2"/>
              </a:rPr>
              <a:t>pr</a:t>
            </a:r>
            <a:r>
              <a:rPr lang="cs-CZ" sz="2200" i="0" dirty="0" smtClean="0">
                <a:sym typeface="Wingdings" panose="05000000000000000000" pitchFamily="2" charset="2"/>
              </a:rPr>
              <a:t>. X v zem. právu </a:t>
            </a:r>
            <a:r>
              <a:rPr lang="cs-CZ" sz="2200" i="0" dirty="0" err="1" smtClean="0">
                <a:sym typeface="Wingdings" panose="05000000000000000000" pitchFamily="2" charset="2"/>
              </a:rPr>
              <a:t>kr.</a:t>
            </a:r>
            <a:r>
              <a:rPr lang="cs-CZ" sz="2200" i="0" dirty="0" smtClean="0">
                <a:sym typeface="Wingdings" panose="05000000000000000000" pitchFamily="2" charset="2"/>
              </a:rPr>
              <a:t> svolení (mocný list)</a:t>
            </a:r>
          </a:p>
          <a:p>
            <a:pPr lvl="1"/>
            <a:endParaRPr lang="cs-CZ" sz="2200" i="0" dirty="0" smtClean="0">
              <a:sym typeface="Wingdings" panose="05000000000000000000" pitchFamily="2" charset="2"/>
            </a:endParaRPr>
          </a:p>
          <a:p>
            <a:endParaRPr lang="cs-CZ" sz="2200" dirty="0" smtClean="0">
              <a:sym typeface="Wingdings" panose="05000000000000000000" pitchFamily="2" charset="2"/>
            </a:endParaRP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31280" y="172720"/>
            <a:ext cx="5577840" cy="6573520"/>
          </a:xfrm>
        </p:spPr>
        <p:txBody>
          <a:bodyPr>
            <a:normAutofit lnSpcReduction="10000"/>
          </a:bodyPr>
          <a:lstStyle/>
          <a:p>
            <a:r>
              <a:rPr lang="cs-CZ" sz="2200" b="1" dirty="0">
                <a:solidFill>
                  <a:srgbClr val="C00000"/>
                </a:solidFill>
                <a:sym typeface="Wingdings" panose="05000000000000000000" pitchFamily="2" charset="2"/>
              </a:rPr>
              <a:t>závazky</a:t>
            </a:r>
          </a:p>
          <a:p>
            <a:pPr lvl="1"/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smlouvy byly </a:t>
            </a:r>
            <a:r>
              <a:rPr lang="cs-CZ" sz="2200" b="1" i="0" dirty="0" err="1">
                <a:solidFill>
                  <a:srgbClr val="7030A0"/>
                </a:solidFill>
                <a:sym typeface="Wingdings" panose="05000000000000000000" pitchFamily="2" charset="2"/>
              </a:rPr>
              <a:t>dk</a:t>
            </a: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200" i="0" dirty="0">
                <a:sym typeface="Wingdings" panose="05000000000000000000" pitchFamily="2" charset="2"/>
              </a:rPr>
              <a:t> se smlouvami (</a:t>
            </a:r>
            <a:r>
              <a:rPr lang="cs-CZ" sz="2200" dirty="0" err="1">
                <a:sym typeface="Wingdings" panose="05000000000000000000" pitchFamily="2" charset="2"/>
              </a:rPr>
              <a:t>contracus</a:t>
            </a:r>
            <a:r>
              <a:rPr lang="cs-CZ" sz="2200" i="0" dirty="0">
                <a:sym typeface="Wingdings" panose="05000000000000000000" pitchFamily="2" charset="2"/>
              </a:rPr>
              <a:t>) nebývaly zásadně spojovány zavazovací účinky, ledaže obsahovaly zvl. ustanovení o slibu něco plnit</a:t>
            </a:r>
          </a:p>
          <a:p>
            <a:pPr lvl="1"/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od 13. stol. klausule o odstranění </a:t>
            </a:r>
            <a:r>
              <a:rPr lang="cs-CZ" sz="2200" b="1" i="0" dirty="0" err="1">
                <a:solidFill>
                  <a:srgbClr val="7030A0"/>
                </a:solidFill>
                <a:sym typeface="Wingdings" panose="05000000000000000000" pitchFamily="2" charset="2"/>
              </a:rPr>
              <a:t>pr</a:t>
            </a:r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. vad </a:t>
            </a:r>
            <a:r>
              <a:rPr lang="cs-CZ" sz="2200" i="0" dirty="0">
                <a:sym typeface="Wingdings" panose="05000000000000000000" pitchFamily="2" charset="2"/>
              </a:rPr>
              <a:t>(</a:t>
            </a:r>
            <a:r>
              <a:rPr lang="cs-CZ" sz="2200" dirty="0" err="1">
                <a:sym typeface="Wingdings" panose="05000000000000000000" pitchFamily="2" charset="2"/>
              </a:rPr>
              <a:t>emendare</a:t>
            </a:r>
            <a:r>
              <a:rPr lang="cs-CZ" sz="2200" dirty="0">
                <a:sym typeface="Wingdings" panose="05000000000000000000" pitchFamily="2" charset="2"/>
              </a:rPr>
              <a:t>, </a:t>
            </a:r>
            <a:r>
              <a:rPr lang="cs-CZ" sz="2200" dirty="0" err="1">
                <a:sym typeface="Wingdings" panose="05000000000000000000" pitchFamily="2" charset="2"/>
              </a:rPr>
              <a:t>disbrigare</a:t>
            </a:r>
            <a:r>
              <a:rPr lang="cs-CZ" sz="2200" i="0" dirty="0">
                <a:sym typeface="Wingdings" panose="05000000000000000000" pitchFamily="2" charset="2"/>
              </a:rPr>
              <a:t>) pod sankcí pokuty</a:t>
            </a:r>
          </a:p>
          <a:p>
            <a:pPr lvl="1"/>
            <a:r>
              <a:rPr lang="cs-CZ" sz="2200" b="1" i="0" dirty="0">
                <a:solidFill>
                  <a:srgbClr val="7030A0"/>
                </a:solidFill>
                <a:sym typeface="Wingdings" panose="05000000000000000000" pitchFamily="2" charset="2"/>
              </a:rPr>
              <a:t>od 13. stol. klausule o peněžité náhradě pro případ evikce </a:t>
            </a:r>
            <a:r>
              <a:rPr lang="cs-CZ" sz="2200" i="0" dirty="0">
                <a:sym typeface="Wingdings" panose="05000000000000000000" pitchFamily="2" charset="2"/>
              </a:rPr>
              <a:t>v trzích s </a:t>
            </a:r>
            <a:r>
              <a:rPr lang="cs-CZ" sz="2200" i="0" dirty="0" err="1">
                <a:sym typeface="Wingdings" panose="05000000000000000000" pitchFamily="2" charset="2"/>
              </a:rPr>
              <a:t>cír</a:t>
            </a:r>
            <a:r>
              <a:rPr lang="cs-CZ" sz="2200" i="0" dirty="0">
                <a:sym typeface="Wingdings" panose="05000000000000000000" pitchFamily="2" charset="2"/>
              </a:rPr>
              <a:t>.  (rukojemství, kauce), v zem. </a:t>
            </a:r>
            <a:r>
              <a:rPr lang="cs-CZ" sz="2200" i="0" dirty="0" err="1">
                <a:sym typeface="Wingdings" panose="05000000000000000000" pitchFamily="2" charset="2"/>
              </a:rPr>
              <a:t>pr</a:t>
            </a:r>
            <a:r>
              <a:rPr lang="cs-CZ" sz="2200" i="0" dirty="0">
                <a:sym typeface="Wingdings" panose="05000000000000000000" pitchFamily="2" charset="2"/>
              </a:rPr>
              <a:t>. ručení za evikci</a:t>
            </a:r>
          </a:p>
          <a:p>
            <a:pPr lvl="1"/>
            <a:r>
              <a:rPr lang="cs-CZ" sz="2200" i="0" dirty="0">
                <a:sym typeface="Wingdings" panose="05000000000000000000" pitchFamily="2" charset="2"/>
              </a:rPr>
              <a:t>pacht</a:t>
            </a:r>
          </a:p>
          <a:p>
            <a:pPr lvl="1"/>
            <a:r>
              <a:rPr lang="cs-CZ" sz="2200" i="0" dirty="0">
                <a:sym typeface="Wingdings" panose="05000000000000000000" pitchFamily="2" charset="2"/>
              </a:rPr>
              <a:t>uznání dluhu (</a:t>
            </a:r>
            <a:r>
              <a:rPr lang="cs-CZ" sz="2200" dirty="0" err="1">
                <a:sym typeface="Wingdings" panose="05000000000000000000" pitchFamily="2" charset="2"/>
              </a:rPr>
              <a:t>promittere</a:t>
            </a:r>
            <a:r>
              <a:rPr lang="cs-CZ" sz="2200" i="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stipulace: gen. slib dodržet </a:t>
            </a:r>
            <a:r>
              <a:rPr lang="cs-CZ" sz="2200" i="0" dirty="0" err="1" smtClean="0">
                <a:sym typeface="Wingdings" panose="05000000000000000000" pitchFamily="2" charset="2"/>
              </a:rPr>
              <a:t>podm</a:t>
            </a:r>
            <a:r>
              <a:rPr lang="cs-CZ" sz="2200" i="0" dirty="0" smtClean="0">
                <a:sym typeface="Wingdings" panose="05000000000000000000" pitchFamily="2" charset="2"/>
              </a:rPr>
              <a:t>. smlouvy, dom. forma (</a:t>
            </a:r>
            <a:r>
              <a:rPr lang="cs-CZ" sz="2200" dirty="0" err="1" smtClean="0">
                <a:sym typeface="Wingdings" panose="05000000000000000000" pitchFamily="2" charset="2"/>
              </a:rPr>
              <a:t>manualis</a:t>
            </a:r>
            <a:r>
              <a:rPr lang="cs-CZ" sz="2200" i="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zajištění: os. (</a:t>
            </a:r>
            <a:r>
              <a:rPr lang="cs-CZ" sz="2200" i="0" dirty="0" err="1" smtClean="0">
                <a:sym typeface="Wingdings" panose="05000000000000000000" pitchFamily="2" charset="2"/>
              </a:rPr>
              <a:t>rukojem</a:t>
            </a:r>
            <a:r>
              <a:rPr lang="cs-CZ" sz="2200" i="0" dirty="0" smtClean="0">
                <a:sym typeface="Wingdings" panose="05000000000000000000" pitchFamily="2" charset="2"/>
              </a:rPr>
              <a:t>., solid.), věc. (zástava propad. a prodej., hypotéka)</a:t>
            </a:r>
          </a:p>
          <a:p>
            <a:pPr lvl="1"/>
            <a:r>
              <a:rPr lang="cs-CZ" sz="2200" i="0" dirty="0" smtClean="0">
                <a:sym typeface="Wingdings" panose="05000000000000000000" pitchFamily="2" charset="2"/>
              </a:rPr>
              <a:t>změna subjektů: cese, převzetí dluhu</a:t>
            </a:r>
            <a:endParaRPr lang="cs-CZ" sz="2200" i="0" dirty="0">
              <a:sym typeface="Wingdings" panose="05000000000000000000" pitchFamily="2" charset="2"/>
            </a:endParaRPr>
          </a:p>
          <a:p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20089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pojem „recepce“</a:t>
            </a:r>
          </a:p>
          <a:p>
            <a:r>
              <a:rPr lang="cs-CZ" sz="2400" dirty="0" smtClean="0"/>
              <a:t>ŘP prameny</a:t>
            </a:r>
          </a:p>
          <a:p>
            <a:r>
              <a:rPr lang="cs-CZ" sz="2400" dirty="0" smtClean="0"/>
              <a:t>domácí bádání </a:t>
            </a:r>
            <a:r>
              <a:rPr lang="cs-CZ" sz="2400" dirty="0"/>
              <a:t>o </a:t>
            </a:r>
            <a:r>
              <a:rPr lang="cs-CZ" sz="2400" dirty="0" smtClean="0"/>
              <a:t>římském právu</a:t>
            </a:r>
            <a:endParaRPr lang="cs-CZ" sz="2400" dirty="0"/>
          </a:p>
          <a:p>
            <a:r>
              <a:rPr lang="cs-CZ" sz="2400" dirty="0" smtClean="0"/>
              <a:t>vývoj romanizace na našem území</a:t>
            </a:r>
          </a:p>
          <a:p>
            <a:r>
              <a:rPr lang="cs-CZ" sz="2400" dirty="0" smtClean="0"/>
              <a:t>ŘP v listinách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188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>
                <a:solidFill>
                  <a:srgbClr val="7030A0"/>
                </a:solidFill>
              </a:rPr>
              <a:t>RECEPCE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7030A0"/>
                </a:solidFill>
              </a:rPr>
              <a:t>= </a:t>
            </a:r>
            <a:r>
              <a:rPr lang="cs-CZ" sz="2800" b="1" dirty="0" smtClean="0">
                <a:solidFill>
                  <a:srgbClr val="7030A0"/>
                </a:solidFill>
              </a:rPr>
              <a:t>přímý vliv; obsahový přenos </a:t>
            </a:r>
            <a:r>
              <a:rPr lang="cs-CZ" sz="2800" dirty="0" smtClean="0"/>
              <a:t>právního </a:t>
            </a:r>
            <a:r>
              <a:rPr lang="cs-CZ" sz="2800" dirty="0"/>
              <a:t>ustanovení nebo celého pramene práva z jednoho právního řádu do </a:t>
            </a:r>
            <a:r>
              <a:rPr lang="cs-CZ" sz="2800" dirty="0" smtClean="0"/>
              <a:t>jiného</a:t>
            </a:r>
          </a:p>
          <a:p>
            <a:r>
              <a:rPr lang="cs-CZ" sz="2800" b="1" dirty="0" smtClean="0">
                <a:solidFill>
                  <a:srgbClr val="7030A0"/>
                </a:solidFill>
              </a:rPr>
              <a:t>RENESANCE (12. století)</a:t>
            </a:r>
          </a:p>
          <a:p>
            <a:r>
              <a:rPr lang="cs-CZ" sz="2800" b="1" dirty="0" smtClean="0">
                <a:solidFill>
                  <a:srgbClr val="7030A0"/>
                </a:solidFill>
              </a:rPr>
              <a:t>ROMANIZACE </a:t>
            </a:r>
            <a:r>
              <a:rPr lang="cs-CZ" sz="2800" b="1" dirty="0">
                <a:solidFill>
                  <a:srgbClr val="7030A0"/>
                </a:solidFill>
              </a:rPr>
              <a:t>= </a:t>
            </a:r>
            <a:r>
              <a:rPr lang="cs-CZ" sz="2800" b="1" dirty="0" smtClean="0">
                <a:solidFill>
                  <a:srgbClr val="7030A0"/>
                </a:solidFill>
              </a:rPr>
              <a:t>nepřímý vliv </a:t>
            </a:r>
            <a:r>
              <a:rPr lang="cs-CZ" sz="2800" dirty="0">
                <a:solidFill>
                  <a:schemeClr val="tx1"/>
                </a:solidFill>
              </a:rPr>
              <a:t>na právní vývoj prostřednictvím </a:t>
            </a:r>
            <a:r>
              <a:rPr lang="cs-CZ" sz="2800" b="1" dirty="0" smtClean="0">
                <a:solidFill>
                  <a:srgbClr val="7030A0"/>
                </a:solidFill>
              </a:rPr>
              <a:t>intelekt. formování tvůrců </a:t>
            </a:r>
            <a:r>
              <a:rPr lang="cs-CZ" sz="2800" b="1" dirty="0">
                <a:solidFill>
                  <a:srgbClr val="7030A0"/>
                </a:solidFill>
              </a:rPr>
              <a:t>a uživatelů </a:t>
            </a:r>
            <a:r>
              <a:rPr lang="cs-CZ" sz="2800" b="1" dirty="0" smtClean="0">
                <a:solidFill>
                  <a:srgbClr val="7030A0"/>
                </a:solidFill>
              </a:rPr>
              <a:t>práva </a:t>
            </a:r>
            <a:r>
              <a:rPr lang="cs-CZ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terminologie, systematika, odkazy + zvědečtění </a:t>
            </a:r>
            <a:r>
              <a:rPr lang="cs-CZ" sz="28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pr</a:t>
            </a:r>
            <a:r>
              <a:rPr lang="cs-CZ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. života</a:t>
            </a:r>
            <a:endParaRPr lang="cs-CZ" sz="2800" dirty="0" smtClean="0">
              <a:solidFill>
                <a:schemeClr val="tx1"/>
              </a:solidFill>
            </a:endParaRPr>
          </a:p>
          <a:p>
            <a:pPr lvl="1"/>
            <a:endParaRPr lang="cs-CZ" sz="2200" i="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72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Cesty recepce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10058400" cy="4074160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solidFill>
                  <a:srgbClr val="7030A0"/>
                </a:solidFill>
              </a:rPr>
              <a:t>v pramenech</a:t>
            </a:r>
            <a:r>
              <a:rPr lang="cs-CZ" sz="2600" dirty="0" smtClean="0"/>
              <a:t> </a:t>
            </a:r>
          </a:p>
          <a:p>
            <a:pPr lvl="1"/>
            <a:r>
              <a:rPr lang="cs-CZ" sz="2600" i="0" dirty="0" smtClean="0"/>
              <a:t>přímé citace = alegace (</a:t>
            </a:r>
            <a:r>
              <a:rPr lang="cs-CZ" sz="2600" i="0" dirty="0" err="1" smtClean="0"/>
              <a:t>stv</a:t>
            </a:r>
            <a:r>
              <a:rPr lang="cs-CZ" sz="2600" i="0" dirty="0" smtClean="0"/>
              <a:t>.: incipity, </a:t>
            </a:r>
            <a:r>
              <a:rPr lang="cs-CZ" sz="2600" i="0" dirty="0" err="1" smtClean="0"/>
              <a:t>human</a:t>
            </a:r>
            <a:r>
              <a:rPr lang="cs-CZ" sz="2600" i="0" dirty="0" smtClean="0"/>
              <a:t>. </a:t>
            </a:r>
            <a:r>
              <a:rPr lang="cs-CZ" sz="2600" i="0" dirty="0" err="1" smtClean="0"/>
              <a:t>ed</a:t>
            </a:r>
            <a:r>
              <a:rPr lang="cs-CZ" sz="2600" i="0" dirty="0" smtClean="0"/>
              <a:t>.: číslování)</a:t>
            </a:r>
          </a:p>
          <a:p>
            <a:pPr lvl="1"/>
            <a:r>
              <a:rPr lang="cs-CZ" sz="2600" i="0" dirty="0" smtClean="0"/>
              <a:t>nepřímé, obecné odkazy</a:t>
            </a:r>
          </a:p>
          <a:p>
            <a:r>
              <a:rPr lang="cs-CZ" sz="2600" b="1" dirty="0" smtClean="0">
                <a:solidFill>
                  <a:srgbClr val="7030A0"/>
                </a:solidFill>
              </a:rPr>
              <a:t>v soupisech rukopisů</a:t>
            </a:r>
          </a:p>
          <a:p>
            <a:pPr lvl="1"/>
            <a:r>
              <a:rPr lang="cs-CZ" sz="2600" i="0" dirty="0" smtClean="0"/>
              <a:t>ve středověkém knižním fondu</a:t>
            </a:r>
          </a:p>
          <a:p>
            <a:pPr lvl="1"/>
            <a:r>
              <a:rPr lang="cs-CZ" sz="2600" i="0" dirty="0" smtClean="0"/>
              <a:t>v současném knižní fondu</a:t>
            </a:r>
            <a:endParaRPr lang="cs-CZ" sz="2600" i="0" dirty="0"/>
          </a:p>
        </p:txBody>
      </p:sp>
    </p:spTree>
    <p:extLst>
      <p:ext uri="{BB962C8B-B14F-4D97-AF65-F5344CB8AC3E}">
        <p14:creationId xmlns:p14="http://schemas.microsoft.com/office/powerpoint/2010/main" val="166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t="18919"/>
          <a:stretch/>
        </p:blipFill>
        <p:spPr>
          <a:xfrm>
            <a:off x="419617" y="866672"/>
            <a:ext cx="11123692" cy="510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6807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9601200" cy="1714500"/>
          </a:xfrm>
        </p:spPr>
        <p:txBody>
          <a:bodyPr/>
          <a:lstStyle/>
          <a:p>
            <a:r>
              <a:rPr lang="cs-CZ" dirty="0" smtClean="0"/>
              <a:t>Metody recepce (</a:t>
            </a:r>
            <a:r>
              <a:rPr lang="cs-CZ" dirty="0" err="1" smtClean="0"/>
              <a:t>Gordley</a:t>
            </a:r>
            <a:r>
              <a:rPr lang="cs-CZ" dirty="0" smtClean="0"/>
              <a:t>)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3252651" y="3967480"/>
            <a:ext cx="6021978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6172199" y="2057613"/>
            <a:ext cx="1" cy="357247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ál 4"/>
          <p:cNvSpPr/>
          <p:nvPr/>
        </p:nvSpPr>
        <p:spPr>
          <a:xfrm>
            <a:off x="5146040" y="3027680"/>
            <a:ext cx="2052320" cy="187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/>
              <a:t>casus</a:t>
            </a:r>
            <a:r>
              <a:rPr lang="cs-CZ" sz="2400" b="1" dirty="0" smtClean="0"/>
              <a:t> obsažený v CIC </a:t>
            </a:r>
            <a:endParaRPr lang="cs-CZ" sz="2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997742" y="1498229"/>
            <a:ext cx="2348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8C8D86"/>
                </a:solidFill>
              </a:rPr>
              <a:t>GENERALIZACE</a:t>
            </a:r>
            <a:endParaRPr lang="cs-CZ" sz="2400" b="1" dirty="0">
              <a:solidFill>
                <a:srgbClr val="8C8D86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415711" y="5666922"/>
            <a:ext cx="1512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8C8D86"/>
                </a:solidFill>
              </a:rPr>
              <a:t>REDUKCE</a:t>
            </a:r>
            <a:endParaRPr lang="cs-CZ" sz="2400" b="1" dirty="0">
              <a:solidFill>
                <a:srgbClr val="8C8D86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9314204" y="3736647"/>
            <a:ext cx="1658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8C8D86"/>
                </a:solidFill>
              </a:rPr>
              <a:t>ANALOGIE</a:t>
            </a:r>
            <a:endParaRPr lang="cs-CZ" sz="2400" b="1" dirty="0">
              <a:solidFill>
                <a:srgbClr val="8C8D86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554480" y="3736646"/>
            <a:ext cx="1658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8C8D86"/>
                </a:solidFill>
              </a:rPr>
              <a:t>ANALOGIE</a:t>
            </a:r>
            <a:endParaRPr lang="cs-CZ" sz="2400" b="1" dirty="0">
              <a:solidFill>
                <a:srgbClr val="8C8D86"/>
              </a:solidFill>
            </a:endParaRPr>
          </a:p>
        </p:txBody>
      </p:sp>
      <p:cxnSp>
        <p:nvCxnSpPr>
          <p:cNvPr id="21" name="Přímá spojnice 20"/>
          <p:cNvCxnSpPr/>
          <p:nvPr/>
        </p:nvCxnSpPr>
        <p:spPr>
          <a:xfrm>
            <a:off x="1219200" y="2871685"/>
            <a:ext cx="10402105" cy="59656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 rot="5400000">
            <a:off x="10876223" y="1826781"/>
            <a:ext cx="1453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INDUKCE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 rot="5400000">
            <a:off x="10855999" y="3766402"/>
            <a:ext cx="1530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</a:rPr>
              <a:t>DEDUKCE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7346655" y="1748755"/>
            <a:ext cx="2052320" cy="101823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err="1" smtClean="0"/>
              <a:t>regula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iuris</a:t>
            </a:r>
            <a:endParaRPr lang="cs-CZ" sz="2400" b="1" dirty="0"/>
          </a:p>
        </p:txBody>
      </p:sp>
      <p:sp>
        <p:nvSpPr>
          <p:cNvPr id="29" name="Šipka doprava 28"/>
          <p:cNvSpPr/>
          <p:nvPr/>
        </p:nvSpPr>
        <p:spPr>
          <a:xfrm rot="18893445">
            <a:off x="6912860" y="2678982"/>
            <a:ext cx="800022" cy="504718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/>
          <p:cNvSpPr/>
          <p:nvPr/>
        </p:nvSpPr>
        <p:spPr>
          <a:xfrm rot="4259723">
            <a:off x="7681884" y="3526720"/>
            <a:ext cx="1978093" cy="504718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7775077" y="4873902"/>
            <a:ext cx="2633344" cy="12449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/>
              <a:t>casus </a:t>
            </a:r>
            <a:r>
              <a:rPr lang="cs-CZ" sz="2400" b="1" dirty="0" smtClean="0"/>
              <a:t>ze </a:t>
            </a:r>
            <a:r>
              <a:rPr lang="cs-CZ" sz="2400" b="1" dirty="0" err="1" smtClean="0"/>
              <a:t>stv</a:t>
            </a:r>
            <a:r>
              <a:rPr lang="cs-CZ" sz="2400" b="1" dirty="0" smtClean="0"/>
              <a:t>. života</a:t>
            </a:r>
            <a:endParaRPr lang="cs-CZ" sz="2400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129631" y="4729212"/>
            <a:ext cx="330552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smtClean="0"/>
              <a:t>Metody práce s CIC: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600" dirty="0" smtClean="0"/>
              <a:t>juxtapozice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600" dirty="0" smtClean="0"/>
              <a:t>pojmová konstrukce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600" dirty="0" smtClean="0"/>
              <a:t>diference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3262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6480" y="477519"/>
            <a:ext cx="4772906" cy="6156961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rgbClr val="7030A0"/>
                </a:solidFill>
              </a:rPr>
              <a:t>předmět</a:t>
            </a:r>
            <a:r>
              <a:rPr lang="cs-CZ" sz="2200" dirty="0" smtClean="0"/>
              <a:t>: ŘP (přímo), </a:t>
            </a:r>
            <a:r>
              <a:rPr lang="cs-CZ" sz="2200" i="1" dirty="0" smtClean="0"/>
              <a:t>ius </a:t>
            </a:r>
            <a:r>
              <a:rPr lang="cs-CZ" sz="2200" i="1" dirty="0" err="1" smtClean="0"/>
              <a:t>commune</a:t>
            </a:r>
            <a:r>
              <a:rPr lang="cs-CZ" sz="2200" i="1" dirty="0" smtClean="0"/>
              <a:t> </a:t>
            </a:r>
            <a:r>
              <a:rPr lang="cs-CZ" sz="2200" dirty="0" smtClean="0"/>
              <a:t>(nepřímo)</a:t>
            </a:r>
          </a:p>
          <a:p>
            <a:r>
              <a:rPr lang="cs-CZ" sz="2200" b="1" dirty="0" smtClean="0">
                <a:solidFill>
                  <a:srgbClr val="7030A0"/>
                </a:solidFill>
              </a:rPr>
              <a:t>3 pilíře (</a:t>
            </a:r>
            <a:r>
              <a:rPr lang="cs-CZ" sz="2200" b="1" dirty="0" err="1" smtClean="0">
                <a:solidFill>
                  <a:srgbClr val="7030A0"/>
                </a:solidFill>
              </a:rPr>
              <a:t>Wieacker</a:t>
            </a:r>
            <a:r>
              <a:rPr lang="cs-CZ" sz="2200" b="1" dirty="0" smtClean="0">
                <a:solidFill>
                  <a:srgbClr val="7030A0"/>
                </a:solidFill>
              </a:rPr>
              <a:t>):</a:t>
            </a:r>
          </a:p>
          <a:p>
            <a:pPr lvl="1"/>
            <a:r>
              <a:rPr lang="cs-CZ" sz="2200" i="0" dirty="0" smtClean="0">
                <a:solidFill>
                  <a:schemeClr val="tx1"/>
                </a:solidFill>
              </a:rPr>
              <a:t>císařství</a:t>
            </a:r>
          </a:p>
          <a:p>
            <a:pPr lvl="1"/>
            <a:r>
              <a:rPr lang="cs-CZ" sz="2200" i="0" dirty="0" smtClean="0">
                <a:solidFill>
                  <a:schemeClr val="tx1"/>
                </a:solidFill>
              </a:rPr>
              <a:t>církev</a:t>
            </a:r>
          </a:p>
          <a:p>
            <a:pPr lvl="1"/>
            <a:r>
              <a:rPr lang="cs-CZ" sz="2200" i="0" dirty="0" smtClean="0">
                <a:solidFill>
                  <a:schemeClr val="tx1"/>
                </a:solidFill>
              </a:rPr>
              <a:t>právnické školy</a:t>
            </a:r>
          </a:p>
          <a:p>
            <a:r>
              <a:rPr lang="cs-CZ" sz="2200" b="1" dirty="0" smtClean="0">
                <a:solidFill>
                  <a:srgbClr val="7030A0"/>
                </a:solidFill>
              </a:rPr>
              <a:t>„</a:t>
            </a:r>
            <a:r>
              <a:rPr lang="cs-CZ" sz="2200" b="1" dirty="0">
                <a:solidFill>
                  <a:srgbClr val="7030A0"/>
                </a:solidFill>
              </a:rPr>
              <a:t>katalyzátory</a:t>
            </a:r>
            <a:r>
              <a:rPr lang="cs-CZ" sz="2200" b="1" dirty="0" smtClean="0">
                <a:solidFill>
                  <a:srgbClr val="7030A0"/>
                </a:solidFill>
              </a:rPr>
              <a:t>“ vývoje v čes. zemích:</a:t>
            </a:r>
            <a:endParaRPr lang="cs-CZ" sz="2200" b="1" dirty="0">
              <a:solidFill>
                <a:srgbClr val="7030A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/>
              <a:t>panovník/zeměpán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/>
              <a:t>církev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/>
              <a:t>univerzita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humanismus </a:t>
            </a:r>
            <a:r>
              <a:rPr lang="cs-CZ" sz="2200" i="0" dirty="0"/>
              <a:t>(1562 čes. překlad Just. </a:t>
            </a:r>
            <a:r>
              <a:rPr lang="cs-CZ" sz="2200" i="0" dirty="0" err="1"/>
              <a:t>Inst</a:t>
            </a:r>
            <a:r>
              <a:rPr lang="cs-CZ" sz="2200" i="0" dirty="0"/>
              <a:t>.)</a:t>
            </a:r>
          </a:p>
          <a:p>
            <a:pPr marL="0" indent="0">
              <a:buNone/>
            </a:pPr>
            <a:endParaRPr lang="cs-CZ" sz="2200" i="1" dirty="0" smtClean="0"/>
          </a:p>
          <a:p>
            <a:pPr lvl="1"/>
            <a:endParaRPr lang="cs-CZ" sz="2200" i="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19520" y="477518"/>
            <a:ext cx="5770879" cy="6156961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solidFill>
                  <a:srgbClr val="7030A0"/>
                </a:solidFill>
              </a:rPr>
              <a:t>obec. předpoklady: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personalita práva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err="1" smtClean="0"/>
              <a:t>hosp</a:t>
            </a:r>
            <a:r>
              <a:rPr lang="cs-CZ" sz="2200" i="0" dirty="0" smtClean="0"/>
              <a:t>. rozvoj  - </a:t>
            </a:r>
            <a:r>
              <a:rPr lang="cs-CZ" sz="2200" i="0" dirty="0" err="1" smtClean="0"/>
              <a:t>Blochův</a:t>
            </a:r>
            <a:r>
              <a:rPr lang="cs-CZ" sz="2200" i="0" dirty="0" smtClean="0"/>
              <a:t> „druhý feudál. věk“ od pol. 11. stol.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2200" i="0" dirty="0" smtClean="0"/>
              <a:t> zájem </a:t>
            </a:r>
            <a:r>
              <a:rPr lang="cs-CZ" sz="2200" i="0" dirty="0" err="1" smtClean="0"/>
              <a:t>cír</a:t>
            </a:r>
            <a:r>
              <a:rPr lang="cs-CZ" sz="2200" i="0" dirty="0" smtClean="0"/>
              <a:t>. na impériu</a:t>
            </a:r>
          </a:p>
          <a:p>
            <a:r>
              <a:rPr lang="cs-CZ" sz="2200" b="1" dirty="0" err="1" smtClean="0">
                <a:solidFill>
                  <a:srgbClr val="7030A0"/>
                </a:solidFill>
              </a:rPr>
              <a:t>stv</a:t>
            </a:r>
            <a:r>
              <a:rPr lang="cs-CZ" sz="2200" b="1" dirty="0" smtClean="0">
                <a:solidFill>
                  <a:srgbClr val="7030A0"/>
                </a:solidFill>
              </a:rPr>
              <a:t>. školy: </a:t>
            </a:r>
          </a:p>
          <a:p>
            <a:pPr lvl="1"/>
            <a:r>
              <a:rPr lang="cs-CZ" sz="2200" i="0" dirty="0" smtClean="0">
                <a:solidFill>
                  <a:schemeClr val="tx1"/>
                </a:solidFill>
              </a:rPr>
              <a:t>Pavia</a:t>
            </a:r>
          </a:p>
          <a:p>
            <a:pPr lvl="1"/>
            <a:r>
              <a:rPr lang="cs-CZ" sz="2200" i="0" dirty="0" smtClean="0">
                <a:solidFill>
                  <a:schemeClr val="tx1"/>
                </a:solidFill>
              </a:rPr>
              <a:t>Bologna</a:t>
            </a:r>
          </a:p>
          <a:p>
            <a:pPr lvl="1"/>
            <a:r>
              <a:rPr lang="cs-CZ" sz="2200" i="0" dirty="0" smtClean="0">
                <a:solidFill>
                  <a:schemeClr val="tx1"/>
                </a:solidFill>
              </a:rPr>
              <a:t>...</a:t>
            </a:r>
            <a:endParaRPr lang="cs-CZ" sz="2200" i="0" dirty="0" smtClean="0"/>
          </a:p>
          <a:p>
            <a:endParaRPr lang="cs-CZ" sz="2200" i="0" dirty="0"/>
          </a:p>
        </p:txBody>
      </p:sp>
    </p:spTree>
    <p:extLst>
      <p:ext uri="{BB962C8B-B14F-4D97-AF65-F5344CB8AC3E}">
        <p14:creationId xmlns:p14="http://schemas.microsoft.com/office/powerpoint/2010/main" val="355376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365760"/>
            <a:ext cx="9601200" cy="1805940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Justiniánská</a:t>
            </a:r>
            <a:r>
              <a:rPr lang="cs-CZ" dirty="0" smtClean="0">
                <a:solidFill>
                  <a:schemeClr val="tx1"/>
                </a:solidFill>
              </a:rPr>
              <a:t> kodifikace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3840"/>
            <a:ext cx="11211560" cy="5069839"/>
          </a:xfrm>
        </p:spPr>
        <p:txBody>
          <a:bodyPr>
            <a:normAutofit lnSpcReduction="10000"/>
          </a:bodyPr>
          <a:lstStyle/>
          <a:p>
            <a:r>
              <a:rPr lang="cs-CZ" sz="2400" dirty="0" err="1" smtClean="0"/>
              <a:t>Justinánova</a:t>
            </a:r>
            <a:r>
              <a:rPr lang="cs-CZ" sz="2400" dirty="0" smtClean="0"/>
              <a:t> idea obnovy </a:t>
            </a:r>
            <a:r>
              <a:rPr lang="cs-CZ" sz="2400" dirty="0" err="1" smtClean="0"/>
              <a:t>řím</a:t>
            </a:r>
            <a:r>
              <a:rPr lang="cs-CZ" sz="2400" dirty="0" smtClean="0"/>
              <a:t>. říše </a:t>
            </a:r>
            <a:r>
              <a:rPr lang="cs-CZ" sz="2400" dirty="0" smtClean="0">
                <a:sym typeface="Wingdings" panose="05000000000000000000" pitchFamily="2" charset="2"/>
              </a:rPr>
              <a:t> zákonodárná činnost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polit. hlediska: 1. absolutismus, 2. křesťanství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kompilační práce </a:t>
            </a:r>
          </a:p>
          <a:p>
            <a:pPr lvl="1"/>
            <a:r>
              <a:rPr lang="cs-CZ" sz="2400" dirty="0" smtClean="0">
                <a:sym typeface="Wingdings" panose="05000000000000000000" pitchFamily="2" charset="2"/>
              </a:rPr>
              <a:t>od 528</a:t>
            </a:r>
          </a:p>
          <a:p>
            <a:pPr lvl="1"/>
            <a:r>
              <a:rPr lang="cs-CZ" sz="2400" dirty="0">
                <a:sym typeface="Wingdings" panose="05000000000000000000" pitchFamily="2" charset="2"/>
              </a:rPr>
              <a:t>rychlé tempo </a:t>
            </a:r>
          </a:p>
          <a:p>
            <a:pPr lvl="1"/>
            <a:r>
              <a:rPr lang="cs-CZ" sz="2400" dirty="0" smtClean="0">
                <a:sym typeface="Wingdings" panose="05000000000000000000" pitchFamily="2" charset="2"/>
              </a:rPr>
              <a:t>komise učenců a praktiků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NÁZEV: </a:t>
            </a:r>
            <a:r>
              <a:rPr lang="cs-CZ" sz="2400" b="1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Corpus </a:t>
            </a:r>
            <a:r>
              <a:rPr lang="cs-CZ" sz="2400" b="1" i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iuris</a:t>
            </a:r>
            <a:r>
              <a:rPr lang="cs-CZ" sz="2400" b="1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400" b="1" i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civilis</a:t>
            </a:r>
            <a:r>
              <a:rPr lang="cs-CZ" sz="2400" b="1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400" dirty="0" smtClean="0">
                <a:sym typeface="Wingdings" panose="05000000000000000000" pitchFamily="2" charset="2"/>
              </a:rPr>
              <a:t>(vydavatel </a:t>
            </a:r>
            <a:r>
              <a:rPr lang="cs-CZ" sz="2400" dirty="0" err="1" smtClean="0">
                <a:sym typeface="Wingdings" panose="05000000000000000000" pitchFamily="2" charset="2"/>
              </a:rPr>
              <a:t>Dionysius</a:t>
            </a:r>
            <a:r>
              <a:rPr lang="cs-CZ" sz="2400" dirty="0" smtClean="0">
                <a:sym typeface="Wingdings" panose="05000000000000000000" pitchFamily="2" charset="2"/>
              </a:rPr>
              <a:t> </a:t>
            </a:r>
            <a:r>
              <a:rPr lang="cs-CZ" sz="2400" dirty="0" err="1" smtClean="0">
                <a:sym typeface="Wingdings" panose="05000000000000000000" pitchFamily="2" charset="2"/>
              </a:rPr>
              <a:t>Gothofredus</a:t>
            </a:r>
            <a:r>
              <a:rPr lang="cs-CZ" sz="2400" dirty="0" smtClean="0">
                <a:sym typeface="Wingdings" panose="05000000000000000000" pitchFamily="2" charset="2"/>
              </a:rPr>
              <a:t>, 1598)</a:t>
            </a:r>
          </a:p>
          <a:p>
            <a:r>
              <a:rPr lang="cs-CZ" sz="2400" dirty="0">
                <a:sym typeface="Wingdings" panose="05000000000000000000" pitchFamily="2" charset="2"/>
              </a:rPr>
              <a:t>Č</a:t>
            </a:r>
            <a:r>
              <a:rPr lang="cs-CZ" sz="2400" dirty="0" smtClean="0">
                <a:sym typeface="Wingdings" panose="05000000000000000000" pitchFamily="2" charset="2"/>
              </a:rPr>
              <a:t>ÁSTI: D (fragmenty z klasiků), C (</a:t>
            </a:r>
            <a:r>
              <a:rPr lang="cs-CZ" sz="2400" dirty="0" err="1" smtClean="0">
                <a:sym typeface="Wingdings" panose="05000000000000000000" pitchFamily="2" charset="2"/>
              </a:rPr>
              <a:t>cís</a:t>
            </a:r>
            <a:r>
              <a:rPr lang="cs-CZ" sz="2400" dirty="0" smtClean="0">
                <a:sym typeface="Wingdings" panose="05000000000000000000" pitchFamily="2" charset="2"/>
              </a:rPr>
              <a:t>. konstituce), </a:t>
            </a:r>
            <a:r>
              <a:rPr lang="cs-CZ" sz="2400" dirty="0" err="1" smtClean="0">
                <a:sym typeface="Wingdings" panose="05000000000000000000" pitchFamily="2" charset="2"/>
              </a:rPr>
              <a:t>Inst</a:t>
            </a:r>
            <a:r>
              <a:rPr lang="cs-CZ" sz="2400" dirty="0" smtClean="0">
                <a:sym typeface="Wingdings" panose="05000000000000000000" pitchFamily="2" charset="2"/>
              </a:rPr>
              <a:t>. (učebnice), Nov. (</a:t>
            </a:r>
            <a:r>
              <a:rPr lang="cs-CZ" sz="2400" dirty="0" err="1" smtClean="0">
                <a:sym typeface="Wingdings" panose="05000000000000000000" pitchFamily="2" charset="2"/>
              </a:rPr>
              <a:t>soukr</a:t>
            </a:r>
            <a:r>
              <a:rPr lang="cs-CZ" sz="2400" dirty="0" smtClean="0">
                <a:sym typeface="Wingdings" panose="05000000000000000000" pitchFamily="2" charset="2"/>
              </a:rPr>
              <a:t>. sb.)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KRITICKÉ VYDÁNÍ: </a:t>
            </a:r>
          </a:p>
          <a:p>
            <a:pPr lvl="1"/>
            <a:r>
              <a:rPr lang="cs-CZ" sz="2400" dirty="0" smtClean="0">
                <a:sym typeface="Wingdings" panose="05000000000000000000" pitchFamily="2" charset="2"/>
              </a:rPr>
              <a:t>něm. 19. stol.  </a:t>
            </a:r>
            <a:r>
              <a:rPr lang="cs-CZ" sz="2400" dirty="0" err="1" smtClean="0">
                <a:sym typeface="Wingdings" panose="05000000000000000000" pitchFamily="2" charset="2"/>
              </a:rPr>
              <a:t>Mommsen-Krüger</a:t>
            </a:r>
            <a:r>
              <a:rPr lang="cs-CZ" sz="2400" dirty="0" smtClean="0">
                <a:sym typeface="Wingdings" panose="05000000000000000000" pitchFamily="2" charset="2"/>
              </a:rPr>
              <a:t> et </a:t>
            </a:r>
            <a:r>
              <a:rPr lang="cs-CZ" sz="2400" dirty="0">
                <a:sym typeface="Wingdings" panose="05000000000000000000" pitchFamily="2" charset="2"/>
              </a:rPr>
              <a:t>al. </a:t>
            </a:r>
            <a:r>
              <a:rPr lang="cs-CZ" sz="2400" i="1" dirty="0">
                <a:sym typeface="Wingdings" panose="05000000000000000000" pitchFamily="2" charset="2"/>
              </a:rPr>
              <a:t>Corpus </a:t>
            </a:r>
            <a:r>
              <a:rPr lang="cs-CZ" sz="2400" i="1" dirty="0" err="1">
                <a:sym typeface="Wingdings" panose="05000000000000000000" pitchFamily="2" charset="2"/>
              </a:rPr>
              <a:t>iuris</a:t>
            </a:r>
            <a:r>
              <a:rPr lang="cs-CZ" sz="2400" i="1" dirty="0">
                <a:sym typeface="Wingdings" panose="05000000000000000000" pitchFamily="2" charset="2"/>
              </a:rPr>
              <a:t> </a:t>
            </a:r>
            <a:r>
              <a:rPr lang="cs-CZ" sz="2400" i="1" dirty="0" err="1">
                <a:sym typeface="Wingdings" panose="05000000000000000000" pitchFamily="2" charset="2"/>
              </a:rPr>
              <a:t>civilis</a:t>
            </a:r>
            <a:endParaRPr lang="cs-CZ" sz="2400" i="1" dirty="0" smtClean="0">
              <a:sym typeface="Wingdings" panose="05000000000000000000" pitchFamily="2" charset="2"/>
            </a:endParaRPr>
          </a:p>
          <a:p>
            <a:pPr lvl="1"/>
            <a:r>
              <a:rPr lang="cs-CZ" sz="2400" dirty="0" err="1" smtClean="0">
                <a:sym typeface="Wingdings" panose="05000000000000000000" pitchFamily="2" charset="2"/>
              </a:rPr>
              <a:t>ital</a:t>
            </a:r>
            <a:r>
              <a:rPr lang="cs-CZ" sz="2400" dirty="0" smtClean="0">
                <a:sym typeface="Wingdings" panose="05000000000000000000" pitchFamily="2" charset="2"/>
              </a:rPr>
              <a:t>. 20. stol. </a:t>
            </a:r>
            <a:r>
              <a:rPr lang="cs-CZ" sz="2400" dirty="0" err="1" smtClean="0">
                <a:sym typeface="Wingdings" panose="05000000000000000000" pitchFamily="2" charset="2"/>
              </a:rPr>
              <a:t>Bonfante</a:t>
            </a:r>
            <a:r>
              <a:rPr lang="cs-CZ" sz="2400" dirty="0" smtClean="0">
                <a:sym typeface="Wingdings" panose="05000000000000000000" pitchFamily="2" charset="2"/>
              </a:rPr>
              <a:t> et </a:t>
            </a:r>
            <a:r>
              <a:rPr lang="cs-CZ" sz="2400" dirty="0">
                <a:sym typeface="Wingdings" panose="05000000000000000000" pitchFamily="2" charset="2"/>
              </a:rPr>
              <a:t>al. </a:t>
            </a:r>
            <a:r>
              <a:rPr lang="cs-CZ" sz="2400" i="1" dirty="0" err="1">
                <a:sym typeface="Wingdings" panose="05000000000000000000" pitchFamily="2" charset="2"/>
              </a:rPr>
              <a:t>Digesta</a:t>
            </a:r>
            <a:r>
              <a:rPr lang="cs-CZ" sz="2400" i="1" dirty="0">
                <a:sym typeface="Wingdings" panose="05000000000000000000" pitchFamily="2" charset="2"/>
              </a:rPr>
              <a:t> </a:t>
            </a:r>
            <a:r>
              <a:rPr lang="cs-CZ" sz="2400" i="1" dirty="0" err="1">
                <a:sym typeface="Wingdings" panose="05000000000000000000" pitchFamily="2" charset="2"/>
              </a:rPr>
              <a:t>Iustiniani</a:t>
            </a:r>
            <a:r>
              <a:rPr lang="cs-CZ" sz="2400" i="1" dirty="0">
                <a:sym typeface="Wingdings" panose="05000000000000000000" pitchFamily="2" charset="2"/>
              </a:rPr>
              <a:t> Augusti </a:t>
            </a:r>
            <a:endParaRPr lang="cs-CZ" sz="2400" i="1" dirty="0" smtClean="0">
              <a:sym typeface="Wingdings" panose="05000000000000000000" pitchFamily="2" charset="2"/>
            </a:endParaRPr>
          </a:p>
          <a:p>
            <a:endParaRPr lang="cs-CZ" dirty="0" smtClean="0">
              <a:sym typeface="Wingdings" panose="05000000000000000000" pitchFamily="2" charset="2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0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7120" y="365125"/>
            <a:ext cx="10266680" cy="9861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DIGESTA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34720" y="1483360"/>
            <a:ext cx="5232400" cy="52019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restrikce práce s </a:t>
            </a:r>
            <a:r>
              <a:rPr lang="cs-CZ" sz="2400" dirty="0" err="1" smtClean="0"/>
              <a:t>pr</a:t>
            </a:r>
            <a:r>
              <a:rPr lang="cs-CZ" sz="2400" dirty="0" smtClean="0"/>
              <a:t>. prameny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„aktualizovaný“ výbor z klas. právníků</a:t>
            </a:r>
          </a:p>
          <a:p>
            <a:r>
              <a:rPr lang="cs-CZ" sz="2400" dirty="0" smtClean="0"/>
              <a:t>cíl:</a:t>
            </a:r>
          </a:p>
          <a:p>
            <a:pPr lvl="1"/>
            <a:r>
              <a:rPr lang="cs-CZ" sz="2400" dirty="0"/>
              <a:t>vybrat a utřídit spisy klas. právníků s i</a:t>
            </a:r>
            <a:r>
              <a:rPr lang="cs-CZ" sz="2400" i="1" dirty="0"/>
              <a:t>us </a:t>
            </a:r>
            <a:r>
              <a:rPr lang="cs-CZ" sz="2400" i="1" dirty="0" err="1"/>
              <a:t>respondendi</a:t>
            </a:r>
            <a:endParaRPr lang="cs-CZ" sz="2400" i="1" dirty="0"/>
          </a:p>
          <a:p>
            <a:pPr lvl="1"/>
            <a:r>
              <a:rPr lang="cs-CZ" sz="2400" dirty="0" smtClean="0"/>
              <a:t>přizpůsobit staré právo novým </a:t>
            </a:r>
            <a:r>
              <a:rPr lang="cs-CZ" sz="2400" dirty="0" err="1" smtClean="0"/>
              <a:t>hosp</a:t>
            </a:r>
            <a:r>
              <a:rPr lang="cs-CZ" sz="2400" dirty="0" smtClean="0"/>
              <a:t>. a soc. potřebám</a:t>
            </a:r>
          </a:p>
          <a:p>
            <a:pPr lvl="1"/>
            <a:r>
              <a:rPr lang="cs-CZ" sz="2400" dirty="0" smtClean="0"/>
              <a:t>odstranit rozpory a duplicity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7030A0"/>
                </a:solidFill>
              </a:rPr>
              <a:t>CITACE filologická (moderní)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7030A0"/>
                </a:solidFill>
              </a:rPr>
              <a:t>inskripce &gt; D &gt; kniha &gt; titul &gt; fragment &gt; paragraf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38240" y="1351280"/>
            <a:ext cx="5770880" cy="5161278"/>
          </a:xfrm>
        </p:spPr>
        <p:txBody>
          <a:bodyPr>
            <a:normAutofit/>
          </a:bodyPr>
          <a:lstStyle/>
          <a:p>
            <a:r>
              <a:rPr lang="cs-CZ" sz="2200" dirty="0" smtClean="0"/>
              <a:t>VZNIK 530-533 (</a:t>
            </a:r>
            <a:r>
              <a:rPr lang="cs-CZ" sz="2200" dirty="0" err="1" smtClean="0"/>
              <a:t>publ</a:t>
            </a:r>
            <a:r>
              <a:rPr lang="cs-CZ" sz="2200" dirty="0" smtClean="0"/>
              <a:t>. konstituce):</a:t>
            </a:r>
          </a:p>
          <a:p>
            <a:pPr marL="457200" lvl="1" indent="0">
              <a:buNone/>
            </a:pPr>
            <a:r>
              <a:rPr lang="cs-CZ" sz="2200" b="1" dirty="0" err="1" smtClean="0">
                <a:solidFill>
                  <a:srgbClr val="7030A0"/>
                </a:solidFill>
              </a:rPr>
              <a:t>Bluhmeho</a:t>
            </a:r>
            <a:r>
              <a:rPr lang="cs-CZ" sz="2200" b="1" dirty="0" smtClean="0">
                <a:solidFill>
                  <a:srgbClr val="7030A0"/>
                </a:solidFill>
              </a:rPr>
              <a:t> teorie </a:t>
            </a:r>
            <a:r>
              <a:rPr lang="cs-CZ" sz="2200" dirty="0" smtClean="0">
                <a:sym typeface="Wingdings" panose="05000000000000000000" pitchFamily="2" charset="2"/>
              </a:rPr>
              <a:t> skupiny excerpovaného materiálu, </a:t>
            </a:r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tzv. masy</a:t>
            </a:r>
            <a:r>
              <a:rPr lang="cs-CZ" sz="2200" dirty="0" smtClean="0">
                <a:sym typeface="Wingdings" panose="05000000000000000000" pitchFamily="2" charset="2"/>
              </a:rPr>
              <a:t>: </a:t>
            </a:r>
            <a:r>
              <a:rPr lang="cs-CZ" sz="2200" dirty="0">
                <a:sym typeface="Wingdings" panose="05000000000000000000" pitchFamily="2" charset="2"/>
              </a:rPr>
              <a:t>„Sabinova“ </a:t>
            </a:r>
            <a:r>
              <a:rPr lang="cs-CZ" sz="2200" dirty="0" smtClean="0">
                <a:sym typeface="Wingdings" panose="05000000000000000000" pitchFamily="2" charset="2"/>
              </a:rPr>
              <a:t>(</a:t>
            </a:r>
            <a:r>
              <a:rPr lang="cs-CZ" sz="2200" dirty="0">
                <a:sym typeface="Wingdings" panose="05000000000000000000" pitchFamily="2" charset="2"/>
              </a:rPr>
              <a:t>komentáře k ius </a:t>
            </a:r>
            <a:r>
              <a:rPr lang="cs-CZ" sz="2200" dirty="0" smtClean="0">
                <a:sym typeface="Wingdings" panose="05000000000000000000" pitchFamily="2" charset="2"/>
              </a:rPr>
              <a:t>civile), </a:t>
            </a:r>
            <a:r>
              <a:rPr lang="cs-CZ" sz="2200" dirty="0">
                <a:sym typeface="Wingdings" panose="05000000000000000000" pitchFamily="2" charset="2"/>
              </a:rPr>
              <a:t>„ediktální</a:t>
            </a:r>
            <a:r>
              <a:rPr lang="cs-CZ" sz="2200" dirty="0" smtClean="0">
                <a:sym typeface="Wingdings" panose="05000000000000000000" pitchFamily="2" charset="2"/>
              </a:rPr>
              <a:t>“ (komentáře k </a:t>
            </a:r>
            <a:r>
              <a:rPr lang="cs-CZ" sz="2200" dirty="0" err="1" smtClean="0">
                <a:sym typeface="Wingdings" panose="05000000000000000000" pitchFamily="2" charset="2"/>
              </a:rPr>
              <a:t>prét</a:t>
            </a:r>
            <a:r>
              <a:rPr lang="cs-CZ" sz="2200" dirty="0" smtClean="0">
                <a:sym typeface="Wingdings" panose="05000000000000000000" pitchFamily="2" charset="2"/>
              </a:rPr>
              <a:t>. ediktu), „</a:t>
            </a:r>
            <a:r>
              <a:rPr lang="cs-CZ" sz="2200" dirty="0" err="1">
                <a:sym typeface="Wingdings" panose="05000000000000000000" pitchFamily="2" charset="2"/>
              </a:rPr>
              <a:t>Papiniova</a:t>
            </a:r>
            <a:r>
              <a:rPr lang="cs-CZ" sz="2200" dirty="0" smtClean="0">
                <a:sym typeface="Wingdings" panose="05000000000000000000" pitchFamily="2" charset="2"/>
              </a:rPr>
              <a:t>“ (sbírky otázek a odpovědí) a „dodatková“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cs-CZ" sz="2200" dirty="0" smtClean="0">
                <a:sym typeface="Wingdings" panose="05000000000000000000" pitchFamily="2" charset="2"/>
              </a:rPr>
              <a:t>rozdělení činnosti komise </a:t>
            </a:r>
            <a:r>
              <a:rPr lang="cs-CZ" sz="2200" dirty="0">
                <a:sym typeface="Wingdings" panose="05000000000000000000" pitchFamily="2" charset="2"/>
              </a:rPr>
              <a:t></a:t>
            </a:r>
            <a:r>
              <a:rPr lang="cs-CZ" sz="2200" dirty="0" smtClean="0">
                <a:sym typeface="Wingdings" panose="05000000000000000000" pitchFamily="2" charset="2"/>
              </a:rPr>
              <a:t> subkomise  excerpují jednotlivé skupiny autorů a děl</a:t>
            </a:r>
          </a:p>
          <a:p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interpolace</a:t>
            </a:r>
            <a:r>
              <a:rPr lang="cs-CZ" sz="2200" dirty="0" smtClean="0">
                <a:sym typeface="Wingdings" panose="05000000000000000000" pitchFamily="2" charset="2"/>
              </a:rPr>
              <a:t>  adaptace klas. </a:t>
            </a:r>
            <a:r>
              <a:rPr lang="cs-CZ" sz="2200" dirty="0" err="1" smtClean="0">
                <a:sym typeface="Wingdings" panose="05000000000000000000" pitchFamily="2" charset="2"/>
              </a:rPr>
              <a:t>pr</a:t>
            </a:r>
            <a:r>
              <a:rPr lang="cs-CZ" sz="2200" dirty="0" smtClean="0">
                <a:sym typeface="Wingdings" panose="05000000000000000000" pitchFamily="2" charset="2"/>
              </a:rPr>
              <a:t>. textů</a:t>
            </a:r>
          </a:p>
          <a:p>
            <a:r>
              <a:rPr lang="cs-CZ" sz="22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DOCHOVÁNÍ:</a:t>
            </a:r>
          </a:p>
          <a:p>
            <a:pPr lvl="1"/>
            <a:r>
              <a:rPr lang="cs-CZ" sz="2200" b="1" i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littera</a:t>
            </a:r>
            <a:r>
              <a:rPr lang="cs-CZ" sz="2200" b="1" i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Florentina </a:t>
            </a:r>
            <a:r>
              <a:rPr lang="cs-CZ" sz="2200" dirty="0" smtClean="0">
                <a:sym typeface="Wingdings" panose="05000000000000000000" pitchFamily="2" charset="2"/>
              </a:rPr>
              <a:t>(7.-6. st. NL)</a:t>
            </a:r>
          </a:p>
          <a:p>
            <a:pPr lvl="1"/>
            <a:r>
              <a:rPr lang="cs-CZ" sz="2200" b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littera</a:t>
            </a:r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200" b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Bononiensis</a:t>
            </a:r>
            <a:r>
              <a:rPr lang="cs-CZ" sz="22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/</a:t>
            </a:r>
            <a:r>
              <a:rPr lang="cs-CZ" sz="2200" b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Vulgata</a:t>
            </a:r>
            <a:r>
              <a:rPr lang="cs-CZ" sz="2200" dirty="0" smtClean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cs-CZ" sz="2200" dirty="0" smtClean="0">
                <a:sym typeface="Wingdings" panose="05000000000000000000" pitchFamily="2" charset="2"/>
              </a:rPr>
              <a:t> </a:t>
            </a:r>
            <a:r>
              <a:rPr lang="cs-CZ" sz="2200" dirty="0" err="1" smtClean="0">
                <a:sym typeface="Wingdings" panose="05000000000000000000" pitchFamily="2" charset="2"/>
              </a:rPr>
              <a:t>stv</a:t>
            </a:r>
            <a:r>
              <a:rPr lang="cs-CZ" sz="2200" dirty="0" smtClean="0">
                <a:sym typeface="Wingdings" panose="05000000000000000000" pitchFamily="2" charset="2"/>
              </a:rPr>
              <a:t>. rkp. (</a:t>
            </a:r>
            <a:r>
              <a:rPr lang="cs-CZ" sz="2200" dirty="0" err="1" smtClean="0">
                <a:sym typeface="Wingdings" panose="05000000000000000000" pitchFamily="2" charset="2"/>
              </a:rPr>
              <a:t>vetus</a:t>
            </a:r>
            <a:r>
              <a:rPr lang="cs-CZ" sz="2200" dirty="0" smtClean="0">
                <a:sym typeface="Wingdings" panose="05000000000000000000" pitchFamily="2" charset="2"/>
              </a:rPr>
              <a:t>, </a:t>
            </a:r>
            <a:r>
              <a:rPr lang="cs-CZ" sz="2200" dirty="0" err="1" smtClean="0">
                <a:sym typeface="Wingdings" panose="05000000000000000000" pitchFamily="2" charset="2"/>
              </a:rPr>
              <a:t>infortiatum</a:t>
            </a:r>
            <a:r>
              <a:rPr lang="cs-CZ" sz="2200" dirty="0" smtClean="0">
                <a:sym typeface="Wingdings" panose="05000000000000000000" pitchFamily="2" charset="2"/>
              </a:rPr>
              <a:t>, novum)</a:t>
            </a:r>
          </a:p>
        </p:txBody>
      </p:sp>
    </p:spTree>
    <p:extLst>
      <p:ext uri="{BB962C8B-B14F-4D97-AF65-F5344CB8AC3E}">
        <p14:creationId xmlns:p14="http://schemas.microsoft.com/office/powerpoint/2010/main" val="11525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3854</TotalTime>
  <Words>1246</Words>
  <Application>Microsoft Office PowerPoint</Application>
  <PresentationFormat>Širokoúhlá obrazovka</PresentationFormat>
  <Paragraphs>177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Franklin Gothic Book</vt:lpstr>
      <vt:lpstr>Wingdings</vt:lpstr>
      <vt:lpstr>Crop</vt:lpstr>
      <vt:lpstr>ŘÍMSKOPRÁVNÍ RECEPCE </vt:lpstr>
      <vt:lpstr>OBSAH:</vt:lpstr>
      <vt:lpstr>ZÁKLADNÍ POJMY:</vt:lpstr>
      <vt:lpstr>Cesty recepce</vt:lpstr>
      <vt:lpstr>Prezentace aplikace PowerPoint</vt:lpstr>
      <vt:lpstr>Metody recepce (Gordley)</vt:lpstr>
      <vt:lpstr>Prezentace aplikace PowerPoint</vt:lpstr>
      <vt:lpstr>Justiniánská kodifikace</vt:lpstr>
      <vt:lpstr>DIGESTA</vt:lpstr>
      <vt:lpstr>Prezentace aplikace PowerPoint</vt:lpstr>
      <vt:lpstr>Prezentace aplikace PowerPoint</vt:lpstr>
      <vt:lpstr>Bádání o recepci ŘP v českých zemích</vt:lpstr>
      <vt:lpstr>Postup romanizace</vt:lpstr>
      <vt:lpstr>ŘP v listinách 1</vt:lpstr>
      <vt:lpstr>ŘP v listinách 2 </vt:lpstr>
      <vt:lpstr>ŘP v listinách 3 </vt:lpstr>
      <vt:lpstr>ŘP v listinách 4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 Razim</cp:lastModifiedBy>
  <cp:revision>195</cp:revision>
  <dcterms:created xsi:type="dcterms:W3CDTF">2017-09-25T08:27:37Z</dcterms:created>
  <dcterms:modified xsi:type="dcterms:W3CDTF">2018-10-07T10:49:17Z</dcterms:modified>
</cp:coreProperties>
</file>