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13996-34B0-4F6C-BBFE-D892358F325E}" type="datetimeFigureOut">
              <a:rPr lang="cs-CZ" smtClean="0"/>
              <a:t>23.10.2018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0D2EB-78EE-49D0-B686-C19A81E00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1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D3543CE-5E9F-4F5B-8CC7-4B43DB6BE999}" type="datetime1">
              <a:rPr lang="cs-CZ" smtClean="0"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00984-441B-4538-BEA6-73EDF5CA6CD8}" type="datetime1">
              <a:rPr lang="cs-CZ" smtClean="0"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7154-DFA2-458F-97B7-D87D150EC795}" type="datetime1">
              <a:rPr lang="cs-CZ" smtClean="0"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D17-B560-4637-9903-FA3031C3200F}" type="datetime1">
              <a:rPr lang="cs-CZ" smtClean="0"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E1CF-BD1E-4CC7-83C6-926E3E570420}" type="datetime1">
              <a:rPr lang="cs-CZ" smtClean="0"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41FD-9FE5-41E6-9E29-35933FF1850F}" type="datetime1">
              <a:rPr lang="cs-CZ" smtClean="0"/>
              <a:t>23.10.2018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158F-618C-4B04-870D-127F3540B22E}" type="datetime1">
              <a:rPr lang="cs-CZ" smtClean="0"/>
              <a:t>23.10.2018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5D92-7155-43EF-8193-DB149F9BBE1B}" type="datetime1">
              <a:rPr lang="cs-CZ" smtClean="0"/>
              <a:t>23.10.2018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5B4-3C43-4F40-99D5-54F93373202D}" type="datetime1">
              <a:rPr lang="cs-CZ" smtClean="0"/>
              <a:t>23.10.2018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CB064DF-A9D0-4158-ABEB-FC52B20D720C}" type="datetime1">
              <a:rPr lang="cs-CZ" smtClean="0"/>
              <a:t>23.10.2018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39C61D1-13EF-4ACC-8897-D285CE582446}" type="datetime1">
              <a:rPr lang="cs-CZ" smtClean="0"/>
              <a:t>23.10.2018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6C6AE89-A133-4E65-9B3D-E3360B8765A4}" type="datetime1">
              <a:rPr lang="cs-CZ" smtClean="0"/>
              <a:t>23.10.2018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C398C94-8D95-4EF6-9998-693E2B2E27C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Zdeněk Nový</a:t>
            </a:r>
          </a:p>
          <a:p>
            <a:r>
              <a:rPr lang="cs-CZ" dirty="0" err="1" smtClean="0"/>
              <a:t>Introduction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and </a:t>
            </a:r>
            <a:r>
              <a:rPr lang="cs-CZ" dirty="0" err="1" smtClean="0"/>
              <a:t>Arbitration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2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basic </a:t>
            </a:r>
            <a:r>
              <a:rPr lang="cs-CZ" dirty="0" err="1" smtClean="0"/>
              <a:t>distinction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ICSID </a:t>
            </a:r>
          </a:p>
          <a:p>
            <a:r>
              <a:rPr lang="cs-CZ" dirty="0" smtClean="0"/>
              <a:t>Non-ICSID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8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ICSID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Art. 25</a:t>
            </a:r>
          </a:p>
          <a:p>
            <a:r>
              <a:rPr lang="cs-CZ" dirty="0" smtClean="0"/>
              <a:t>Not </a:t>
            </a:r>
            <a:r>
              <a:rPr lang="cs-CZ" dirty="0" err="1" smtClean="0"/>
              <a:t>too</a:t>
            </a:r>
            <a:r>
              <a:rPr lang="cs-CZ" dirty="0" smtClean="0"/>
              <a:t> </a:t>
            </a:r>
            <a:r>
              <a:rPr lang="cs-CZ" dirty="0" err="1" smtClean="0"/>
              <a:t>outspoken</a:t>
            </a:r>
            <a:r>
              <a:rPr lang="cs-CZ" dirty="0" smtClean="0"/>
              <a:t> as to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tribunals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add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interpretation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result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so-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Salini</a:t>
            </a:r>
            <a:r>
              <a:rPr lang="cs-CZ" dirty="0" smtClean="0"/>
              <a:t> test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39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Salini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</a:t>
            </a:r>
            <a:r>
              <a:rPr lang="cs-CZ" dirty="0" err="1" smtClean="0"/>
              <a:t>substantial</a:t>
            </a:r>
            <a:r>
              <a:rPr lang="cs-CZ" dirty="0" smtClean="0"/>
              <a:t> </a:t>
            </a:r>
            <a:r>
              <a:rPr lang="cs-CZ" dirty="0" err="1" smtClean="0"/>
              <a:t>commitment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contribution</a:t>
            </a:r>
            <a:endParaRPr lang="cs-CZ" dirty="0" smtClean="0"/>
          </a:p>
          <a:p>
            <a:r>
              <a:rPr lang="cs-CZ" dirty="0" err="1" smtClean="0"/>
              <a:t>Duration</a:t>
            </a:r>
            <a:endParaRPr lang="cs-CZ" dirty="0" smtClean="0"/>
          </a:p>
          <a:p>
            <a:r>
              <a:rPr lang="cs-CZ" dirty="0" err="1" smtClean="0"/>
              <a:t>Assumption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risk</a:t>
            </a:r>
          </a:p>
          <a:p>
            <a:r>
              <a:rPr lang="cs-CZ" dirty="0" err="1" smtClean="0"/>
              <a:t>Contribution</a:t>
            </a:r>
            <a:r>
              <a:rPr lang="cs-CZ" dirty="0" smtClean="0"/>
              <a:t> to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r>
              <a:rPr lang="cs-CZ" dirty="0" smtClean="0"/>
              <a:t>Regularity </a:t>
            </a:r>
            <a:r>
              <a:rPr lang="cs-CZ" dirty="0" err="1" smtClean="0"/>
              <a:t>of</a:t>
            </a:r>
            <a:r>
              <a:rPr lang="cs-CZ" dirty="0" smtClean="0"/>
              <a:t> profit and return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5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rationale</a:t>
            </a:r>
            <a:r>
              <a:rPr lang="cs-CZ" dirty="0" smtClean="0"/>
              <a:t> </a:t>
            </a:r>
            <a:r>
              <a:rPr lang="cs-CZ" dirty="0" err="1" smtClean="0"/>
              <a:t>behind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Salini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6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so </a:t>
            </a:r>
            <a:r>
              <a:rPr lang="cs-CZ" dirty="0" err="1" smtClean="0"/>
              <a:t>called</a:t>
            </a:r>
            <a:r>
              <a:rPr lang="cs-CZ" dirty="0" smtClean="0"/>
              <a:t> double </a:t>
            </a:r>
            <a:r>
              <a:rPr lang="cs-CZ" dirty="0" err="1" smtClean="0"/>
              <a:t>key</a:t>
            </a:r>
            <a:r>
              <a:rPr lang="cs-CZ" dirty="0" smtClean="0"/>
              <a:t> hole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:</a:t>
            </a:r>
          </a:p>
          <a:p>
            <a:r>
              <a:rPr lang="cs-CZ" dirty="0" smtClean="0"/>
              <a:t>A) BIT</a:t>
            </a:r>
          </a:p>
          <a:p>
            <a:r>
              <a:rPr lang="cs-CZ" dirty="0" smtClean="0"/>
              <a:t>B) ICSID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thus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a </a:t>
            </a:r>
            <a:r>
              <a:rPr lang="cs-CZ" dirty="0" err="1" smtClean="0"/>
              <a:t>tangible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intangible</a:t>
            </a:r>
            <a:r>
              <a:rPr lang="cs-CZ" dirty="0" smtClean="0"/>
              <a:t> </a:t>
            </a:r>
            <a:r>
              <a:rPr lang="cs-CZ" dirty="0" err="1" smtClean="0"/>
              <a:t>asset</a:t>
            </a:r>
            <a:r>
              <a:rPr lang="cs-CZ" dirty="0" smtClean="0"/>
              <a:t> </a:t>
            </a:r>
            <a:r>
              <a:rPr lang="cs-CZ" dirty="0" err="1" smtClean="0"/>
              <a:t>having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connected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territory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host </a:t>
            </a:r>
            <a:r>
              <a:rPr lang="cs-CZ" dirty="0" err="1" smtClean="0"/>
              <a:t>state</a:t>
            </a:r>
            <a:endParaRPr lang="cs-CZ" dirty="0" smtClean="0"/>
          </a:p>
          <a:p>
            <a:pPr lvl="1"/>
            <a:r>
              <a:rPr lang="cs-CZ" dirty="0" err="1" smtClean="0"/>
              <a:t>Examples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Moveable</a:t>
            </a:r>
            <a:r>
              <a:rPr lang="cs-CZ" dirty="0" smtClean="0"/>
              <a:t> and </a:t>
            </a:r>
            <a:r>
              <a:rPr lang="cs-CZ" dirty="0" err="1" smtClean="0"/>
              <a:t>immovaeble</a:t>
            </a:r>
            <a:r>
              <a:rPr lang="cs-CZ" dirty="0" smtClean="0"/>
              <a:t> </a:t>
            </a:r>
            <a:r>
              <a:rPr lang="cs-CZ" dirty="0" err="1" smtClean="0"/>
              <a:t>assets</a:t>
            </a:r>
            <a:endParaRPr lang="cs-CZ" dirty="0" smtClean="0"/>
          </a:p>
          <a:p>
            <a:pPr lvl="1"/>
            <a:r>
              <a:rPr lang="cs-CZ" dirty="0" err="1" smtClean="0"/>
              <a:t>Shares</a:t>
            </a:r>
            <a:endParaRPr lang="cs-CZ" dirty="0" smtClean="0"/>
          </a:p>
          <a:p>
            <a:pPr lvl="1"/>
            <a:r>
              <a:rPr lang="cs-CZ" dirty="0" err="1" smtClean="0"/>
              <a:t>Rights</a:t>
            </a:r>
            <a:r>
              <a:rPr lang="cs-CZ" dirty="0" smtClean="0"/>
              <a:t> to </a:t>
            </a:r>
            <a:r>
              <a:rPr lang="cs-CZ" dirty="0" err="1" smtClean="0"/>
              <a:t>monetary</a:t>
            </a:r>
            <a:r>
              <a:rPr lang="cs-CZ" dirty="0" smtClean="0"/>
              <a:t> </a:t>
            </a:r>
            <a:r>
              <a:rPr lang="cs-CZ" dirty="0" err="1" smtClean="0"/>
              <a:t>performace</a:t>
            </a:r>
            <a:endParaRPr lang="cs-CZ" dirty="0" smtClean="0"/>
          </a:p>
          <a:p>
            <a:pPr lvl="1"/>
            <a:r>
              <a:rPr lang="cs-CZ" dirty="0" err="1" smtClean="0"/>
              <a:t>Bonds</a:t>
            </a:r>
            <a:endParaRPr lang="cs-CZ" dirty="0" smtClean="0"/>
          </a:p>
          <a:p>
            <a:pPr lvl="1"/>
            <a:r>
              <a:rPr lang="cs-CZ" dirty="0" err="1" smtClean="0"/>
              <a:t>Good-will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know-how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6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AAA Ltd case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tribunal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6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Arbitral</a:t>
            </a:r>
            <a:r>
              <a:rPr lang="cs-CZ" dirty="0" smtClean="0"/>
              <a:t> </a:t>
            </a:r>
            <a:r>
              <a:rPr lang="cs-CZ" dirty="0" err="1" smtClean="0"/>
              <a:t>award</a:t>
            </a:r>
            <a:r>
              <a:rPr lang="cs-CZ" dirty="0" smtClean="0"/>
              <a:t> 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seminal</a:t>
            </a:r>
            <a:r>
              <a:rPr lang="cs-CZ" dirty="0" smtClean="0"/>
              <a:t> case: </a:t>
            </a:r>
            <a:r>
              <a:rPr lang="cs-CZ" dirty="0" err="1" smtClean="0"/>
              <a:t>Saipem</a:t>
            </a:r>
            <a:r>
              <a:rPr lang="cs-CZ" dirty="0" smtClean="0"/>
              <a:t> v. </a:t>
            </a:r>
            <a:r>
              <a:rPr lang="cs-CZ" dirty="0" err="1" smtClean="0"/>
              <a:t>Bangladesh</a:t>
            </a:r>
            <a:endParaRPr lang="cs-CZ" dirty="0" smtClean="0"/>
          </a:p>
          <a:p>
            <a:r>
              <a:rPr lang="cs-CZ" dirty="0" err="1" smtClean="0"/>
              <a:t>White</a:t>
            </a:r>
            <a:r>
              <a:rPr lang="cs-CZ" dirty="0" smtClean="0"/>
              <a:t> v. India</a:t>
            </a:r>
          </a:p>
          <a:p>
            <a:r>
              <a:rPr lang="cs-CZ" dirty="0" smtClean="0"/>
              <a:t>ATA v. </a:t>
            </a:r>
            <a:r>
              <a:rPr lang="cs-CZ" smtClean="0"/>
              <a:t>Jordan</a:t>
            </a:r>
          </a:p>
          <a:p>
            <a:pPr marL="0" indent="0"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Investment - introduction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8C94-8D95-4EF6-9998-693E2B2E27C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743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</TotalTime>
  <Words>200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Špendlík</vt:lpstr>
      <vt:lpstr>The concept of investment</vt:lpstr>
      <vt:lpstr>A basic distinction</vt:lpstr>
      <vt:lpstr>ICSID</vt:lpstr>
      <vt:lpstr>The Salini test</vt:lpstr>
      <vt:lpstr>The rationale behind the Salini criteria?</vt:lpstr>
      <vt:lpstr>The so called double key hole test</vt:lpstr>
      <vt:lpstr>What is an investment thus?</vt:lpstr>
      <vt:lpstr>The AAA Ltd case</vt:lpstr>
      <vt:lpstr>Arbitral award as an investment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investment</dc:title>
  <dc:creator>Zdeněk Nový</dc:creator>
  <cp:lastModifiedBy>Zdeněk Nový</cp:lastModifiedBy>
  <cp:revision>2</cp:revision>
  <dcterms:created xsi:type="dcterms:W3CDTF">2018-10-23T11:33:41Z</dcterms:created>
  <dcterms:modified xsi:type="dcterms:W3CDTF">2018-10-23T11:46:27Z</dcterms:modified>
</cp:coreProperties>
</file>