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3" r:id="rId6"/>
    <p:sldId id="260" r:id="rId7"/>
    <p:sldId id="261" r:id="rId8"/>
    <p:sldId id="262" r:id="rId9"/>
    <p:sldId id="264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-1066" y="-9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713996-34B0-4F6C-BBFE-D892358F325E}" type="datetimeFigureOut">
              <a:rPr lang="cs-CZ" smtClean="0"/>
              <a:t>23.10.2018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20D2EB-78EE-49D0-B686-C19A81E005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7111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8D3543CE-5E9F-4F5B-8CC7-4B43DB6BE999}" type="datetime1">
              <a:rPr lang="cs-CZ" smtClean="0"/>
              <a:t>23.10.2018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r>
              <a:rPr lang="cs-CZ" smtClean="0"/>
              <a:t>Investment - introduction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BC398C94-8D95-4EF6-9998-693E2B2E27C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00984-441B-4538-BEA6-73EDF5CA6CD8}" type="datetime1">
              <a:rPr lang="cs-CZ" smtClean="0"/>
              <a:t>23.10.2018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Investment - introduction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98C94-8D95-4EF6-9998-693E2B2E27C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B7154-DFA2-458F-97B7-D87D150EC795}" type="datetime1">
              <a:rPr lang="cs-CZ" smtClean="0"/>
              <a:t>23.10.2018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Investment - introduction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98C94-8D95-4EF6-9998-693E2B2E27C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4AD17-B560-4637-9903-FA3031C3200F}" type="datetime1">
              <a:rPr lang="cs-CZ" smtClean="0"/>
              <a:t>23.10.2018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Investment - introduction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98C94-8D95-4EF6-9998-693E2B2E27C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0E1CF-BD1E-4CC7-83C6-926E3E570420}" type="datetime1">
              <a:rPr lang="cs-CZ" smtClean="0"/>
              <a:t>23.10.2018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Investment - introduction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98C94-8D95-4EF6-9998-693E2B2E27C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F41FD-9FE5-41E6-9E29-35933FF1850F}" type="datetime1">
              <a:rPr lang="cs-CZ" smtClean="0"/>
              <a:t>23.10.2018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Investment - introduction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98C94-8D95-4EF6-9998-693E2B2E27C9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3158F-618C-4B04-870D-127F3540B22E}" type="datetime1">
              <a:rPr lang="cs-CZ" smtClean="0"/>
              <a:t>23.10.2018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Investment - introduction</a:t>
            </a:r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98C94-8D95-4EF6-9998-693E2B2E27C9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25D92-7155-43EF-8193-DB149F9BBE1B}" type="datetime1">
              <a:rPr lang="cs-CZ" smtClean="0"/>
              <a:t>23.10.2018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Investment - introduction</a:t>
            </a: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98C94-8D95-4EF6-9998-693E2B2E27C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4D5B4-3C43-4F40-99D5-54F93373202D}" type="datetime1">
              <a:rPr lang="cs-CZ" smtClean="0"/>
              <a:t>23.10.2018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Investment - introduction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98C94-8D95-4EF6-9998-693E2B2E27C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ACB064DF-A9D0-4158-ABEB-FC52B20D720C}" type="datetime1">
              <a:rPr lang="cs-CZ" smtClean="0"/>
              <a:t>23.10.2018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r>
              <a:rPr lang="cs-CZ" smtClean="0"/>
              <a:t>Investment - introduction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BC398C94-8D95-4EF6-9998-693E2B2E27C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C39C61D1-13EF-4ACC-8897-D285CE582446}" type="datetime1">
              <a:rPr lang="cs-CZ" smtClean="0"/>
              <a:t>23.10.2018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r>
              <a:rPr lang="cs-CZ" smtClean="0"/>
              <a:t>Investment - introduction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BC398C94-8D95-4EF6-9998-693E2B2E27C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D6C6AE89-A133-4E65-9B3D-E3360B8765A4}" type="datetime1">
              <a:rPr lang="cs-CZ" smtClean="0"/>
              <a:t>23.10.2018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r>
              <a:rPr lang="cs-CZ" smtClean="0"/>
              <a:t>Investment - introduction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BC398C94-8D95-4EF6-9998-693E2B2E27C9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concept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investment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Zdeněk Nový</a:t>
            </a:r>
          </a:p>
          <a:p>
            <a:r>
              <a:rPr lang="cs-CZ" dirty="0" err="1" smtClean="0"/>
              <a:t>Introduction</a:t>
            </a:r>
            <a:r>
              <a:rPr lang="cs-CZ" dirty="0" smtClean="0"/>
              <a:t> </a:t>
            </a:r>
            <a:r>
              <a:rPr lang="cs-CZ" dirty="0" err="1" smtClean="0"/>
              <a:t>into</a:t>
            </a:r>
            <a:r>
              <a:rPr lang="cs-CZ" dirty="0" smtClean="0"/>
              <a:t> </a:t>
            </a:r>
            <a:r>
              <a:rPr lang="cs-CZ" dirty="0" err="1" smtClean="0"/>
              <a:t>Investment</a:t>
            </a:r>
            <a:r>
              <a:rPr lang="cs-CZ" dirty="0" smtClean="0"/>
              <a:t> </a:t>
            </a:r>
            <a:r>
              <a:rPr lang="cs-CZ" dirty="0" err="1" smtClean="0"/>
              <a:t>Law</a:t>
            </a:r>
            <a:r>
              <a:rPr lang="cs-CZ" dirty="0" smtClean="0"/>
              <a:t> and </a:t>
            </a:r>
            <a:r>
              <a:rPr lang="cs-CZ" dirty="0" err="1" smtClean="0"/>
              <a:t>Arbitration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28274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 basic </a:t>
            </a:r>
            <a:r>
              <a:rPr lang="cs-CZ" dirty="0" err="1" smtClean="0"/>
              <a:t>distinction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ICSID </a:t>
            </a:r>
          </a:p>
          <a:p>
            <a:r>
              <a:rPr lang="cs-CZ" dirty="0" smtClean="0"/>
              <a:t>Non-ICSID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Investment - introduction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98C94-8D95-4EF6-9998-693E2B2E27C9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2860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ICSID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Art. 25</a:t>
            </a:r>
          </a:p>
          <a:p>
            <a:r>
              <a:rPr lang="cs-CZ" dirty="0" smtClean="0"/>
              <a:t>Not </a:t>
            </a:r>
            <a:r>
              <a:rPr lang="cs-CZ" dirty="0" err="1" smtClean="0"/>
              <a:t>too</a:t>
            </a:r>
            <a:r>
              <a:rPr lang="cs-CZ" dirty="0" smtClean="0"/>
              <a:t> </a:t>
            </a:r>
            <a:r>
              <a:rPr lang="cs-CZ" dirty="0" err="1" smtClean="0"/>
              <a:t>outspoken</a:t>
            </a:r>
            <a:r>
              <a:rPr lang="cs-CZ" dirty="0" smtClean="0"/>
              <a:t> as to </a:t>
            </a:r>
            <a:r>
              <a:rPr lang="cs-CZ" dirty="0" err="1" smtClean="0"/>
              <a:t>what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investment</a:t>
            </a:r>
            <a:endParaRPr lang="cs-CZ" dirty="0" smtClean="0"/>
          </a:p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tribunals</a:t>
            </a:r>
            <a:r>
              <a:rPr lang="cs-CZ" dirty="0" smtClean="0"/>
              <a:t> </a:t>
            </a:r>
            <a:r>
              <a:rPr lang="cs-CZ" dirty="0" err="1" smtClean="0"/>
              <a:t>must</a:t>
            </a:r>
            <a:r>
              <a:rPr lang="cs-CZ" dirty="0" smtClean="0"/>
              <a:t> </a:t>
            </a:r>
            <a:r>
              <a:rPr lang="cs-CZ" dirty="0" err="1" smtClean="0"/>
              <a:t>have</a:t>
            </a:r>
            <a:r>
              <a:rPr lang="cs-CZ" dirty="0" smtClean="0"/>
              <a:t> </a:t>
            </a:r>
            <a:r>
              <a:rPr lang="cs-CZ" dirty="0" err="1" smtClean="0"/>
              <a:t>add</a:t>
            </a:r>
            <a:r>
              <a:rPr lang="cs-CZ" dirty="0" smtClean="0"/>
              <a:t> </a:t>
            </a:r>
            <a:r>
              <a:rPr lang="cs-CZ" dirty="0" err="1" smtClean="0"/>
              <a:t>their</a:t>
            </a:r>
            <a:r>
              <a:rPr lang="cs-CZ" dirty="0" smtClean="0"/>
              <a:t> </a:t>
            </a:r>
            <a:r>
              <a:rPr lang="cs-CZ" dirty="0" err="1" smtClean="0"/>
              <a:t>interpretation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terms</a:t>
            </a:r>
            <a:endParaRPr lang="cs-CZ" dirty="0" smtClean="0"/>
          </a:p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result</a:t>
            </a:r>
            <a:r>
              <a:rPr lang="cs-CZ" dirty="0" smtClean="0"/>
              <a:t>: </a:t>
            </a:r>
            <a:r>
              <a:rPr lang="cs-CZ" dirty="0" err="1" smtClean="0"/>
              <a:t>the</a:t>
            </a:r>
            <a:r>
              <a:rPr lang="cs-CZ" dirty="0" smtClean="0"/>
              <a:t> so-</a:t>
            </a:r>
            <a:r>
              <a:rPr lang="cs-CZ" dirty="0" err="1" smtClean="0"/>
              <a:t>called</a:t>
            </a:r>
            <a:r>
              <a:rPr lang="cs-CZ" dirty="0" smtClean="0"/>
              <a:t> </a:t>
            </a:r>
            <a:r>
              <a:rPr lang="cs-CZ" dirty="0" err="1" smtClean="0"/>
              <a:t>Salini</a:t>
            </a:r>
            <a:r>
              <a:rPr lang="cs-CZ" dirty="0" smtClean="0"/>
              <a:t> test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Investment - introduction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98C94-8D95-4EF6-9998-693E2B2E27C9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83916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Salini</a:t>
            </a:r>
            <a:r>
              <a:rPr lang="cs-CZ" dirty="0" smtClean="0"/>
              <a:t> test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 </a:t>
            </a:r>
            <a:r>
              <a:rPr lang="cs-CZ" dirty="0" err="1" smtClean="0"/>
              <a:t>substantial</a:t>
            </a:r>
            <a:r>
              <a:rPr lang="cs-CZ" dirty="0" smtClean="0"/>
              <a:t> </a:t>
            </a:r>
            <a:r>
              <a:rPr lang="cs-CZ" dirty="0" err="1" smtClean="0"/>
              <a:t>commitment</a:t>
            </a:r>
            <a:r>
              <a:rPr lang="cs-CZ" dirty="0" smtClean="0"/>
              <a:t> </a:t>
            </a:r>
            <a:r>
              <a:rPr lang="cs-CZ" dirty="0" err="1" smtClean="0"/>
              <a:t>or</a:t>
            </a:r>
            <a:r>
              <a:rPr lang="cs-CZ" dirty="0" smtClean="0"/>
              <a:t> </a:t>
            </a:r>
            <a:r>
              <a:rPr lang="cs-CZ" dirty="0" err="1" smtClean="0"/>
              <a:t>contribution</a:t>
            </a:r>
            <a:endParaRPr lang="cs-CZ" dirty="0" smtClean="0"/>
          </a:p>
          <a:p>
            <a:r>
              <a:rPr lang="cs-CZ" dirty="0" err="1" smtClean="0"/>
              <a:t>Duration</a:t>
            </a:r>
            <a:endParaRPr lang="cs-CZ" dirty="0" smtClean="0"/>
          </a:p>
          <a:p>
            <a:r>
              <a:rPr lang="cs-CZ" dirty="0" err="1" smtClean="0"/>
              <a:t>Assumption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risk</a:t>
            </a:r>
          </a:p>
          <a:p>
            <a:r>
              <a:rPr lang="cs-CZ" dirty="0" err="1" smtClean="0"/>
              <a:t>Contribution</a:t>
            </a:r>
            <a:r>
              <a:rPr lang="cs-CZ" dirty="0" smtClean="0"/>
              <a:t> to </a:t>
            </a:r>
            <a:r>
              <a:rPr lang="cs-CZ" dirty="0" err="1" smtClean="0"/>
              <a:t>economic</a:t>
            </a:r>
            <a:r>
              <a:rPr lang="cs-CZ" dirty="0" smtClean="0"/>
              <a:t> </a:t>
            </a:r>
            <a:r>
              <a:rPr lang="cs-CZ" dirty="0" err="1" smtClean="0"/>
              <a:t>development</a:t>
            </a:r>
            <a:endParaRPr lang="cs-CZ" dirty="0" smtClean="0"/>
          </a:p>
          <a:p>
            <a:r>
              <a:rPr lang="cs-CZ" dirty="0" smtClean="0"/>
              <a:t>Regularity </a:t>
            </a:r>
            <a:r>
              <a:rPr lang="cs-CZ" dirty="0" err="1" smtClean="0"/>
              <a:t>of</a:t>
            </a:r>
            <a:r>
              <a:rPr lang="cs-CZ" dirty="0" smtClean="0"/>
              <a:t> profit and return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Investment - introduction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98C94-8D95-4EF6-9998-693E2B2E27C9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9505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rationale</a:t>
            </a:r>
            <a:r>
              <a:rPr lang="cs-CZ" dirty="0" smtClean="0"/>
              <a:t> </a:t>
            </a:r>
            <a:r>
              <a:rPr lang="cs-CZ" dirty="0" err="1" smtClean="0"/>
              <a:t>behind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Salini</a:t>
            </a:r>
            <a:r>
              <a:rPr lang="cs-CZ" dirty="0" smtClean="0"/>
              <a:t> </a:t>
            </a:r>
            <a:r>
              <a:rPr lang="cs-CZ" dirty="0" err="1" smtClean="0"/>
              <a:t>criteria</a:t>
            </a:r>
            <a:r>
              <a:rPr lang="cs-CZ" dirty="0" smtClean="0"/>
              <a:t>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Investment - introduction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98C94-8D95-4EF6-9998-693E2B2E27C9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7602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The</a:t>
            </a:r>
            <a:r>
              <a:rPr lang="cs-CZ" dirty="0" smtClean="0"/>
              <a:t> so </a:t>
            </a:r>
            <a:r>
              <a:rPr lang="cs-CZ" dirty="0" err="1" smtClean="0"/>
              <a:t>called</a:t>
            </a:r>
            <a:r>
              <a:rPr lang="cs-CZ" dirty="0" smtClean="0"/>
              <a:t> double </a:t>
            </a:r>
            <a:r>
              <a:rPr lang="cs-CZ" dirty="0" err="1" smtClean="0"/>
              <a:t>key</a:t>
            </a:r>
            <a:r>
              <a:rPr lang="cs-CZ" dirty="0" smtClean="0"/>
              <a:t> hole test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There</a:t>
            </a:r>
            <a:r>
              <a:rPr lang="cs-CZ" dirty="0" smtClean="0"/>
              <a:t> </a:t>
            </a:r>
            <a:r>
              <a:rPr lang="cs-CZ" dirty="0" err="1" smtClean="0"/>
              <a:t>must</a:t>
            </a:r>
            <a:r>
              <a:rPr lang="cs-CZ" dirty="0" smtClean="0"/>
              <a:t> </a:t>
            </a:r>
            <a:r>
              <a:rPr lang="cs-CZ" dirty="0" err="1" smtClean="0"/>
              <a:t>be</a:t>
            </a:r>
            <a:r>
              <a:rPr lang="cs-CZ" dirty="0" smtClean="0"/>
              <a:t> </a:t>
            </a:r>
            <a:r>
              <a:rPr lang="cs-CZ" dirty="0" err="1" smtClean="0"/>
              <a:t>an</a:t>
            </a:r>
            <a:r>
              <a:rPr lang="cs-CZ" dirty="0" smtClean="0"/>
              <a:t> </a:t>
            </a:r>
            <a:r>
              <a:rPr lang="cs-CZ" dirty="0" err="1" smtClean="0"/>
              <a:t>investment</a:t>
            </a:r>
            <a:r>
              <a:rPr lang="cs-CZ" dirty="0" smtClean="0"/>
              <a:t> </a:t>
            </a:r>
            <a:r>
              <a:rPr lang="cs-CZ" dirty="0" err="1" smtClean="0"/>
              <a:t>under</a:t>
            </a:r>
            <a:r>
              <a:rPr lang="cs-CZ" dirty="0" smtClean="0"/>
              <a:t>:</a:t>
            </a:r>
          </a:p>
          <a:p>
            <a:r>
              <a:rPr lang="cs-CZ" dirty="0" smtClean="0"/>
              <a:t>A) BIT</a:t>
            </a:r>
          </a:p>
          <a:p>
            <a:r>
              <a:rPr lang="cs-CZ" dirty="0" smtClean="0"/>
              <a:t>B) ICSID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Investment - introduction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98C94-8D95-4EF6-9998-693E2B2E27C9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062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What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an</a:t>
            </a:r>
            <a:r>
              <a:rPr lang="cs-CZ" dirty="0" smtClean="0"/>
              <a:t> </a:t>
            </a:r>
            <a:r>
              <a:rPr lang="cs-CZ" dirty="0" err="1" smtClean="0"/>
              <a:t>investment</a:t>
            </a:r>
            <a:r>
              <a:rPr lang="cs-CZ" dirty="0" smtClean="0"/>
              <a:t> </a:t>
            </a:r>
            <a:r>
              <a:rPr lang="cs-CZ" dirty="0" err="1" smtClean="0"/>
              <a:t>thus</a:t>
            </a:r>
            <a:r>
              <a:rPr lang="cs-CZ" dirty="0" smtClean="0"/>
              <a:t>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It</a:t>
            </a:r>
            <a:r>
              <a:rPr lang="cs-CZ" dirty="0" smtClean="0"/>
              <a:t> </a:t>
            </a:r>
            <a:r>
              <a:rPr lang="cs-CZ" dirty="0" err="1" smtClean="0"/>
              <a:t>may</a:t>
            </a:r>
            <a:r>
              <a:rPr lang="cs-CZ" dirty="0" smtClean="0"/>
              <a:t> </a:t>
            </a:r>
            <a:r>
              <a:rPr lang="cs-CZ" dirty="0" err="1" smtClean="0"/>
              <a:t>be</a:t>
            </a:r>
            <a:r>
              <a:rPr lang="cs-CZ" dirty="0" smtClean="0"/>
              <a:t> a </a:t>
            </a:r>
            <a:r>
              <a:rPr lang="cs-CZ" dirty="0" err="1" smtClean="0"/>
              <a:t>tangible</a:t>
            </a:r>
            <a:r>
              <a:rPr lang="cs-CZ" dirty="0" smtClean="0"/>
              <a:t> </a:t>
            </a:r>
            <a:r>
              <a:rPr lang="cs-CZ" dirty="0" err="1" smtClean="0"/>
              <a:t>or</a:t>
            </a:r>
            <a:r>
              <a:rPr lang="cs-CZ" dirty="0" smtClean="0"/>
              <a:t> </a:t>
            </a:r>
            <a:r>
              <a:rPr lang="cs-CZ" dirty="0" err="1" smtClean="0"/>
              <a:t>intangible</a:t>
            </a:r>
            <a:r>
              <a:rPr lang="cs-CZ" dirty="0" smtClean="0"/>
              <a:t> </a:t>
            </a:r>
            <a:r>
              <a:rPr lang="cs-CZ" dirty="0" err="1" smtClean="0"/>
              <a:t>asset</a:t>
            </a:r>
            <a:r>
              <a:rPr lang="cs-CZ" dirty="0" smtClean="0"/>
              <a:t> </a:t>
            </a:r>
            <a:r>
              <a:rPr lang="cs-CZ" dirty="0" err="1" smtClean="0"/>
              <a:t>having</a:t>
            </a:r>
            <a:r>
              <a:rPr lang="cs-CZ" dirty="0" smtClean="0"/>
              <a:t> </a:t>
            </a:r>
            <a:r>
              <a:rPr lang="cs-CZ" dirty="0" err="1" smtClean="0"/>
              <a:t>economic</a:t>
            </a:r>
            <a:r>
              <a:rPr lang="cs-CZ" dirty="0" smtClean="0"/>
              <a:t> </a:t>
            </a:r>
            <a:r>
              <a:rPr lang="cs-CZ" dirty="0" err="1" smtClean="0"/>
              <a:t>value</a:t>
            </a:r>
            <a:r>
              <a:rPr lang="cs-CZ" dirty="0" smtClean="0"/>
              <a:t> </a:t>
            </a:r>
            <a:r>
              <a:rPr lang="cs-CZ" dirty="0" err="1" smtClean="0"/>
              <a:t>connected</a:t>
            </a:r>
            <a:r>
              <a:rPr lang="cs-CZ" dirty="0" smtClean="0"/>
              <a:t> to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territory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host </a:t>
            </a:r>
            <a:r>
              <a:rPr lang="cs-CZ" dirty="0" err="1" smtClean="0"/>
              <a:t>state</a:t>
            </a:r>
            <a:endParaRPr lang="cs-CZ" dirty="0" smtClean="0"/>
          </a:p>
          <a:p>
            <a:pPr lvl="1"/>
            <a:r>
              <a:rPr lang="cs-CZ" dirty="0" err="1" smtClean="0"/>
              <a:t>Examples</a:t>
            </a:r>
            <a:r>
              <a:rPr lang="cs-CZ" dirty="0" smtClean="0"/>
              <a:t>:</a:t>
            </a:r>
          </a:p>
          <a:p>
            <a:pPr lvl="1"/>
            <a:r>
              <a:rPr lang="cs-CZ" dirty="0" err="1" smtClean="0"/>
              <a:t>Moveable</a:t>
            </a:r>
            <a:r>
              <a:rPr lang="cs-CZ" dirty="0" smtClean="0"/>
              <a:t> and </a:t>
            </a:r>
            <a:r>
              <a:rPr lang="cs-CZ" dirty="0" err="1" smtClean="0"/>
              <a:t>immovaeble</a:t>
            </a:r>
            <a:r>
              <a:rPr lang="cs-CZ" dirty="0" smtClean="0"/>
              <a:t> </a:t>
            </a:r>
            <a:r>
              <a:rPr lang="cs-CZ" dirty="0" err="1" smtClean="0"/>
              <a:t>assets</a:t>
            </a:r>
            <a:endParaRPr lang="cs-CZ" dirty="0" smtClean="0"/>
          </a:p>
          <a:p>
            <a:pPr lvl="1"/>
            <a:r>
              <a:rPr lang="cs-CZ" dirty="0" err="1" smtClean="0"/>
              <a:t>Shares</a:t>
            </a:r>
            <a:endParaRPr lang="cs-CZ" dirty="0" smtClean="0"/>
          </a:p>
          <a:p>
            <a:pPr lvl="1"/>
            <a:r>
              <a:rPr lang="cs-CZ" dirty="0" err="1" smtClean="0"/>
              <a:t>Rights</a:t>
            </a:r>
            <a:r>
              <a:rPr lang="cs-CZ" dirty="0" smtClean="0"/>
              <a:t> to </a:t>
            </a:r>
            <a:r>
              <a:rPr lang="cs-CZ" dirty="0" err="1" smtClean="0"/>
              <a:t>monetary</a:t>
            </a:r>
            <a:r>
              <a:rPr lang="cs-CZ" dirty="0" smtClean="0"/>
              <a:t> </a:t>
            </a:r>
            <a:r>
              <a:rPr lang="cs-CZ" dirty="0" err="1" smtClean="0"/>
              <a:t>performace</a:t>
            </a:r>
            <a:endParaRPr lang="cs-CZ" dirty="0" smtClean="0"/>
          </a:p>
          <a:p>
            <a:pPr lvl="1"/>
            <a:r>
              <a:rPr lang="cs-CZ" dirty="0" err="1" smtClean="0"/>
              <a:t>Bonds</a:t>
            </a:r>
            <a:endParaRPr lang="cs-CZ" dirty="0" smtClean="0"/>
          </a:p>
          <a:p>
            <a:pPr lvl="1"/>
            <a:r>
              <a:rPr lang="cs-CZ" dirty="0" err="1" smtClean="0"/>
              <a:t>Good-will</a:t>
            </a:r>
            <a:r>
              <a:rPr lang="cs-CZ" dirty="0" smtClean="0"/>
              <a:t> </a:t>
            </a:r>
            <a:r>
              <a:rPr lang="cs-CZ" dirty="0" err="1" smtClean="0"/>
              <a:t>or</a:t>
            </a:r>
            <a:r>
              <a:rPr lang="cs-CZ" dirty="0" smtClean="0"/>
              <a:t> know-how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Investment - introduction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98C94-8D95-4EF6-9998-693E2B2E27C9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2609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err="1"/>
              <a:t>T</a:t>
            </a:r>
            <a:r>
              <a:rPr lang="cs-CZ" dirty="0" err="1" smtClean="0"/>
              <a:t>he</a:t>
            </a:r>
            <a:r>
              <a:rPr lang="cs-CZ" dirty="0" smtClean="0"/>
              <a:t> AAA Ltd case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What</a:t>
            </a:r>
            <a:r>
              <a:rPr lang="cs-CZ" dirty="0" smtClean="0"/>
              <a:t> </a:t>
            </a:r>
            <a:r>
              <a:rPr lang="cs-CZ" dirty="0" err="1" smtClean="0"/>
              <a:t>was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investment</a:t>
            </a:r>
            <a:r>
              <a:rPr lang="cs-CZ" dirty="0" smtClean="0"/>
              <a:t> </a:t>
            </a:r>
            <a:r>
              <a:rPr lang="cs-CZ" dirty="0" err="1" smtClean="0"/>
              <a:t>according</a:t>
            </a:r>
            <a:r>
              <a:rPr lang="cs-CZ" dirty="0" smtClean="0"/>
              <a:t> to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tribunal</a:t>
            </a:r>
            <a:r>
              <a:rPr lang="cs-CZ" dirty="0" smtClean="0"/>
              <a:t>?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Investment - introduction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98C94-8D95-4EF6-9998-693E2B2E27C9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5611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Arbitral</a:t>
            </a:r>
            <a:r>
              <a:rPr lang="cs-CZ" dirty="0" smtClean="0"/>
              <a:t> </a:t>
            </a:r>
            <a:r>
              <a:rPr lang="cs-CZ" dirty="0" err="1" smtClean="0"/>
              <a:t>award</a:t>
            </a:r>
            <a:r>
              <a:rPr lang="cs-CZ" dirty="0" smtClean="0"/>
              <a:t> as </a:t>
            </a:r>
            <a:r>
              <a:rPr lang="cs-CZ" dirty="0" err="1" smtClean="0"/>
              <a:t>an</a:t>
            </a:r>
            <a:r>
              <a:rPr lang="cs-CZ" dirty="0" smtClean="0"/>
              <a:t> </a:t>
            </a:r>
            <a:r>
              <a:rPr lang="cs-CZ" dirty="0" err="1" smtClean="0"/>
              <a:t>investment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seminal</a:t>
            </a:r>
            <a:r>
              <a:rPr lang="cs-CZ" dirty="0" smtClean="0"/>
              <a:t> case: </a:t>
            </a:r>
            <a:r>
              <a:rPr lang="cs-CZ" dirty="0" err="1" smtClean="0"/>
              <a:t>Saipem</a:t>
            </a:r>
            <a:r>
              <a:rPr lang="cs-CZ" dirty="0" smtClean="0"/>
              <a:t> v. </a:t>
            </a:r>
            <a:r>
              <a:rPr lang="cs-CZ" dirty="0" err="1" smtClean="0"/>
              <a:t>Bangladesh</a:t>
            </a:r>
            <a:endParaRPr lang="cs-CZ" dirty="0" smtClean="0"/>
          </a:p>
          <a:p>
            <a:r>
              <a:rPr lang="cs-CZ" dirty="0" err="1" smtClean="0"/>
              <a:t>White</a:t>
            </a:r>
            <a:r>
              <a:rPr lang="cs-CZ" dirty="0" smtClean="0"/>
              <a:t> v. India</a:t>
            </a:r>
          </a:p>
          <a:p>
            <a:r>
              <a:rPr lang="cs-CZ" dirty="0" smtClean="0"/>
              <a:t>ATA v. </a:t>
            </a:r>
            <a:r>
              <a:rPr lang="cs-CZ" smtClean="0"/>
              <a:t>Jordan</a:t>
            </a:r>
          </a:p>
          <a:p>
            <a:pPr marL="0" indent="0">
              <a:buNone/>
            </a:pP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Investment - introduction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98C94-8D95-4EF6-9998-693E2B2E27C9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074364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Špendlík">
  <a:themeElements>
    <a:clrScheme name="Špendlík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Špendlík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Špendlí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12</TotalTime>
  <Words>200</Words>
  <Application>Microsoft Office PowerPoint</Application>
  <PresentationFormat>Předvádění na obrazovce (4:3)</PresentationFormat>
  <Paragraphs>52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Špendlík</vt:lpstr>
      <vt:lpstr>The concept of investment</vt:lpstr>
      <vt:lpstr>A basic distinction</vt:lpstr>
      <vt:lpstr>ICSID</vt:lpstr>
      <vt:lpstr>The Salini test</vt:lpstr>
      <vt:lpstr>The rationale behind the Salini criteria?</vt:lpstr>
      <vt:lpstr>The so called double key hole test</vt:lpstr>
      <vt:lpstr>What is an investment thus?</vt:lpstr>
      <vt:lpstr>The AAA Ltd case</vt:lpstr>
      <vt:lpstr>Arbitral award as an investment</vt:lpstr>
    </vt:vector>
  </TitlesOfParts>
  <Company>PrF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concept of investment</dc:title>
  <dc:creator>Zdeněk Nový</dc:creator>
  <cp:lastModifiedBy>Zdeněk Nový</cp:lastModifiedBy>
  <cp:revision>2</cp:revision>
  <dcterms:created xsi:type="dcterms:W3CDTF">2018-10-23T11:33:41Z</dcterms:created>
  <dcterms:modified xsi:type="dcterms:W3CDTF">2018-10-23T11:46:27Z</dcterms:modified>
</cp:coreProperties>
</file>