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56" r:id="rId2"/>
    <p:sldId id="264" r:id="rId3"/>
    <p:sldId id="377" r:id="rId4"/>
    <p:sldId id="257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8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36" r:id="rId55"/>
    <p:sldId id="335" r:id="rId56"/>
    <p:sldId id="265" r:id="rId57"/>
    <p:sldId id="283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526" autoAdjust="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8E27D-1FA5-4E45-AF4B-097025E250B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AB6D-8A3F-4025-AAC5-A4D1981CB3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23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8CA1AC-F2FB-4132-B39C-012583808D3A}" type="datetimeFigureOut">
              <a:rPr lang="cs-CZ" smtClean="0"/>
              <a:pPr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4778CE-BD17-4F6B-931A-6BE09E84E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ntTGhsRwnk" TargetMode="External"/><Relationship Id="rId2" Type="http://schemas.openxmlformats.org/officeDocument/2006/relationships/hyperlink" Target="http://www.youtube.com/watch?v=0lILgt1WNR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Studentský podnikatelský inkubátor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3168352" cy="114341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2018/2019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Blok III</a:t>
            </a:r>
          </a:p>
          <a:p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a výběrový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základní soubor </a:t>
            </a:r>
            <a:r>
              <a:rPr lang="cs-CZ" dirty="0"/>
              <a:t>– všechny jednotky, které nás zajímají</a:t>
            </a:r>
          </a:p>
          <a:p>
            <a:r>
              <a:rPr lang="cs-CZ" b="1" dirty="0"/>
              <a:t>výběrový soubor </a:t>
            </a:r>
            <a:r>
              <a:rPr lang="cs-CZ" dirty="0"/>
              <a:t>– jednotky, které skutečně oslovíme</a:t>
            </a:r>
          </a:p>
          <a:p>
            <a:endParaRPr lang="cs-CZ" dirty="0"/>
          </a:p>
          <a:p>
            <a:r>
              <a:rPr lang="cs-CZ" b="1" dirty="0"/>
              <a:t>parametry výběrového souboru</a:t>
            </a:r>
          </a:p>
          <a:p>
            <a:pPr lvl="1"/>
            <a:r>
              <a:rPr lang="cs-CZ" u="sng" dirty="0"/>
              <a:t>reprezentativnost </a:t>
            </a:r>
            <a:r>
              <a:rPr lang="cs-CZ" dirty="0"/>
              <a:t>– kvalita a spolehlivost zastupování základního souboru výběrovým, závisí na:</a:t>
            </a:r>
          </a:p>
          <a:p>
            <a:pPr lvl="2"/>
            <a:r>
              <a:rPr lang="cs-CZ" dirty="0"/>
              <a:t>přesnosti vymezení základního souboru</a:t>
            </a:r>
          </a:p>
          <a:p>
            <a:pPr lvl="2"/>
            <a:r>
              <a:rPr lang="cs-CZ" dirty="0"/>
              <a:t>velikosti výběrového souboru</a:t>
            </a:r>
          </a:p>
          <a:p>
            <a:pPr lvl="2"/>
            <a:r>
              <a:rPr lang="cs-CZ" dirty="0"/>
              <a:t>stupni homogenity základního souboru</a:t>
            </a:r>
          </a:p>
          <a:p>
            <a:pPr lvl="1"/>
            <a:r>
              <a:rPr lang="cs-CZ" u="sng" dirty="0"/>
              <a:t>chyba výběru </a:t>
            </a:r>
            <a:r>
              <a:rPr lang="cs-CZ" dirty="0"/>
              <a:t>– odchylka od hodnot, které bychom zjistili při zkoumání základního souboru, může být:</a:t>
            </a:r>
          </a:p>
          <a:p>
            <a:pPr lvl="2"/>
            <a:r>
              <a:rPr lang="cs-CZ" dirty="0"/>
              <a:t>náhodná (vychází z velikosti výběrového souboru)</a:t>
            </a:r>
          </a:p>
          <a:p>
            <a:pPr lvl="2"/>
            <a:r>
              <a:rPr lang="cs-CZ" dirty="0"/>
              <a:t>systematická (vychází z nesprávného výběru)</a:t>
            </a:r>
          </a:p>
          <a:p>
            <a:pPr lvl="1"/>
            <a:endParaRPr lang="cs-CZ" dirty="0"/>
          </a:p>
          <a:p>
            <a:r>
              <a:rPr lang="cs-CZ" b="1" dirty="0"/>
              <a:t>způsoby získání výběrového souboru</a:t>
            </a:r>
          </a:p>
          <a:p>
            <a:pPr lvl="1"/>
            <a:r>
              <a:rPr lang="cs-CZ" dirty="0"/>
              <a:t>náhodný </a:t>
            </a:r>
          </a:p>
          <a:p>
            <a:pPr lvl="1"/>
            <a:r>
              <a:rPr lang="cs-CZ" dirty="0"/>
              <a:t>nenáhodný</a:t>
            </a:r>
          </a:p>
        </p:txBody>
      </p:sp>
    </p:spTree>
    <p:extLst>
      <p:ext uri="{BB962C8B-B14F-4D97-AF65-F5344CB8AC3E}">
        <p14:creationId xmlns:p14="http://schemas.microsoft.com/office/powerpoint/2010/main" xmlns="" val="3098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Náhodný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vlastnosti</a:t>
            </a:r>
          </a:p>
          <a:p>
            <a:pPr lvl="1"/>
            <a:r>
              <a:rPr lang="cs-CZ" dirty="0"/>
              <a:t>každá jednotka má stejnou šanci dostat se do výběru</a:t>
            </a:r>
          </a:p>
          <a:p>
            <a:pPr lvl="1"/>
            <a:r>
              <a:rPr lang="cs-CZ" dirty="0"/>
              <a:t>reprezentuje známé i neznámé vlastnosti základního souboru</a:t>
            </a:r>
          </a:p>
          <a:p>
            <a:pPr lvl="1"/>
            <a:r>
              <a:rPr lang="cs-CZ" dirty="0"/>
              <a:t>dokážeme pomocí směrodatné odchylky odhadnout, jak moc se výsledek liší od základního souboru</a:t>
            </a:r>
          </a:p>
          <a:p>
            <a:r>
              <a:rPr lang="cs-CZ" b="1" dirty="0"/>
              <a:t>techniky</a:t>
            </a:r>
          </a:p>
          <a:p>
            <a:pPr lvl="1"/>
            <a:r>
              <a:rPr lang="cs-CZ" dirty="0"/>
              <a:t>prostý náhodný výběr – los, generátor náhodných čísel</a:t>
            </a:r>
          </a:p>
          <a:p>
            <a:pPr lvl="1"/>
            <a:r>
              <a:rPr lang="cs-CZ" dirty="0"/>
              <a:t>systematický výběr – každá n-</a:t>
            </a:r>
            <a:r>
              <a:rPr lang="cs-CZ" dirty="0" err="1"/>
              <a:t>tá</a:t>
            </a:r>
            <a:r>
              <a:rPr lang="cs-CZ" dirty="0"/>
              <a:t> položka ze seznamu</a:t>
            </a:r>
          </a:p>
          <a:p>
            <a:pPr lvl="1"/>
            <a:r>
              <a:rPr lang="cs-CZ" dirty="0"/>
              <a:t>náhodný stratifikovaný výběr – rozdělení do homogenních skupin a vybírání vzorku z těchto skupin prostým náhodným výběrem</a:t>
            </a:r>
          </a:p>
          <a:p>
            <a:pPr lvl="2"/>
            <a:r>
              <a:rPr lang="cs-CZ" dirty="0"/>
              <a:t>proporcionální (podle zastoupení v základním souboru)</a:t>
            </a:r>
          </a:p>
          <a:p>
            <a:pPr lvl="2"/>
            <a:r>
              <a:rPr lang="cs-CZ" dirty="0"/>
              <a:t>neproporcionální</a:t>
            </a:r>
          </a:p>
          <a:p>
            <a:pPr lvl="1"/>
            <a:r>
              <a:rPr lang="cs-CZ" dirty="0"/>
              <a:t>vícestupňový náhodný výběr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27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/>
              <a:t>Vícestupňový náhodný výběr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Náhodný výběr reprezentativního souboru okresů</a:t>
            </a:r>
          </a:p>
          <a:p>
            <a:r>
              <a:rPr lang="cs-CZ" i="1" dirty="0"/>
              <a:t>Náhodný výběr obcí v každém okresu</a:t>
            </a:r>
          </a:p>
          <a:p>
            <a:r>
              <a:rPr lang="cs-CZ" i="1" dirty="0"/>
              <a:t>Soupis domácností v každé obci</a:t>
            </a:r>
          </a:p>
          <a:p>
            <a:r>
              <a:rPr lang="cs-CZ" i="1" dirty="0"/>
              <a:t>Náhodný výběr domácností v každé obci</a:t>
            </a:r>
          </a:p>
        </p:txBody>
      </p:sp>
    </p:spTree>
    <p:extLst>
      <p:ext uri="{BB962C8B-B14F-4D97-AF65-F5344CB8AC3E}">
        <p14:creationId xmlns:p14="http://schemas.microsoft.com/office/powerpoint/2010/main" xmlns="" val="119079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Nenáhodný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vlastnosti</a:t>
            </a:r>
          </a:p>
          <a:p>
            <a:pPr lvl="1"/>
            <a:r>
              <a:rPr lang="cs-CZ" dirty="0"/>
              <a:t>struktura vzorku odpovídá základnímu souboru</a:t>
            </a:r>
          </a:p>
          <a:p>
            <a:pPr lvl="1"/>
            <a:r>
              <a:rPr lang="cs-CZ" dirty="0"/>
              <a:t>nezískává se náhodně</a:t>
            </a:r>
          </a:p>
          <a:p>
            <a:pPr lvl="1"/>
            <a:r>
              <a:rPr lang="cs-CZ" dirty="0"/>
              <a:t>často není možné na něj aplikovat některé statistické metody</a:t>
            </a:r>
          </a:p>
          <a:p>
            <a:r>
              <a:rPr lang="cs-CZ" b="1" dirty="0"/>
              <a:t>techniky</a:t>
            </a:r>
          </a:p>
          <a:p>
            <a:pPr lvl="1"/>
            <a:r>
              <a:rPr lang="cs-CZ" u="sng" dirty="0"/>
              <a:t>kvótní výběr </a:t>
            </a:r>
            <a:r>
              <a:rPr lang="cs-CZ" dirty="0"/>
              <a:t>– známe parametry základního souboru, ale neexistuje seznam jednotek</a:t>
            </a:r>
          </a:p>
          <a:p>
            <a:pPr lvl="1"/>
            <a:r>
              <a:rPr lang="cs-CZ" u="sng" dirty="0"/>
              <a:t>účelový výběr </a:t>
            </a:r>
            <a:r>
              <a:rPr lang="cs-CZ" dirty="0"/>
              <a:t>– neznáme základní soubor, pouze cíl (např. minority), není možné jej zobecnit</a:t>
            </a:r>
          </a:p>
          <a:p>
            <a:pPr lvl="1"/>
            <a:r>
              <a:rPr lang="cs-CZ" u="sng" dirty="0"/>
              <a:t>anketa </a:t>
            </a:r>
            <a:r>
              <a:rPr lang="cs-CZ" dirty="0"/>
              <a:t>– respondent se sám rozhoduje, zda odpoví (tzv. nahodilý </a:t>
            </a:r>
            <a:r>
              <a:rPr lang="cs-CZ" dirty="0" err="1"/>
              <a:t>samovýběr</a:t>
            </a:r>
            <a:r>
              <a:rPr lang="cs-CZ" dirty="0"/>
              <a:t> respondentů)</a:t>
            </a:r>
          </a:p>
          <a:p>
            <a:pPr lvl="1"/>
            <a:r>
              <a:rPr lang="cs-CZ" u="sng" dirty="0"/>
              <a:t>technika sněhové koule </a:t>
            </a:r>
            <a:r>
              <a:rPr lang="cs-CZ" dirty="0"/>
              <a:t>– původní informátor vede k dalším respondentům (u obtížně definovatelných souborů)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35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Nejpoužívanější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cs-CZ" dirty="0"/>
              <a:t>Analýza dokumentů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Dotazování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Pozorování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Experiment</a:t>
            </a:r>
          </a:p>
          <a:p>
            <a:endParaRPr lang="cs-CZ" dirty="0"/>
          </a:p>
          <a:p>
            <a:r>
              <a:rPr lang="cs-CZ" dirty="0"/>
              <a:t>techniku je třeba volit podle</a:t>
            </a:r>
          </a:p>
          <a:p>
            <a:pPr lvl="1"/>
            <a:r>
              <a:rPr lang="cs-CZ" dirty="0"/>
              <a:t>cíle výzkumu</a:t>
            </a:r>
          </a:p>
          <a:p>
            <a:pPr lvl="1"/>
            <a:r>
              <a:rPr lang="cs-CZ" dirty="0"/>
              <a:t>charakteru požadovaných dat/informací</a:t>
            </a:r>
          </a:p>
          <a:p>
            <a:pPr lvl="1"/>
            <a:r>
              <a:rPr lang="cs-CZ" dirty="0"/>
              <a:t>možností (časových, finančních,…)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9515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1. Analýza dokumentů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výběr relevantních dokumentů</a:t>
            </a:r>
          </a:p>
          <a:p>
            <a:r>
              <a:rPr lang="cs-CZ" dirty="0"/>
              <a:t>volba způsobu zpracování</a:t>
            </a:r>
          </a:p>
          <a:p>
            <a:pPr lvl="1"/>
            <a:r>
              <a:rPr lang="cs-CZ" dirty="0"/>
              <a:t>analýza obsažených informací (např. číselných, statistických)</a:t>
            </a:r>
          </a:p>
          <a:p>
            <a:pPr lvl="1"/>
            <a:r>
              <a:rPr lang="cs-CZ" dirty="0"/>
              <a:t>obsahová analýza (např. výskytů v textu)</a:t>
            </a:r>
          </a:p>
          <a:p>
            <a:pPr lvl="1"/>
            <a:endParaRPr lang="cs-CZ" dirty="0"/>
          </a:p>
          <a:p>
            <a:r>
              <a:rPr lang="cs-CZ" dirty="0"/>
              <a:t>analyzovaný dokument musí být</a:t>
            </a:r>
          </a:p>
          <a:p>
            <a:pPr lvl="1"/>
            <a:r>
              <a:rPr lang="cs-CZ" dirty="0"/>
              <a:t>důvěryhodný</a:t>
            </a:r>
          </a:p>
          <a:p>
            <a:pPr lvl="1"/>
            <a:r>
              <a:rPr lang="cs-CZ" dirty="0"/>
              <a:t>dostupný</a:t>
            </a:r>
          </a:p>
          <a:p>
            <a:pPr lvl="1"/>
            <a:r>
              <a:rPr lang="cs-CZ" dirty="0"/>
              <a:t>relevantní</a:t>
            </a:r>
          </a:p>
          <a:p>
            <a:pPr lvl="1"/>
            <a:endParaRPr lang="cs-CZ" dirty="0"/>
          </a:p>
          <a:p>
            <a:r>
              <a:rPr lang="cs-CZ" u="sng" dirty="0"/>
              <a:t>výhody</a:t>
            </a:r>
            <a:r>
              <a:rPr lang="cs-CZ" dirty="0"/>
              <a:t> – eliminace vlivu výzkumníka, nižší náklady, retrospektiva, chronologie, agregace dat a statistik</a:t>
            </a:r>
          </a:p>
          <a:p>
            <a:r>
              <a:rPr lang="cs-CZ" u="sng" dirty="0"/>
              <a:t>nevýhody </a:t>
            </a:r>
            <a:r>
              <a:rPr lang="cs-CZ" dirty="0"/>
              <a:t>– agregace dat a statistik, závislost na schopnostech zpracovatele, nedostatečná hloubka</a:t>
            </a:r>
          </a:p>
        </p:txBody>
      </p:sp>
    </p:spTree>
    <p:extLst>
      <p:ext uri="{BB962C8B-B14F-4D97-AF65-F5344CB8AC3E}">
        <p14:creationId xmlns:p14="http://schemas.microsoft.com/office/powerpoint/2010/main" xmlns="" val="20513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2. Dotazování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/>
              <a:t>podle osoby tazatele</a:t>
            </a:r>
          </a:p>
          <a:p>
            <a:pPr lvl="1"/>
            <a:r>
              <a:rPr lang="cs-CZ"/>
              <a:t>přímé</a:t>
            </a:r>
          </a:p>
          <a:p>
            <a:pPr lvl="1"/>
            <a:r>
              <a:rPr lang="cs-CZ"/>
              <a:t>zprostředkované</a:t>
            </a:r>
          </a:p>
          <a:p>
            <a:pPr lvl="1"/>
            <a:endParaRPr lang="cs-CZ"/>
          </a:p>
          <a:p>
            <a:r>
              <a:rPr lang="cs-CZ"/>
              <a:t>podle způsobu provedení</a:t>
            </a:r>
          </a:p>
          <a:p>
            <a:pPr lvl="1"/>
            <a:r>
              <a:rPr lang="cs-CZ"/>
              <a:t>osobní</a:t>
            </a:r>
          </a:p>
          <a:p>
            <a:pPr lvl="2"/>
            <a:r>
              <a:rPr lang="cs-CZ"/>
              <a:t>jednotlivci × skupiny (focus group)</a:t>
            </a:r>
          </a:p>
          <a:p>
            <a:pPr lvl="2"/>
            <a:r>
              <a:rPr lang="cs-CZ"/>
              <a:t>tváří v tvář × telefonicky</a:t>
            </a:r>
          </a:p>
          <a:p>
            <a:pPr lvl="2"/>
            <a:r>
              <a:rPr lang="cs-CZ"/>
              <a:t>strukturované × polostrukturované × nestrukturované (rozhovor)</a:t>
            </a:r>
          </a:p>
          <a:p>
            <a:pPr lvl="1"/>
            <a:r>
              <a:rPr lang="cs-CZ"/>
              <a:t>písemné</a:t>
            </a:r>
          </a:p>
          <a:p>
            <a:pPr lvl="2"/>
            <a:r>
              <a:rPr lang="cs-CZ"/>
              <a:t>anketa – stručná, pro rychlé zjištění názoru</a:t>
            </a:r>
          </a:p>
          <a:p>
            <a:pPr lvl="2"/>
            <a:r>
              <a:rPr lang="cs-CZ"/>
              <a:t>dotazník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924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Dotazník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txBody>
          <a:bodyPr>
            <a:normAutofit fontScale="62500" lnSpcReduction="20000"/>
          </a:bodyPr>
          <a:lstStyle/>
          <a:p>
            <a:r>
              <a:rPr lang="cs-CZ" sz="2900" dirty="0"/>
              <a:t>operacionalizace cíle</a:t>
            </a:r>
          </a:p>
          <a:p>
            <a:pPr lvl="1"/>
            <a:r>
              <a:rPr lang="cs-CZ" sz="2600" dirty="0"/>
              <a:t>cíl </a:t>
            </a:r>
            <a:r>
              <a:rPr lang="cs-CZ" sz="2600" dirty="0">
                <a:sym typeface="Symbol"/>
              </a:rPr>
              <a:t> dílčí podcíle  požadované informace  způsob jejich získání  formulace konkrétních otázek  testování (pilotáž)</a:t>
            </a:r>
          </a:p>
          <a:p>
            <a:r>
              <a:rPr lang="cs-CZ" sz="2900" dirty="0">
                <a:sym typeface="Symbol"/>
              </a:rPr>
              <a:t>otázky</a:t>
            </a:r>
          </a:p>
          <a:p>
            <a:pPr lvl="1"/>
            <a:r>
              <a:rPr lang="cs-CZ" sz="2600" dirty="0">
                <a:sym typeface="Symbol"/>
              </a:rPr>
              <a:t>jednoduché, krátké, jasné, jednoznačné, konkrétní, srozumitelné, logicky provázané, ve správném pořadí</a:t>
            </a:r>
          </a:p>
          <a:p>
            <a:r>
              <a:rPr lang="cs-CZ" sz="2900" dirty="0"/>
              <a:t>celkový dojem</a:t>
            </a:r>
          </a:p>
          <a:p>
            <a:pPr lvl="1"/>
            <a:r>
              <a:rPr lang="cs-CZ" sz="2600" dirty="0"/>
              <a:t>úvodní text, úprava, forma, termín, kontakt,…</a:t>
            </a:r>
          </a:p>
          <a:p>
            <a:r>
              <a:rPr lang="cs-CZ" sz="2900" dirty="0">
                <a:sym typeface="Symbol"/>
              </a:rPr>
              <a:t>vyloučit</a:t>
            </a:r>
          </a:p>
          <a:p>
            <a:pPr lvl="1"/>
            <a:r>
              <a:rPr lang="cs-CZ" sz="2600" dirty="0"/>
              <a:t>otázky s očekávatelnou odpovědí (Uvítali byste levnější potraviny?)</a:t>
            </a:r>
          </a:p>
          <a:p>
            <a:pPr lvl="1"/>
            <a:r>
              <a:rPr lang="cs-CZ" sz="2600" dirty="0"/>
              <a:t>zdvojené (vícenásobné) otázky (Čtete knihy a časopisy?)</a:t>
            </a:r>
          </a:p>
          <a:p>
            <a:pPr lvl="1"/>
            <a:r>
              <a:rPr lang="cs-CZ" sz="2600" dirty="0"/>
              <a:t>sugestivní otázky (Pociťujete strach, když…?).</a:t>
            </a:r>
          </a:p>
          <a:p>
            <a:pPr lvl="1"/>
            <a:endParaRPr lang="cs-CZ" dirty="0">
              <a:sym typeface="Symbo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21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/>
              <a:t>otevřené – respondent odpovídá textem</a:t>
            </a:r>
          </a:p>
          <a:p>
            <a:r>
              <a:rPr lang="cs-CZ"/>
              <a:t>polootevřené – buď výběr varianty, nebo „jiné“</a:t>
            </a:r>
          </a:p>
          <a:p>
            <a:r>
              <a:rPr lang="cs-CZ"/>
              <a:t>uzavřené – respondent odpovídá výběrem varianty</a:t>
            </a:r>
          </a:p>
          <a:p>
            <a:pPr lvl="1"/>
            <a:r>
              <a:rPr lang="cs-CZ"/>
              <a:t>dichotomické = binární = alternativní = dvojné (ANO/NE, muž/žena, …)</a:t>
            </a:r>
          </a:p>
          <a:p>
            <a:pPr lvl="1"/>
            <a:r>
              <a:rPr lang="cs-CZ"/>
              <a:t>polytomické s jedinou možností = výběrové – snadno se vyhodnocují</a:t>
            </a:r>
          </a:p>
          <a:p>
            <a:pPr lvl="1"/>
            <a:r>
              <a:rPr lang="cs-CZ"/>
              <a:t>polytomické s více možnostmi = výčtové – vyhodnocují se hůř</a:t>
            </a:r>
          </a:p>
          <a:p>
            <a:pPr lvl="1"/>
            <a:r>
              <a:rPr lang="cs-CZ"/>
              <a:t>polytomické s uvedením pořadí – umožňují srovnání (škály, stupnice, lichý × sudý počet variant, Likertovy škály)</a:t>
            </a:r>
          </a:p>
          <a:p>
            <a:pPr lvl="1"/>
            <a:r>
              <a:rPr lang="cs-CZ"/>
              <a:t>baterie otázek – např. „Jak jste spokojen/a s…“</a:t>
            </a:r>
          </a:p>
          <a:p>
            <a:pPr lvl="1"/>
            <a:r>
              <a:rPr lang="cs-CZ"/>
              <a:t>filtrační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08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Manipulace s dotazníkem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distribuce</a:t>
            </a:r>
          </a:p>
          <a:p>
            <a:r>
              <a:rPr lang="cs-CZ"/>
              <a:t>sběr</a:t>
            </a:r>
          </a:p>
          <a:p>
            <a:r>
              <a:rPr lang="cs-CZ"/>
              <a:t>kontrola vyplnění skutečným respondentem</a:t>
            </a:r>
          </a:p>
          <a:p>
            <a:r>
              <a:rPr lang="cs-CZ"/>
              <a:t>úplnost</a:t>
            </a:r>
          </a:p>
          <a:p>
            <a:r>
              <a:rPr lang="cs-CZ"/>
              <a:t>správnost</a:t>
            </a:r>
          </a:p>
          <a:p>
            <a:r>
              <a:rPr lang="cs-CZ"/>
              <a:t>návratnost</a:t>
            </a:r>
          </a:p>
          <a:p>
            <a:r>
              <a:rPr lang="cs-CZ"/>
              <a:t>totožnost dotazníků </a:t>
            </a:r>
          </a:p>
          <a:p>
            <a:pPr lvl="1"/>
            <a:r>
              <a:rPr lang="cs-CZ"/>
              <a:t>distribuovaných různými způsoby</a:t>
            </a:r>
          </a:p>
          <a:p>
            <a:pPr lvl="1"/>
            <a:r>
              <a:rPr lang="cs-CZ"/>
              <a:t>v různých jazykových mutacích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70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5202000" algn="r"/>
              </a:tabLst>
            </a:pPr>
            <a:r>
              <a:rPr lang="cs-CZ" dirty="0"/>
              <a:t>BLOK I – CO?	27. 9. 2018</a:t>
            </a:r>
          </a:p>
          <a:p>
            <a:pPr>
              <a:tabLst>
                <a:tab pos="5202000" algn="r"/>
              </a:tabLst>
            </a:pPr>
            <a:r>
              <a:rPr lang="cs-CZ" dirty="0"/>
              <a:t>BLOK II – KDE?	11. 10. 2018</a:t>
            </a:r>
          </a:p>
          <a:p>
            <a:pPr>
              <a:tabLst>
                <a:tab pos="5202000" algn="r"/>
              </a:tabLst>
            </a:pPr>
            <a:r>
              <a:rPr lang="cs-CZ" b="1" dirty="0"/>
              <a:t>BLOK III – KOMU?	25. 10. 2018</a:t>
            </a:r>
          </a:p>
          <a:p>
            <a:pPr>
              <a:tabLst>
                <a:tab pos="5202000" algn="r"/>
              </a:tabLst>
            </a:pPr>
            <a:r>
              <a:rPr lang="cs-CZ" dirty="0"/>
              <a:t>BLOK IV – KDO?	8. 11. 2018</a:t>
            </a:r>
          </a:p>
          <a:p>
            <a:pPr>
              <a:tabLst>
                <a:tab pos="5202000" algn="r"/>
              </a:tabLst>
            </a:pPr>
            <a:r>
              <a:rPr lang="cs-CZ" dirty="0"/>
              <a:t>BLOK V – JAK?	22. 11. 2018</a:t>
            </a:r>
          </a:p>
          <a:p>
            <a:pPr>
              <a:tabLst>
                <a:tab pos="5202000" algn="r"/>
              </a:tabLst>
            </a:pPr>
            <a:r>
              <a:rPr lang="cs-CZ" dirty="0"/>
              <a:t>BLOK VI – KDY?	6. 12. 2018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Rozhovor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otázky </a:t>
            </a:r>
          </a:p>
          <a:p>
            <a:pPr lvl="1"/>
            <a:r>
              <a:rPr lang="cs-CZ" dirty="0"/>
              <a:t>otevřené, uzavřené či jejich kombinace </a:t>
            </a:r>
          </a:p>
          <a:p>
            <a:pPr lvl="1"/>
            <a:r>
              <a:rPr lang="cs-CZ" dirty="0"/>
              <a:t>od obecných ke specifickým</a:t>
            </a:r>
          </a:p>
          <a:p>
            <a:pPr lvl="1"/>
            <a:r>
              <a:rPr lang="cs-CZ" dirty="0"/>
              <a:t>od neproblematických ke složitějším</a:t>
            </a:r>
          </a:p>
          <a:p>
            <a:pPr lvl="1"/>
            <a:r>
              <a:rPr lang="cs-CZ" dirty="0"/>
              <a:t>formulace ovlivňuje odpověď</a:t>
            </a:r>
          </a:p>
          <a:p>
            <a:pPr lvl="1"/>
            <a:r>
              <a:rPr lang="cs-CZ" dirty="0"/>
              <a:t>takové, aby respondent mohl odpovídat bez dlouhého přemýšlení </a:t>
            </a:r>
          </a:p>
          <a:p>
            <a:pPr lvl="1"/>
            <a:r>
              <a:rPr lang="cs-CZ" dirty="0"/>
              <a:t>neutrální – minimalizace sugestivních otázek</a:t>
            </a:r>
          </a:p>
          <a:p>
            <a:r>
              <a:rPr lang="cs-CZ" b="1" dirty="0"/>
              <a:t>čas </a:t>
            </a:r>
          </a:p>
          <a:p>
            <a:pPr lvl="1"/>
            <a:r>
              <a:rPr lang="cs-CZ" dirty="0"/>
              <a:t>doba dotazování přiměřená tématu, místu i situaci</a:t>
            </a:r>
          </a:p>
          <a:p>
            <a:pPr lvl="1"/>
            <a:r>
              <a:rPr lang="cs-CZ" dirty="0"/>
              <a:t>ideálně 30-50 minut, max. 2 hodiny</a:t>
            </a:r>
          </a:p>
          <a:p>
            <a:pPr lvl="1"/>
            <a:r>
              <a:rPr lang="cs-CZ" dirty="0"/>
              <a:t>s délkou rozhovoru klesá koncentrace respondenta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30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Pravidla rozhovoru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Klademe vždy jen jednu otázku, nikoliv vícenásobné.</a:t>
            </a:r>
          </a:p>
          <a:p>
            <a:r>
              <a:rPr lang="cs-CZ"/>
              <a:t>Je-li respondent příliš stručný, klademe doplňující otázky.</a:t>
            </a:r>
          </a:p>
          <a:p>
            <a:r>
              <a:rPr lang="cs-CZ"/>
              <a:t>Dotazovaného průběžně informujeme, jak interview postupuje.</a:t>
            </a:r>
          </a:p>
          <a:p>
            <a:r>
              <a:rPr lang="cs-CZ"/>
              <a:t>Respondent musí mít dostatek času na odpověď.</a:t>
            </a:r>
          </a:p>
          <a:p>
            <a:r>
              <a:rPr lang="cs-CZ"/>
              <a:t>Neutrální postoj tazatele – nehodnotí odpovědi dotazovaného.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347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rozhovoru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/>
              <a:t>Příprava a nácvik rozhovoru.</a:t>
            </a:r>
          </a:p>
          <a:p>
            <a:r>
              <a:rPr lang="cs-CZ"/>
              <a:t>Začátek rozhovoru</a:t>
            </a:r>
          </a:p>
          <a:p>
            <a:pPr lvl="2"/>
            <a:r>
              <a:rPr lang="cs-CZ"/>
              <a:t>prolomení komunikačních bariér, navázání kontaktu, získání důvěry,</a:t>
            </a:r>
          </a:p>
          <a:p>
            <a:pPr lvl="2"/>
            <a:r>
              <a:rPr lang="cs-CZ"/>
              <a:t>zajištění souhlasu se záznamem,</a:t>
            </a:r>
          </a:p>
          <a:p>
            <a:pPr lvl="2"/>
            <a:r>
              <a:rPr lang="cs-CZ"/>
              <a:t>vysvětlení cíle výzkumu a důvodu, proč byl respondent vybrán,</a:t>
            </a:r>
          </a:p>
          <a:p>
            <a:pPr lvl="2"/>
            <a:r>
              <a:rPr lang="cs-CZ"/>
              <a:t>zajištění pohodlných podmínek dotazování.</a:t>
            </a:r>
          </a:p>
          <a:p>
            <a:r>
              <a:rPr lang="cs-CZ"/>
              <a:t>Na začátku snadné, ale zajímavé otázky.</a:t>
            </a:r>
          </a:p>
          <a:p>
            <a:r>
              <a:rPr lang="cs-CZ"/>
              <a:t>Ve střední části otázky náročné či důležité.</a:t>
            </a:r>
          </a:p>
          <a:p>
            <a:r>
              <a:rPr lang="cs-CZ"/>
              <a:t>Na konci rozhovoru </a:t>
            </a:r>
          </a:p>
          <a:p>
            <a:pPr lvl="2"/>
            <a:r>
              <a:rPr lang="cs-CZ"/>
              <a:t>jednoduché, např. identifikační otázky (pohlaví, věk, vzdělání, bydliště,…),</a:t>
            </a:r>
          </a:p>
          <a:p>
            <a:pPr lvl="2"/>
            <a:r>
              <a:rPr lang="cs-CZ"/>
              <a:t>poděkování a poskytnutí kontaktu.</a:t>
            </a:r>
          </a:p>
          <a:p>
            <a:r>
              <a:rPr lang="cs-CZ"/>
              <a:t>Po rozhovoru kompletování a kontrola poznámek.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883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Rizika rozhovoru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/>
              <a:t>Sklon respondentů k přitakávání.</a:t>
            </a:r>
          </a:p>
          <a:p>
            <a:r>
              <a:rPr lang="cs-CZ"/>
              <a:t>Sklon k vyhýbání se extrémním odpovědím (volba neutrálních odpovědí). </a:t>
            </a:r>
          </a:p>
          <a:p>
            <a:r>
              <a:rPr lang="cs-CZ"/>
              <a:t>Snaha být tzv. „dobrým respondentem“ – poskytování „korektních“ odpovědí, vzbuzení dobrého dojmu apod.</a:t>
            </a:r>
          </a:p>
          <a:p>
            <a:r>
              <a:rPr lang="cs-CZ"/>
              <a:t>Chyby v odpovědích způsobené pamětí.</a:t>
            </a:r>
          </a:p>
          <a:p>
            <a:r>
              <a:rPr lang="cs-CZ"/>
              <a:t>Respondent může být k rozhovoru skeptický, lhostejný, málo motivovaný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134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3. 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/>
              <a:t>Pozorování mění pozorovaný objekt!</a:t>
            </a:r>
          </a:p>
          <a:p>
            <a:pPr lvl="1"/>
            <a:endParaRPr lang="cs-CZ"/>
          </a:p>
          <a:p>
            <a:r>
              <a:rPr lang="cs-CZ"/>
              <a:t>podle charakteru</a:t>
            </a:r>
          </a:p>
          <a:p>
            <a:pPr lvl="1"/>
            <a:r>
              <a:rPr lang="cs-CZ"/>
              <a:t>standardizované – přesně definované sledované jevy, způsob záznamu, místo pozorování, …, získanými daty je kvantitativní, ale omezující</a:t>
            </a:r>
          </a:p>
          <a:p>
            <a:pPr lvl="1"/>
            <a:r>
              <a:rPr lang="cs-CZ"/>
              <a:t>nestandardizované – definovaný pouze objekt, je orientační, získanými daty je kvalitativní, ale nezobecnitelné</a:t>
            </a:r>
          </a:p>
          <a:p>
            <a:pPr lvl="1"/>
            <a:endParaRPr lang="cs-CZ"/>
          </a:p>
          <a:p>
            <a:r>
              <a:rPr lang="cs-CZ"/>
              <a:t>podle pozice pozorovatele</a:t>
            </a:r>
          </a:p>
          <a:p>
            <a:pPr lvl="1"/>
            <a:r>
              <a:rPr lang="cs-CZ"/>
              <a:t>zúčastněné</a:t>
            </a:r>
          </a:p>
          <a:p>
            <a:pPr lvl="1"/>
            <a:r>
              <a:rPr lang="cs-CZ"/>
              <a:t>nezúčastněné</a:t>
            </a:r>
          </a:p>
          <a:p>
            <a:pPr lvl="1"/>
            <a:endParaRPr lang="cs-CZ"/>
          </a:p>
          <a:p>
            <a:r>
              <a:rPr lang="cs-CZ"/>
              <a:t>podle informovanosti účastníků</a:t>
            </a:r>
          </a:p>
          <a:p>
            <a:pPr lvl="1"/>
            <a:r>
              <a:rPr lang="cs-CZ"/>
              <a:t>zjevné</a:t>
            </a:r>
          </a:p>
          <a:p>
            <a:pPr lvl="1"/>
            <a:r>
              <a:rPr lang="cs-CZ"/>
              <a:t>skryté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66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4.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=  manipulace s vybranou proměnnou (nezávisle proměnná), která by dle předpokladu výzkumníka měla ovlivnit jinou proměnnou (závisle proměnná). Ostatní (intervenující) proměnné jsou udržovány konstantní, aby neovlivnily výsledky experimentu.</a:t>
            </a:r>
          </a:p>
          <a:p>
            <a:endParaRPr lang="cs-CZ"/>
          </a:p>
          <a:p>
            <a:r>
              <a:rPr lang="cs-CZ"/>
              <a:t>podle místa provedení</a:t>
            </a:r>
          </a:p>
          <a:p>
            <a:pPr lvl="1"/>
            <a:r>
              <a:rPr lang="cs-CZ"/>
              <a:t>v terénu</a:t>
            </a:r>
          </a:p>
          <a:p>
            <a:pPr lvl="1"/>
            <a:r>
              <a:rPr lang="cs-CZ"/>
              <a:t>v laboratoři</a:t>
            </a:r>
          </a:p>
          <a:p>
            <a:endParaRPr lang="cs-CZ"/>
          </a:p>
          <a:p>
            <a:r>
              <a:rPr lang="cs-CZ"/>
              <a:t>stanovení kontrolních vzorků</a:t>
            </a:r>
          </a:p>
          <a:p>
            <a:r>
              <a:rPr lang="cs-CZ"/>
              <a:t>pečlivý výběr a zdůvodnění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24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Zpracování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volba vhodné techniky vzhledem k charakteru dat</a:t>
            </a:r>
          </a:p>
          <a:p>
            <a:r>
              <a:rPr lang="cs-CZ"/>
              <a:t>správná interpretace výsledků</a:t>
            </a:r>
          </a:p>
          <a:p>
            <a:r>
              <a:rPr lang="cs-CZ"/>
              <a:t>hledání příčin odchýlení od očekávaných výsledků</a:t>
            </a:r>
          </a:p>
          <a:p>
            <a:r>
              <a:rPr lang="cs-CZ"/>
              <a:t>hledání vztahů a souvislostí</a:t>
            </a:r>
          </a:p>
          <a:p>
            <a:r>
              <a:rPr lang="cs-CZ"/>
              <a:t>kauzalita dat, tj. problém příčiny a následku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00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cs-CZ" dirty="0"/>
              <a:t>Marketingová strategie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125960" y="1844824"/>
            <a:ext cx="2932464" cy="1848727"/>
            <a:chOff x="1125960" y="1844824"/>
            <a:chExt cx="2932464" cy="1848727"/>
          </a:xfrm>
        </p:grpSpPr>
        <p:sp>
          <p:nvSpPr>
            <p:cNvPr id="5" name="Elipsa 4"/>
            <p:cNvSpPr/>
            <p:nvPr/>
          </p:nvSpPr>
          <p:spPr>
            <a:xfrm>
              <a:off x="1125960" y="1844824"/>
              <a:ext cx="2932464" cy="1848727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322570" y="2123563"/>
              <a:ext cx="2518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accent1">
                      <a:lumMod val="75000"/>
                    </a:schemeClr>
                  </a:solidFill>
                </a:rPr>
                <a:t>Segmentace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125960" y="2564905"/>
              <a:ext cx="2932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eriod"/>
              </a:pPr>
              <a:r>
                <a:rPr lang="cs-CZ" sz="1200" dirty="0"/>
                <a:t>Identifikace potřeb zákazníků </a:t>
              </a:r>
              <a:br>
                <a:rPr lang="cs-CZ" sz="1200" dirty="0"/>
              </a:br>
              <a:r>
                <a:rPr lang="cs-CZ" sz="1200" dirty="0"/>
                <a:t>a tržních segmentů</a:t>
              </a:r>
            </a:p>
            <a:p>
              <a:pPr marL="342900" indent="-342900" algn="ctr">
                <a:buAutoNum type="arabicPeriod"/>
              </a:pPr>
              <a:r>
                <a:rPr lang="cs-CZ" sz="1200" dirty="0"/>
                <a:t>Rozpracování profilů jednotlivých segmentů</a:t>
              </a:r>
            </a:p>
          </p:txBody>
        </p:sp>
      </p:grpSp>
      <p:sp>
        <p:nvSpPr>
          <p:cNvPr id="43" name="Šipka doprava 42"/>
          <p:cNvSpPr/>
          <p:nvPr/>
        </p:nvSpPr>
        <p:spPr>
          <a:xfrm>
            <a:off x="4030852" y="3990640"/>
            <a:ext cx="1451143" cy="33634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/>
          </a:p>
        </p:txBody>
      </p:sp>
      <p:grpSp>
        <p:nvGrpSpPr>
          <p:cNvPr id="11" name="Skupina 10"/>
          <p:cNvGrpSpPr/>
          <p:nvPr/>
        </p:nvGrpSpPr>
        <p:grpSpPr>
          <a:xfrm>
            <a:off x="1115616" y="4029673"/>
            <a:ext cx="2932464" cy="2357828"/>
            <a:chOff x="1115616" y="4029673"/>
            <a:chExt cx="2932464" cy="2357828"/>
          </a:xfrm>
        </p:grpSpPr>
        <p:sp>
          <p:nvSpPr>
            <p:cNvPr id="34" name="Elipsa 33"/>
            <p:cNvSpPr/>
            <p:nvPr/>
          </p:nvSpPr>
          <p:spPr>
            <a:xfrm>
              <a:off x="1115616" y="4538774"/>
              <a:ext cx="2932464" cy="1848727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1332914" y="4817514"/>
              <a:ext cx="2518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>
                  <a:solidFill>
                    <a:schemeClr val="accent1">
                      <a:lumMod val="75000"/>
                    </a:schemeClr>
                  </a:solidFill>
                </a:rPr>
                <a:t>Targeting</a:t>
              </a:r>
              <a:endParaRPr lang="cs-CZ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1115616" y="5389804"/>
              <a:ext cx="2932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 startAt="3"/>
              </a:pPr>
              <a:r>
                <a:rPr lang="cs-CZ" sz="1200" dirty="0"/>
                <a:t>Posouzení atraktivity jednotlivých segmentů</a:t>
              </a:r>
            </a:p>
            <a:p>
              <a:pPr marL="342900" indent="-342900" algn="ctr">
                <a:buFont typeface="+mj-lt"/>
                <a:buAutoNum type="arabicPeriod" startAt="3"/>
              </a:pPr>
              <a:r>
                <a:rPr lang="cs-CZ" sz="1200" dirty="0"/>
                <a:t>Výběr cílových segmentů</a:t>
              </a:r>
            </a:p>
          </p:txBody>
        </p:sp>
        <p:sp>
          <p:nvSpPr>
            <p:cNvPr id="44" name="Šipka doprava 43"/>
            <p:cNvSpPr/>
            <p:nvPr/>
          </p:nvSpPr>
          <p:spPr>
            <a:xfrm>
              <a:off x="2394296" y="4029673"/>
              <a:ext cx="375104" cy="33634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9525"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20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404640" y="1844824"/>
            <a:ext cx="2942808" cy="1848727"/>
            <a:chOff x="5404640" y="1844824"/>
            <a:chExt cx="2942808" cy="1848727"/>
          </a:xfrm>
        </p:grpSpPr>
        <p:sp>
          <p:nvSpPr>
            <p:cNvPr id="6" name="Elipsa 5"/>
            <p:cNvSpPr/>
            <p:nvPr/>
          </p:nvSpPr>
          <p:spPr>
            <a:xfrm>
              <a:off x="5414984" y="1844824"/>
              <a:ext cx="2932464" cy="1848727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611594" y="2123564"/>
              <a:ext cx="2518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>
                  <a:solidFill>
                    <a:schemeClr val="accent1">
                      <a:lumMod val="75000"/>
                    </a:schemeClr>
                  </a:solidFill>
                </a:rPr>
                <a:t>Positioning</a:t>
              </a:r>
              <a:endParaRPr lang="cs-CZ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5404640" y="2564905"/>
              <a:ext cx="29324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 startAt="5"/>
              </a:pPr>
              <a:r>
                <a:rPr lang="cs-CZ" sz="1200" dirty="0"/>
                <a:t>Identifikace konkurenčních výhod v každém segmentu</a:t>
              </a:r>
            </a:p>
            <a:p>
              <a:pPr marL="342900" indent="-342900" algn="ctr">
                <a:buFont typeface="+mj-lt"/>
                <a:buAutoNum type="arabicPeriod" startAt="5"/>
              </a:pPr>
              <a:r>
                <a:rPr lang="cs-CZ" sz="1200" dirty="0"/>
                <a:t>Definice požadovaného umístění (pozice) v myslích zákazníků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404640" y="4029672"/>
            <a:ext cx="2932464" cy="2357829"/>
            <a:chOff x="5404640" y="4029672"/>
            <a:chExt cx="2932464" cy="2357829"/>
          </a:xfrm>
        </p:grpSpPr>
        <p:sp>
          <p:nvSpPr>
            <p:cNvPr id="35" name="Elipsa 34"/>
            <p:cNvSpPr/>
            <p:nvPr/>
          </p:nvSpPr>
          <p:spPr>
            <a:xfrm>
              <a:off x="5404640" y="4538774"/>
              <a:ext cx="2932464" cy="1848727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611594" y="4817514"/>
              <a:ext cx="2518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accent1">
                      <a:lumMod val="75000"/>
                    </a:schemeClr>
                  </a:solidFill>
                </a:rPr>
                <a:t>Marketingové plánování</a:t>
              </a:r>
            </a:p>
          </p:txBody>
        </p:sp>
        <p:sp>
          <p:nvSpPr>
            <p:cNvPr id="45" name="Šipka doprava 44"/>
            <p:cNvSpPr/>
            <p:nvPr/>
          </p:nvSpPr>
          <p:spPr>
            <a:xfrm>
              <a:off x="6683320" y="4029672"/>
              <a:ext cx="375104" cy="33634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9525"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20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5404640" y="5389804"/>
              <a:ext cx="2932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 startAt="7"/>
              </a:pPr>
              <a:r>
                <a:rPr lang="cs-CZ" sz="1200" dirty="0"/>
                <a:t>Vytvoření marketingového mixu pro konkrétní segment podle vybrané pozice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154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Segmentace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= proces, při kterém se spotřebitelé rozdělí do skupin </a:t>
            </a:r>
            <a:br>
              <a:rPr lang="cs-CZ" dirty="0"/>
            </a:br>
            <a:r>
              <a:rPr lang="cs-CZ" dirty="0"/>
              <a:t>s podobnými potřebami, preferencemi, přáními </a:t>
            </a:r>
            <a:br>
              <a:rPr lang="cs-CZ" dirty="0"/>
            </a:br>
            <a:r>
              <a:rPr lang="cs-CZ" dirty="0"/>
              <a:t>a srovnatelnými reakcemi na marketingové a komunikační aktivity.</a:t>
            </a:r>
          </a:p>
          <a:p>
            <a:endParaRPr lang="cs-CZ" dirty="0"/>
          </a:p>
          <a:p>
            <a:r>
              <a:rPr lang="cs-CZ" dirty="0"/>
              <a:t>Kritéria pro vytvoření segmentů</a:t>
            </a:r>
          </a:p>
          <a:p>
            <a:pPr lvl="1"/>
            <a:r>
              <a:rPr lang="cs-CZ" dirty="0"/>
              <a:t>Demografická (věk, pohlaví, stav,…)</a:t>
            </a:r>
          </a:p>
          <a:p>
            <a:pPr lvl="1"/>
            <a:r>
              <a:rPr lang="cs-CZ" dirty="0"/>
              <a:t>Etnografická (náboženství, rasa, národnost,…)</a:t>
            </a:r>
          </a:p>
          <a:p>
            <a:pPr lvl="1"/>
            <a:r>
              <a:rPr lang="cs-CZ" dirty="0"/>
              <a:t>Geografická (stát, oblast, podnebí, velikost obce,…) </a:t>
            </a:r>
          </a:p>
          <a:p>
            <a:pPr lvl="1"/>
            <a:r>
              <a:rPr lang="cs-CZ" dirty="0" err="1"/>
              <a:t>Psychografická</a:t>
            </a:r>
            <a:r>
              <a:rPr lang="cs-CZ" dirty="0"/>
              <a:t> (sociální třída, živ. styl, povaha,…)</a:t>
            </a:r>
          </a:p>
          <a:p>
            <a:pPr lvl="1"/>
            <a:r>
              <a:rPr lang="cs-CZ" dirty="0"/>
              <a:t>Socioekonomická (příjem, povolání, vzdělání,…)</a:t>
            </a:r>
          </a:p>
          <a:p>
            <a:pPr lvl="1"/>
            <a:r>
              <a:rPr lang="cs-CZ" dirty="0"/>
              <a:t>Fyziografická (výška, váha, zdravotní stav,…)</a:t>
            </a:r>
          </a:p>
          <a:p>
            <a:pPr lvl="1"/>
            <a:r>
              <a:rPr lang="cs-CZ" dirty="0"/>
              <a:t>Behaviorální (motivace, preference, znalost produktu, frekvence nákupu, uživatelský status, věrnost značce,…) </a:t>
            </a:r>
          </a:p>
        </p:txBody>
      </p:sp>
    </p:spTree>
    <p:extLst>
      <p:ext uri="{BB962C8B-B14F-4D97-AF65-F5344CB8AC3E}">
        <p14:creationId xmlns:p14="http://schemas.microsoft.com/office/powerpoint/2010/main" xmlns="" val="23135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Segmentace trhu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Na základě průzkumu trhu provedeme segmentaci </a:t>
            </a:r>
            <a:br>
              <a:rPr lang="cs-CZ" dirty="0"/>
            </a:br>
            <a:r>
              <a:rPr lang="cs-CZ" dirty="0"/>
              <a:t>a co nejpodrobnější  popis jednotlivých segmentů.</a:t>
            </a:r>
          </a:p>
          <a:p>
            <a:endParaRPr lang="cs-CZ" dirty="0"/>
          </a:p>
          <a:p>
            <a:r>
              <a:rPr lang="cs-CZ" dirty="0"/>
              <a:t>Zahrnujeme pouze kritéria, která jsou důležitá </a:t>
            </a:r>
            <a:br>
              <a:rPr lang="cs-CZ" dirty="0"/>
            </a:br>
            <a:r>
              <a:rPr lang="cs-CZ" dirty="0"/>
              <a:t>z hlediska produktu, pro který je segmentace prováděna.</a:t>
            </a:r>
          </a:p>
          <a:p>
            <a:endParaRPr lang="cs-CZ" dirty="0"/>
          </a:p>
          <a:p>
            <a:r>
              <a:rPr lang="cs-CZ" dirty="0"/>
              <a:t>Segmenty by měly být</a:t>
            </a:r>
          </a:p>
          <a:p>
            <a:pPr lvl="1"/>
            <a:r>
              <a:rPr lang="cs-CZ" dirty="0"/>
              <a:t>měřitelné</a:t>
            </a:r>
          </a:p>
          <a:p>
            <a:pPr lvl="1"/>
            <a:r>
              <a:rPr lang="cs-CZ" dirty="0"/>
              <a:t>dostatečně velké</a:t>
            </a:r>
          </a:p>
          <a:p>
            <a:pPr lvl="1"/>
            <a:r>
              <a:rPr lang="cs-CZ" dirty="0"/>
              <a:t>přístupné</a:t>
            </a:r>
          </a:p>
          <a:p>
            <a:pPr lvl="1"/>
            <a:r>
              <a:rPr lang="cs-CZ" dirty="0"/>
              <a:t>jednoznačně odlišitelné</a:t>
            </a:r>
          </a:p>
          <a:p>
            <a:pPr lvl="1"/>
            <a:r>
              <a:rPr lang="cs-CZ" dirty="0"/>
              <a:t>zvladatelné</a:t>
            </a:r>
          </a:p>
        </p:txBody>
      </p:sp>
    </p:spTree>
    <p:extLst>
      <p:ext uri="{BB962C8B-B14F-4D97-AF65-F5344CB8AC3E}">
        <p14:creationId xmlns:p14="http://schemas.microsoft.com/office/powerpoint/2010/main" xmlns="" val="36716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keoverflow.com/wp-content/uploads/2012/05/marketing-500x505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907704" y="764704"/>
            <a:ext cx="5482580" cy="5537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6056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Targeting (Cílení)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Targeting</a:t>
            </a:r>
            <a:r>
              <a:rPr lang="cs-CZ" dirty="0"/>
              <a:t> spočívá ve výběru nejvhodnějšího segmentu vzhledem k možnostem podniku.</a:t>
            </a:r>
          </a:p>
          <a:p>
            <a:endParaRPr lang="cs-CZ" dirty="0"/>
          </a:p>
          <a:p>
            <a:r>
              <a:rPr lang="cs-CZ" dirty="0"/>
              <a:t>Atraktivita jednotlivých segmentů je posouzena </a:t>
            </a:r>
            <a:br>
              <a:rPr lang="cs-CZ" dirty="0"/>
            </a:br>
            <a:r>
              <a:rPr lang="cs-CZ" dirty="0"/>
              <a:t>z hlediska</a:t>
            </a:r>
          </a:p>
          <a:p>
            <a:pPr lvl="1"/>
            <a:r>
              <a:rPr lang="cs-CZ" dirty="0"/>
              <a:t>velikosti</a:t>
            </a:r>
          </a:p>
          <a:p>
            <a:pPr lvl="1"/>
            <a:r>
              <a:rPr lang="cs-CZ" dirty="0"/>
              <a:t>růstu</a:t>
            </a:r>
          </a:p>
          <a:p>
            <a:pPr lvl="1"/>
            <a:r>
              <a:rPr lang="cs-CZ" dirty="0"/>
              <a:t>ziskovosti</a:t>
            </a:r>
          </a:p>
          <a:p>
            <a:pPr lvl="1"/>
            <a:r>
              <a:rPr lang="cs-CZ" dirty="0"/>
              <a:t>úspor z rozsahu</a:t>
            </a:r>
          </a:p>
          <a:p>
            <a:pPr lvl="1"/>
            <a:r>
              <a:rPr lang="cs-CZ" dirty="0"/>
              <a:t>rizika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2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Targeting</a:t>
            </a:r>
            <a:r>
              <a:rPr lang="cs-CZ" dirty="0"/>
              <a:t> – Modely výběru trhu</a:t>
            </a:r>
          </a:p>
        </p:txBody>
      </p:sp>
      <p:grpSp>
        <p:nvGrpSpPr>
          <p:cNvPr id="130" name="Skupina 129"/>
          <p:cNvGrpSpPr/>
          <p:nvPr/>
        </p:nvGrpSpPr>
        <p:grpSpPr>
          <a:xfrm>
            <a:off x="4719490" y="4266193"/>
            <a:ext cx="1890714" cy="2187143"/>
            <a:chOff x="4719490" y="4266193"/>
            <a:chExt cx="1890714" cy="2187143"/>
          </a:xfrm>
        </p:grpSpPr>
        <p:sp>
          <p:nvSpPr>
            <p:cNvPr id="105" name="Obdélník 104"/>
            <p:cNvSpPr/>
            <p:nvPr/>
          </p:nvSpPr>
          <p:spPr>
            <a:xfrm>
              <a:off x="5601731" y="457172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5099276" y="457172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7" name="Obdélník 106"/>
            <p:cNvSpPr/>
            <p:nvPr/>
          </p:nvSpPr>
          <p:spPr>
            <a:xfrm>
              <a:off x="6104186" y="457172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8" name="Obdélník 107"/>
            <p:cNvSpPr/>
            <p:nvPr/>
          </p:nvSpPr>
          <p:spPr>
            <a:xfrm>
              <a:off x="5601281" y="5080145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5098826" y="5080145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6103736" y="5080145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1" name="Obdélník 110"/>
            <p:cNvSpPr/>
            <p:nvPr/>
          </p:nvSpPr>
          <p:spPr>
            <a:xfrm>
              <a:off x="5601281" y="5590654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2" name="Obdélník 111"/>
            <p:cNvSpPr/>
            <p:nvPr/>
          </p:nvSpPr>
          <p:spPr>
            <a:xfrm>
              <a:off x="5098826" y="5590654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3" name="Obdélník 112"/>
            <p:cNvSpPr/>
            <p:nvPr/>
          </p:nvSpPr>
          <p:spPr>
            <a:xfrm>
              <a:off x="6103736" y="5590654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5101108" y="4266193"/>
              <a:ext cx="1509096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3" name="TextovéPole 122"/>
            <p:cNvSpPr txBox="1"/>
            <p:nvPr/>
          </p:nvSpPr>
          <p:spPr>
            <a:xfrm>
              <a:off x="4719490" y="4575137"/>
              <a:ext cx="369084" cy="133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4" name="TextovéPole 123"/>
            <p:cNvSpPr txBox="1"/>
            <p:nvPr/>
          </p:nvSpPr>
          <p:spPr>
            <a:xfrm>
              <a:off x="5266662" y="6163789"/>
              <a:ext cx="1216715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plné pokrytí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893833" y="2066621"/>
            <a:ext cx="2246563" cy="2171902"/>
            <a:chOff x="5893833" y="2066621"/>
            <a:chExt cx="2246563" cy="2171902"/>
          </a:xfrm>
        </p:grpSpPr>
        <p:sp>
          <p:nvSpPr>
            <p:cNvPr id="87" name="Obdélník 86"/>
            <p:cNvSpPr/>
            <p:nvPr/>
          </p:nvSpPr>
          <p:spPr>
            <a:xfrm>
              <a:off x="6785424" y="236940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8" name="Obdélník 87"/>
            <p:cNvSpPr/>
            <p:nvPr/>
          </p:nvSpPr>
          <p:spPr>
            <a:xfrm>
              <a:off x="6282970" y="236940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9" name="Obdélník 88"/>
            <p:cNvSpPr/>
            <p:nvPr/>
          </p:nvSpPr>
          <p:spPr>
            <a:xfrm>
              <a:off x="7287879" y="236940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0" name="Obdélník 89"/>
            <p:cNvSpPr/>
            <p:nvPr/>
          </p:nvSpPr>
          <p:spPr>
            <a:xfrm>
              <a:off x="6784975" y="287651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1" name="Obdélník 90"/>
            <p:cNvSpPr/>
            <p:nvPr/>
          </p:nvSpPr>
          <p:spPr>
            <a:xfrm>
              <a:off x="6282520" y="287651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2" name="Obdélník 91"/>
            <p:cNvSpPr/>
            <p:nvPr/>
          </p:nvSpPr>
          <p:spPr>
            <a:xfrm>
              <a:off x="7287430" y="287651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3" name="Obdélník 92"/>
            <p:cNvSpPr/>
            <p:nvPr/>
          </p:nvSpPr>
          <p:spPr>
            <a:xfrm>
              <a:off x="6784975" y="3387026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4" name="Obdélník 93"/>
            <p:cNvSpPr/>
            <p:nvPr/>
          </p:nvSpPr>
          <p:spPr>
            <a:xfrm>
              <a:off x="6282520" y="3387026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7287430" y="3387026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6282520" y="2066621"/>
              <a:ext cx="1509096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1" name="TextovéPole 120"/>
            <p:cNvSpPr txBox="1"/>
            <p:nvPr/>
          </p:nvSpPr>
          <p:spPr>
            <a:xfrm>
              <a:off x="5893833" y="2372347"/>
              <a:ext cx="369084" cy="133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5" name="TextovéPole 124"/>
            <p:cNvSpPr txBox="1"/>
            <p:nvPr/>
          </p:nvSpPr>
          <p:spPr>
            <a:xfrm>
              <a:off x="5893833" y="3948976"/>
              <a:ext cx="2246563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výrobková specializace</a:t>
              </a:r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2327402" y="4273814"/>
            <a:ext cx="1986670" cy="2179522"/>
            <a:chOff x="2327402" y="4273814"/>
            <a:chExt cx="1986670" cy="2179522"/>
          </a:xfrm>
        </p:grpSpPr>
        <p:sp>
          <p:nvSpPr>
            <p:cNvPr id="96" name="Obdélník 95"/>
            <p:cNvSpPr/>
            <p:nvPr/>
          </p:nvSpPr>
          <p:spPr>
            <a:xfrm>
              <a:off x="3220685" y="4576594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7" name="Obdélník 96"/>
            <p:cNvSpPr/>
            <p:nvPr/>
          </p:nvSpPr>
          <p:spPr>
            <a:xfrm>
              <a:off x="2718230" y="4576594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8" name="Obdélník 97"/>
            <p:cNvSpPr/>
            <p:nvPr/>
          </p:nvSpPr>
          <p:spPr>
            <a:xfrm>
              <a:off x="3723140" y="4576594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99" name="Obdélník 98"/>
            <p:cNvSpPr/>
            <p:nvPr/>
          </p:nvSpPr>
          <p:spPr>
            <a:xfrm>
              <a:off x="3220235" y="5083710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0" name="Obdélník 99"/>
            <p:cNvSpPr/>
            <p:nvPr/>
          </p:nvSpPr>
          <p:spPr>
            <a:xfrm>
              <a:off x="2717781" y="5083710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1" name="Obdélník 100"/>
            <p:cNvSpPr/>
            <p:nvPr/>
          </p:nvSpPr>
          <p:spPr>
            <a:xfrm>
              <a:off x="3722690" y="5083710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2" name="Obdélník 101"/>
            <p:cNvSpPr/>
            <p:nvPr/>
          </p:nvSpPr>
          <p:spPr>
            <a:xfrm>
              <a:off x="3220235" y="5594219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3" name="Obdélník 102"/>
            <p:cNvSpPr/>
            <p:nvPr/>
          </p:nvSpPr>
          <p:spPr>
            <a:xfrm>
              <a:off x="2717781" y="5594219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4" name="Obdélník 103"/>
            <p:cNvSpPr/>
            <p:nvPr/>
          </p:nvSpPr>
          <p:spPr>
            <a:xfrm>
              <a:off x="3722690" y="5594219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2717781" y="4273814"/>
              <a:ext cx="1509096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2327402" y="4585554"/>
              <a:ext cx="369084" cy="133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6" name="TextovéPole 125"/>
            <p:cNvSpPr txBox="1"/>
            <p:nvPr/>
          </p:nvSpPr>
          <p:spPr>
            <a:xfrm>
              <a:off x="2623968" y="6163789"/>
              <a:ext cx="1690104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tržní specializace</a:t>
              </a:r>
            </a:p>
          </p:txBody>
        </p:sp>
      </p:grpSp>
      <p:grpSp>
        <p:nvGrpSpPr>
          <p:cNvPr id="129" name="Skupina 128"/>
          <p:cNvGrpSpPr/>
          <p:nvPr/>
        </p:nvGrpSpPr>
        <p:grpSpPr>
          <a:xfrm>
            <a:off x="3556891" y="2059000"/>
            <a:ext cx="2266867" cy="2171901"/>
            <a:chOff x="3556891" y="2059000"/>
            <a:chExt cx="2266867" cy="2171901"/>
          </a:xfrm>
        </p:grpSpPr>
        <p:sp>
          <p:nvSpPr>
            <p:cNvPr id="78" name="Obdélník 77"/>
            <p:cNvSpPr/>
            <p:nvPr/>
          </p:nvSpPr>
          <p:spPr>
            <a:xfrm>
              <a:off x="4430161" y="2365837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9" name="Obdélník 78"/>
            <p:cNvSpPr/>
            <p:nvPr/>
          </p:nvSpPr>
          <p:spPr>
            <a:xfrm>
              <a:off x="3927707" y="2365837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0" name="Obdélník 79"/>
            <p:cNvSpPr/>
            <p:nvPr/>
          </p:nvSpPr>
          <p:spPr>
            <a:xfrm>
              <a:off x="4932616" y="2365837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1" name="Obdélník 80"/>
            <p:cNvSpPr/>
            <p:nvPr/>
          </p:nvSpPr>
          <p:spPr>
            <a:xfrm>
              <a:off x="4428430" y="2872952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2" name="Obdélník 81"/>
            <p:cNvSpPr/>
            <p:nvPr/>
          </p:nvSpPr>
          <p:spPr>
            <a:xfrm>
              <a:off x="3925975" y="2872952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3" name="Obdélník 82"/>
            <p:cNvSpPr/>
            <p:nvPr/>
          </p:nvSpPr>
          <p:spPr>
            <a:xfrm>
              <a:off x="4930885" y="2872952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4" name="Obdélník 83"/>
            <p:cNvSpPr/>
            <p:nvPr/>
          </p:nvSpPr>
          <p:spPr>
            <a:xfrm>
              <a:off x="4428430" y="3383461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5" name="Obdélník 84"/>
            <p:cNvSpPr/>
            <p:nvPr/>
          </p:nvSpPr>
          <p:spPr>
            <a:xfrm>
              <a:off x="3925975" y="338346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6" name="Obdélník 85"/>
            <p:cNvSpPr/>
            <p:nvPr/>
          </p:nvSpPr>
          <p:spPr>
            <a:xfrm>
              <a:off x="4930885" y="338346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5" name="TextovéPole 114"/>
            <p:cNvSpPr txBox="1"/>
            <p:nvPr/>
          </p:nvSpPr>
          <p:spPr>
            <a:xfrm>
              <a:off x="3928257" y="2059000"/>
              <a:ext cx="1509096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0" name="TextovéPole 119"/>
            <p:cNvSpPr txBox="1"/>
            <p:nvPr/>
          </p:nvSpPr>
          <p:spPr>
            <a:xfrm>
              <a:off x="3556891" y="2367944"/>
              <a:ext cx="369084" cy="133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7" name="TextovéPole 126"/>
            <p:cNvSpPr txBox="1"/>
            <p:nvPr/>
          </p:nvSpPr>
          <p:spPr>
            <a:xfrm>
              <a:off x="3577195" y="3941354"/>
              <a:ext cx="2246563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selektivní specializace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971600" y="2059000"/>
            <a:ext cx="2585261" cy="2179523"/>
            <a:chOff x="971600" y="2059000"/>
            <a:chExt cx="2585261" cy="2179523"/>
          </a:xfrm>
        </p:grpSpPr>
        <p:sp>
          <p:nvSpPr>
            <p:cNvPr id="69" name="Obdélník 68"/>
            <p:cNvSpPr/>
            <p:nvPr/>
          </p:nvSpPr>
          <p:spPr>
            <a:xfrm>
              <a:off x="2015206" y="2361930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0" name="Obdélník 69"/>
            <p:cNvSpPr/>
            <p:nvPr/>
          </p:nvSpPr>
          <p:spPr>
            <a:xfrm>
              <a:off x="1512751" y="2361930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1" name="Obdélník 70"/>
            <p:cNvSpPr/>
            <p:nvPr/>
          </p:nvSpPr>
          <p:spPr>
            <a:xfrm>
              <a:off x="2517661" y="2361930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2" name="Obdélník 71"/>
            <p:cNvSpPr/>
            <p:nvPr/>
          </p:nvSpPr>
          <p:spPr>
            <a:xfrm>
              <a:off x="2016037" y="2872952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1513582" y="2872952"/>
              <a:ext cx="502455" cy="51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4" name="Obdélník 73"/>
            <p:cNvSpPr/>
            <p:nvPr/>
          </p:nvSpPr>
          <p:spPr>
            <a:xfrm>
              <a:off x="2518492" y="2872952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2016037" y="338346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1513582" y="338346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7" name="Obdélník 76"/>
            <p:cNvSpPr/>
            <p:nvPr/>
          </p:nvSpPr>
          <p:spPr>
            <a:xfrm>
              <a:off x="2518492" y="3383461"/>
              <a:ext cx="502455" cy="51050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4" name="TextovéPole 113"/>
            <p:cNvSpPr txBox="1"/>
            <p:nvPr/>
          </p:nvSpPr>
          <p:spPr>
            <a:xfrm>
              <a:off x="1511851" y="2059000"/>
              <a:ext cx="1509096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       S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1142766" y="2369551"/>
              <a:ext cx="369084" cy="133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  <a:p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cs-CZ" sz="1400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cs-CZ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971600" y="3948976"/>
              <a:ext cx="2585261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koncentrace na 1 segment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457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4018"/>
          <a:stretch>
            <a:fillRect/>
          </a:stretch>
        </p:blipFill>
        <p:spPr bwMode="auto">
          <a:xfrm>
            <a:off x="5346507" y="4834870"/>
            <a:ext cx="3134463" cy="104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102" y="4318875"/>
            <a:ext cx="1605129" cy="194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4834870"/>
            <a:ext cx="2538464" cy="90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988" y="2515169"/>
            <a:ext cx="2160240" cy="16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2858" y="2645747"/>
            <a:ext cx="1358112" cy="150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5154" y="1489285"/>
            <a:ext cx="2915816" cy="5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l="1890" t="28346" r="1890" b="28346"/>
          <a:stretch>
            <a:fillRect/>
          </a:stretch>
        </p:blipFill>
        <p:spPr bwMode="auto">
          <a:xfrm>
            <a:off x="877860" y="3192874"/>
            <a:ext cx="2834486" cy="9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766" y="1258241"/>
            <a:ext cx="1565337" cy="15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004" y="1052736"/>
            <a:ext cx="2039227" cy="13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85549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= proces umístění produktu/značky do mysli zákazníka tak, že si s ním spojí určitou hodnotu.</a:t>
            </a:r>
          </a:p>
          <a:p>
            <a:endParaRPr lang="cs-CZ" dirty="0"/>
          </a:p>
          <a:p>
            <a:r>
              <a:rPr lang="cs-CZ" dirty="0"/>
              <a:t>vymezuje produkt v očích zákazníka vůči konkurenci na základě bodů shody a bodů rozdílnosti.</a:t>
            </a:r>
          </a:p>
          <a:p>
            <a:endParaRPr lang="cs-CZ" dirty="0"/>
          </a:p>
          <a:p>
            <a:pPr lvl="1"/>
            <a:r>
              <a:rPr lang="cs-CZ" u="sng" dirty="0"/>
              <a:t>Body shody </a:t>
            </a:r>
            <a:r>
              <a:rPr lang="cs-CZ" dirty="0"/>
              <a:t>– vlastnosti, které spotřebitel očekává od celé kategorie výrobků. Představují samozřejmost v oboru.</a:t>
            </a:r>
          </a:p>
          <a:p>
            <a:pPr lvl="1"/>
            <a:endParaRPr lang="cs-CZ" dirty="0"/>
          </a:p>
          <a:p>
            <a:pPr lvl="1"/>
            <a:r>
              <a:rPr lang="cs-CZ" u="sng" dirty="0"/>
              <a:t>Body rozdílnosti </a:t>
            </a:r>
            <a:r>
              <a:rPr lang="cs-CZ" dirty="0"/>
              <a:t>– představují hlavní odlišnost od konkurenčních produktů, která je spotřebiteli pozitivně vnímaná </a:t>
            </a:r>
          </a:p>
        </p:txBody>
      </p:sp>
    </p:spTree>
    <p:extLst>
      <p:ext uri="{BB962C8B-B14F-4D97-AF65-F5344CB8AC3E}">
        <p14:creationId xmlns:p14="http://schemas.microsoft.com/office/powerpoint/2010/main" xmlns="" val="3157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751" y="2708920"/>
            <a:ext cx="19907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04206"/>
            <a:ext cx="21240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5738" y="1081224"/>
            <a:ext cx="4905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512" y="3356992"/>
            <a:ext cx="4076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8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33348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3312484" cy="3508977"/>
          </a:xfrm>
        </p:spPr>
        <p:txBody>
          <a:bodyPr/>
          <a:lstStyle/>
          <a:p>
            <a:r>
              <a:rPr lang="cs-CZ" sz="2000" dirty="0"/>
              <a:t>Výběr charakteristiky</a:t>
            </a:r>
          </a:p>
          <a:p>
            <a:pPr lvl="1"/>
            <a:r>
              <a:rPr lang="cs-CZ" sz="2000" dirty="0"/>
              <a:t>cena/kvalita</a:t>
            </a:r>
          </a:p>
          <a:p>
            <a:pPr lvl="1"/>
            <a:r>
              <a:rPr lang="cs-CZ" sz="2000" dirty="0"/>
              <a:t>užití</a:t>
            </a:r>
          </a:p>
          <a:p>
            <a:pPr lvl="1"/>
            <a:r>
              <a:rPr lang="cs-CZ" sz="2000" dirty="0"/>
              <a:t>třída produktu</a:t>
            </a:r>
          </a:p>
          <a:p>
            <a:pPr lvl="1"/>
            <a:r>
              <a:rPr lang="cs-CZ" sz="2000" dirty="0"/>
              <a:t>konkurenti</a:t>
            </a:r>
          </a:p>
          <a:p>
            <a:pPr lvl="1"/>
            <a:r>
              <a:rPr lang="cs-CZ" sz="2000" dirty="0"/>
              <a:t>kulturní aspekty</a:t>
            </a:r>
          </a:p>
          <a:p>
            <a:pPr lvl="1"/>
            <a:r>
              <a:rPr lang="cs-CZ" sz="2000" dirty="0"/>
              <a:t>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0" y="2348880"/>
            <a:ext cx="4114800" cy="41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Vlastnosti charakteristiky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důležitá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výrazná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výjimečná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sdělitelná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nenapodobitelná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cenově dostupná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/>
              <a:t>zisková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3343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Strategie Positioningu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018912"/>
              </p:ext>
            </p:extLst>
          </p:nvPr>
        </p:nvGraphicFramePr>
        <p:xfrm>
          <a:off x="1691680" y="2708920"/>
          <a:ext cx="5436605" cy="30603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7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3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5329">
                <a:tc>
                  <a:txBody>
                    <a:bodyPr/>
                    <a:lstStyle/>
                    <a:p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700" b="0" dirty="0"/>
                        <a:t>cena</a:t>
                      </a:r>
                    </a:p>
                  </a:txBody>
                  <a:tcPr marL="75592" marR="75592" marT="37796" marB="37796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329">
                <a:tc rowSpan="4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užitek</a:t>
                      </a:r>
                    </a:p>
                  </a:txBody>
                  <a:tcPr marL="75592" marR="75592" marT="37796" marB="37796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vyšší</a:t>
                      </a:r>
                    </a:p>
                  </a:txBody>
                  <a:tcPr marL="75592" marR="75592" marT="37796" marB="3779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stejná</a:t>
                      </a:r>
                    </a:p>
                  </a:txBody>
                  <a:tcPr marL="75592" marR="75592" marT="37796" marB="3779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nižší</a:t>
                      </a:r>
                    </a:p>
                  </a:txBody>
                  <a:tcPr marL="75592" marR="75592" marT="37796" marB="3779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3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větší</a:t>
                      </a:r>
                    </a:p>
                  </a:txBody>
                  <a:tcPr marL="75592" marR="75592" marT="37796" marB="3779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latin typeface="Arial"/>
                          <a:cs typeface="Arial"/>
                        </a:rPr>
                        <a:t>↑u</a:t>
                      </a:r>
                      <a:r>
                        <a:rPr lang="cs-CZ" sz="1700" baseline="0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cs-CZ" sz="1700" dirty="0">
                          <a:latin typeface="Arial"/>
                          <a:cs typeface="Arial"/>
                        </a:rPr>
                        <a:t>↑c</a:t>
                      </a:r>
                      <a:endParaRPr lang="cs-CZ" sz="1700" dirty="0"/>
                    </a:p>
                  </a:txBody>
                  <a:tcPr marL="75592" marR="75592" marT="37796" marB="37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latin typeface="Arial"/>
                          <a:cs typeface="Arial"/>
                        </a:rPr>
                        <a:t>↑u + →c</a:t>
                      </a:r>
                      <a:endParaRPr lang="cs-CZ" sz="1700" dirty="0"/>
                    </a:p>
                  </a:txBody>
                  <a:tcPr marL="75592" marR="75592" marT="37796" marB="377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>
                          <a:latin typeface="Arial"/>
                          <a:cs typeface="Arial"/>
                        </a:rPr>
                        <a:t>   ↑u + ↓c</a:t>
                      </a:r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3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stejný</a:t>
                      </a:r>
                    </a:p>
                  </a:txBody>
                  <a:tcPr marL="75592" marR="75592" marT="37796" marB="3779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>
                          <a:latin typeface="Arial"/>
                          <a:cs typeface="Arial"/>
                        </a:rPr>
                        <a:t>→ u + ↓c</a:t>
                      </a:r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02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menší</a:t>
                      </a:r>
                    </a:p>
                  </a:txBody>
                  <a:tcPr marL="75592" marR="75592" marT="37796" marB="3779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>
                          <a:latin typeface="Arial"/>
                          <a:cs typeface="Arial"/>
                        </a:rPr>
                        <a:t>   ↓u</a:t>
                      </a:r>
                      <a:r>
                        <a:rPr lang="cs-CZ" sz="1700" baseline="0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cs-CZ" sz="1700" dirty="0">
                          <a:latin typeface="Arial"/>
                          <a:cs typeface="Arial"/>
                        </a:rPr>
                        <a:t>↓c</a:t>
                      </a:r>
                      <a:endParaRPr lang="cs-CZ" sz="1700" dirty="0"/>
                    </a:p>
                  </a:txBody>
                  <a:tcPr marL="75592" marR="75592" marT="37796" marB="377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6020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cs-CZ" b="1" dirty="0"/>
              <a:t>Kupní 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50420"/>
            <a:ext cx="1826199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400" dirty="0"/>
              <a:t>zjištění potřeby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90670" y="2868683"/>
            <a:ext cx="1826199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400" dirty="0"/>
              <a:t>sběr informací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97951" y="4395504"/>
            <a:ext cx="1826199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400" dirty="0"/>
              <a:t>rozhodnutí o koupi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01067" y="3617125"/>
            <a:ext cx="2155513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400" dirty="0"/>
              <a:t>hodnocení alternativ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26981" y="5194753"/>
            <a:ext cx="1826199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400" dirty="0"/>
              <a:t>chování po koupi</a:t>
            </a:r>
          </a:p>
        </p:txBody>
      </p:sp>
      <p:cxnSp>
        <p:nvCxnSpPr>
          <p:cNvPr id="9" name="Zakřivená spojnice 9"/>
          <p:cNvCxnSpPr>
            <a:stCxn id="4" idx="3"/>
            <a:endCxn id="5" idx="0"/>
          </p:cNvCxnSpPr>
          <p:nvPr/>
        </p:nvCxnSpPr>
        <p:spPr>
          <a:xfrm>
            <a:off x="2941815" y="2304309"/>
            <a:ext cx="261955" cy="564374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12"/>
          <p:cNvCxnSpPr>
            <a:stCxn id="5" idx="3"/>
            <a:endCxn id="7" idx="0"/>
          </p:cNvCxnSpPr>
          <p:nvPr/>
        </p:nvCxnSpPr>
        <p:spPr>
          <a:xfrm>
            <a:off x="4116869" y="3022572"/>
            <a:ext cx="261955" cy="594553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Zakřivená spojnice 15"/>
          <p:cNvCxnSpPr>
            <a:stCxn id="7" idx="3"/>
            <a:endCxn id="6" idx="0"/>
          </p:cNvCxnSpPr>
          <p:nvPr/>
        </p:nvCxnSpPr>
        <p:spPr>
          <a:xfrm>
            <a:off x="5456580" y="3771014"/>
            <a:ext cx="254471" cy="62449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Zakřivená spojnice 18"/>
          <p:cNvCxnSpPr>
            <a:stCxn id="6" idx="3"/>
            <a:endCxn id="8" idx="0"/>
          </p:cNvCxnSpPr>
          <p:nvPr/>
        </p:nvCxnSpPr>
        <p:spPr>
          <a:xfrm>
            <a:off x="6624150" y="4549393"/>
            <a:ext cx="215931" cy="64536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720194" y="2060848"/>
            <a:ext cx="1556759" cy="461665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schemeClr val="accent1">
                    <a:lumMod val="50000"/>
                  </a:schemeClr>
                </a:solidFill>
              </a:rPr>
              <a:t>„Co potřebuji? Co mi chybí?“</a:t>
            </a:r>
          </a:p>
        </p:txBody>
      </p:sp>
      <p:cxnSp>
        <p:nvCxnSpPr>
          <p:cNvPr id="14" name="Přímá spojnice 42"/>
          <p:cNvCxnSpPr/>
          <p:nvPr/>
        </p:nvCxnSpPr>
        <p:spPr>
          <a:xfrm flipV="1">
            <a:off x="2941815" y="2060848"/>
            <a:ext cx="778380" cy="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44"/>
          <p:cNvCxnSpPr/>
          <p:nvPr/>
        </p:nvCxnSpPr>
        <p:spPr>
          <a:xfrm>
            <a:off x="2941815" y="2457523"/>
            <a:ext cx="778380" cy="8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902733" y="2779111"/>
            <a:ext cx="1691479" cy="461665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schemeClr val="accent1">
                    <a:lumMod val="50000"/>
                  </a:schemeClr>
                </a:solidFill>
              </a:rPr>
              <a:t>„Jak můžu svou potřebu uspokojit?“</a:t>
            </a:r>
          </a:p>
        </p:txBody>
      </p:sp>
      <p:cxnSp>
        <p:nvCxnSpPr>
          <p:cNvPr id="17" name="Přímá spojnice 47"/>
          <p:cNvCxnSpPr/>
          <p:nvPr/>
        </p:nvCxnSpPr>
        <p:spPr>
          <a:xfrm flipV="1">
            <a:off x="4116868" y="2779111"/>
            <a:ext cx="785864" cy="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49"/>
          <p:cNvCxnSpPr/>
          <p:nvPr/>
        </p:nvCxnSpPr>
        <p:spPr>
          <a:xfrm>
            <a:off x="4116868" y="3175786"/>
            <a:ext cx="785864" cy="8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264897" y="3527553"/>
            <a:ext cx="1691479" cy="461665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schemeClr val="accent1">
                    <a:lumMod val="50000"/>
                  </a:schemeClr>
                </a:solidFill>
              </a:rPr>
              <a:t>„Která možnost je nejlepší?“</a:t>
            </a:r>
          </a:p>
        </p:txBody>
      </p:sp>
      <p:cxnSp>
        <p:nvCxnSpPr>
          <p:cNvPr id="20" name="Přímá spojnice 54"/>
          <p:cNvCxnSpPr/>
          <p:nvPr/>
        </p:nvCxnSpPr>
        <p:spPr>
          <a:xfrm flipV="1">
            <a:off x="5456580" y="3527553"/>
            <a:ext cx="808317" cy="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56"/>
          <p:cNvCxnSpPr/>
          <p:nvPr/>
        </p:nvCxnSpPr>
        <p:spPr>
          <a:xfrm>
            <a:off x="5456580" y="3924228"/>
            <a:ext cx="808317" cy="8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283186" y="4305933"/>
            <a:ext cx="1691479" cy="461665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schemeClr val="accent1">
                    <a:lumMod val="50000"/>
                  </a:schemeClr>
                </a:solidFill>
              </a:rPr>
              <a:t>„Brání mi něco v  nákupu?“</a:t>
            </a:r>
          </a:p>
        </p:txBody>
      </p:sp>
      <p:cxnSp>
        <p:nvCxnSpPr>
          <p:cNvPr id="23" name="Přímá spojnice 59"/>
          <p:cNvCxnSpPr/>
          <p:nvPr/>
        </p:nvCxnSpPr>
        <p:spPr>
          <a:xfrm flipH="1">
            <a:off x="3974664" y="4702608"/>
            <a:ext cx="823286" cy="8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61"/>
          <p:cNvCxnSpPr/>
          <p:nvPr/>
        </p:nvCxnSpPr>
        <p:spPr>
          <a:xfrm flipH="1" flipV="1">
            <a:off x="3974664" y="4305933"/>
            <a:ext cx="823286" cy="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393505" y="5105181"/>
            <a:ext cx="1691479" cy="461665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schemeClr val="accent1">
                    <a:lumMod val="50000"/>
                  </a:schemeClr>
                </a:solidFill>
              </a:rPr>
              <a:t>„Vyřešil se můj problém?“</a:t>
            </a:r>
          </a:p>
        </p:txBody>
      </p:sp>
      <p:cxnSp>
        <p:nvCxnSpPr>
          <p:cNvPr id="26" name="Přímá spojnice 66"/>
          <p:cNvCxnSpPr/>
          <p:nvPr/>
        </p:nvCxnSpPr>
        <p:spPr>
          <a:xfrm flipH="1" flipV="1">
            <a:off x="5084984" y="5105182"/>
            <a:ext cx="841998" cy="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68"/>
          <p:cNvCxnSpPr/>
          <p:nvPr/>
        </p:nvCxnSpPr>
        <p:spPr>
          <a:xfrm flipH="1">
            <a:off x="5084984" y="5501857"/>
            <a:ext cx="841998" cy="8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115616" y="2569548"/>
            <a:ext cx="83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vnitřní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03559" y="2569547"/>
            <a:ext cx="83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vnější</a:t>
            </a:r>
          </a:p>
        </p:txBody>
      </p:sp>
      <p:cxnSp>
        <p:nvCxnSpPr>
          <p:cNvPr id="30" name="Přímá spojnice se šipkou 72"/>
          <p:cNvCxnSpPr>
            <a:stCxn id="4" idx="2"/>
            <a:endCxn id="28" idx="0"/>
          </p:cNvCxnSpPr>
          <p:nvPr/>
        </p:nvCxnSpPr>
        <p:spPr>
          <a:xfrm flipH="1">
            <a:off x="1534744" y="2458197"/>
            <a:ext cx="493972" cy="111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74"/>
          <p:cNvCxnSpPr>
            <a:stCxn id="4" idx="2"/>
            <a:endCxn id="29" idx="0"/>
          </p:cNvCxnSpPr>
          <p:nvPr/>
        </p:nvCxnSpPr>
        <p:spPr>
          <a:xfrm>
            <a:off x="2028716" y="2458197"/>
            <a:ext cx="493971" cy="11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2290670" y="3301330"/>
            <a:ext cx="83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aktivní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278613" y="3301329"/>
            <a:ext cx="83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pasivní</a:t>
            </a:r>
          </a:p>
        </p:txBody>
      </p:sp>
      <p:cxnSp>
        <p:nvCxnSpPr>
          <p:cNvPr id="34" name="Přímá spojnice se šipkou 78"/>
          <p:cNvCxnSpPr>
            <a:stCxn id="5" idx="2"/>
            <a:endCxn id="33" idx="0"/>
          </p:cNvCxnSpPr>
          <p:nvPr/>
        </p:nvCxnSpPr>
        <p:spPr>
          <a:xfrm>
            <a:off x="3203770" y="3176460"/>
            <a:ext cx="493971" cy="124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80"/>
          <p:cNvCxnSpPr>
            <a:stCxn id="5" idx="2"/>
            <a:endCxn id="32" idx="0"/>
          </p:cNvCxnSpPr>
          <p:nvPr/>
        </p:nvCxnSpPr>
        <p:spPr>
          <a:xfrm flipH="1">
            <a:off x="2709798" y="3176460"/>
            <a:ext cx="493972" cy="124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419872" y="4038635"/>
            <a:ext cx="981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racionální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468636" y="4038635"/>
            <a:ext cx="83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emotivní</a:t>
            </a:r>
          </a:p>
        </p:txBody>
      </p:sp>
      <p:cxnSp>
        <p:nvCxnSpPr>
          <p:cNvPr id="38" name="Přímá spojnice se šipkou 93"/>
          <p:cNvCxnSpPr>
            <a:stCxn id="7" idx="2"/>
            <a:endCxn id="37" idx="0"/>
          </p:cNvCxnSpPr>
          <p:nvPr/>
        </p:nvCxnSpPr>
        <p:spPr>
          <a:xfrm>
            <a:off x="4378824" y="3924902"/>
            <a:ext cx="508940" cy="113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94"/>
          <p:cNvCxnSpPr>
            <a:stCxn id="7" idx="2"/>
            <a:endCxn id="36" idx="0"/>
          </p:cNvCxnSpPr>
          <p:nvPr/>
        </p:nvCxnSpPr>
        <p:spPr>
          <a:xfrm flipH="1">
            <a:off x="3910811" y="3924902"/>
            <a:ext cx="468013" cy="113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5926981" y="5681482"/>
            <a:ext cx="91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uspokojení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95174" y="5681482"/>
            <a:ext cx="1161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neuspokojení</a:t>
            </a:r>
          </a:p>
        </p:txBody>
      </p:sp>
      <p:cxnSp>
        <p:nvCxnSpPr>
          <p:cNvPr id="42" name="Přímá spojnice se šipkou 101"/>
          <p:cNvCxnSpPr>
            <a:stCxn id="8" idx="2"/>
            <a:endCxn id="41" idx="0"/>
          </p:cNvCxnSpPr>
          <p:nvPr/>
        </p:nvCxnSpPr>
        <p:spPr>
          <a:xfrm>
            <a:off x="6840081" y="5502530"/>
            <a:ext cx="535694" cy="178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103"/>
          <p:cNvCxnSpPr>
            <a:stCxn id="8" idx="2"/>
            <a:endCxn id="40" idx="0"/>
          </p:cNvCxnSpPr>
          <p:nvPr/>
        </p:nvCxnSpPr>
        <p:spPr>
          <a:xfrm flipH="1">
            <a:off x="6383531" y="5502531"/>
            <a:ext cx="456550" cy="178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6383531" y="5920768"/>
            <a:ext cx="91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reference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815832" y="6145891"/>
            <a:ext cx="1132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generalizace</a:t>
            </a:r>
          </a:p>
        </p:txBody>
      </p:sp>
      <p:cxnSp>
        <p:nvCxnSpPr>
          <p:cNvPr id="46" name="Zakřivená spojnice 114"/>
          <p:cNvCxnSpPr>
            <a:stCxn id="40" idx="1"/>
            <a:endCxn id="44" idx="1"/>
          </p:cNvCxnSpPr>
          <p:nvPr/>
        </p:nvCxnSpPr>
        <p:spPr>
          <a:xfrm rot="10800000" flipH="1" flipV="1">
            <a:off x="5926981" y="5812286"/>
            <a:ext cx="456550" cy="239285"/>
          </a:xfrm>
          <a:prstGeom prst="curvedConnector3">
            <a:avLst>
              <a:gd name="adj1" fmla="val -500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Zakřivená spojnice 116"/>
          <p:cNvCxnSpPr>
            <a:stCxn id="40" idx="1"/>
            <a:endCxn id="45" idx="1"/>
          </p:cNvCxnSpPr>
          <p:nvPr/>
        </p:nvCxnSpPr>
        <p:spPr>
          <a:xfrm rot="10800000" flipV="1">
            <a:off x="5815833" y="5812286"/>
            <a:ext cx="111149" cy="464409"/>
          </a:xfrm>
          <a:prstGeom prst="curvedConnector3">
            <a:avLst>
              <a:gd name="adj1" fmla="val 3056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Zakřivená spojnice 119"/>
          <p:cNvCxnSpPr>
            <a:stCxn id="41" idx="3"/>
            <a:endCxn id="44" idx="3"/>
          </p:cNvCxnSpPr>
          <p:nvPr/>
        </p:nvCxnSpPr>
        <p:spPr>
          <a:xfrm flipH="1">
            <a:off x="7296630" y="5812287"/>
            <a:ext cx="659746" cy="239285"/>
          </a:xfrm>
          <a:prstGeom prst="curvedConnector3">
            <a:avLst>
              <a:gd name="adj1" fmla="val -346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nice 121"/>
          <p:cNvCxnSpPr>
            <a:stCxn id="41" idx="3"/>
            <a:endCxn id="56" idx="3"/>
          </p:cNvCxnSpPr>
          <p:nvPr/>
        </p:nvCxnSpPr>
        <p:spPr>
          <a:xfrm flipH="1">
            <a:off x="7920070" y="5812287"/>
            <a:ext cx="36306" cy="464409"/>
          </a:xfrm>
          <a:prstGeom prst="curvedConnector3">
            <a:avLst>
              <a:gd name="adj1" fmla="val -7895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4857826" y="4810719"/>
            <a:ext cx="568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místo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838553" y="4818247"/>
            <a:ext cx="83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způsob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426642" y="4815114"/>
            <a:ext cx="568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čas</a:t>
            </a:r>
          </a:p>
        </p:txBody>
      </p:sp>
      <p:cxnSp>
        <p:nvCxnSpPr>
          <p:cNvPr id="53" name="Přímá spojnice se šipkou 128"/>
          <p:cNvCxnSpPr>
            <a:stCxn id="6" idx="2"/>
            <a:endCxn id="50" idx="0"/>
          </p:cNvCxnSpPr>
          <p:nvPr/>
        </p:nvCxnSpPr>
        <p:spPr>
          <a:xfrm flipH="1">
            <a:off x="5142234" y="4703281"/>
            <a:ext cx="568817" cy="10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130"/>
          <p:cNvCxnSpPr>
            <a:stCxn id="6" idx="2"/>
            <a:endCxn id="52" idx="0"/>
          </p:cNvCxnSpPr>
          <p:nvPr/>
        </p:nvCxnSpPr>
        <p:spPr>
          <a:xfrm flipH="1">
            <a:off x="5711050" y="4703281"/>
            <a:ext cx="1" cy="11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132"/>
          <p:cNvCxnSpPr>
            <a:stCxn id="6" idx="2"/>
            <a:endCxn id="51" idx="0"/>
          </p:cNvCxnSpPr>
          <p:nvPr/>
        </p:nvCxnSpPr>
        <p:spPr>
          <a:xfrm>
            <a:off x="5711051" y="4703281"/>
            <a:ext cx="546630" cy="114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6893588" y="6145891"/>
            <a:ext cx="1026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diskriminace</a:t>
            </a:r>
          </a:p>
        </p:txBody>
      </p:sp>
    </p:spTree>
    <p:extLst>
      <p:ext uri="{BB962C8B-B14F-4D97-AF65-F5344CB8AC3E}">
        <p14:creationId xmlns:p14="http://schemas.microsoft.com/office/powerpoint/2010/main" xmlns="" val="4108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6" grpId="0" animBg="1"/>
      <p:bldP spid="19" grpId="0" animBg="1"/>
      <p:bldP spid="22" grpId="0" animBg="1"/>
      <p:bldP spid="25" grpId="0" animBg="1"/>
      <p:bldP spid="28" grpId="0"/>
      <p:bldP spid="29" grpId="0"/>
      <p:bldP spid="32" grpId="0"/>
      <p:bldP spid="33" grpId="0"/>
      <p:bldP spid="36" grpId="0"/>
      <p:bldP spid="37" grpId="0"/>
      <p:bldP spid="40" grpId="0"/>
      <p:bldP spid="41" grpId="0"/>
      <p:bldP spid="44" grpId="0"/>
      <p:bldP spid="45" grpId="0"/>
      <p:bldP spid="50" grpId="0"/>
      <p:bldP spid="51" grpId="0"/>
      <p:bldP spid="52" grpId="0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Marketingový mix 4P/4C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508977"/>
          </a:xfrm>
        </p:spPr>
        <p:txBody>
          <a:bodyPr>
            <a:normAutofit fontScale="70000" lnSpcReduction="20000"/>
          </a:bodyPr>
          <a:lstStyle/>
          <a:p>
            <a:r>
              <a:rPr lang="cs-CZ" sz="2800" b="1" dirty="0" err="1"/>
              <a:t>Product</a:t>
            </a:r>
            <a:r>
              <a:rPr lang="cs-CZ" sz="2800" b="1" dirty="0"/>
              <a:t> </a:t>
            </a:r>
            <a:r>
              <a:rPr lang="cs-CZ" sz="2800" dirty="0"/>
              <a:t>→ 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Value</a:t>
            </a:r>
            <a:r>
              <a:rPr lang="cs-CZ" sz="2800" dirty="0"/>
              <a:t> / 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Solution</a:t>
            </a:r>
            <a:endParaRPr lang="cs-CZ" sz="2800" dirty="0"/>
          </a:p>
          <a:p>
            <a:pPr lvl="1"/>
            <a:r>
              <a:rPr lang="cs-CZ" sz="2800" dirty="0"/>
              <a:t>schopnost výrobku/služby poskytnout zákazníkovi hodnotu, nabídnout mu řešení jeho situace</a:t>
            </a:r>
          </a:p>
          <a:p>
            <a:r>
              <a:rPr lang="cs-CZ" sz="2800" b="1" dirty="0" err="1"/>
              <a:t>Price</a:t>
            </a:r>
            <a:r>
              <a:rPr lang="cs-CZ" sz="2800" dirty="0"/>
              <a:t> → 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Costs</a:t>
            </a:r>
            <a:endParaRPr lang="cs-CZ" sz="2800" dirty="0"/>
          </a:p>
          <a:p>
            <a:pPr lvl="1"/>
            <a:r>
              <a:rPr lang="cs-CZ" sz="2800" dirty="0"/>
              <a:t>náklady, které musí zákazník vynaložit, aby produkt získal</a:t>
            </a:r>
          </a:p>
          <a:p>
            <a:r>
              <a:rPr lang="cs-CZ" sz="2800" b="1" dirty="0" err="1"/>
              <a:t>Place</a:t>
            </a:r>
            <a:r>
              <a:rPr lang="cs-CZ" sz="2800" dirty="0"/>
              <a:t> → </a:t>
            </a:r>
            <a:r>
              <a:rPr lang="cs-CZ" sz="2800" dirty="0" err="1"/>
              <a:t>Convenience</a:t>
            </a:r>
            <a:endParaRPr lang="cs-CZ" sz="2800" dirty="0"/>
          </a:p>
          <a:p>
            <a:pPr lvl="1"/>
            <a:r>
              <a:rPr lang="cs-CZ" sz="2800" dirty="0"/>
              <a:t>dostupnost produktu pro zákazníka, doslova pohodlí</a:t>
            </a:r>
          </a:p>
          <a:p>
            <a:r>
              <a:rPr lang="cs-CZ" sz="2800" b="1" dirty="0" err="1"/>
              <a:t>Promotion</a:t>
            </a:r>
            <a:r>
              <a:rPr lang="cs-CZ" sz="2800" dirty="0"/>
              <a:t> → </a:t>
            </a:r>
            <a:r>
              <a:rPr lang="cs-CZ" sz="2800" dirty="0" err="1"/>
              <a:t>Communication</a:t>
            </a:r>
            <a:endParaRPr lang="cs-CZ" sz="2800" dirty="0"/>
          </a:p>
          <a:p>
            <a:pPr lvl="1"/>
            <a:r>
              <a:rPr lang="cs-CZ" sz="2800" dirty="0"/>
              <a:t>komunikace se zákazníkem jako s obchodním partnerem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33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Rozšířený marketingový mix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Rozšířený marketingový mix</a:t>
            </a:r>
          </a:p>
          <a:p>
            <a:endParaRPr lang="cs-CZ" sz="1400" dirty="0"/>
          </a:p>
          <a:p>
            <a:pPr lvl="1"/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people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personal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		(lidé)</a:t>
            </a:r>
          </a:p>
          <a:p>
            <a:pPr lvl="1"/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procedures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processes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	(postupy/procesy)</a:t>
            </a:r>
          </a:p>
          <a:p>
            <a:pPr lvl="1"/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physical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evidence 		(fyzické charakteristiky)</a:t>
            </a:r>
          </a:p>
          <a:p>
            <a:pPr lvl="1"/>
            <a:endParaRPr lang="cs-CZ" sz="1300" dirty="0"/>
          </a:p>
          <a:p>
            <a:pPr lvl="1"/>
            <a:r>
              <a:rPr lang="cs-CZ" dirty="0" err="1"/>
              <a:t>planning</a:t>
            </a:r>
            <a:r>
              <a:rPr lang="cs-CZ" dirty="0"/>
              <a:t> 			(plánování)</a:t>
            </a:r>
          </a:p>
          <a:p>
            <a:pPr lvl="1"/>
            <a:r>
              <a:rPr lang="cs-CZ" dirty="0" err="1"/>
              <a:t>programming</a:t>
            </a:r>
            <a:r>
              <a:rPr lang="cs-CZ" dirty="0"/>
              <a:t> 		(návaznosti)</a:t>
            </a:r>
          </a:p>
          <a:p>
            <a:pPr lvl="1"/>
            <a:r>
              <a:rPr lang="cs-CZ" dirty="0" err="1"/>
              <a:t>packaging</a:t>
            </a:r>
            <a:r>
              <a:rPr lang="cs-CZ" dirty="0"/>
              <a:t> 		(obal)</a:t>
            </a:r>
          </a:p>
          <a:p>
            <a:pPr lvl="1"/>
            <a:r>
              <a:rPr lang="cs-CZ" dirty="0" err="1"/>
              <a:t>partnership</a:t>
            </a:r>
            <a:r>
              <a:rPr lang="cs-CZ" dirty="0"/>
              <a:t> 		(vytváření vztahů)</a:t>
            </a:r>
          </a:p>
          <a:p>
            <a:pPr lvl="1"/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/</a:t>
            </a:r>
            <a:r>
              <a:rPr lang="cs-CZ" dirty="0" err="1"/>
              <a:t>politics</a:t>
            </a:r>
            <a:r>
              <a:rPr lang="cs-CZ" dirty="0"/>
              <a:t>	(politická síla)</a:t>
            </a:r>
          </a:p>
          <a:p>
            <a:pPr lvl="1"/>
            <a:r>
              <a:rPr lang="cs-CZ" dirty="0"/>
              <a:t>public </a:t>
            </a:r>
            <a:r>
              <a:rPr lang="cs-CZ" dirty="0" err="1"/>
              <a:t>opinion</a:t>
            </a:r>
            <a:r>
              <a:rPr lang="cs-CZ" dirty="0"/>
              <a:t>		(veřejné mínění)</a:t>
            </a:r>
          </a:p>
          <a:p>
            <a:pPr lvl="1"/>
            <a:r>
              <a:rPr lang="cs-CZ" dirty="0"/>
              <a:t>…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7236296" y="2708920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96336" y="29535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557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bloku – KOMU?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274800" algn="r"/>
              </a:tabLst>
            </a:pPr>
            <a:r>
              <a:rPr lang="cs-CZ" dirty="0"/>
              <a:t>Marketingový výzkum</a:t>
            </a:r>
          </a:p>
          <a:p>
            <a:pPr>
              <a:tabLst>
                <a:tab pos="6274800" algn="r"/>
              </a:tabLst>
            </a:pPr>
            <a:r>
              <a:rPr lang="cs-CZ" dirty="0"/>
              <a:t>Marketingová strategie</a:t>
            </a:r>
          </a:p>
          <a:p>
            <a:pPr lvl="1">
              <a:tabLst>
                <a:tab pos="6274800" algn="r"/>
              </a:tabLst>
            </a:pPr>
            <a:r>
              <a:rPr lang="cs-CZ" dirty="0"/>
              <a:t>Segmentace</a:t>
            </a:r>
          </a:p>
          <a:p>
            <a:pPr lvl="1">
              <a:tabLst>
                <a:tab pos="6274800" algn="r"/>
              </a:tabLst>
            </a:pPr>
            <a:r>
              <a:rPr lang="cs-CZ" dirty="0" err="1"/>
              <a:t>Targeting</a:t>
            </a:r>
            <a:endParaRPr lang="cs-CZ" dirty="0"/>
          </a:p>
          <a:p>
            <a:pPr lvl="1">
              <a:tabLst>
                <a:tab pos="6274800" algn="r"/>
              </a:tabLst>
            </a:pPr>
            <a:r>
              <a:rPr lang="cs-CZ" dirty="0" err="1"/>
              <a:t>Positioning</a:t>
            </a:r>
            <a:endParaRPr lang="cs-CZ" dirty="0"/>
          </a:p>
          <a:p>
            <a:r>
              <a:rPr lang="cs-CZ" dirty="0"/>
              <a:t>Marketingové politiky (4P/4C)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Product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výrobek, zboží nebo služba, kterou nabízíme zákazníkům</a:t>
            </a:r>
          </a:p>
          <a:p>
            <a:r>
              <a:rPr lang="cs-CZ" dirty="0"/>
              <a:t>technologická specifika</a:t>
            </a:r>
          </a:p>
          <a:p>
            <a:r>
              <a:rPr lang="cs-CZ" dirty="0"/>
              <a:t>výrobní postup</a:t>
            </a:r>
          </a:p>
          <a:p>
            <a:r>
              <a:rPr lang="cs-CZ" dirty="0"/>
              <a:t>konkurenční výhody</a:t>
            </a:r>
          </a:p>
          <a:p>
            <a:r>
              <a:rPr lang="cs-CZ" dirty="0"/>
              <a:t>značka</a:t>
            </a:r>
          </a:p>
          <a:p>
            <a:r>
              <a:rPr lang="cs-CZ" dirty="0"/>
              <a:t>sortiment</a:t>
            </a:r>
          </a:p>
          <a:p>
            <a:r>
              <a:rPr lang="cs-CZ" dirty="0"/>
              <a:t>spojené služby</a:t>
            </a:r>
          </a:p>
          <a:p>
            <a:r>
              <a:rPr lang="cs-CZ" dirty="0"/>
              <a:t>balení</a:t>
            </a:r>
          </a:p>
          <a:p>
            <a:r>
              <a:rPr lang="cs-CZ" dirty="0"/>
              <a:t>styl, design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78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cs-CZ" dirty="0"/>
              <a:t>Vrstvy produktu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2635702" y="2138389"/>
            <a:ext cx="3797899" cy="3759997"/>
            <a:chOff x="2635702" y="2138389"/>
            <a:chExt cx="3797899" cy="3759997"/>
          </a:xfrm>
        </p:grpSpPr>
        <p:sp>
          <p:nvSpPr>
            <p:cNvPr id="4" name="Ovál 110"/>
            <p:cNvSpPr/>
            <p:nvPr/>
          </p:nvSpPr>
          <p:spPr>
            <a:xfrm>
              <a:off x="2635702" y="2138389"/>
              <a:ext cx="3797899" cy="37599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600298" y="2204354"/>
              <a:ext cx="1933800" cy="25375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rozšířený produkt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3002166" y="2468214"/>
            <a:ext cx="3098286" cy="3067366"/>
            <a:chOff x="3002166" y="2468214"/>
            <a:chExt cx="3098286" cy="3067366"/>
          </a:xfrm>
        </p:grpSpPr>
        <p:sp>
          <p:nvSpPr>
            <p:cNvPr id="5" name="Elipsa 4"/>
            <p:cNvSpPr/>
            <p:nvPr/>
          </p:nvSpPr>
          <p:spPr>
            <a:xfrm>
              <a:off x="3002166" y="2468214"/>
              <a:ext cx="3098286" cy="306736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601834" y="2643233"/>
              <a:ext cx="1933800" cy="25375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očekávaný produkt</a:t>
              </a: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3435260" y="2896985"/>
            <a:ext cx="2232099" cy="2209823"/>
            <a:chOff x="3435260" y="2896985"/>
            <a:chExt cx="2232099" cy="2209823"/>
          </a:xfrm>
        </p:grpSpPr>
        <p:sp>
          <p:nvSpPr>
            <p:cNvPr id="6" name="Ovál 112"/>
            <p:cNvSpPr/>
            <p:nvPr/>
          </p:nvSpPr>
          <p:spPr>
            <a:xfrm>
              <a:off x="3435260" y="2896985"/>
              <a:ext cx="2232099" cy="22098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60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501889" y="3203934"/>
              <a:ext cx="2101911" cy="25375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vnímatelný produkt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021426" y="3510284"/>
            <a:ext cx="1046264" cy="1035823"/>
            <a:chOff x="4021426" y="3510284"/>
            <a:chExt cx="1046264" cy="1035823"/>
          </a:xfrm>
        </p:grpSpPr>
        <p:sp>
          <p:nvSpPr>
            <p:cNvPr id="8" name="Ovál 122"/>
            <p:cNvSpPr/>
            <p:nvPr/>
          </p:nvSpPr>
          <p:spPr>
            <a:xfrm>
              <a:off x="4021426" y="3510284"/>
              <a:ext cx="1046264" cy="10358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60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104768" y="3826344"/>
              <a:ext cx="917520" cy="4229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základní</a:t>
              </a:r>
            </a:p>
            <a:p>
              <a:pPr algn="ctr"/>
              <a:r>
                <a:rPr lang="cs-CZ" sz="1100" dirty="0"/>
                <a:t>užitek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2202608" y="1709618"/>
            <a:ext cx="4646069" cy="4599702"/>
            <a:chOff x="2202608" y="1709618"/>
            <a:chExt cx="4646069" cy="4599702"/>
          </a:xfrm>
        </p:grpSpPr>
        <p:sp>
          <p:nvSpPr>
            <p:cNvPr id="11" name="Elipsa 10"/>
            <p:cNvSpPr/>
            <p:nvPr/>
          </p:nvSpPr>
          <p:spPr>
            <a:xfrm>
              <a:off x="2202608" y="1709618"/>
              <a:ext cx="4646069" cy="4599702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601834" y="1818672"/>
              <a:ext cx="1933800" cy="25375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potenciální produkt</a:t>
              </a: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5877410" y="4282247"/>
            <a:ext cx="2655030" cy="1065501"/>
            <a:chOff x="5877410" y="4282247"/>
            <a:chExt cx="2655030" cy="1065501"/>
          </a:xfrm>
        </p:grpSpPr>
        <p:cxnSp>
          <p:nvCxnSpPr>
            <p:cNvPr id="14" name="Přímá spojovací šipka 13"/>
            <p:cNvCxnSpPr>
              <a:stCxn id="4" idx="5"/>
              <a:endCxn id="15" idx="1"/>
            </p:cNvCxnSpPr>
            <p:nvPr/>
          </p:nvCxnSpPr>
          <p:spPr>
            <a:xfrm flipV="1">
              <a:off x="5877410" y="4771839"/>
              <a:ext cx="1189173" cy="5759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7066584" y="4282247"/>
              <a:ext cx="1465856" cy="979181"/>
            </a:xfrm>
            <a:prstGeom prst="rect">
              <a:avLst/>
            </a:prstGeom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instalace,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prodejní servis,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záruky,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dodávky </a:t>
              </a:r>
              <a:b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a úvěrování, …</a:t>
              </a: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340474" y="2089446"/>
            <a:ext cx="3191966" cy="2693740"/>
            <a:chOff x="5340474" y="2089446"/>
            <a:chExt cx="3191966" cy="2693740"/>
          </a:xfrm>
        </p:grpSpPr>
        <p:cxnSp>
          <p:nvCxnSpPr>
            <p:cNvPr id="17" name="Přímá spojovací šipka 16"/>
            <p:cNvCxnSpPr>
              <a:stCxn id="6" idx="5"/>
              <a:endCxn id="18" idx="1"/>
            </p:cNvCxnSpPr>
            <p:nvPr/>
          </p:nvCxnSpPr>
          <p:spPr>
            <a:xfrm flipV="1">
              <a:off x="5340474" y="2579037"/>
              <a:ext cx="1726110" cy="22041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7066584" y="2089446"/>
              <a:ext cx="1465856" cy="979181"/>
            </a:xfrm>
            <a:prstGeom prst="rect">
              <a:avLst/>
            </a:prstGeom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obsah balení,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doplňky,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značka,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kvalita,</a:t>
              </a:r>
            </a:p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styl, design,…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5646717" y="3374697"/>
            <a:ext cx="2885723" cy="1711678"/>
            <a:chOff x="5646717" y="3374697"/>
            <a:chExt cx="2885723" cy="1711678"/>
          </a:xfrm>
        </p:grpSpPr>
        <p:sp>
          <p:nvSpPr>
            <p:cNvPr id="16" name="TextovéPole 15"/>
            <p:cNvSpPr txBox="1"/>
            <p:nvPr/>
          </p:nvSpPr>
          <p:spPr>
            <a:xfrm>
              <a:off x="7066584" y="3374697"/>
              <a:ext cx="1465856" cy="623115"/>
            </a:xfrm>
            <a:prstGeom prst="rect">
              <a:avLst/>
            </a:prstGeom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soubor očekávaných vlastností</a:t>
              </a:r>
            </a:p>
          </p:txBody>
        </p:sp>
        <p:cxnSp>
          <p:nvCxnSpPr>
            <p:cNvPr id="19" name="Přímá spojovací šipka 18"/>
            <p:cNvCxnSpPr>
              <a:stCxn id="5" idx="5"/>
              <a:endCxn id="16" idx="1"/>
            </p:cNvCxnSpPr>
            <p:nvPr/>
          </p:nvCxnSpPr>
          <p:spPr>
            <a:xfrm flipV="1">
              <a:off x="5646717" y="3686256"/>
              <a:ext cx="1419866" cy="1400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5067690" y="1412776"/>
            <a:ext cx="3464750" cy="2615421"/>
            <a:chOff x="5067690" y="1412776"/>
            <a:chExt cx="3464750" cy="2615421"/>
          </a:xfrm>
        </p:grpSpPr>
        <p:sp>
          <p:nvSpPr>
            <p:cNvPr id="20" name="TextovéPole 19"/>
            <p:cNvSpPr txBox="1"/>
            <p:nvPr/>
          </p:nvSpPr>
          <p:spPr>
            <a:xfrm>
              <a:off x="7066584" y="1412776"/>
              <a:ext cx="1465856" cy="445082"/>
            </a:xfrm>
            <a:prstGeom prst="rect">
              <a:avLst/>
            </a:prstGeom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základní užitek/služba</a:t>
              </a:r>
            </a:p>
          </p:txBody>
        </p:sp>
        <p:cxnSp>
          <p:nvCxnSpPr>
            <p:cNvPr id="21" name="Přímá spojovací šipka 20"/>
            <p:cNvCxnSpPr>
              <a:stCxn id="8" idx="6"/>
              <a:endCxn id="20" idx="1"/>
            </p:cNvCxnSpPr>
            <p:nvPr/>
          </p:nvCxnSpPr>
          <p:spPr>
            <a:xfrm flipV="1">
              <a:off x="5067690" y="1635318"/>
              <a:ext cx="1998894" cy="2392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/>
          <p:cNvGrpSpPr/>
          <p:nvPr/>
        </p:nvGrpSpPr>
        <p:grpSpPr>
          <a:xfrm>
            <a:off x="6168275" y="5568562"/>
            <a:ext cx="2355719" cy="623115"/>
            <a:chOff x="6168275" y="5568562"/>
            <a:chExt cx="2355719" cy="623115"/>
          </a:xfrm>
        </p:grpSpPr>
        <p:sp>
          <p:nvSpPr>
            <p:cNvPr id="22" name="TextovéPole 21"/>
            <p:cNvSpPr txBox="1"/>
            <p:nvPr/>
          </p:nvSpPr>
          <p:spPr>
            <a:xfrm>
              <a:off x="7066584" y="5568562"/>
              <a:ext cx="1457410" cy="623115"/>
            </a:xfrm>
            <a:prstGeom prst="rect">
              <a:avLst/>
            </a:prstGeom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44000" indent="-144000">
                <a:buFont typeface="Arial" pitchFamily="34" charset="0"/>
                <a:buChar char="•"/>
              </a:pP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možná vylepšení </a:t>
              </a:r>
              <a:b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cs-CZ" sz="1200" i="1" dirty="0">
                  <a:solidFill>
                    <a:schemeClr val="accent1">
                      <a:lumMod val="50000"/>
                    </a:schemeClr>
                  </a:solidFill>
                </a:rPr>
                <a:t>v budoucnosti</a:t>
              </a:r>
            </a:p>
          </p:txBody>
        </p:sp>
        <p:cxnSp>
          <p:nvCxnSpPr>
            <p:cNvPr id="23" name="Přímá spojovací šipka 22"/>
            <p:cNvCxnSpPr>
              <a:stCxn id="11" idx="5"/>
              <a:endCxn id="22" idx="1"/>
            </p:cNvCxnSpPr>
            <p:nvPr/>
          </p:nvCxnSpPr>
          <p:spPr>
            <a:xfrm>
              <a:off x="6168275" y="5635710"/>
              <a:ext cx="898308" cy="2444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Skupina 43"/>
          <p:cNvGrpSpPr/>
          <p:nvPr/>
        </p:nvGrpSpPr>
        <p:grpSpPr>
          <a:xfrm>
            <a:off x="1203161" y="2369266"/>
            <a:ext cx="2971487" cy="2025148"/>
            <a:chOff x="1203161" y="2369266"/>
            <a:chExt cx="2971487" cy="2025148"/>
          </a:xfrm>
        </p:grpSpPr>
        <p:sp>
          <p:nvSpPr>
            <p:cNvPr id="24" name="TextovéPole 23"/>
            <p:cNvSpPr txBox="1"/>
            <p:nvPr/>
          </p:nvSpPr>
          <p:spPr>
            <a:xfrm>
              <a:off x="1203161" y="2369266"/>
              <a:ext cx="799558" cy="42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100" dirty="0"/>
                <a:t>pokoj</a:t>
              </a:r>
              <a:br>
                <a:rPr lang="cs-CZ" sz="1100" dirty="0"/>
              </a:br>
              <a:r>
                <a:rPr lang="cs-CZ" sz="1100" dirty="0"/>
                <a:t>v hotelu</a:t>
              </a:r>
            </a:p>
          </p:txBody>
        </p:sp>
        <p:cxnSp>
          <p:nvCxnSpPr>
            <p:cNvPr id="29" name="Přímá spojovací šipka 28"/>
            <p:cNvCxnSpPr>
              <a:stCxn id="8" idx="3"/>
              <a:endCxn id="24" idx="3"/>
            </p:cNvCxnSpPr>
            <p:nvPr/>
          </p:nvCxnSpPr>
          <p:spPr>
            <a:xfrm flipH="1" flipV="1">
              <a:off x="2002719" y="2580727"/>
              <a:ext cx="2171929" cy="181368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Skupina 44"/>
          <p:cNvGrpSpPr/>
          <p:nvPr/>
        </p:nvGrpSpPr>
        <p:grpSpPr>
          <a:xfrm>
            <a:off x="503548" y="3170952"/>
            <a:ext cx="3258596" cy="1612235"/>
            <a:chOff x="503548" y="3170952"/>
            <a:chExt cx="3258596" cy="1612235"/>
          </a:xfrm>
        </p:grpSpPr>
        <p:sp>
          <p:nvSpPr>
            <p:cNvPr id="25" name="TextovéPole 24"/>
            <p:cNvSpPr txBox="1"/>
            <p:nvPr/>
          </p:nvSpPr>
          <p:spPr>
            <a:xfrm>
              <a:off x="503548" y="3170952"/>
              <a:ext cx="1532486" cy="25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koupelna, postel, …</a:t>
              </a:r>
            </a:p>
          </p:txBody>
        </p:sp>
        <p:cxnSp>
          <p:nvCxnSpPr>
            <p:cNvPr id="30" name="Přímá spojovací šipka 29"/>
            <p:cNvCxnSpPr>
              <a:stCxn id="6" idx="3"/>
              <a:endCxn id="25" idx="3"/>
            </p:cNvCxnSpPr>
            <p:nvPr/>
          </p:nvCxnSpPr>
          <p:spPr>
            <a:xfrm flipH="1" flipV="1">
              <a:off x="2036034" y="3297828"/>
              <a:ext cx="1726110" cy="148535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Skupina 45"/>
          <p:cNvGrpSpPr/>
          <p:nvPr/>
        </p:nvGrpSpPr>
        <p:grpSpPr>
          <a:xfrm>
            <a:off x="660551" y="3820493"/>
            <a:ext cx="2795349" cy="1265882"/>
            <a:chOff x="660551" y="3820493"/>
            <a:chExt cx="2795349" cy="1265882"/>
          </a:xfrm>
        </p:grpSpPr>
        <p:sp>
          <p:nvSpPr>
            <p:cNvPr id="26" name="TextovéPole 25"/>
            <p:cNvSpPr txBox="1"/>
            <p:nvPr/>
          </p:nvSpPr>
          <p:spPr>
            <a:xfrm>
              <a:off x="660551" y="3820493"/>
              <a:ext cx="1342168" cy="74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100" dirty="0"/>
                <a:t>čistota (nově povlečená postel, čistý ručník</a:t>
              </a:r>
            </a:p>
          </p:txBody>
        </p:sp>
        <p:cxnSp>
          <p:nvCxnSpPr>
            <p:cNvPr id="31" name="Přímá spojovací šipka 30"/>
            <p:cNvCxnSpPr>
              <a:stCxn id="5" idx="3"/>
              <a:endCxn id="26" idx="3"/>
            </p:cNvCxnSpPr>
            <p:nvPr/>
          </p:nvCxnSpPr>
          <p:spPr>
            <a:xfrm flipH="1" flipV="1">
              <a:off x="2002719" y="4191395"/>
              <a:ext cx="1453181" cy="89498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Skupina 46"/>
          <p:cNvGrpSpPr/>
          <p:nvPr/>
        </p:nvGrpSpPr>
        <p:grpSpPr>
          <a:xfrm>
            <a:off x="693866" y="4809966"/>
            <a:ext cx="2498026" cy="537782"/>
            <a:chOff x="693866" y="4809966"/>
            <a:chExt cx="2498026" cy="537782"/>
          </a:xfrm>
        </p:grpSpPr>
        <p:sp>
          <p:nvSpPr>
            <p:cNvPr id="27" name="TextovéPole 26"/>
            <p:cNvSpPr txBox="1"/>
            <p:nvPr/>
          </p:nvSpPr>
          <p:spPr>
            <a:xfrm>
              <a:off x="693866" y="4809966"/>
              <a:ext cx="1342168" cy="42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100" dirty="0"/>
                <a:t>čerstvé květiny, DVD přehrávač</a:t>
              </a:r>
            </a:p>
          </p:txBody>
        </p:sp>
        <p:cxnSp>
          <p:nvCxnSpPr>
            <p:cNvPr id="32" name="Přímá spojovací šipka 31"/>
            <p:cNvCxnSpPr>
              <a:stCxn id="4" idx="3"/>
              <a:endCxn id="27" idx="3"/>
            </p:cNvCxnSpPr>
            <p:nvPr/>
          </p:nvCxnSpPr>
          <p:spPr>
            <a:xfrm flipH="1" flipV="1">
              <a:off x="2036034" y="5021427"/>
              <a:ext cx="1155858" cy="32632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Skupina 47"/>
          <p:cNvGrpSpPr/>
          <p:nvPr/>
        </p:nvGrpSpPr>
        <p:grpSpPr>
          <a:xfrm>
            <a:off x="703437" y="5634527"/>
            <a:ext cx="2179573" cy="253752"/>
            <a:chOff x="703437" y="5634527"/>
            <a:chExt cx="2179573" cy="253752"/>
          </a:xfrm>
        </p:grpSpPr>
        <p:sp>
          <p:nvSpPr>
            <p:cNvPr id="28" name="TextovéPole 27"/>
            <p:cNvSpPr txBox="1"/>
            <p:nvPr/>
          </p:nvSpPr>
          <p:spPr>
            <a:xfrm>
              <a:off x="703437" y="5634527"/>
              <a:ext cx="1342168" cy="25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100" dirty="0"/>
                <a:t>věrnostní bonus</a:t>
              </a:r>
            </a:p>
          </p:txBody>
        </p:sp>
        <p:cxnSp>
          <p:nvCxnSpPr>
            <p:cNvPr id="33" name="Přímá spojovací šipka 32"/>
            <p:cNvCxnSpPr>
              <a:stCxn id="11" idx="3"/>
              <a:endCxn id="28" idx="3"/>
            </p:cNvCxnSpPr>
            <p:nvPr/>
          </p:nvCxnSpPr>
          <p:spPr>
            <a:xfrm flipH="1">
              <a:off x="2045605" y="5635710"/>
              <a:ext cx="837405" cy="12569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1503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Price</a:t>
            </a:r>
            <a:endParaRPr lang="cs-CZ" b="1" dirty="0"/>
          </a:p>
        </p:txBody>
      </p:sp>
      <p:sp>
        <p:nvSpPr>
          <p:cNvPr id="4" name="Elipsa 3"/>
          <p:cNvSpPr/>
          <p:nvPr/>
        </p:nvSpPr>
        <p:spPr>
          <a:xfrm>
            <a:off x="1655676" y="2228528"/>
            <a:ext cx="4078796" cy="3348372"/>
          </a:xfrm>
          <a:prstGeom prst="ellipse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8024" y="2204864"/>
            <a:ext cx="1242139" cy="3120008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4258308" y="4532784"/>
            <a:ext cx="1476164" cy="79208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58308" y="4754034"/>
            <a:ext cx="1476164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Cena</a:t>
            </a:r>
          </a:p>
        </p:txBody>
      </p:sp>
      <p:sp>
        <p:nvSpPr>
          <p:cNvPr id="8" name="Elipsa 7"/>
          <p:cNvSpPr/>
          <p:nvPr/>
        </p:nvSpPr>
        <p:spPr>
          <a:xfrm>
            <a:off x="2519772" y="3415500"/>
            <a:ext cx="1476164" cy="79208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519772" y="3636750"/>
            <a:ext cx="1476164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Produkt</a:t>
            </a:r>
          </a:p>
        </p:txBody>
      </p:sp>
      <p:sp>
        <p:nvSpPr>
          <p:cNvPr id="10" name="Elipsa 9"/>
          <p:cNvSpPr/>
          <p:nvPr/>
        </p:nvSpPr>
        <p:spPr>
          <a:xfrm>
            <a:off x="6030162" y="3394594"/>
            <a:ext cx="1476164" cy="79208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048164" y="3594502"/>
            <a:ext cx="1476164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Propagace</a:t>
            </a:r>
          </a:p>
        </p:txBody>
      </p:sp>
      <p:sp>
        <p:nvSpPr>
          <p:cNvPr id="12" name="Elipsa 11"/>
          <p:cNvSpPr/>
          <p:nvPr/>
        </p:nvSpPr>
        <p:spPr>
          <a:xfrm>
            <a:off x="4258308" y="3501008"/>
            <a:ext cx="1476164" cy="79208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258308" y="3693368"/>
            <a:ext cx="1476164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Distribuce</a:t>
            </a:r>
          </a:p>
        </p:txBody>
      </p:sp>
      <p:sp>
        <p:nvSpPr>
          <p:cNvPr id="14" name="Elipsa 13"/>
          <p:cNvSpPr/>
          <p:nvPr/>
        </p:nvSpPr>
        <p:spPr>
          <a:xfrm>
            <a:off x="4258308" y="2452936"/>
            <a:ext cx="1476164" cy="79208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258308" y="2674186"/>
            <a:ext cx="1476164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Podnik</a:t>
            </a:r>
          </a:p>
        </p:txBody>
      </p:sp>
      <p:cxnSp>
        <p:nvCxnSpPr>
          <p:cNvPr id="16" name="Přímá spojovací šipka 15"/>
          <p:cNvCxnSpPr>
            <a:stCxn id="15" idx="1"/>
            <a:endCxn id="8" idx="0"/>
          </p:cNvCxnSpPr>
          <p:nvPr/>
        </p:nvCxnSpPr>
        <p:spPr>
          <a:xfrm flipH="1">
            <a:off x="3257854" y="2843463"/>
            <a:ext cx="1000454" cy="5720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14" idx="4"/>
            <a:endCxn id="12" idx="0"/>
          </p:cNvCxnSpPr>
          <p:nvPr/>
        </p:nvCxnSpPr>
        <p:spPr>
          <a:xfrm>
            <a:off x="4996390" y="3245024"/>
            <a:ext cx="0" cy="25598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5" idx="3"/>
            <a:endCxn id="10" idx="0"/>
          </p:cNvCxnSpPr>
          <p:nvPr/>
        </p:nvCxnSpPr>
        <p:spPr>
          <a:xfrm>
            <a:off x="5734472" y="2843463"/>
            <a:ext cx="1033772" cy="55113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0" idx="4"/>
            <a:endCxn id="7" idx="3"/>
          </p:cNvCxnSpPr>
          <p:nvPr/>
        </p:nvCxnSpPr>
        <p:spPr>
          <a:xfrm flipH="1">
            <a:off x="5734472" y="4186682"/>
            <a:ext cx="1033772" cy="7366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2" idx="4"/>
            <a:endCxn id="6" idx="0"/>
          </p:cNvCxnSpPr>
          <p:nvPr/>
        </p:nvCxnSpPr>
        <p:spPr>
          <a:xfrm>
            <a:off x="4996390" y="4293096"/>
            <a:ext cx="0" cy="2396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8" idx="4"/>
            <a:endCxn id="7" idx="1"/>
          </p:cNvCxnSpPr>
          <p:nvPr/>
        </p:nvCxnSpPr>
        <p:spPr>
          <a:xfrm>
            <a:off x="3257854" y="4207588"/>
            <a:ext cx="1000454" cy="71572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4634484" y="2341302"/>
            <a:ext cx="144016" cy="14401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flipH="1" flipV="1">
            <a:off x="4572000" y="2457698"/>
            <a:ext cx="216024" cy="276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2818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jako jediná z marketingového mixu přináší do podniku peníze</a:t>
            </a:r>
          </a:p>
          <a:p>
            <a:r>
              <a:rPr lang="cs-CZ" dirty="0"/>
              <a:t>lze ji změnit ze všech 4P nejsnadněji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složky</a:t>
            </a:r>
          </a:p>
          <a:p>
            <a:pPr lvl="1"/>
            <a:r>
              <a:rPr lang="cs-CZ" dirty="0"/>
              <a:t>cena produktu</a:t>
            </a:r>
          </a:p>
          <a:p>
            <a:pPr lvl="1"/>
            <a:r>
              <a:rPr lang="cs-CZ" dirty="0"/>
              <a:t>množstevní a věrnostní slevy</a:t>
            </a:r>
          </a:p>
          <a:p>
            <a:pPr lvl="1"/>
            <a:r>
              <a:rPr lang="cs-CZ" dirty="0"/>
              <a:t>balíčky v kombinaci s jinými produkty</a:t>
            </a:r>
          </a:p>
          <a:p>
            <a:pPr lvl="1"/>
            <a:r>
              <a:rPr lang="cs-CZ" dirty="0"/>
              <a:t>služby zdarma („v ceně“)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9066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Cenové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Strategie sbírání smetany</a:t>
            </a:r>
          </a:p>
          <a:p>
            <a:pPr lvl="1"/>
            <a:r>
              <a:rPr lang="cs-CZ" dirty="0"/>
              <a:t>cílem je maximalizace zisků</a:t>
            </a:r>
          </a:p>
          <a:p>
            <a:pPr lvl="1"/>
            <a:r>
              <a:rPr lang="cs-CZ" dirty="0"/>
              <a:t>postupné uspokojování poptávky od nejsilnější skupiny</a:t>
            </a:r>
          </a:p>
          <a:p>
            <a:pPr lvl="1"/>
            <a:r>
              <a:rPr lang="cs-CZ" dirty="0"/>
              <a:t>výhodná v situaci, kdy jsou vysoké náklady na vývoj a je nutné je co nejdříve vyrovnat</a:t>
            </a:r>
          </a:p>
          <a:p>
            <a:pPr lvl="1">
              <a:buNone/>
            </a:pPr>
            <a:endParaRPr lang="cs-CZ" sz="800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Penetrační strategie</a:t>
            </a:r>
          </a:p>
          <a:p>
            <a:pPr lvl="1"/>
            <a:r>
              <a:rPr lang="cs-CZ" dirty="0"/>
              <a:t>rychlé oslovení širokého segmentu zákazníků</a:t>
            </a:r>
          </a:p>
          <a:p>
            <a:pPr lvl="1"/>
            <a:r>
              <a:rPr lang="cs-CZ" dirty="0"/>
              <a:t>cílem je okamžité dosažení vysokého podílu na trhu a maximalizace růstu prodejů</a:t>
            </a:r>
          </a:p>
          <a:p>
            <a:pPr lvl="1"/>
            <a:r>
              <a:rPr lang="cs-CZ" dirty="0"/>
              <a:t>nízká cena i za cenu pomalého splácení nákladů na vývoj</a:t>
            </a:r>
          </a:p>
        </p:txBody>
      </p:sp>
    </p:spTree>
    <p:extLst>
      <p:ext uri="{BB962C8B-B14F-4D97-AF65-F5344CB8AC3E}">
        <p14:creationId xmlns:p14="http://schemas.microsoft.com/office/powerpoint/2010/main" xmlns="" val="32989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cs-CZ" dirty="0"/>
              <a:t>Cenové strategie</a:t>
            </a:r>
          </a:p>
        </p:txBody>
      </p:sp>
      <p:grpSp>
        <p:nvGrpSpPr>
          <p:cNvPr id="57" name="Skupina 56"/>
          <p:cNvGrpSpPr/>
          <p:nvPr/>
        </p:nvGrpSpPr>
        <p:grpSpPr>
          <a:xfrm>
            <a:off x="2458522" y="2381616"/>
            <a:ext cx="4141763" cy="4012366"/>
            <a:chOff x="2458522" y="2381616"/>
            <a:chExt cx="4141763" cy="4012366"/>
          </a:xfrm>
        </p:grpSpPr>
        <p:grpSp>
          <p:nvGrpSpPr>
            <p:cNvPr id="3" name="Skupina 2"/>
            <p:cNvGrpSpPr/>
            <p:nvPr/>
          </p:nvGrpSpPr>
          <p:grpSpPr>
            <a:xfrm>
              <a:off x="2458522" y="2392848"/>
              <a:ext cx="4141763" cy="4001134"/>
              <a:chOff x="2458522" y="2392848"/>
              <a:chExt cx="4141763" cy="4001134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3350159" y="3145876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5" name="Obdélník 4"/>
              <p:cNvSpPr/>
              <p:nvPr/>
            </p:nvSpPr>
            <p:spPr>
              <a:xfrm>
                <a:off x="3351169" y="4228578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" name="Obdélník 5"/>
              <p:cNvSpPr/>
              <p:nvPr/>
            </p:nvSpPr>
            <p:spPr>
              <a:xfrm>
                <a:off x="3350159" y="5311280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4434967" y="3145876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4433871" y="4228578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4434890" y="5311280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5516573" y="5311280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5516573" y="4228578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5516573" y="3145876"/>
                <a:ext cx="1082702" cy="10827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3351169" y="2763746"/>
                <a:ext cx="3249116" cy="382130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904341" y="3145876"/>
                <a:ext cx="445818" cy="324810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352179" y="2392848"/>
                <a:ext cx="3248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i="1" dirty="0">
                    <a:solidFill>
                      <a:schemeClr val="accent1">
                        <a:lumMod val="50000"/>
                      </a:schemeClr>
                    </a:solidFill>
                  </a:rPr>
                  <a:t>Cena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2458522" y="3145876"/>
                <a:ext cx="369332" cy="32481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1200" i="1" dirty="0">
                    <a:solidFill>
                      <a:schemeClr val="accent1">
                        <a:lumMod val="50000"/>
                      </a:schemeClr>
                    </a:solidFill>
                  </a:rPr>
                  <a:t>Kvalita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904341" y="3145876"/>
                <a:ext cx="369332" cy="32481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1200" i="1" dirty="0">
                    <a:solidFill>
                      <a:schemeClr val="accent1">
                        <a:lumMod val="50000"/>
                      </a:schemeClr>
                    </a:solidFill>
                  </a:rPr>
                  <a:t>nízká         střední        vysoká</a:t>
                </a: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2458522" y="3145876"/>
                <a:ext cx="445818" cy="324810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350159" y="2832070"/>
                <a:ext cx="3250126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cs-CZ" sz="1200" i="1" dirty="0">
                    <a:solidFill>
                      <a:schemeClr val="accent1">
                        <a:lumMod val="50000"/>
                      </a:schemeClr>
                    </a:solidFill>
                  </a:rPr>
                  <a:t>vysoká        střední         nízká</a:t>
                </a:r>
              </a:p>
            </p:txBody>
          </p:sp>
        </p:grpSp>
        <p:sp>
          <p:nvSpPr>
            <p:cNvPr id="20" name="Obdélník 19"/>
            <p:cNvSpPr/>
            <p:nvPr/>
          </p:nvSpPr>
          <p:spPr>
            <a:xfrm>
              <a:off x="3351169" y="2381616"/>
              <a:ext cx="3249116" cy="38213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3350159" y="3479212"/>
            <a:ext cx="104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Premiantská strategie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64705" y="3479212"/>
            <a:ext cx="104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Penetrační strategie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464705" y="4466895"/>
            <a:ext cx="10487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Strategie průměrné hodnoty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432862" y="5524558"/>
            <a:ext cx="11186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Strategie falešné hospodárnosti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538280" y="5612772"/>
            <a:ext cx="104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Úsporná strategie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38280" y="4451487"/>
            <a:ext cx="10487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Strategie dobré hodnoty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551533" y="3288660"/>
            <a:ext cx="104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Strategie mimořádně vysoké hodnoty</a:t>
            </a:r>
          </a:p>
        </p:txBody>
      </p:sp>
      <p:grpSp>
        <p:nvGrpSpPr>
          <p:cNvPr id="48" name="Skupina 47"/>
          <p:cNvGrpSpPr/>
          <p:nvPr/>
        </p:nvGrpSpPr>
        <p:grpSpPr>
          <a:xfrm>
            <a:off x="1343977" y="2381616"/>
            <a:ext cx="2530558" cy="1097596"/>
            <a:chOff x="1343977" y="2381616"/>
            <a:chExt cx="2530558" cy="1097596"/>
          </a:xfrm>
        </p:grpSpPr>
        <p:sp>
          <p:nvSpPr>
            <p:cNvPr id="30" name="TextovéPole 29"/>
            <p:cNvSpPr txBox="1"/>
            <p:nvPr/>
          </p:nvSpPr>
          <p:spPr>
            <a:xfrm>
              <a:off x="1343977" y="2381616"/>
              <a:ext cx="13374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pro omezenou cílovou skupinu</a:t>
              </a:r>
            </a:p>
          </p:txBody>
        </p:sp>
        <p:cxnSp>
          <p:nvCxnSpPr>
            <p:cNvPr id="31" name="Přímá spojovací šipka 30"/>
            <p:cNvCxnSpPr>
              <a:stCxn id="21" idx="0"/>
              <a:endCxn id="30" idx="3"/>
            </p:cNvCxnSpPr>
            <p:nvPr/>
          </p:nvCxnSpPr>
          <p:spPr>
            <a:xfrm flipH="1" flipV="1">
              <a:off x="2681432" y="2597060"/>
              <a:ext cx="1193103" cy="882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50"/>
          <p:cNvGrpSpPr/>
          <p:nvPr/>
        </p:nvGrpSpPr>
        <p:grpSpPr>
          <a:xfrm>
            <a:off x="4989081" y="1412776"/>
            <a:ext cx="3105860" cy="2066436"/>
            <a:chOff x="4989081" y="1412776"/>
            <a:chExt cx="3105860" cy="2066436"/>
          </a:xfrm>
        </p:grpSpPr>
        <p:sp>
          <p:nvSpPr>
            <p:cNvPr id="32" name="TextovéPole 31"/>
            <p:cNvSpPr txBox="1"/>
            <p:nvPr/>
          </p:nvSpPr>
          <p:spPr>
            <a:xfrm>
              <a:off x="6948551" y="1412776"/>
              <a:ext cx="11463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vysoký podíl</a:t>
              </a:r>
              <a:br>
                <a:rPr lang="cs-CZ" sz="1050" i="1" dirty="0"/>
              </a:br>
              <a:r>
                <a:rPr lang="cs-CZ" sz="1050" i="1" dirty="0"/>
                <a:t>na trhu</a:t>
              </a:r>
            </a:p>
          </p:txBody>
        </p:sp>
        <p:cxnSp>
          <p:nvCxnSpPr>
            <p:cNvPr id="33" name="Přímá spojovací šipka 32"/>
            <p:cNvCxnSpPr>
              <a:stCxn id="24" idx="0"/>
              <a:endCxn id="32" idx="1"/>
            </p:cNvCxnSpPr>
            <p:nvPr/>
          </p:nvCxnSpPr>
          <p:spPr>
            <a:xfrm flipV="1">
              <a:off x="4989081" y="1628220"/>
              <a:ext cx="1959470" cy="1850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Skupina 51"/>
          <p:cNvGrpSpPr/>
          <p:nvPr/>
        </p:nvGrpSpPr>
        <p:grpSpPr>
          <a:xfrm>
            <a:off x="6075909" y="2134278"/>
            <a:ext cx="2528539" cy="1154382"/>
            <a:chOff x="6075909" y="2134278"/>
            <a:chExt cx="2528539" cy="1154382"/>
          </a:xfrm>
        </p:grpSpPr>
        <p:sp>
          <p:nvSpPr>
            <p:cNvPr id="34" name="TextovéPole 33"/>
            <p:cNvSpPr txBox="1"/>
            <p:nvPr/>
          </p:nvSpPr>
          <p:spPr>
            <a:xfrm>
              <a:off x="6600285" y="2134278"/>
              <a:ext cx="200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pouze krátkodobě a za zvláštních okolností</a:t>
              </a:r>
            </a:p>
          </p:txBody>
        </p:sp>
        <p:cxnSp>
          <p:nvCxnSpPr>
            <p:cNvPr id="35" name="Přímá spojovací šipka 34"/>
            <p:cNvCxnSpPr>
              <a:stCxn id="29" idx="0"/>
            </p:cNvCxnSpPr>
            <p:nvPr/>
          </p:nvCxnSpPr>
          <p:spPr>
            <a:xfrm flipV="1">
              <a:off x="6075909" y="2613000"/>
              <a:ext cx="1168389" cy="6756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3344510" y="4561914"/>
            <a:ext cx="1120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Strategie předražování</a:t>
            </a:r>
          </a:p>
        </p:txBody>
      </p:sp>
      <p:grpSp>
        <p:nvGrpSpPr>
          <p:cNvPr id="58" name="Skupina 57"/>
          <p:cNvGrpSpPr/>
          <p:nvPr/>
        </p:nvGrpSpPr>
        <p:grpSpPr>
          <a:xfrm>
            <a:off x="611560" y="3368785"/>
            <a:ext cx="3293048" cy="1193129"/>
            <a:chOff x="611560" y="3368785"/>
            <a:chExt cx="3293048" cy="1193129"/>
          </a:xfrm>
        </p:grpSpPr>
        <p:sp>
          <p:nvSpPr>
            <p:cNvPr id="36" name="TextovéPole 35"/>
            <p:cNvSpPr txBox="1"/>
            <p:nvPr/>
          </p:nvSpPr>
          <p:spPr>
            <a:xfrm>
              <a:off x="611560" y="3368785"/>
              <a:ext cx="194249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typická pro monopoly, provokuje k nové konkurenci</a:t>
              </a:r>
            </a:p>
          </p:txBody>
        </p:sp>
        <p:cxnSp>
          <p:nvCxnSpPr>
            <p:cNvPr id="37" name="Přímá spojovací šipka 36"/>
            <p:cNvCxnSpPr>
              <a:stCxn id="22" idx="0"/>
            </p:cNvCxnSpPr>
            <p:nvPr/>
          </p:nvCxnSpPr>
          <p:spPr>
            <a:xfrm flipH="1" flipV="1">
              <a:off x="2108236" y="3941980"/>
              <a:ext cx="1796372" cy="619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Skupina 52"/>
          <p:cNvGrpSpPr/>
          <p:nvPr/>
        </p:nvGrpSpPr>
        <p:grpSpPr>
          <a:xfrm>
            <a:off x="4989081" y="3247828"/>
            <a:ext cx="3401606" cy="1219067"/>
            <a:chOff x="4989081" y="3247828"/>
            <a:chExt cx="3401606" cy="1219067"/>
          </a:xfrm>
        </p:grpSpPr>
        <p:sp>
          <p:nvSpPr>
            <p:cNvPr id="38" name="TextovéPole 37"/>
            <p:cNvSpPr txBox="1"/>
            <p:nvPr/>
          </p:nvSpPr>
          <p:spPr>
            <a:xfrm>
              <a:off x="7244297" y="3247828"/>
              <a:ext cx="11463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velká cílová skupina</a:t>
              </a:r>
            </a:p>
          </p:txBody>
        </p:sp>
        <p:cxnSp>
          <p:nvCxnSpPr>
            <p:cNvPr id="39" name="Přímá spojovací šipka 38"/>
            <p:cNvCxnSpPr>
              <a:stCxn id="25" idx="0"/>
              <a:endCxn id="38" idx="1"/>
            </p:cNvCxnSpPr>
            <p:nvPr/>
          </p:nvCxnSpPr>
          <p:spPr>
            <a:xfrm flipV="1">
              <a:off x="4989081" y="3463272"/>
              <a:ext cx="2255216" cy="10036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062656" y="3973825"/>
            <a:ext cx="2541792" cy="577081"/>
            <a:chOff x="6062656" y="3973825"/>
            <a:chExt cx="2541792" cy="577081"/>
          </a:xfrm>
        </p:grpSpPr>
        <p:sp>
          <p:nvSpPr>
            <p:cNvPr id="40" name="TextovéPole 39"/>
            <p:cNvSpPr txBox="1"/>
            <p:nvPr/>
          </p:nvSpPr>
          <p:spPr>
            <a:xfrm>
              <a:off x="6948551" y="3973825"/>
              <a:ext cx="165589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krátkodobé nabídky pro upoutání pozornosti</a:t>
              </a:r>
            </a:p>
          </p:txBody>
        </p:sp>
        <p:cxnSp>
          <p:nvCxnSpPr>
            <p:cNvPr id="41" name="Přímá spojovací šipka 40"/>
            <p:cNvCxnSpPr>
              <a:stCxn id="28" idx="0"/>
              <a:endCxn id="40" idx="1"/>
            </p:cNvCxnSpPr>
            <p:nvPr/>
          </p:nvCxnSpPr>
          <p:spPr>
            <a:xfrm flipV="1">
              <a:off x="6062656" y="4262366"/>
              <a:ext cx="885895" cy="1891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ovéPole 22"/>
          <p:cNvSpPr txBox="1"/>
          <p:nvPr/>
        </p:nvSpPr>
        <p:spPr>
          <a:xfrm>
            <a:off x="3361392" y="5644616"/>
            <a:ext cx="104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Vyděračská strategie</a:t>
            </a:r>
          </a:p>
        </p:txBody>
      </p:sp>
      <p:grpSp>
        <p:nvGrpSpPr>
          <p:cNvPr id="59" name="Skupina 58"/>
          <p:cNvGrpSpPr/>
          <p:nvPr/>
        </p:nvGrpSpPr>
        <p:grpSpPr>
          <a:xfrm>
            <a:off x="707542" y="4531610"/>
            <a:ext cx="3178226" cy="1113006"/>
            <a:chOff x="707542" y="4531610"/>
            <a:chExt cx="3178226" cy="1113006"/>
          </a:xfrm>
        </p:grpSpPr>
        <p:sp>
          <p:nvSpPr>
            <p:cNvPr id="42" name="TextovéPole 41"/>
            <p:cNvSpPr txBox="1"/>
            <p:nvPr/>
          </p:nvSpPr>
          <p:spPr>
            <a:xfrm>
              <a:off x="707542" y="4531610"/>
              <a:ext cx="175098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pro okamžité vysoké zisky, dlouhodobě neudržitelná, vede</a:t>
              </a:r>
              <a:br>
                <a:rPr lang="cs-CZ" sz="1050" i="1" dirty="0"/>
              </a:br>
              <a:r>
                <a:rPr lang="cs-CZ" sz="1050" i="1" dirty="0"/>
                <a:t> k reklamacím </a:t>
              </a:r>
              <a:br>
                <a:rPr lang="cs-CZ" sz="1050" i="1" dirty="0"/>
              </a:br>
              <a:r>
                <a:rPr lang="cs-CZ" sz="1050" i="1" dirty="0"/>
                <a:t>a ztrátě image</a:t>
              </a:r>
            </a:p>
          </p:txBody>
        </p:sp>
        <p:cxnSp>
          <p:nvCxnSpPr>
            <p:cNvPr id="43" name="Přímá spojovací šipka 42"/>
            <p:cNvCxnSpPr>
              <a:stCxn id="23" idx="0"/>
            </p:cNvCxnSpPr>
            <p:nvPr/>
          </p:nvCxnSpPr>
          <p:spPr>
            <a:xfrm flipH="1" flipV="1">
              <a:off x="2258308" y="5311280"/>
              <a:ext cx="1627460" cy="3333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Skupina 54"/>
          <p:cNvGrpSpPr/>
          <p:nvPr/>
        </p:nvGrpSpPr>
        <p:grpSpPr>
          <a:xfrm>
            <a:off x="4992198" y="4782768"/>
            <a:ext cx="3237535" cy="741790"/>
            <a:chOff x="4992198" y="4782768"/>
            <a:chExt cx="3237535" cy="741790"/>
          </a:xfrm>
        </p:grpSpPr>
        <p:sp>
          <p:nvSpPr>
            <p:cNvPr id="44" name="TextovéPole 43"/>
            <p:cNvSpPr txBox="1"/>
            <p:nvPr/>
          </p:nvSpPr>
          <p:spPr>
            <a:xfrm>
              <a:off x="7083343" y="4782768"/>
              <a:ext cx="11463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jednorázový nákup</a:t>
              </a:r>
            </a:p>
          </p:txBody>
        </p:sp>
        <p:cxnSp>
          <p:nvCxnSpPr>
            <p:cNvPr id="45" name="Přímá spojovací šipka 44"/>
            <p:cNvCxnSpPr>
              <a:stCxn id="26" idx="0"/>
              <a:endCxn id="44" idx="1"/>
            </p:cNvCxnSpPr>
            <p:nvPr/>
          </p:nvCxnSpPr>
          <p:spPr>
            <a:xfrm flipV="1">
              <a:off x="4992198" y="4998212"/>
              <a:ext cx="2091145" cy="5263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Skupina 55"/>
          <p:cNvGrpSpPr/>
          <p:nvPr/>
        </p:nvGrpSpPr>
        <p:grpSpPr>
          <a:xfrm>
            <a:off x="6375356" y="5581954"/>
            <a:ext cx="2229092" cy="738664"/>
            <a:chOff x="6375356" y="5581954"/>
            <a:chExt cx="2229092" cy="738664"/>
          </a:xfrm>
        </p:grpSpPr>
        <p:sp>
          <p:nvSpPr>
            <p:cNvPr id="46" name="TextovéPole 45"/>
            <p:cNvSpPr txBox="1"/>
            <p:nvPr/>
          </p:nvSpPr>
          <p:spPr>
            <a:xfrm>
              <a:off x="7083343" y="5581954"/>
              <a:ext cx="152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i="1" dirty="0"/>
                <a:t>kupující, kterým záleží pouze na ceně a nikoliv na kvalitě</a:t>
              </a:r>
            </a:p>
          </p:txBody>
        </p:sp>
        <p:cxnSp>
          <p:nvCxnSpPr>
            <p:cNvPr id="47" name="Přímá spojovací šipka 46"/>
            <p:cNvCxnSpPr/>
            <p:nvPr/>
          </p:nvCxnSpPr>
          <p:spPr>
            <a:xfrm>
              <a:off x="6375356" y="5852631"/>
              <a:ext cx="7079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596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kudy se dostane produkt k zákazníkovi?</a:t>
            </a:r>
          </a:p>
          <a:p>
            <a:r>
              <a:rPr lang="cs-CZ" dirty="0"/>
              <a:t>které distribuční kanály budeme používat a které ne?</a:t>
            </a:r>
          </a:p>
          <a:p>
            <a:endParaRPr lang="cs-CZ" sz="1200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distribuční kanály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distribuční články</a:t>
            </a:r>
          </a:p>
          <a:p>
            <a:pPr lvl="1"/>
            <a:r>
              <a:rPr lang="cs-CZ" dirty="0"/>
              <a:t>prostředníci – přebírají produkt do vlastnictví, tj. velkoobchody a distributoři</a:t>
            </a:r>
          </a:p>
          <a:p>
            <a:pPr lvl="1"/>
            <a:r>
              <a:rPr lang="cs-CZ" dirty="0"/>
              <a:t>zprostředkovatelé – agenti, obchodní zástupci, aukční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6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Distribuční kanály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3791" y="2646185"/>
            <a:ext cx="6847463" cy="3591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cs-CZ" sz="1400" dirty="0"/>
              <a:t>výrobce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43608" y="5239264"/>
            <a:ext cx="6899158" cy="3591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cs-CZ" sz="1400" dirty="0"/>
              <a:t>zákazník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6312863" y="3005328"/>
            <a:ext cx="1629903" cy="2233936"/>
            <a:chOff x="1099982" y="3005328"/>
            <a:chExt cx="1629903" cy="2233936"/>
          </a:xfrm>
        </p:grpSpPr>
        <p:cxnSp>
          <p:nvCxnSpPr>
            <p:cNvPr id="6" name="Přímá spojovací šipka 5"/>
            <p:cNvCxnSpPr>
              <a:endCxn id="10" idx="0"/>
            </p:cNvCxnSpPr>
            <p:nvPr/>
          </p:nvCxnSpPr>
          <p:spPr>
            <a:xfrm>
              <a:off x="1914934" y="3005328"/>
              <a:ext cx="0" cy="3357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099982" y="3945486"/>
              <a:ext cx="1629903" cy="35809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1400" dirty="0"/>
                <a:t>velkoobchodník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99982" y="4549154"/>
              <a:ext cx="1629903" cy="35809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1400" dirty="0"/>
                <a:t>maloobchodník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099982" y="3341088"/>
              <a:ext cx="1629903" cy="35809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1400" dirty="0"/>
                <a:t>agent</a:t>
              </a:r>
            </a:p>
          </p:txBody>
        </p:sp>
        <p:cxnSp>
          <p:nvCxnSpPr>
            <p:cNvPr id="12" name="Přímá spojovací šipka 11"/>
            <p:cNvCxnSpPr>
              <a:stCxn id="10" idx="2"/>
              <a:endCxn id="8" idx="0"/>
            </p:cNvCxnSpPr>
            <p:nvPr/>
          </p:nvCxnSpPr>
          <p:spPr>
            <a:xfrm>
              <a:off x="1914934" y="3699180"/>
              <a:ext cx="0" cy="24630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>
              <a:stCxn id="8" idx="2"/>
              <a:endCxn id="9" idx="0"/>
            </p:cNvCxnSpPr>
            <p:nvPr/>
          </p:nvCxnSpPr>
          <p:spPr>
            <a:xfrm>
              <a:off x="1914934" y="4303579"/>
              <a:ext cx="0" cy="24557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>
              <a:stCxn id="9" idx="2"/>
            </p:cNvCxnSpPr>
            <p:nvPr/>
          </p:nvCxnSpPr>
          <p:spPr>
            <a:xfrm>
              <a:off x="1914934" y="4907247"/>
              <a:ext cx="0" cy="33201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4382257" y="3005328"/>
            <a:ext cx="1629903" cy="2233936"/>
            <a:chOff x="3138240" y="3005328"/>
            <a:chExt cx="1629903" cy="2233936"/>
          </a:xfrm>
        </p:grpSpPr>
        <p:sp>
          <p:nvSpPr>
            <p:cNvPr id="5" name="TextovéPole 4"/>
            <p:cNvSpPr txBox="1"/>
            <p:nvPr/>
          </p:nvSpPr>
          <p:spPr>
            <a:xfrm>
              <a:off x="3138240" y="3579177"/>
              <a:ext cx="1629903" cy="35809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1400" dirty="0"/>
                <a:t>velkoobchodník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138240" y="4368054"/>
              <a:ext cx="1629903" cy="35809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1400" dirty="0"/>
                <a:t>maloobchodník</a:t>
              </a:r>
            </a:p>
          </p:txBody>
        </p:sp>
        <p:cxnSp>
          <p:nvCxnSpPr>
            <p:cNvPr id="15" name="Přímá spojovací šipka 14"/>
            <p:cNvCxnSpPr>
              <a:endCxn id="5" idx="0"/>
            </p:cNvCxnSpPr>
            <p:nvPr/>
          </p:nvCxnSpPr>
          <p:spPr>
            <a:xfrm>
              <a:off x="3953191" y="3005328"/>
              <a:ext cx="0" cy="57384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>
              <a:stCxn id="5" idx="2"/>
              <a:endCxn id="7" idx="0"/>
            </p:cNvCxnSpPr>
            <p:nvPr/>
          </p:nvCxnSpPr>
          <p:spPr>
            <a:xfrm>
              <a:off x="3953191" y="3937269"/>
              <a:ext cx="0" cy="4307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šipka 17"/>
            <p:cNvCxnSpPr>
              <a:stCxn id="7" idx="2"/>
            </p:cNvCxnSpPr>
            <p:nvPr/>
          </p:nvCxnSpPr>
          <p:spPr>
            <a:xfrm>
              <a:off x="3953191" y="4726146"/>
              <a:ext cx="0" cy="51311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>
            <a:off x="2366033" y="3005328"/>
            <a:ext cx="1629903" cy="2233936"/>
            <a:chOff x="5174740" y="3005328"/>
            <a:chExt cx="1629903" cy="2233936"/>
          </a:xfrm>
        </p:grpSpPr>
        <p:sp>
          <p:nvSpPr>
            <p:cNvPr id="11" name="TextovéPole 10"/>
            <p:cNvSpPr txBox="1"/>
            <p:nvPr/>
          </p:nvSpPr>
          <p:spPr>
            <a:xfrm>
              <a:off x="5174740" y="3975670"/>
              <a:ext cx="1629903" cy="35809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1400" dirty="0"/>
                <a:t>maloobchodník</a:t>
              </a:r>
            </a:p>
          </p:txBody>
        </p:sp>
        <p:cxnSp>
          <p:nvCxnSpPr>
            <p:cNvPr id="19" name="Přímá spojovací šipka 18"/>
            <p:cNvCxnSpPr>
              <a:endCxn id="11" idx="0"/>
            </p:cNvCxnSpPr>
            <p:nvPr/>
          </p:nvCxnSpPr>
          <p:spPr>
            <a:xfrm>
              <a:off x="5989692" y="3005328"/>
              <a:ext cx="0" cy="97034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šipka 19"/>
            <p:cNvCxnSpPr>
              <a:stCxn id="11" idx="2"/>
            </p:cNvCxnSpPr>
            <p:nvPr/>
          </p:nvCxnSpPr>
          <p:spPr>
            <a:xfrm>
              <a:off x="5989692" y="4333762"/>
              <a:ext cx="0" cy="90550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Přímá spojovací šipka 20"/>
          <p:cNvCxnSpPr/>
          <p:nvPr/>
        </p:nvCxnSpPr>
        <p:spPr>
          <a:xfrm>
            <a:off x="1614337" y="3005328"/>
            <a:ext cx="0" cy="22339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134589" y="6072255"/>
            <a:ext cx="92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>
                    <a:lumMod val="50000"/>
                  </a:schemeClr>
                </a:solidFill>
              </a:rPr>
              <a:t>přímý</a:t>
            </a:r>
          </a:p>
        </p:txBody>
      </p:sp>
      <p:grpSp>
        <p:nvGrpSpPr>
          <p:cNvPr id="31" name="Skupina 30"/>
          <p:cNvGrpSpPr/>
          <p:nvPr/>
        </p:nvGrpSpPr>
        <p:grpSpPr>
          <a:xfrm>
            <a:off x="1099982" y="2210076"/>
            <a:ext cx="6851631" cy="307777"/>
            <a:chOff x="1099982" y="2210076"/>
            <a:chExt cx="6851631" cy="307777"/>
          </a:xfrm>
        </p:grpSpPr>
        <p:sp>
          <p:nvSpPr>
            <p:cNvPr id="24" name="TextovéPole 23"/>
            <p:cNvSpPr txBox="1"/>
            <p:nvPr/>
          </p:nvSpPr>
          <p:spPr>
            <a:xfrm>
              <a:off x="1099982" y="2210076"/>
              <a:ext cx="996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accent1">
                      <a:lumMod val="50000"/>
                    </a:schemeClr>
                  </a:solidFill>
                </a:rPr>
                <a:t>dlouhý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024775" y="2210076"/>
              <a:ext cx="9268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400" dirty="0">
                  <a:solidFill>
                    <a:schemeClr val="accent1">
                      <a:lumMod val="50000"/>
                    </a:schemeClr>
                  </a:solidFill>
                </a:rPr>
                <a:t>krátký</a:t>
              </a:r>
            </a:p>
          </p:txBody>
        </p:sp>
        <p:cxnSp>
          <p:nvCxnSpPr>
            <p:cNvPr id="26" name="Přímá spojovací šipka 25"/>
            <p:cNvCxnSpPr>
              <a:stCxn id="24" idx="3"/>
              <a:endCxn id="25" idx="1"/>
            </p:cNvCxnSpPr>
            <p:nvPr/>
          </p:nvCxnSpPr>
          <p:spPr>
            <a:xfrm>
              <a:off x="2096034" y="2363965"/>
              <a:ext cx="4928741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4355976" y="3007635"/>
            <a:ext cx="1629903" cy="5472608"/>
            <a:chOff x="3224461" y="2996952"/>
            <a:chExt cx="1629903" cy="5472608"/>
          </a:xfrm>
        </p:grpSpPr>
        <p:sp>
          <p:nvSpPr>
            <p:cNvPr id="22" name="TextovéPole 21"/>
            <p:cNvSpPr txBox="1"/>
            <p:nvPr/>
          </p:nvSpPr>
          <p:spPr>
            <a:xfrm>
              <a:off x="3224461" y="6061571"/>
              <a:ext cx="1629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chemeClr val="accent1">
                      <a:lumMod val="50000"/>
                    </a:schemeClr>
                  </a:solidFill>
                </a:rPr>
                <a:t>nepřímý</a:t>
              </a:r>
            </a:p>
          </p:txBody>
        </p:sp>
        <p:sp>
          <p:nvSpPr>
            <p:cNvPr id="28" name="Levá složená závorka 27"/>
            <p:cNvSpPr/>
            <p:nvPr/>
          </p:nvSpPr>
          <p:spPr>
            <a:xfrm>
              <a:off x="3923928" y="2996952"/>
              <a:ext cx="216024" cy="5472608"/>
            </a:xfrm>
            <a:prstGeom prst="leftBrace">
              <a:avLst/>
            </a:prstGeom>
            <a:ln w="22225"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xmlns="" val="14168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Distribuční intenzita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intenzivní</a:t>
            </a:r>
          </a:p>
          <a:p>
            <a:pPr lvl="1"/>
            <a:r>
              <a:rPr lang="cs-CZ" dirty="0"/>
              <a:t>co největší množství maloobchodních sítí</a:t>
            </a:r>
          </a:p>
          <a:p>
            <a:pPr lvl="1"/>
            <a:r>
              <a:rPr lang="cs-CZ" dirty="0"/>
              <a:t>zboží denní potřeby</a:t>
            </a:r>
          </a:p>
          <a:p>
            <a:pPr lvl="1"/>
            <a:r>
              <a:rPr lang="cs-CZ" dirty="0"/>
              <a:t>malé úsilí při nákupu</a:t>
            </a:r>
          </a:p>
          <a:p>
            <a:pPr lvl="1"/>
            <a:endParaRPr lang="cs-CZ" sz="1000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selektivní</a:t>
            </a:r>
          </a:p>
          <a:p>
            <a:pPr lvl="1"/>
            <a:r>
              <a:rPr lang="cs-CZ" dirty="0"/>
              <a:t>omezený počet maloobchodníků v dané oblasti</a:t>
            </a:r>
          </a:p>
          <a:p>
            <a:pPr lvl="1"/>
            <a:r>
              <a:rPr lang="cs-CZ" dirty="0"/>
              <a:t>výběr podle sortimentu, pověsti obchodu</a:t>
            </a:r>
          </a:p>
          <a:p>
            <a:pPr lvl="1"/>
            <a:endParaRPr lang="cs-CZ" sz="1000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exkluzivní</a:t>
            </a:r>
          </a:p>
          <a:p>
            <a:pPr lvl="1"/>
            <a:r>
              <a:rPr lang="cs-CZ" dirty="0"/>
              <a:t>výhradní právo prodeje pro jednoho maloobchodníka v oblasti</a:t>
            </a:r>
          </a:p>
          <a:p>
            <a:pPr lvl="1"/>
            <a:r>
              <a:rPr lang="cs-CZ" dirty="0"/>
              <a:t>zboží, které vyžaduje vysokou odbornost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83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Promotion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 komunikace</a:t>
            </a:r>
          </a:p>
          <a:p>
            <a:pPr lvl="1"/>
            <a:r>
              <a:rPr lang="cs-CZ" dirty="0"/>
              <a:t>zprostředkování informací o produktu</a:t>
            </a:r>
          </a:p>
          <a:p>
            <a:pPr lvl="1"/>
            <a:r>
              <a:rPr lang="cs-CZ" dirty="0"/>
              <a:t>usnadnění orientace</a:t>
            </a:r>
          </a:p>
          <a:p>
            <a:pPr lvl="1"/>
            <a:r>
              <a:rPr lang="cs-CZ" dirty="0"/>
              <a:t>vybudování preferenčního chování</a:t>
            </a:r>
          </a:p>
          <a:p>
            <a:pPr lvl="1"/>
            <a:r>
              <a:rPr lang="cs-CZ" dirty="0"/>
              <a:t>přesvědčení k nákupu</a:t>
            </a:r>
          </a:p>
          <a:p>
            <a:pPr lvl="1"/>
            <a:r>
              <a:rPr lang="cs-CZ" dirty="0"/>
              <a:t>propojení firmy s produktem</a:t>
            </a:r>
          </a:p>
          <a:p>
            <a:pPr lvl="1"/>
            <a:r>
              <a:rPr lang="cs-CZ" dirty="0"/>
              <a:t>tlumočení hodnot a poslání</a:t>
            </a:r>
          </a:p>
          <a:p>
            <a:pPr lvl="1"/>
            <a:r>
              <a:rPr lang="cs-CZ" dirty="0"/>
              <a:t>odlišení od konkurence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18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Marketingový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Podstata, druhy a cíle</a:t>
            </a:r>
          </a:p>
          <a:p>
            <a:r>
              <a:rPr lang="cs-CZ"/>
              <a:t>Plán výzkumu</a:t>
            </a:r>
          </a:p>
          <a:p>
            <a:r>
              <a:rPr lang="cs-CZ"/>
              <a:t>Druhy výzkumu</a:t>
            </a:r>
          </a:p>
          <a:p>
            <a:r>
              <a:rPr lang="cs-CZ"/>
              <a:t>Základní a výběrový soubor</a:t>
            </a:r>
          </a:p>
          <a:p>
            <a:r>
              <a:rPr lang="cs-CZ"/>
              <a:t>Způsoby výzkumu</a:t>
            </a:r>
          </a:p>
          <a:p>
            <a:pPr lvl="1"/>
            <a:r>
              <a:rPr lang="cs-CZ"/>
              <a:t>Dotazování</a:t>
            </a:r>
          </a:p>
          <a:p>
            <a:pPr lvl="1"/>
            <a:r>
              <a:rPr lang="cs-CZ"/>
              <a:t>Pozorování</a:t>
            </a:r>
          </a:p>
          <a:p>
            <a:pPr lvl="1"/>
            <a:r>
              <a:rPr lang="cs-CZ"/>
              <a:t>Experiment</a:t>
            </a:r>
          </a:p>
          <a:p>
            <a:r>
              <a:rPr lang="cs-CZ"/>
              <a:t>Zpracování zjištěných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82430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komunikace</a:t>
            </a:r>
          </a:p>
        </p:txBody>
      </p:sp>
      <p:cxnSp>
        <p:nvCxnSpPr>
          <p:cNvPr id="4" name="Přímá spojovací šipka 3"/>
          <p:cNvCxnSpPr>
            <a:endCxn id="12" idx="2"/>
          </p:cNvCxnSpPr>
          <p:nvPr/>
        </p:nvCxnSpPr>
        <p:spPr>
          <a:xfrm flipV="1">
            <a:off x="4572000" y="2713385"/>
            <a:ext cx="0" cy="1594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>
            <a:endCxn id="16" idx="0"/>
          </p:cNvCxnSpPr>
          <p:nvPr/>
        </p:nvCxnSpPr>
        <p:spPr>
          <a:xfrm>
            <a:off x="4572000" y="4308158"/>
            <a:ext cx="1147913" cy="144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>
            <a:endCxn id="17" idx="0"/>
          </p:cNvCxnSpPr>
          <p:nvPr/>
        </p:nvCxnSpPr>
        <p:spPr>
          <a:xfrm flipH="1">
            <a:off x="3439191" y="4368575"/>
            <a:ext cx="1132810" cy="1386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>
            <a:endCxn id="18" idx="3"/>
          </p:cNvCxnSpPr>
          <p:nvPr/>
        </p:nvCxnSpPr>
        <p:spPr>
          <a:xfrm flipH="1">
            <a:off x="3076692" y="4308158"/>
            <a:ext cx="1495308" cy="49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endCxn id="19" idx="3"/>
          </p:cNvCxnSpPr>
          <p:nvPr/>
        </p:nvCxnSpPr>
        <p:spPr>
          <a:xfrm flipH="1" flipV="1">
            <a:off x="3076692" y="3618206"/>
            <a:ext cx="1495308" cy="689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endCxn id="13" idx="1"/>
          </p:cNvCxnSpPr>
          <p:nvPr/>
        </p:nvCxnSpPr>
        <p:spPr>
          <a:xfrm flipV="1">
            <a:off x="4572000" y="3618206"/>
            <a:ext cx="1495308" cy="689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endCxn id="15" idx="1"/>
          </p:cNvCxnSpPr>
          <p:nvPr/>
        </p:nvCxnSpPr>
        <p:spPr>
          <a:xfrm>
            <a:off x="4572000" y="4308158"/>
            <a:ext cx="1495308" cy="49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4076975" y="3798028"/>
            <a:ext cx="1023669" cy="1023669"/>
          </a:xfrm>
          <a:prstGeom prst="ellipse">
            <a:avLst/>
          </a:prstGeom>
          <a:solidFill>
            <a:schemeClr val="l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2" name="TextovéPole 11"/>
          <p:cNvSpPr txBox="1"/>
          <p:nvPr/>
        </p:nvSpPr>
        <p:spPr>
          <a:xfrm>
            <a:off x="3771482" y="2374831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zdroj</a:t>
            </a:r>
            <a:endParaRPr lang="cs-CZ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67308" y="3448929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sdělení</a:t>
            </a:r>
            <a:endParaRPr lang="cs-CZ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Tvar 13"/>
          <p:cNvCxnSpPr/>
          <p:nvPr/>
        </p:nvCxnSpPr>
        <p:spPr>
          <a:xfrm>
            <a:off x="5372518" y="2539270"/>
            <a:ext cx="1495308" cy="906247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067308" y="4637037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zakódování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919395" y="5751330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přenos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638673" y="5754742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dekódování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75656" y="4637037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příjem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475656" y="3448929"/>
            <a:ext cx="1601036" cy="338554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zpětná vazba</a:t>
            </a:r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6867826" y="3781219"/>
            <a:ext cx="0" cy="8524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var 20"/>
          <p:cNvCxnSpPr>
            <a:stCxn id="15" idx="2"/>
            <a:endCxn id="16" idx="3"/>
          </p:cNvCxnSpPr>
          <p:nvPr/>
        </p:nvCxnSpPr>
        <p:spPr>
          <a:xfrm rot="5400000">
            <a:off x="6221621" y="5274402"/>
            <a:ext cx="945016" cy="347395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var 21"/>
          <p:cNvCxnSpPr>
            <a:stCxn id="17" idx="1"/>
            <a:endCxn id="18" idx="2"/>
          </p:cNvCxnSpPr>
          <p:nvPr/>
        </p:nvCxnSpPr>
        <p:spPr>
          <a:xfrm rot="10800000">
            <a:off x="2276175" y="4975591"/>
            <a:ext cx="362499" cy="94842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8" idx="0"/>
            <a:endCxn id="19" idx="2"/>
          </p:cNvCxnSpPr>
          <p:nvPr/>
        </p:nvCxnSpPr>
        <p:spPr>
          <a:xfrm flipV="1">
            <a:off x="2276174" y="3787483"/>
            <a:ext cx="0" cy="8495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var 23"/>
          <p:cNvCxnSpPr>
            <a:stCxn id="19" idx="0"/>
            <a:endCxn id="12" idx="1"/>
          </p:cNvCxnSpPr>
          <p:nvPr/>
        </p:nvCxnSpPr>
        <p:spPr>
          <a:xfrm rot="5400000" flipH="1" flipV="1">
            <a:off x="2571418" y="2248865"/>
            <a:ext cx="904821" cy="149530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644392" y="2616497"/>
            <a:ext cx="13895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myšlenka</a:t>
            </a:r>
            <a:br>
              <a:rPr lang="cs-CZ" sz="1100" i="1" dirty="0"/>
            </a:br>
            <a:r>
              <a:rPr lang="cs-CZ" sz="1100" i="1" dirty="0"/>
              <a:t>a její formulace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173037" y="4049926"/>
            <a:ext cx="13895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forma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127724" y="5288463"/>
            <a:ext cx="13895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volba média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656905" y="5318672"/>
            <a:ext cx="13895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pochopení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581385" y="4110342"/>
            <a:ext cx="13895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reakce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079821" y="2676913"/>
            <a:ext cx="13895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vyhodnocení reakce</a:t>
            </a:r>
          </a:p>
        </p:txBody>
      </p:sp>
      <p:cxnSp>
        <p:nvCxnSpPr>
          <p:cNvPr id="31" name="Tvar 35"/>
          <p:cNvCxnSpPr>
            <a:stCxn id="16" idx="2"/>
            <a:endCxn id="17" idx="2"/>
          </p:cNvCxnSpPr>
          <p:nvPr/>
        </p:nvCxnSpPr>
        <p:spPr>
          <a:xfrm rot="5400000">
            <a:off x="4577846" y="4951229"/>
            <a:ext cx="3412" cy="2280722"/>
          </a:xfrm>
          <a:prstGeom prst="curvedConnector3">
            <a:avLst>
              <a:gd name="adj1" fmla="val 679988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103772" y="4126909"/>
            <a:ext cx="936455" cy="3385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solidFill>
                  <a:schemeClr val="accent1">
                    <a:lumMod val="50000"/>
                  </a:schemeClr>
                </a:solidFill>
              </a:rPr>
              <a:t>šum</a:t>
            </a:r>
            <a:endParaRPr lang="cs-CZ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7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AIDA(S)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Attention</a:t>
            </a:r>
            <a:r>
              <a:rPr lang="cs-CZ" dirty="0"/>
              <a:t> – upoutat pozornost</a:t>
            </a:r>
          </a:p>
          <a:p>
            <a:r>
              <a:rPr lang="cs-CZ" dirty="0" err="1"/>
              <a:t>Interest</a:t>
            </a:r>
            <a:r>
              <a:rPr lang="cs-CZ" dirty="0"/>
              <a:t> – vyvolat zájem o produkt</a:t>
            </a:r>
          </a:p>
          <a:p>
            <a:r>
              <a:rPr lang="cs-CZ" dirty="0" err="1"/>
              <a:t>Desire</a:t>
            </a:r>
            <a:r>
              <a:rPr lang="cs-CZ" dirty="0"/>
              <a:t> – vytvořit touhu produkt vlastnit</a:t>
            </a:r>
          </a:p>
          <a:p>
            <a:r>
              <a:rPr lang="cs-CZ" dirty="0" err="1"/>
              <a:t>Action</a:t>
            </a:r>
            <a:r>
              <a:rPr lang="cs-CZ" dirty="0"/>
              <a:t> – přesvědčit zákazníka ke koupi</a:t>
            </a:r>
          </a:p>
          <a:p>
            <a:r>
              <a:rPr lang="cs-CZ" dirty="0"/>
              <a:t>(</a:t>
            </a:r>
            <a:r>
              <a:rPr lang="cs-CZ" dirty="0" err="1"/>
              <a:t>Satisfaction</a:t>
            </a:r>
            <a:r>
              <a:rPr lang="cs-CZ" dirty="0"/>
              <a:t> – na základě uspokojení vyvolat doporučení)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705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Osobní prodej</a:t>
            </a:r>
            <a:endParaRPr lang="cs-CZ" sz="1100" dirty="0"/>
          </a:p>
          <a:p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Direct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marketing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Podpora prodeje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Reklama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 (Public Relations, Vztahy s veřejností)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On-line marketing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7. 11. 2018 do 24:00 vložit do </a:t>
            </a:r>
            <a:r>
              <a:rPr lang="cs-CZ" dirty="0" err="1" smtClean="0"/>
              <a:t>odevzdávárny</a:t>
            </a:r>
            <a:r>
              <a:rPr lang="cs-CZ" dirty="0" smtClean="0"/>
              <a:t>  návrh marketingového výzkumu zpracovávaného projektu:</a:t>
            </a:r>
          </a:p>
          <a:p>
            <a:pPr lvl="1"/>
            <a:r>
              <a:rPr lang="cs-CZ" dirty="0" smtClean="0"/>
              <a:t>cíl a </a:t>
            </a:r>
            <a:r>
              <a:rPr lang="cs-CZ" smtClean="0"/>
              <a:t>sledovaný výstup</a:t>
            </a:r>
            <a:endParaRPr lang="cs-CZ" dirty="0" smtClean="0"/>
          </a:p>
          <a:p>
            <a:pPr lvl="1"/>
            <a:r>
              <a:rPr lang="cs-CZ" dirty="0" smtClean="0"/>
              <a:t>požadované informace</a:t>
            </a:r>
          </a:p>
          <a:p>
            <a:pPr lvl="1"/>
            <a:r>
              <a:rPr lang="cs-CZ" dirty="0" smtClean="0"/>
              <a:t>způsob získávání informací</a:t>
            </a:r>
          </a:p>
          <a:p>
            <a:pPr lvl="1"/>
            <a:r>
              <a:rPr lang="cs-CZ" dirty="0" smtClean="0"/>
              <a:t>způsob vyhodnocení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8213" y="3021142"/>
            <a:ext cx="8229600" cy="990600"/>
          </a:xfrm>
        </p:spPr>
        <p:txBody>
          <a:bodyPr/>
          <a:lstStyle/>
          <a:p>
            <a:pPr algn="ctr"/>
            <a:r>
              <a:rPr lang="cs-CZ" dirty="0"/>
              <a:t>Otázky…?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1163726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56048" y="270892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5976" y="5301208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52320" y="522920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93582" y="4100879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96336" y="2852936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31946" y="90872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508518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56076" y="1740818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243886" y="73432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56176" y="4293096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85815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2924944"/>
            <a:ext cx="7024744" cy="1143000"/>
          </a:xfrm>
        </p:spPr>
        <p:txBody>
          <a:bodyPr/>
          <a:lstStyle/>
          <a:p>
            <a:r>
              <a:rPr lang="cs-CZ" b="1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xmlns="" val="805861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BAČUVČÍK, Radim. </a:t>
            </a:r>
            <a:r>
              <a:rPr lang="cs-CZ" i="1" dirty="0"/>
              <a:t>Teorie a praxe v marketingové komunikaci</a:t>
            </a:r>
            <a:r>
              <a:rPr lang="cs-CZ" dirty="0"/>
              <a:t>. 1. vydání. Zlín: Radim </a:t>
            </a:r>
            <a:r>
              <a:rPr lang="cs-CZ" dirty="0" err="1"/>
              <a:t>Bačuvčík</a:t>
            </a:r>
            <a:r>
              <a:rPr lang="cs-CZ" dirty="0"/>
              <a:t> - </a:t>
            </a:r>
            <a:r>
              <a:rPr lang="cs-CZ" dirty="0" err="1"/>
              <a:t>VeRBuM</a:t>
            </a:r>
            <a:r>
              <a:rPr lang="cs-CZ" dirty="0"/>
              <a:t>, 2015. ISBN 978-80-87500-68-2.</a:t>
            </a:r>
          </a:p>
          <a:p>
            <a:r>
              <a:rPr lang="en-US" dirty="0"/>
              <a:t>CARTER, Brian a Justin R LEVY. </a:t>
            </a:r>
            <a:r>
              <a:rPr lang="en-US" i="1" dirty="0"/>
              <a:t>Facebook marketing: leveraging </a:t>
            </a:r>
            <a:r>
              <a:rPr lang="en-US" i="1" dirty="0" err="1"/>
              <a:t>facebook's</a:t>
            </a:r>
            <a:r>
              <a:rPr lang="en-US" i="1" dirty="0"/>
              <a:t> features for your marketing campaigns</a:t>
            </a:r>
            <a:r>
              <a:rPr lang="en-US" dirty="0"/>
              <a:t>. 3rd ed. Indianapolis: Que, 2012. ISBN 978-0-7897-4113-4.</a:t>
            </a:r>
            <a:endParaRPr lang="cs-CZ" dirty="0"/>
          </a:p>
          <a:p>
            <a:r>
              <a:rPr lang="cs-CZ" dirty="0"/>
              <a:t>MILLER, Michael. </a:t>
            </a:r>
            <a:r>
              <a:rPr lang="cs-CZ" i="1" dirty="0"/>
              <a:t>Internetový marketing s </a:t>
            </a:r>
            <a:r>
              <a:rPr lang="cs-CZ" i="1" dirty="0" err="1"/>
              <a:t>YouTube</a:t>
            </a:r>
            <a:r>
              <a:rPr lang="cs-CZ" i="1" dirty="0"/>
              <a:t>: průvodce využitím on-line videa v byznysu</a:t>
            </a:r>
            <a:r>
              <a:rPr lang="cs-CZ" dirty="0"/>
              <a:t>. 1. vyd.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2012. ISBN 978-80-251-3672-0.</a:t>
            </a:r>
          </a:p>
          <a:p>
            <a:r>
              <a:rPr lang="cs-CZ" dirty="0"/>
              <a:t>VYSEKALOVÁ, Jitka. </a:t>
            </a:r>
            <a:r>
              <a:rPr lang="cs-CZ" i="1" dirty="0"/>
              <a:t>Psychologie reklamy</a:t>
            </a:r>
            <a:r>
              <a:rPr lang="cs-CZ" dirty="0"/>
              <a:t>. 4., rozšířené a aktualizované vydání.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2012. ISBN 978-80-247-4005-8.</a:t>
            </a:r>
            <a:endParaRPr lang="pl-PL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propagace statusové funkce ceny</a:t>
            </a:r>
          </a:p>
          <a:p>
            <a:pPr marL="484632" lvl="3" indent="0"/>
            <a:r>
              <a:rPr lang="cs-CZ" i="1" dirty="0">
                <a:hlinkClick r:id="rId2"/>
              </a:rPr>
              <a:t>http://www.youtube.com/watch?v=0lILgt1WNRM</a:t>
            </a:r>
            <a:endParaRPr lang="cs-CZ" i="1" dirty="0"/>
          </a:p>
          <a:p>
            <a:pPr marL="484632" lvl="3" indent="0"/>
            <a:r>
              <a:rPr lang="cs-CZ" i="1" dirty="0">
                <a:hlinkClick r:id="rId3"/>
              </a:rPr>
              <a:t>http://www.youtube.com/watch?v=XntTGhsRwnk</a:t>
            </a:r>
            <a:r>
              <a:rPr lang="cs-CZ" i="1" dirty="0"/>
              <a:t> </a:t>
            </a:r>
          </a:p>
          <a:p>
            <a:pPr marL="342900" lvl="1"/>
            <a:r>
              <a:rPr lang="cs-CZ" sz="2400" dirty="0"/>
              <a:t>„zakázané“ reklamy</a:t>
            </a:r>
          </a:p>
          <a:p>
            <a:pPr marL="484632" lvl="3" indent="0"/>
            <a:r>
              <a:rPr lang="cs-CZ" i="1" dirty="0">
                <a:hlinkClick r:id="rId2"/>
              </a:rPr>
              <a:t>http://www.youtube.com/watch?v=0lILgt1WNRM</a:t>
            </a:r>
          </a:p>
          <a:p>
            <a:pPr marL="484632" lvl="3" indent="0"/>
            <a:r>
              <a:rPr lang="cs-CZ" i="1" dirty="0">
                <a:hlinkClick r:id="rId3"/>
              </a:rPr>
              <a:t>http://www.youtube.com/watch?v=XntTGhsRwnk</a:t>
            </a:r>
            <a:r>
              <a:rPr lang="cs-CZ" i="1" dirty="0">
                <a:hlinkClick r:id="rId2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a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b="1" dirty="0"/>
              <a:t>podstatou je poznávání konkrétní skupiny zákazníků</a:t>
            </a:r>
          </a:p>
          <a:p>
            <a:pPr lvl="1"/>
            <a:r>
              <a:rPr lang="cs-CZ" sz="1400" dirty="0"/>
              <a:t>socioekonomický profil</a:t>
            </a:r>
          </a:p>
          <a:p>
            <a:pPr lvl="1"/>
            <a:r>
              <a:rPr lang="cs-CZ" sz="1400" dirty="0"/>
              <a:t>životní podmínky</a:t>
            </a:r>
          </a:p>
          <a:p>
            <a:pPr lvl="1"/>
            <a:r>
              <a:rPr lang="cs-CZ" sz="1400" dirty="0"/>
              <a:t>životní styl</a:t>
            </a:r>
          </a:p>
          <a:p>
            <a:pPr lvl="1"/>
            <a:r>
              <a:rPr lang="cs-CZ" sz="1400" dirty="0"/>
              <a:t>hodnotové orientace</a:t>
            </a:r>
          </a:p>
          <a:p>
            <a:pPr lvl="1"/>
            <a:r>
              <a:rPr lang="cs-CZ" sz="1400" dirty="0"/>
              <a:t>nákupní chování</a:t>
            </a:r>
          </a:p>
          <a:p>
            <a:pPr lvl="1"/>
            <a:r>
              <a:rPr lang="cs-CZ" sz="1400" dirty="0"/>
              <a:t>vnímání marketingové komunikace</a:t>
            </a:r>
          </a:p>
          <a:p>
            <a:pPr lvl="1"/>
            <a:endParaRPr lang="cs-CZ" sz="1400" dirty="0"/>
          </a:p>
          <a:p>
            <a:r>
              <a:rPr lang="cs-CZ" sz="1600" b="1" dirty="0"/>
              <a:t>cíle</a:t>
            </a:r>
          </a:p>
          <a:p>
            <a:pPr lvl="1"/>
            <a:r>
              <a:rPr lang="cs-CZ" sz="1400" dirty="0"/>
              <a:t>nestranné, objektivní posouzení situace</a:t>
            </a:r>
          </a:p>
          <a:p>
            <a:pPr lvl="1"/>
            <a:r>
              <a:rPr lang="cs-CZ" sz="1400" dirty="0"/>
              <a:t>získání argumentů</a:t>
            </a:r>
          </a:p>
          <a:p>
            <a:pPr lvl="1"/>
            <a:r>
              <a:rPr lang="cs-CZ" sz="1400" dirty="0"/>
              <a:t>odlišení náhodných výskytů od obecného jevu</a:t>
            </a:r>
          </a:p>
          <a:p>
            <a:pPr lvl="1"/>
            <a:r>
              <a:rPr lang="cs-CZ" sz="1400" dirty="0"/>
              <a:t>odhalení vývoje a trendu</a:t>
            </a:r>
          </a:p>
        </p:txBody>
      </p:sp>
    </p:spTree>
    <p:extLst>
      <p:ext uri="{BB962C8B-B14F-4D97-AF65-F5344CB8AC3E}">
        <p14:creationId xmlns:p14="http://schemas.microsoft.com/office/powerpoint/2010/main" xmlns="" val="12172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Druhy výzkumu podle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100" b="1" dirty="0"/>
              <a:t>primární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sběr dat v terénu přímo od respondentů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samostatně nebo prostřednictvím spolupracující instituce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zahrnuje celý proces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nákladný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kompletní</a:t>
            </a:r>
          </a:p>
          <a:p>
            <a:pPr>
              <a:lnSpc>
                <a:spcPct val="110000"/>
              </a:lnSpc>
            </a:pPr>
            <a:r>
              <a:rPr lang="cs-CZ" sz="3100" b="1" dirty="0"/>
              <a:t>sekundární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vychází z výzkumu již provedeného pro jiné subjekty nebo cíle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méně nákladný</a:t>
            </a:r>
          </a:p>
          <a:p>
            <a:pPr lvl="1">
              <a:lnSpc>
                <a:spcPct val="110000"/>
              </a:lnSpc>
            </a:pPr>
            <a:r>
              <a:rPr lang="cs-CZ" sz="3100" dirty="0"/>
              <a:t>omezený rozsah dat</a:t>
            </a:r>
          </a:p>
          <a:p>
            <a:pPr marL="982980" lvl="2" indent="-274320">
              <a:lnSpc>
                <a:spcPct val="110000"/>
              </a:lnSpc>
            </a:pPr>
            <a:r>
              <a:rPr lang="cs-CZ" sz="3100" dirty="0"/>
              <a:t>neagregovaná – k dispozici jsou výsledky za jednotlivé respondenty</a:t>
            </a:r>
          </a:p>
          <a:p>
            <a:pPr marL="982980" lvl="2" indent="-274320">
              <a:lnSpc>
                <a:spcPct val="110000"/>
              </a:lnSpc>
            </a:pPr>
            <a:r>
              <a:rPr lang="cs-CZ" sz="3100" dirty="0"/>
              <a:t>agregovaná – k dispozici pouze souhrnné výsledky za celou skupinu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40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Druhy výzkumu podle typu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kvantitativní</a:t>
            </a:r>
          </a:p>
          <a:p>
            <a:pPr lvl="1"/>
            <a:r>
              <a:rPr lang="cs-CZ" dirty="0"/>
              <a:t>měřitelné charakteristiky</a:t>
            </a:r>
          </a:p>
          <a:p>
            <a:pPr lvl="1"/>
            <a:r>
              <a:rPr lang="cs-CZ" dirty="0"/>
              <a:t>získáváme číselně vyjádřená data</a:t>
            </a:r>
          </a:p>
          <a:p>
            <a:pPr lvl="1"/>
            <a:r>
              <a:rPr lang="cs-CZ" dirty="0"/>
              <a:t>možnost statistického zpracování výsledků</a:t>
            </a:r>
          </a:p>
          <a:p>
            <a:pPr lvl="1"/>
            <a:r>
              <a:rPr lang="cs-CZ" dirty="0"/>
              <a:t>vhodné pro velké množství respondentů</a:t>
            </a:r>
          </a:p>
          <a:p>
            <a:r>
              <a:rPr lang="cs-CZ" b="1" dirty="0"/>
              <a:t>kvalitativní</a:t>
            </a:r>
          </a:p>
          <a:p>
            <a:pPr lvl="1"/>
            <a:r>
              <a:rPr lang="cs-CZ" dirty="0"/>
              <a:t>postoje, názory</a:t>
            </a:r>
          </a:p>
          <a:p>
            <a:pPr lvl="1"/>
            <a:r>
              <a:rPr lang="cs-CZ" dirty="0"/>
              <a:t>získáváme slovně vyjádřená data</a:t>
            </a:r>
          </a:p>
          <a:p>
            <a:pPr lvl="1"/>
            <a:r>
              <a:rPr lang="cs-CZ" dirty="0"/>
              <a:t>sofistikovanější metody vyhodnocení</a:t>
            </a:r>
          </a:p>
          <a:p>
            <a:pPr lvl="1"/>
            <a:r>
              <a:rPr lang="cs-CZ" dirty="0"/>
              <a:t>vhodné pro menší skupiny a obecnější otázky</a:t>
            </a:r>
          </a:p>
        </p:txBody>
      </p:sp>
    </p:spTree>
    <p:extLst>
      <p:ext uri="{BB962C8B-B14F-4D97-AF65-F5344CB8AC3E}">
        <p14:creationId xmlns:p14="http://schemas.microsoft.com/office/powerpoint/2010/main" xmlns="" val="7292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Plán primárního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zahrnuje</a:t>
            </a:r>
          </a:p>
          <a:p>
            <a:pPr lvl="1"/>
            <a:r>
              <a:rPr lang="cs-CZ" dirty="0"/>
              <a:t>definování problémů a cílů výzkumu (CO?)</a:t>
            </a:r>
          </a:p>
          <a:p>
            <a:pPr lvl="1"/>
            <a:r>
              <a:rPr lang="cs-CZ" dirty="0"/>
              <a:t>vymezení základního a výběrového souboru (O KOM?)</a:t>
            </a:r>
          </a:p>
          <a:p>
            <a:pPr lvl="1"/>
            <a:r>
              <a:rPr lang="cs-CZ" dirty="0"/>
              <a:t>způsob získání dat (JAK?)</a:t>
            </a:r>
          </a:p>
          <a:p>
            <a:pPr lvl="1"/>
            <a:r>
              <a:rPr lang="cs-CZ" dirty="0"/>
              <a:t>sestavení časového harmonogramu (KDY?)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86521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765</TotalTime>
  <Words>2120</Words>
  <Application>Microsoft Office PowerPoint</Application>
  <PresentationFormat>Předvádění na obrazovce (4:3)</PresentationFormat>
  <Paragraphs>605</Paragraphs>
  <Slides>57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Austin</vt:lpstr>
      <vt:lpstr>Studentský podnikatelský inkubátor</vt:lpstr>
      <vt:lpstr>Obsah kurzu</vt:lpstr>
      <vt:lpstr>Snímek 3</vt:lpstr>
      <vt:lpstr>Obsah bloku – KOMU?</vt:lpstr>
      <vt:lpstr>Marketingový výzkum</vt:lpstr>
      <vt:lpstr>Podstata a cíle</vt:lpstr>
      <vt:lpstr>Druhy výzkumu podle zdroje</vt:lpstr>
      <vt:lpstr>Druhy výzkumu podle typu dat</vt:lpstr>
      <vt:lpstr>Plán primárního výzkumu</vt:lpstr>
      <vt:lpstr>Základní a výběrový soubor</vt:lpstr>
      <vt:lpstr>Náhodný výběr</vt:lpstr>
      <vt:lpstr>Vícestupňový náhodný výběr</vt:lpstr>
      <vt:lpstr>Nenáhodný výběr</vt:lpstr>
      <vt:lpstr>Nejpoužívanější techniky</vt:lpstr>
      <vt:lpstr>1. Analýza dokumentů</vt:lpstr>
      <vt:lpstr>2. Dotazování</vt:lpstr>
      <vt:lpstr>Dotazník</vt:lpstr>
      <vt:lpstr>Typy otázek</vt:lpstr>
      <vt:lpstr>Manipulace s dotazníkem</vt:lpstr>
      <vt:lpstr>Rozhovor</vt:lpstr>
      <vt:lpstr>Pravidla rozhovoru</vt:lpstr>
      <vt:lpstr>Průběh rozhovoru</vt:lpstr>
      <vt:lpstr>Rizika rozhovoru</vt:lpstr>
      <vt:lpstr>3. Pozorování</vt:lpstr>
      <vt:lpstr>4. Experiment</vt:lpstr>
      <vt:lpstr>Zpracování dat</vt:lpstr>
      <vt:lpstr>Marketingová strategie</vt:lpstr>
      <vt:lpstr>Segmentace trhu</vt:lpstr>
      <vt:lpstr>Segmentace trhu (II.)</vt:lpstr>
      <vt:lpstr>Targeting (Cílení)</vt:lpstr>
      <vt:lpstr>Targeting – Modely výběru trhu</vt:lpstr>
      <vt:lpstr>Snímek 32</vt:lpstr>
      <vt:lpstr>Positioning</vt:lpstr>
      <vt:lpstr>Snímek 34</vt:lpstr>
      <vt:lpstr>Positioning</vt:lpstr>
      <vt:lpstr>Strategie Positioningu</vt:lpstr>
      <vt:lpstr>Kupní chování</vt:lpstr>
      <vt:lpstr>Marketingový mix 4P/4C</vt:lpstr>
      <vt:lpstr>Rozšířený marketingový mix</vt:lpstr>
      <vt:lpstr>Product</vt:lpstr>
      <vt:lpstr>Vrstvy produktu</vt:lpstr>
      <vt:lpstr>Price</vt:lpstr>
      <vt:lpstr>Cenová politika</vt:lpstr>
      <vt:lpstr>Cenové strategie</vt:lpstr>
      <vt:lpstr>Cenové strategie</vt:lpstr>
      <vt:lpstr>Place</vt:lpstr>
      <vt:lpstr>Distribuční kanály</vt:lpstr>
      <vt:lpstr>Distribuční intenzita</vt:lpstr>
      <vt:lpstr>Promotion</vt:lpstr>
      <vt:lpstr>Proces komunikace</vt:lpstr>
      <vt:lpstr>Model AIDA(S)</vt:lpstr>
      <vt:lpstr>Komunikační mix</vt:lpstr>
      <vt:lpstr>Úkol</vt:lpstr>
      <vt:lpstr>Otázky…?</vt:lpstr>
      <vt:lpstr>Děkuji za pozornost!</vt:lpstr>
      <vt:lpstr>Literatura</vt:lpstr>
      <vt:lpstr>Zajímavé 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Zakládání firmy</dc:title>
  <dc:creator>Alenka</dc:creator>
  <cp:lastModifiedBy>Alenka</cp:lastModifiedBy>
  <cp:revision>82</cp:revision>
  <dcterms:created xsi:type="dcterms:W3CDTF">2016-02-15T21:33:28Z</dcterms:created>
  <dcterms:modified xsi:type="dcterms:W3CDTF">2018-10-24T19:12:08Z</dcterms:modified>
</cp:coreProperties>
</file>